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5" r:id="rId3"/>
    <p:sldId id="351" r:id="rId4"/>
    <p:sldId id="350" r:id="rId5"/>
    <p:sldId id="339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266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0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WordArt 2"/>
          <p:cNvSpPr/>
          <p:nvPr/>
        </p:nvSpPr>
        <p:spPr>
          <a:xfrm>
            <a:off x="971550" y="2133600"/>
            <a:ext cx="7200900" cy="2806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生活中的比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6" descr="w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4"/>
          <p:cNvSpPr>
            <a:spLocks noGrp="1"/>
          </p:cNvSpPr>
          <p:nvPr>
            <p:ph type="title"/>
          </p:nvPr>
        </p:nvSpPr>
        <p:spPr>
          <a:xfrm>
            <a:off x="1835150" y="620713"/>
            <a:ext cx="4897438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人体中有趣的比</a:t>
            </a:r>
            <a:endParaRPr lang="zh-CN" altLang="en-US" b="1" dirty="0"/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4213" y="17002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婴儿的头长与身高的比大约是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成年人的头长与身高的比约是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1:7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两手平伸的长度和自己身高的比约是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握紧拳头，绕拳头一周的长和自己脚长的比约是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人的心脏与拳头的比约是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成年人腿长与头长的比约是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4:1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成年男子的肩宽与头长的比约是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2:1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3"/>
          <p:cNvSpPr txBox="1"/>
          <p:nvPr/>
        </p:nvSpPr>
        <p:spPr>
          <a:xfrm>
            <a:off x="285750" y="285750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根据图中信息写比。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12291" name="图片 4" descr="QQ截图2014091510370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928688"/>
            <a:ext cx="35909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Box 17"/>
          <p:cNvSpPr txBox="1"/>
          <p:nvPr/>
        </p:nvSpPr>
        <p:spPr>
          <a:xfrm>
            <a:off x="0" y="785813"/>
            <a:ext cx="15001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</a:rPr>
              <a:t>）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2293" name="TextBox 18"/>
          <p:cNvSpPr txBox="1"/>
          <p:nvPr/>
        </p:nvSpPr>
        <p:spPr>
          <a:xfrm>
            <a:off x="0" y="3286125"/>
            <a:ext cx="15001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Calibri" panose="020F0502020204030204" pitchFamily="34" charset="0"/>
              </a:rPr>
              <a:t>）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2294" name="TextBox 19"/>
          <p:cNvSpPr txBox="1"/>
          <p:nvPr/>
        </p:nvSpPr>
        <p:spPr>
          <a:xfrm>
            <a:off x="4643438" y="1000125"/>
            <a:ext cx="4500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篮球与排球的数量比。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2295" name="TextBox 20"/>
          <p:cNvSpPr txBox="1"/>
          <p:nvPr/>
        </p:nvSpPr>
        <p:spPr>
          <a:xfrm>
            <a:off x="4572000" y="2357438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排球与足球的数量比。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grpSp>
        <p:nvGrpSpPr>
          <p:cNvPr id="12296" name="组合 24"/>
          <p:cNvGrpSpPr/>
          <p:nvPr/>
        </p:nvGrpSpPr>
        <p:grpSpPr>
          <a:xfrm>
            <a:off x="285750" y="3643313"/>
            <a:ext cx="4643438" cy="2012950"/>
            <a:chOff x="0" y="0"/>
            <a:chExt cx="4643470" cy="2013535"/>
          </a:xfrm>
        </p:grpSpPr>
        <p:grpSp>
          <p:nvGrpSpPr>
            <p:cNvPr id="12307" name="组合 16"/>
            <p:cNvGrpSpPr/>
            <p:nvPr/>
          </p:nvGrpSpPr>
          <p:grpSpPr>
            <a:xfrm>
              <a:off x="214314" y="0"/>
              <a:ext cx="3717158" cy="1430348"/>
              <a:chOff x="0" y="0"/>
              <a:chExt cx="3717158" cy="1430348"/>
            </a:xfrm>
          </p:grpSpPr>
          <p:grpSp>
            <p:nvGrpSpPr>
              <p:cNvPr id="12311" name="组合 11"/>
              <p:cNvGrpSpPr/>
              <p:nvPr/>
            </p:nvGrpSpPr>
            <p:grpSpPr>
              <a:xfrm>
                <a:off x="0" y="1143008"/>
                <a:ext cx="3717158" cy="287340"/>
                <a:chOff x="0" y="0"/>
                <a:chExt cx="3717158" cy="287340"/>
              </a:xfrm>
            </p:grpSpPr>
            <p:cxnSp>
              <p:nvCxnSpPr>
                <p:cNvPr id="13323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794" y="285752"/>
                  <a:ext cx="3714776" cy="1588"/>
                </a:xfrm>
                <a:prstGeom prst="line">
                  <a:avLst/>
                </a:prstGeom>
                <a:noFill/>
                <a:ln w="25400" cmpd="sng">
                  <a:solidFill>
                    <a:schemeClr val="tx1"/>
                  </a:solidFill>
                  <a:round/>
                </a:ln>
                <a:effectLst>
                  <a:outerShdw dist="20000" dir="5400000" algn="ctr" rotWithShape="0">
                    <a:srgbClr val="000000">
                      <a:alpha val="34000"/>
                    </a:srgbClr>
                  </a:outerShdw>
                </a:effectLst>
              </p:spPr>
            </p:cxnSp>
            <p:cxnSp>
              <p:nvCxnSpPr>
                <p:cNvPr id="13324" name="直接连接符 8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-142082" y="142876"/>
                  <a:ext cx="285752" cy="1588"/>
                </a:xfrm>
                <a:prstGeom prst="line">
                  <a:avLst/>
                </a:prstGeom>
                <a:noFill/>
                <a:ln w="25400" cmpd="sng">
                  <a:solidFill>
                    <a:schemeClr val="tx1"/>
                  </a:solidFill>
                  <a:round/>
                </a:ln>
                <a:effectLst>
                  <a:outerShdw dist="20000" dir="5400000" algn="ctr" rotWithShape="0">
                    <a:srgbClr val="000000">
                      <a:alpha val="34000"/>
                    </a:srgbClr>
                  </a:outerShdw>
                </a:effectLst>
              </p:spPr>
            </p:cxnSp>
            <p:cxnSp>
              <p:nvCxnSpPr>
                <p:cNvPr id="13325" name="直接连接符 9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1287472" y="142082"/>
                  <a:ext cx="285752" cy="1588"/>
                </a:xfrm>
                <a:prstGeom prst="line">
                  <a:avLst/>
                </a:prstGeom>
                <a:noFill/>
                <a:ln w="25400" cmpd="sng">
                  <a:solidFill>
                    <a:schemeClr val="tx1"/>
                  </a:solidFill>
                  <a:round/>
                </a:ln>
                <a:effectLst>
                  <a:outerShdw dist="20000" dir="5400000" algn="ctr" rotWithShape="0">
                    <a:srgbClr val="000000">
                      <a:alpha val="34000"/>
                    </a:srgbClr>
                  </a:outerShdw>
                </a:effectLst>
              </p:spPr>
            </p:cxnSp>
            <p:cxnSp>
              <p:nvCxnSpPr>
                <p:cNvPr id="13326" name="直接连接符 10"/>
                <p:cNvCxnSpPr>
                  <a:cxnSpLocks noChangeShapeType="1"/>
                </p:cNvCxnSpPr>
                <p:nvPr/>
              </p:nvCxnSpPr>
              <p:spPr bwMode="auto">
                <a:xfrm rot="5400000" flipH="1" flipV="1">
                  <a:off x="3573488" y="142082"/>
                  <a:ext cx="285752" cy="1588"/>
                </a:xfrm>
                <a:prstGeom prst="line">
                  <a:avLst/>
                </a:prstGeom>
                <a:noFill/>
                <a:ln w="25400" cmpd="sng">
                  <a:solidFill>
                    <a:schemeClr val="tx1"/>
                  </a:solidFill>
                  <a:round/>
                </a:ln>
                <a:effectLst>
                  <a:outerShdw dist="20000" dir="5400000" algn="ctr" rotWithShape="0">
                    <a:srgbClr val="000000">
                      <a:alpha val="34000"/>
                    </a:srgbClr>
                  </a:outerShdw>
                </a:effectLst>
              </p:spPr>
            </p:cxnSp>
          </p:grpSp>
          <p:sp>
            <p:nvSpPr>
              <p:cNvPr id="13327" name="右大括号 12"/>
              <p:cNvSpPr/>
              <p:nvPr/>
            </p:nvSpPr>
            <p:spPr bwMode="auto">
              <a:xfrm rot="16200000">
                <a:off x="477207" y="94293"/>
                <a:ext cx="474347" cy="1428761"/>
              </a:xfrm>
              <a:prstGeom prst="rightBrace">
                <a:avLst>
                  <a:gd name="adj1" fmla="val 36312"/>
                  <a:gd name="adj2" fmla="val 50000"/>
                </a:avLst>
              </a:prstGeom>
              <a:noFill/>
              <a:ln w="25400" cmpd="sng">
                <a:solidFill>
                  <a:schemeClr val="tx1"/>
                </a:solidFill>
                <a:round/>
              </a:ln>
              <a:effectLst>
                <a:outerShdw dist="20000" dir="5400000" algn="ctr" rotWithShape="0">
                  <a:srgbClr val="000000">
                    <a:alpha val="34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13" name="TextBox 13"/>
              <p:cNvSpPr txBox="1"/>
              <p:nvPr/>
            </p:nvSpPr>
            <p:spPr>
              <a:xfrm>
                <a:off x="285752" y="0"/>
                <a:ext cx="1000132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2cm</a:t>
                </a:r>
                <a:endParaRPr lang="zh-CN" altLang="en-US" sz="32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3329" name="右大括号 14"/>
              <p:cNvSpPr/>
              <p:nvPr/>
            </p:nvSpPr>
            <p:spPr bwMode="auto">
              <a:xfrm rot="16200000">
                <a:off x="2370310" y="-298613"/>
                <a:ext cx="474347" cy="2214578"/>
              </a:xfrm>
              <a:prstGeom prst="rightBrace">
                <a:avLst>
                  <a:gd name="adj1" fmla="val 36312"/>
                  <a:gd name="adj2" fmla="val 50000"/>
                </a:avLst>
              </a:prstGeom>
              <a:noFill/>
              <a:ln w="25400" cmpd="sng">
                <a:solidFill>
                  <a:schemeClr val="tx1"/>
                </a:solidFill>
                <a:round/>
              </a:ln>
              <a:effectLst>
                <a:outerShdw dist="20000" dir="5400000" algn="ctr" rotWithShape="0">
                  <a:srgbClr val="000000">
                    <a:alpha val="34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315" name="TextBox 15"/>
              <p:cNvSpPr txBox="1"/>
              <p:nvPr/>
            </p:nvSpPr>
            <p:spPr>
              <a:xfrm>
                <a:off x="2214578" y="0"/>
                <a:ext cx="1000132" cy="584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3cm</a:t>
                </a:r>
                <a:endParaRPr lang="zh-CN" altLang="en-US" sz="32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2308" name="TextBox 21"/>
            <p:cNvSpPr txBox="1"/>
            <p:nvPr/>
          </p:nvSpPr>
          <p:spPr>
            <a:xfrm>
              <a:off x="0" y="1357322"/>
              <a:ext cx="100013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309" name="TextBox 22"/>
            <p:cNvSpPr txBox="1"/>
            <p:nvPr/>
          </p:nvSpPr>
          <p:spPr>
            <a:xfrm>
              <a:off x="1428760" y="1428760"/>
              <a:ext cx="100013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310" name="TextBox 23"/>
            <p:cNvSpPr txBox="1"/>
            <p:nvPr/>
          </p:nvSpPr>
          <p:spPr>
            <a:xfrm>
              <a:off x="3643338" y="1357322"/>
              <a:ext cx="100013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2297" name="TextBox 25"/>
          <p:cNvSpPr txBox="1"/>
          <p:nvPr/>
        </p:nvSpPr>
        <p:spPr>
          <a:xfrm>
            <a:off x="4572000" y="3857625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线段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3200" b="1" dirty="0">
                <a:latin typeface="Calibri" panose="020F0502020204030204" pitchFamily="34" charset="0"/>
              </a:rPr>
              <a:t>与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3200" b="1" dirty="0">
                <a:latin typeface="Calibri" panose="020F0502020204030204" pitchFamily="34" charset="0"/>
              </a:rPr>
              <a:t>的长度比。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2298" name="TextBox 26"/>
          <p:cNvSpPr txBox="1"/>
          <p:nvPr/>
        </p:nvSpPr>
        <p:spPr>
          <a:xfrm>
            <a:off x="4572000" y="5214938"/>
            <a:ext cx="5143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线段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3200" b="1" dirty="0">
                <a:latin typeface="Calibri" panose="020F0502020204030204" pitchFamily="34" charset="0"/>
              </a:rPr>
              <a:t>与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3200" b="1" dirty="0">
                <a:latin typeface="Calibri" panose="020F0502020204030204" pitchFamily="34" charset="0"/>
              </a:rPr>
              <a:t>的长度比。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cxnSp>
        <p:nvCxnSpPr>
          <p:cNvPr id="13336" name="直接连接符 28"/>
          <p:cNvCxnSpPr>
            <a:cxnSpLocks noChangeShapeType="1"/>
          </p:cNvCxnSpPr>
          <p:nvPr/>
        </p:nvCxnSpPr>
        <p:spPr bwMode="auto">
          <a:xfrm>
            <a:off x="4786313" y="2143125"/>
            <a:ext cx="3857625" cy="158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13337" name="直接连接符 29"/>
          <p:cNvCxnSpPr>
            <a:cxnSpLocks noChangeShapeType="1"/>
          </p:cNvCxnSpPr>
          <p:nvPr/>
        </p:nvCxnSpPr>
        <p:spPr bwMode="auto">
          <a:xfrm>
            <a:off x="4786313" y="3571875"/>
            <a:ext cx="3857625" cy="158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13338" name="直接连接符 30"/>
          <p:cNvCxnSpPr>
            <a:cxnSpLocks noChangeShapeType="1"/>
          </p:cNvCxnSpPr>
          <p:nvPr/>
        </p:nvCxnSpPr>
        <p:spPr bwMode="auto">
          <a:xfrm>
            <a:off x="4857750" y="5000625"/>
            <a:ext cx="3857625" cy="158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13339" name="直接连接符 31"/>
          <p:cNvCxnSpPr>
            <a:cxnSpLocks noChangeShapeType="1"/>
          </p:cNvCxnSpPr>
          <p:nvPr/>
        </p:nvCxnSpPr>
        <p:spPr bwMode="auto">
          <a:xfrm>
            <a:off x="4786313" y="6429375"/>
            <a:ext cx="3857625" cy="1588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3340" name="TextBox 32"/>
          <p:cNvSpPr txBox="1"/>
          <p:nvPr/>
        </p:nvSpPr>
        <p:spPr>
          <a:xfrm>
            <a:off x="5857875" y="1643063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2:3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41" name="TextBox 33"/>
          <p:cNvSpPr txBox="1"/>
          <p:nvPr/>
        </p:nvSpPr>
        <p:spPr>
          <a:xfrm>
            <a:off x="5929313" y="30003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3:5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42" name="TextBox 34"/>
          <p:cNvSpPr txBox="1"/>
          <p:nvPr/>
        </p:nvSpPr>
        <p:spPr>
          <a:xfrm>
            <a:off x="6000750" y="442912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2:3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43" name="TextBox 35"/>
          <p:cNvSpPr txBox="1"/>
          <p:nvPr/>
        </p:nvSpPr>
        <p:spPr>
          <a:xfrm>
            <a:off x="6000750" y="585787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2:5</a:t>
            </a:r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0" grpId="0"/>
      <p:bldP spid="13341" grpId="0"/>
      <p:bldP spid="13342" grpId="0"/>
      <p:bldP spid="133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/>
          <p:nvPr/>
        </p:nvSpPr>
        <p:spPr>
          <a:xfrm>
            <a:off x="1403350" y="2060575"/>
            <a:ext cx="6697663" cy="2952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000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000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773238"/>
            <a:ext cx="2881312" cy="306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539750" y="5013325"/>
            <a:ext cx="79930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新生儿头长与身高的比是1:4.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100" name="WordArt 4" descr="weave"/>
          <p:cNvSpPr>
            <a:spLocks noChangeArrowheads="1" noChangeShapeType="1"/>
          </p:cNvSpPr>
          <p:nvPr/>
        </p:nvSpPr>
        <p:spPr bwMode="auto">
          <a:xfrm>
            <a:off x="468313" y="476250"/>
            <a:ext cx="3671887" cy="86518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 w="9525" cmpd="sng"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发现生活中的比</a:t>
            </a:r>
            <a:endParaRPr kumimoji="0" lang="zh-CN" altLang="en-US" sz="3600" b="1" i="0" u="none" strike="noStrike" kern="1200" cap="none" spc="0" normalizeH="0" baseline="0" noProof="0" smtClean="0">
              <a:ln w="9525" cmpd="sng"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971550" y="4725988"/>
            <a:ext cx="6769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桌子和凳子的数量比是1:4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pic>
        <p:nvPicPr>
          <p:cNvPr id="614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692150"/>
            <a:ext cx="3541712" cy="345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8"/>
          <p:cNvGrpSpPr/>
          <p:nvPr/>
        </p:nvGrpSpPr>
        <p:grpSpPr>
          <a:xfrm>
            <a:off x="285750" y="4692650"/>
            <a:ext cx="4572000" cy="1857375"/>
            <a:chOff x="0" y="0"/>
            <a:chExt cx="4572032" cy="1857143"/>
          </a:xfrm>
        </p:grpSpPr>
        <p:pic>
          <p:nvPicPr>
            <p:cNvPr id="7176" name="图片 6" descr="QQ截图20140914225838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923810" cy="18571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7" name="圆角矩形标注 7"/>
            <p:cNvSpPr/>
            <p:nvPr/>
          </p:nvSpPr>
          <p:spPr>
            <a:xfrm>
              <a:off x="1714512" y="71438"/>
              <a:ext cx="2857520" cy="642942"/>
            </a:xfrm>
            <a:prstGeom prst="wedgeRoundRectCallout">
              <a:avLst>
                <a:gd name="adj1" fmla="val -58509"/>
                <a:gd name="adj2" fmla="val 49796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1:4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怎么读？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3132138" y="4692650"/>
            <a:ext cx="5659437" cy="2093913"/>
            <a:chOff x="0" y="0"/>
            <a:chExt cx="5005205" cy="2095238"/>
          </a:xfrm>
        </p:grpSpPr>
        <p:pic>
          <p:nvPicPr>
            <p:cNvPr id="7174" name="图片 9" descr="QQ截图20140914225847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7586" y="0"/>
              <a:ext cx="1647619" cy="2095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圆角矩形标注 10"/>
            <p:cNvSpPr/>
            <p:nvPr/>
          </p:nvSpPr>
          <p:spPr>
            <a:xfrm>
              <a:off x="0" y="857256"/>
              <a:ext cx="3214710" cy="642942"/>
            </a:xfrm>
            <a:prstGeom prst="wedgeRoundRectCallout">
              <a:avLst>
                <a:gd name="adj1" fmla="val 66620"/>
                <a:gd name="adj2" fmla="val -51139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1:4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表示什么意思？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7172" name="Text Box 8"/>
          <p:cNvSpPr txBox="1"/>
          <p:nvPr/>
        </p:nvSpPr>
        <p:spPr>
          <a:xfrm>
            <a:off x="642938" y="3143250"/>
            <a:ext cx="817245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这件兔羊毛衫中兔毛与羊毛的比是1:4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pic>
        <p:nvPicPr>
          <p:cNvPr id="7173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0" y="188913"/>
            <a:ext cx="2879725" cy="3068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TextBox 1"/>
          <p:cNvSpPr txBox="1"/>
          <p:nvPr/>
        </p:nvSpPr>
        <p:spPr>
          <a:xfrm>
            <a:off x="214313" y="214313"/>
            <a:ext cx="6643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怎么读？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1" name="TextBox 2"/>
          <p:cNvSpPr txBox="1"/>
          <p:nvPr/>
        </p:nvSpPr>
        <p:spPr>
          <a:xfrm>
            <a:off x="214313" y="642938"/>
            <a:ext cx="6643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读作：一比四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2" name="TextBox 3"/>
          <p:cNvSpPr txBox="1"/>
          <p:nvPr/>
        </p:nvSpPr>
        <p:spPr>
          <a:xfrm>
            <a:off x="214313" y="1071563"/>
            <a:ext cx="6643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表示什么意思？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285750" y="1500188"/>
            <a:ext cx="4786313" cy="1714500"/>
            <a:chOff x="0" y="0"/>
            <a:chExt cx="4786346" cy="1714512"/>
          </a:xfrm>
        </p:grpSpPr>
        <p:pic>
          <p:nvPicPr>
            <p:cNvPr id="1072" name="图片 4" descr="QQ截图20140914181026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428760" cy="17145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" name="圆角矩形标注 6"/>
            <p:cNvSpPr/>
            <p:nvPr/>
          </p:nvSpPr>
          <p:spPr>
            <a:xfrm>
              <a:off x="1714512" y="71438"/>
              <a:ext cx="3071834" cy="1428760"/>
            </a:xfrm>
            <a:prstGeom prst="wedgeRoundRectCallout">
              <a:avLst>
                <a:gd name="adj1" fmla="val -63083"/>
                <a:gd name="adj2" fmla="val 21208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r>
                <a:rPr lang="zh-CN" altLang="en-US" sz="2800" b="1" dirty="0">
                  <a:latin typeface="Calibri" panose="020F0502020204030204" pitchFamily="34" charset="0"/>
                </a:rPr>
                <a:t>新生儿头长占身高的      。</a:t>
              </a:r>
              <a:endParaRPr lang="zh-CN" altLang="en-US" sz="2800" b="1" dirty="0">
                <a:latin typeface="Calibri" panose="020F0502020204030204" pitchFamily="34" charset="0"/>
              </a:endParaRPr>
            </a:p>
          </p:txBody>
        </p:sp>
        <p:graphicFrame>
          <p:nvGraphicFramePr>
            <p:cNvPr id="1026" name="Object 8"/>
            <p:cNvGraphicFramePr>
              <a:graphicFrameLocks noChangeAspect="1"/>
            </p:cNvGraphicFramePr>
            <p:nvPr/>
          </p:nvGraphicFramePr>
          <p:xfrm>
            <a:off x="2643206" y="642932"/>
            <a:ext cx="357190" cy="9525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2" imgW="153035" imgH="407670" progId="Equation.DSMT4">
                    <p:embed/>
                  </p:oleObj>
                </mc:Choice>
                <mc:Fallback>
                  <p:oleObj name="" r:id="rId2" imgW="153035" imgH="407670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2643206" y="642932"/>
                          <a:ext cx="357190" cy="9525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10"/>
          <p:cNvGrpSpPr/>
          <p:nvPr/>
        </p:nvGrpSpPr>
        <p:grpSpPr>
          <a:xfrm>
            <a:off x="4857750" y="285750"/>
            <a:ext cx="4071938" cy="3429000"/>
            <a:chOff x="0" y="0"/>
            <a:chExt cx="4071966" cy="3429024"/>
          </a:xfrm>
        </p:grpSpPr>
        <p:pic>
          <p:nvPicPr>
            <p:cNvPr id="1070" name="图片 5" descr="QQ截图20140914000804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3206" y="1285884"/>
              <a:ext cx="1428760" cy="2143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1" name="圆角矩形标注 9"/>
            <p:cNvSpPr/>
            <p:nvPr/>
          </p:nvSpPr>
          <p:spPr>
            <a:xfrm>
              <a:off x="0" y="0"/>
              <a:ext cx="3429024" cy="1285884"/>
            </a:xfrm>
            <a:prstGeom prst="wedgeRoundRectCallout">
              <a:avLst>
                <a:gd name="adj1" fmla="val 37662"/>
                <a:gd name="adj2" fmla="val 79394"/>
                <a:gd name="adj3" fmla="val 16667"/>
              </a:avLst>
            </a:prstGeom>
            <a:solidFill>
              <a:srgbClr val="B7DEE8"/>
            </a:solidFill>
            <a:ln w="9525">
              <a:noFill/>
            </a:ln>
          </p:spPr>
          <p:txBody>
            <a:bodyPr anchor="ctr"/>
            <a:p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兔羊毛衫是用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份兔毛配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份羊毛织成的。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7180" name="TextBox 11"/>
          <p:cNvSpPr txBox="1"/>
          <p:nvPr/>
        </p:nvSpPr>
        <p:spPr>
          <a:xfrm>
            <a:off x="428625" y="3071813"/>
            <a:ext cx="6643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桌子和凳子的数量比是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，也就是：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7181" name="Group 13"/>
          <p:cNvGraphicFramePr>
            <a:graphicFrameLocks noGrp="1"/>
          </p:cNvGraphicFramePr>
          <p:nvPr/>
        </p:nvGraphicFramePr>
        <p:xfrm>
          <a:off x="1571625" y="3714750"/>
          <a:ext cx="5072063" cy="1214438"/>
        </p:xfrm>
        <a:graphic>
          <a:graphicData uri="http://schemas.openxmlformats.org/drawingml/2006/table">
            <a:tbl>
              <a:tblPr/>
              <a:tblGrid>
                <a:gridCol w="1643063"/>
                <a:gridCol w="857250"/>
                <a:gridCol w="785812"/>
                <a:gridCol w="771525"/>
                <a:gridCol w="1014413"/>
              </a:tblGrid>
              <a:tr h="608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pSp>
        <p:nvGrpSpPr>
          <p:cNvPr id="4" name="组合 25"/>
          <p:cNvGrpSpPr/>
          <p:nvPr/>
        </p:nvGrpSpPr>
        <p:grpSpPr>
          <a:xfrm>
            <a:off x="357188" y="3786188"/>
            <a:ext cx="5857875" cy="2357437"/>
            <a:chOff x="0" y="0"/>
            <a:chExt cx="5857916" cy="2357454"/>
          </a:xfrm>
        </p:grpSpPr>
        <p:pic>
          <p:nvPicPr>
            <p:cNvPr id="1058" name="图片 12" descr="QQ截图2014091422592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714380"/>
              <a:ext cx="1119019" cy="164307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059" name="组合 24"/>
            <p:cNvGrpSpPr/>
            <p:nvPr/>
          </p:nvGrpSpPr>
          <p:grpSpPr>
            <a:xfrm>
              <a:off x="1143008" y="0"/>
              <a:ext cx="4714908" cy="1166162"/>
              <a:chOff x="0" y="0"/>
              <a:chExt cx="4714908" cy="1166162"/>
            </a:xfrm>
          </p:grpSpPr>
          <p:sp>
            <p:nvSpPr>
              <p:cNvPr id="1060" name="TextBox 14"/>
              <p:cNvSpPr txBox="1"/>
              <p:nvPr/>
            </p:nvSpPr>
            <p:spPr>
              <a:xfrm>
                <a:off x="0" y="0"/>
                <a:ext cx="171451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桌子张数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1" name="TextBox 15"/>
              <p:cNvSpPr txBox="1"/>
              <p:nvPr/>
            </p:nvSpPr>
            <p:spPr>
              <a:xfrm>
                <a:off x="0" y="571504"/>
                <a:ext cx="171451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凳子张数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2" name="TextBox 16"/>
              <p:cNvSpPr txBox="1"/>
              <p:nvPr/>
            </p:nvSpPr>
            <p:spPr>
              <a:xfrm>
                <a:off x="1857388" y="0"/>
                <a:ext cx="1714512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3" name="TextBox 17"/>
              <p:cNvSpPr txBox="1"/>
              <p:nvPr/>
            </p:nvSpPr>
            <p:spPr>
              <a:xfrm>
                <a:off x="1857388" y="642942"/>
                <a:ext cx="428628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4" name="TextBox 18"/>
              <p:cNvSpPr txBox="1"/>
              <p:nvPr/>
            </p:nvSpPr>
            <p:spPr>
              <a:xfrm>
                <a:off x="2643206" y="0"/>
                <a:ext cx="428628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5" name="TextBox 19"/>
              <p:cNvSpPr txBox="1"/>
              <p:nvPr/>
            </p:nvSpPr>
            <p:spPr>
              <a:xfrm>
                <a:off x="2643206" y="571504"/>
                <a:ext cx="428628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6" name="TextBox 20"/>
              <p:cNvSpPr txBox="1"/>
              <p:nvPr/>
            </p:nvSpPr>
            <p:spPr>
              <a:xfrm>
                <a:off x="3429024" y="0"/>
                <a:ext cx="428628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7" name="TextBox 21"/>
              <p:cNvSpPr txBox="1"/>
              <p:nvPr/>
            </p:nvSpPr>
            <p:spPr>
              <a:xfrm>
                <a:off x="3286148" y="571504"/>
                <a:ext cx="57150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8" name="TextBox 22"/>
              <p:cNvSpPr txBox="1"/>
              <p:nvPr/>
            </p:nvSpPr>
            <p:spPr>
              <a:xfrm>
                <a:off x="4143404" y="0"/>
                <a:ext cx="57150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宋体" panose="02010600030101010101" pitchFamily="2" charset="-122"/>
                    <a:ea typeface="Times New Roman" panose="02020603050405020304" pitchFamily="18" charset="0"/>
                  </a:rPr>
                  <a:t>…</a:t>
                </a:r>
                <a:endParaRPr lang="zh-CN" altLang="en-US" sz="2800" b="1" dirty="0">
                  <a:latin typeface="宋体" panose="02010600030101010101" pitchFamily="2" charset="-122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69" name="TextBox 23"/>
              <p:cNvSpPr txBox="1"/>
              <p:nvPr/>
            </p:nvSpPr>
            <p:spPr>
              <a:xfrm>
                <a:off x="4143404" y="571504"/>
                <a:ext cx="571504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en-US" altLang="zh-CN" sz="2800" b="1" dirty="0">
                    <a:latin typeface="宋体" panose="02010600030101010101" pitchFamily="2" charset="-122"/>
                    <a:ea typeface="Times New Roman" panose="02020603050405020304" pitchFamily="18" charset="0"/>
                  </a:rPr>
                  <a:t>…</a:t>
                </a:r>
                <a:endParaRPr lang="zh-CN" altLang="en-US" sz="2800" b="1" dirty="0">
                  <a:latin typeface="宋体" panose="02010600030101010101" pitchFamily="2" charset="-122"/>
                  <a:ea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28"/>
          <p:cNvGrpSpPr/>
          <p:nvPr/>
        </p:nvGrpSpPr>
        <p:grpSpPr>
          <a:xfrm>
            <a:off x="3060700" y="3571875"/>
            <a:ext cx="6083300" cy="2233613"/>
            <a:chOff x="0" y="0"/>
            <a:chExt cx="5429256" cy="2214578"/>
          </a:xfrm>
        </p:grpSpPr>
        <p:pic>
          <p:nvPicPr>
            <p:cNvPr id="1056" name="图片 26" descr="QQ截图20140914225941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29256" y="0"/>
              <a:ext cx="1800000" cy="22095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圆角矩形标注 27"/>
            <p:cNvSpPr/>
            <p:nvPr/>
          </p:nvSpPr>
          <p:spPr>
            <a:xfrm>
              <a:off x="0" y="1643074"/>
              <a:ext cx="3429024" cy="571504"/>
            </a:xfrm>
            <a:prstGeom prst="wedgeRoundRectCallout">
              <a:avLst>
                <a:gd name="adj1" fmla="val 59597"/>
                <a:gd name="adj2" fmla="val -123005"/>
                <a:gd name="adj3" fmla="val 16667"/>
              </a:avLst>
            </a:prstGeom>
            <a:solidFill>
              <a:srgbClr val="B7DEE8"/>
            </a:solidFill>
            <a:ln w="9525">
              <a:noFill/>
            </a:ln>
          </p:spPr>
          <p:txBody>
            <a:bodyPr anchor="ctr"/>
            <a:p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1:4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还可以表示什么？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7217" name="TextBox 29"/>
          <p:cNvSpPr txBox="1"/>
          <p:nvPr/>
        </p:nvSpPr>
        <p:spPr>
          <a:xfrm>
            <a:off x="1428750" y="5929313"/>
            <a:ext cx="73580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1:4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表示两个数量之间是一份与四份的关系。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 bldLvl="0"/>
      <p:bldP spid="7180" grpId="0"/>
      <p:bldP spid="72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3"/>
          <p:cNvSpPr txBox="1"/>
          <p:nvPr/>
        </p:nvSpPr>
        <p:spPr>
          <a:xfrm>
            <a:off x="285750" y="285750"/>
            <a:ext cx="6643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读一读，说说各个比是什么意思？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5" name="TextBox 5"/>
          <p:cNvSpPr txBox="1"/>
          <p:nvPr/>
        </p:nvSpPr>
        <p:spPr>
          <a:xfrm>
            <a:off x="428625" y="4929188"/>
            <a:ext cx="6643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你能写出哪些比？与同伴交流。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539750" y="3644900"/>
            <a:ext cx="24479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球衣与球裤的数量比是1:1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3205163" y="3717925"/>
            <a:ext cx="2519362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指纹图片长与宽的比是3:2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5724525" y="3717925"/>
            <a:ext cx="273685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药与水的质量比是1:200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819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909638"/>
            <a:ext cx="4464050" cy="268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836613"/>
            <a:ext cx="3025775" cy="277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QQ截图2014091423555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4313"/>
            <a:ext cx="234315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 descr="QQ截图2014091423555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285750"/>
            <a:ext cx="3067050" cy="2219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5"/>
          <p:cNvGrpSpPr/>
          <p:nvPr/>
        </p:nvGrpSpPr>
        <p:grpSpPr>
          <a:xfrm>
            <a:off x="214313" y="2428875"/>
            <a:ext cx="4429125" cy="2643188"/>
            <a:chOff x="0" y="0"/>
            <a:chExt cx="4429156" cy="2643206"/>
          </a:xfrm>
        </p:grpSpPr>
        <p:pic>
          <p:nvPicPr>
            <p:cNvPr id="9227" name="图片 3" descr="QQ截图2014091418102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928694"/>
              <a:ext cx="1643074" cy="17145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圆角矩形标注 4"/>
            <p:cNvSpPr/>
            <p:nvPr/>
          </p:nvSpPr>
          <p:spPr>
            <a:xfrm>
              <a:off x="1214446" y="0"/>
              <a:ext cx="3214710" cy="1285884"/>
            </a:xfrm>
            <a:prstGeom prst="wedgeRoundRectCallout">
              <a:avLst>
                <a:gd name="adj1" fmla="val -46713"/>
                <a:gd name="adj2" fmla="val 76264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中，黄色的块数与总块数的比是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2:9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4857750" y="2500313"/>
            <a:ext cx="3857625" cy="3143250"/>
            <a:chOff x="0" y="0"/>
            <a:chExt cx="3857652" cy="3143272"/>
          </a:xfrm>
        </p:grpSpPr>
        <p:pic>
          <p:nvPicPr>
            <p:cNvPr id="9225" name="图片 6" descr="QQ截图20140914235518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71768" y="1214446"/>
              <a:ext cx="1285884" cy="19288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6" name="圆角矩形标注 7"/>
            <p:cNvSpPr/>
            <p:nvPr/>
          </p:nvSpPr>
          <p:spPr>
            <a:xfrm>
              <a:off x="0" y="0"/>
              <a:ext cx="3214710" cy="1285884"/>
            </a:xfrm>
            <a:prstGeom prst="wedgeRoundRectCallout">
              <a:avLst>
                <a:gd name="adj1" fmla="val 38162"/>
                <a:gd name="adj2" fmla="val 64796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中，黄色的块数与黄绿色的块数的比是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2:9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4" name="组合 11"/>
          <p:cNvGrpSpPr/>
          <p:nvPr/>
        </p:nvGrpSpPr>
        <p:grpSpPr>
          <a:xfrm>
            <a:off x="1928813" y="4214813"/>
            <a:ext cx="5357812" cy="2071687"/>
            <a:chOff x="0" y="0"/>
            <a:chExt cx="5357851" cy="2071702"/>
          </a:xfrm>
        </p:grpSpPr>
        <p:pic>
          <p:nvPicPr>
            <p:cNvPr id="9223" name="图片 9" descr="QQ截图20140914235503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14776" y="0"/>
              <a:ext cx="1643075" cy="2071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圆角矩形标注 10"/>
            <p:cNvSpPr/>
            <p:nvPr/>
          </p:nvSpPr>
          <p:spPr>
            <a:xfrm>
              <a:off x="0" y="357190"/>
              <a:ext cx="3214710" cy="1285884"/>
            </a:xfrm>
            <a:prstGeom prst="wedgeRoundRectCallout">
              <a:avLst>
                <a:gd name="adj1" fmla="val 67523"/>
                <a:gd name="adj2" fmla="val -14347"/>
                <a:gd name="adj3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中，总块数与黄色的块数的比是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9:2</a:t>
              </a: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500063" y="928688"/>
            <a:ext cx="6643687" cy="1857375"/>
            <a:chOff x="0" y="0"/>
            <a:chExt cx="6643734" cy="1857388"/>
          </a:xfrm>
        </p:grpSpPr>
        <p:sp>
          <p:nvSpPr>
            <p:cNvPr id="2065" name="TextBox 1"/>
            <p:cNvSpPr txBox="1"/>
            <p:nvPr/>
          </p:nvSpPr>
          <p:spPr>
            <a:xfrm>
              <a:off x="0" y="0"/>
              <a:ext cx="6643734" cy="15696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比表示两个数之间的关系。比也可以用分数形式表示，例如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1:4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可以写作      ，读作一比四。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050" name="Object 4"/>
            <p:cNvGraphicFramePr>
              <a:graphicFrameLocks noChangeAspect="1"/>
            </p:cNvGraphicFramePr>
            <p:nvPr/>
          </p:nvGraphicFramePr>
          <p:xfrm>
            <a:off x="1000132" y="857255"/>
            <a:ext cx="365067" cy="1000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53035" imgH="407670" progId="Equations">
                    <p:embed/>
                  </p:oleObj>
                </mc:Choice>
                <mc:Fallback>
                  <p:oleObj name="" r:id="rId1" imgW="153035" imgH="407670" progId="Equations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00132" y="857255"/>
                          <a:ext cx="365067" cy="10001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2" name="TextBox 7"/>
          <p:cNvSpPr txBox="1"/>
          <p:nvPr/>
        </p:nvSpPr>
        <p:spPr>
          <a:xfrm>
            <a:off x="5715000" y="4643438"/>
            <a:ext cx="2143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5643563" y="2643188"/>
            <a:ext cx="2714625" cy="3786187"/>
            <a:chOff x="0" y="0"/>
            <a:chExt cx="2714644" cy="3786214"/>
          </a:xfrm>
        </p:grpSpPr>
        <p:sp>
          <p:nvSpPr>
            <p:cNvPr id="2054" name="圆角矩形 4"/>
            <p:cNvSpPr/>
            <p:nvPr/>
          </p:nvSpPr>
          <p:spPr>
            <a:xfrm>
              <a:off x="0" y="0"/>
              <a:ext cx="2714644" cy="3071834"/>
            </a:xfrm>
            <a:prstGeom prst="roundRect">
              <a:avLst>
                <a:gd name="adj" fmla="val 16667"/>
              </a:avLst>
            </a:prstGeom>
            <a:solidFill>
              <a:srgbClr val="B3A2C7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55" name="TextBox 5"/>
            <p:cNvSpPr txBox="1"/>
            <p:nvPr/>
          </p:nvSpPr>
          <p:spPr>
            <a:xfrm>
              <a:off x="357190" y="357190"/>
              <a:ext cx="214314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    </a:t>
              </a:r>
              <a:r>
                <a:rPr lang="zh-CN" alt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    </a:t>
              </a:r>
              <a:r>
                <a:rPr lang="en-US" altLang="zh-C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32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2056" name="组合 9"/>
            <p:cNvGrpSpPr/>
            <p:nvPr/>
          </p:nvGrpSpPr>
          <p:grpSpPr>
            <a:xfrm>
              <a:off x="214314" y="1000132"/>
              <a:ext cx="677108" cy="2786082"/>
              <a:chOff x="0" y="0"/>
              <a:chExt cx="677108" cy="2786082"/>
            </a:xfrm>
          </p:grpSpPr>
          <p:sp>
            <p:nvSpPr>
              <p:cNvPr id="2063" name="TextBox 6"/>
              <p:cNvSpPr txBox="1"/>
              <p:nvPr/>
            </p:nvSpPr>
            <p:spPr>
              <a:xfrm>
                <a:off x="0" y="0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en-US" altLang="zh-CN" sz="3200" dirty="0">
                    <a:latin typeface="宋体" panose="02010600030101010101" pitchFamily="2" charset="-122"/>
                  </a:rPr>
                  <a:t>……</a:t>
                </a:r>
                <a:endParaRPr lang="zh-CN" altLang="en-US" sz="32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064" name="TextBox 8"/>
              <p:cNvSpPr txBox="1"/>
              <p:nvPr/>
            </p:nvSpPr>
            <p:spPr>
              <a:xfrm>
                <a:off x="0" y="1000132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zh-CN" altLang="en-US" sz="3200" b="1" dirty="0">
                    <a:latin typeface="宋体" panose="02010600030101010101" pitchFamily="2" charset="-122"/>
                  </a:rPr>
                  <a:t>前项</a:t>
                </a:r>
                <a:endParaRPr lang="zh-CN" altLang="en-US" sz="3200" b="1" dirty="0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057" name="组合 10"/>
            <p:cNvGrpSpPr/>
            <p:nvPr/>
          </p:nvGrpSpPr>
          <p:grpSpPr>
            <a:xfrm>
              <a:off x="1000132" y="1000132"/>
              <a:ext cx="677108" cy="2786082"/>
              <a:chOff x="0" y="0"/>
              <a:chExt cx="677108" cy="2786082"/>
            </a:xfrm>
          </p:grpSpPr>
          <p:sp>
            <p:nvSpPr>
              <p:cNvPr id="2061" name="TextBox 11"/>
              <p:cNvSpPr txBox="1"/>
              <p:nvPr/>
            </p:nvSpPr>
            <p:spPr>
              <a:xfrm>
                <a:off x="0" y="0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en-US" altLang="zh-CN" sz="3200" dirty="0">
                    <a:latin typeface="宋体" panose="02010600030101010101" pitchFamily="2" charset="-122"/>
                  </a:rPr>
                  <a:t>……</a:t>
                </a:r>
                <a:endParaRPr lang="zh-CN" altLang="en-US" sz="32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062" name="TextBox 12"/>
              <p:cNvSpPr txBox="1"/>
              <p:nvPr/>
            </p:nvSpPr>
            <p:spPr>
              <a:xfrm>
                <a:off x="0" y="1000132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zh-CN" altLang="en-US" sz="3200" b="1" dirty="0">
                    <a:latin typeface="宋体" panose="02010600030101010101" pitchFamily="2" charset="-122"/>
                  </a:rPr>
                  <a:t>比号</a:t>
                </a:r>
                <a:endParaRPr lang="zh-CN" altLang="en-US" sz="3200" b="1" dirty="0"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2058" name="组合 13"/>
            <p:cNvGrpSpPr/>
            <p:nvPr/>
          </p:nvGrpSpPr>
          <p:grpSpPr>
            <a:xfrm>
              <a:off x="1857388" y="1000132"/>
              <a:ext cx="677108" cy="2786082"/>
              <a:chOff x="0" y="0"/>
              <a:chExt cx="677108" cy="2786082"/>
            </a:xfrm>
          </p:grpSpPr>
          <p:sp>
            <p:nvSpPr>
              <p:cNvPr id="2059" name="TextBox 14"/>
              <p:cNvSpPr txBox="1"/>
              <p:nvPr/>
            </p:nvSpPr>
            <p:spPr>
              <a:xfrm>
                <a:off x="0" y="0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en-US" altLang="zh-CN" sz="3200" dirty="0">
                    <a:latin typeface="宋体" panose="02010600030101010101" pitchFamily="2" charset="-122"/>
                  </a:rPr>
                  <a:t>……</a:t>
                </a:r>
                <a:endParaRPr lang="zh-CN" altLang="en-US" sz="32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060" name="TextBox 15"/>
              <p:cNvSpPr txBox="1"/>
              <p:nvPr/>
            </p:nvSpPr>
            <p:spPr>
              <a:xfrm>
                <a:off x="0" y="1000132"/>
                <a:ext cx="677108" cy="1785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r>
                  <a:rPr lang="zh-CN" altLang="en-US" sz="3200" b="1" dirty="0">
                    <a:latin typeface="宋体" panose="02010600030101010101" pitchFamily="2" charset="-122"/>
                  </a:rPr>
                  <a:t>后项</a:t>
                </a:r>
                <a:endParaRPr lang="zh-CN" altLang="en-US" sz="3200" b="1" dirty="0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32"/>
          <p:cNvSpPr txBox="1"/>
          <p:nvPr/>
        </p:nvSpPr>
        <p:spPr>
          <a:xfrm>
            <a:off x="1071563" y="1285875"/>
            <a:ext cx="65008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</a:rPr>
              <a:t>量一量，找出你身上的“比”。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67" name="AutoShape 33"/>
          <p:cNvSpPr/>
          <p:nvPr/>
        </p:nvSpPr>
        <p:spPr>
          <a:xfrm>
            <a:off x="1042988" y="1989138"/>
            <a:ext cx="4897437" cy="1223962"/>
          </a:xfrm>
          <a:prstGeom prst="cloudCallout">
            <a:avLst>
              <a:gd name="adj1" fmla="val -46269"/>
              <a:gd name="adj2" fmla="val 67639"/>
            </a:avLst>
          </a:prstGeom>
          <a:solidFill>
            <a:srgbClr val="99CCFF"/>
          </a:solidFill>
          <a:ln w="9525">
            <a:noFill/>
          </a:ln>
        </p:spPr>
        <p:txBody>
          <a:bodyPr/>
          <a:p>
            <a:pPr algn="ctr"/>
            <a:r>
              <a:rPr lang="en-US" altLang="zh-CN" sz="2800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我的头围与腰围的比是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1268" name="AutoShape 34"/>
          <p:cNvSpPr/>
          <p:nvPr/>
        </p:nvSpPr>
        <p:spPr>
          <a:xfrm>
            <a:off x="3714750" y="2928938"/>
            <a:ext cx="4176713" cy="1223962"/>
          </a:xfrm>
          <a:prstGeom prst="cloudCallout">
            <a:avLst>
              <a:gd name="adj1" fmla="val 50986"/>
              <a:gd name="adj2" fmla="val 26653"/>
            </a:avLst>
          </a:prstGeom>
          <a:solidFill>
            <a:srgbClr val="99CCFF"/>
          </a:solidFill>
          <a:ln w="9525">
            <a:noFill/>
          </a:ln>
        </p:spPr>
        <p:txBody>
          <a:bodyPr/>
          <a:p>
            <a:pPr algn="ctr"/>
            <a:r>
              <a:rPr lang="en-US" altLang="zh-CN" sz="2800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我的腿长与身高的比是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1269" name="AutoShape 35"/>
          <p:cNvSpPr/>
          <p:nvPr/>
        </p:nvSpPr>
        <p:spPr>
          <a:xfrm>
            <a:off x="214313" y="4000500"/>
            <a:ext cx="4176712" cy="1223963"/>
          </a:xfrm>
          <a:prstGeom prst="cloudCallout">
            <a:avLst>
              <a:gd name="adj1" fmla="val -28907"/>
              <a:gd name="adj2" fmla="val 95005"/>
            </a:avLst>
          </a:prstGeom>
          <a:solidFill>
            <a:srgbClr val="99CCFF"/>
          </a:solidFill>
          <a:ln w="9525">
            <a:noFill/>
          </a:ln>
        </p:spPr>
        <p:txBody>
          <a:bodyPr/>
          <a:p>
            <a:pPr algn="ctr"/>
            <a:r>
              <a:rPr lang="en-US" altLang="zh-CN" sz="2800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</a:rPr>
              <a:t>我的脚长与手长的比是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11270" name="AutoShape 36"/>
          <p:cNvSpPr/>
          <p:nvPr/>
        </p:nvSpPr>
        <p:spPr>
          <a:xfrm>
            <a:off x="3071813" y="5286375"/>
            <a:ext cx="2952750" cy="792163"/>
          </a:xfrm>
          <a:prstGeom prst="cloudCallout">
            <a:avLst>
              <a:gd name="adj1" fmla="val 62958"/>
              <a:gd name="adj2" fmla="val -106713"/>
            </a:avLst>
          </a:prstGeom>
          <a:solidFill>
            <a:srgbClr val="99CCFF"/>
          </a:solidFill>
          <a:ln w="9525">
            <a:noFill/>
          </a:ln>
        </p:spPr>
        <p:txBody>
          <a:bodyPr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我的</a:t>
            </a:r>
            <a:r>
              <a:rPr lang="en-US" altLang="zh-CN" sz="2800" b="1" dirty="0">
                <a:latin typeface="宋体" panose="02010600030101010101" pitchFamily="2" charset="-122"/>
              </a:rPr>
              <a:t>……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pic>
        <p:nvPicPr>
          <p:cNvPr id="11271" name="Picture 37" descr="ren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0"/>
            <a:ext cx="1285875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38" descr="ren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088" y="2941638"/>
            <a:ext cx="1477962" cy="221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39" descr="ren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50" y="4783138"/>
            <a:ext cx="1614488" cy="2074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40" descr="ren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763" y="4292600"/>
            <a:ext cx="1525587" cy="228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1" name="Rectangle 4"/>
          <p:cNvSpPr txBox="1"/>
          <p:nvPr/>
        </p:nvSpPr>
        <p:spPr>
          <a:xfrm>
            <a:off x="1331913" y="476250"/>
            <a:ext cx="489585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Calibri" panose="020F0502020204030204" pitchFamily="34" charset="0"/>
              </a:rPr>
              <a:t>人体中有趣的比</a:t>
            </a:r>
            <a:endParaRPr lang="zh-CN" altLang="en-US" sz="44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animBg="1"/>
      <p:bldP spid="11268" grpId="0" animBg="1"/>
      <p:bldP spid="11269" grpId="0" animBg="1"/>
      <p:bldP spid="1127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WPS 演示</Application>
  <PresentationFormat>全屏显示(4:3)</PresentationFormat>
  <Paragraphs>138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Office 主题</vt:lpstr>
      <vt:lpstr>Equation.DSMT4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2014-09-16T16:44:21Z</dcterms:created>
  <dcterms:modified xsi:type="dcterms:W3CDTF">2017-12-21T12:21:08Z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