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8" r:id="rId2"/>
    <p:sldId id="321" r:id="rId3"/>
    <p:sldId id="322" r:id="rId4"/>
    <p:sldId id="323" r:id="rId5"/>
    <p:sldId id="325" r:id="rId6"/>
    <p:sldId id="326" r:id="rId7"/>
    <p:sldId id="327" r:id="rId8"/>
    <p:sldId id="328" r:id="rId9"/>
    <p:sldId id="329" r:id="rId10"/>
    <p:sldId id="333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533" autoAdjust="0"/>
  </p:normalViewPr>
  <p:slideViewPr>
    <p:cSldViewPr showGuides="1"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90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algn="r" eaLnBrk="1" hangingPunct="1"/>
              <a:t>‹#›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  <a:pPr lvl="0" eaLnBrk="1" hangingPunct="1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6.png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/>
          <p:nvPr/>
        </p:nvSpPr>
        <p:spPr>
          <a:xfrm>
            <a:off x="539750" y="1628775"/>
            <a:ext cx="8064500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比的应用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2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700" y="620713"/>
            <a:ext cx="5648325" cy="273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TextBox 4"/>
          <p:cNvSpPr txBox="1"/>
          <p:nvPr/>
        </p:nvSpPr>
        <p:spPr>
          <a:xfrm>
            <a:off x="493713" y="504825"/>
            <a:ext cx="3214687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小清要调制</a:t>
            </a: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2200</a:t>
            </a:r>
            <a:r>
              <a: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克巧克力奶，需要巧克力和奶各多少克？</a:t>
            </a:r>
            <a:endParaRPr lang="zh-CN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3316" name="Object 4"/>
          <p:cNvGraphicFramePr>
            <a:graphicFrameLocks/>
          </p:cNvGraphicFramePr>
          <p:nvPr/>
        </p:nvGraphicFramePr>
        <p:xfrm>
          <a:off x="928688" y="3714750"/>
          <a:ext cx="2798762" cy="1214438"/>
        </p:xfrm>
        <a:graphic>
          <a:graphicData uri="http://schemas.openxmlformats.org/presentationml/2006/ole">
            <p:oleObj spid="_x0000_s27650" r:id="rId5" imgW="673978" imgH="292481" progId="">
              <p:embed/>
            </p:oleObj>
          </a:graphicData>
        </a:graphic>
      </p:graphicFrame>
      <p:graphicFrame>
        <p:nvGraphicFramePr>
          <p:cNvPr id="13317" name="Object 5"/>
          <p:cNvGraphicFramePr>
            <a:graphicFrameLocks/>
          </p:cNvGraphicFramePr>
          <p:nvPr/>
        </p:nvGraphicFramePr>
        <p:xfrm>
          <a:off x="4714875" y="3714750"/>
          <a:ext cx="2776538" cy="1139825"/>
        </p:xfrm>
        <a:graphic>
          <a:graphicData uri="http://schemas.openxmlformats.org/presentationml/2006/ole">
            <p:oleObj spid="_x0000_s27649" r:id="rId6" imgW="712127" imgH="292481" progId="">
              <p:embed/>
            </p:oleObj>
          </a:graphicData>
        </a:graphic>
      </p:graphicFrame>
      <p:sp>
        <p:nvSpPr>
          <p:cNvPr id="13318" name="TextBox 7"/>
          <p:cNvSpPr txBox="1"/>
          <p:nvPr/>
        </p:nvSpPr>
        <p:spPr>
          <a:xfrm>
            <a:off x="785813" y="5286375"/>
            <a:ext cx="73596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答：需要巧克力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克，奶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1800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克。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19" name="TextBox 8"/>
          <p:cNvSpPr txBox="1"/>
          <p:nvPr/>
        </p:nvSpPr>
        <p:spPr>
          <a:xfrm>
            <a:off x="3357563" y="4000500"/>
            <a:ext cx="17145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Calibri" panose="020F0502020204030204" pitchFamily="34" charset="0"/>
              </a:rPr>
              <a:t>（克）</a:t>
            </a:r>
          </a:p>
        </p:txBody>
      </p:sp>
      <p:sp>
        <p:nvSpPr>
          <p:cNvPr id="13320" name="TextBox 9"/>
          <p:cNvSpPr txBox="1"/>
          <p:nvPr/>
        </p:nvSpPr>
        <p:spPr>
          <a:xfrm>
            <a:off x="7143750" y="3929063"/>
            <a:ext cx="17145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Calibri" panose="020F0502020204030204" pitchFamily="34" charset="0"/>
              </a:rPr>
              <a:t>（克）</a:t>
            </a:r>
          </a:p>
        </p:txBody>
      </p:sp>
      <p:sp>
        <p:nvSpPr>
          <p:cNvPr id="5130" name="Text Box 9"/>
          <p:cNvSpPr txBox="1"/>
          <p:nvPr/>
        </p:nvSpPr>
        <p:spPr>
          <a:xfrm>
            <a:off x="3635375" y="1557338"/>
            <a:ext cx="2592388" cy="944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巧克力与奶的质量比是2:9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  <p:bldP spid="133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8913"/>
            <a:ext cx="5327650" cy="5616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6"/>
          <p:cNvGrpSpPr/>
          <p:nvPr/>
        </p:nvGrpSpPr>
        <p:grpSpPr>
          <a:xfrm>
            <a:off x="5429250" y="1214438"/>
            <a:ext cx="3143250" cy="4751387"/>
            <a:chOff x="0" y="0"/>
            <a:chExt cx="3143272" cy="4751418"/>
          </a:xfrm>
        </p:grpSpPr>
        <p:sp>
          <p:nvSpPr>
            <p:cNvPr id="1030" name="圆角矩形 4"/>
            <p:cNvSpPr/>
            <p:nvPr/>
          </p:nvSpPr>
          <p:spPr>
            <a:xfrm>
              <a:off x="0" y="0"/>
              <a:ext cx="3143272" cy="464347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93CDDD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强强平均每天吃的食物总量约为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1200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克。主食和副食的质量比是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2:3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，荤、素食物的总量约为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700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克，素食是荤食的       。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aphicFrame>
          <p:nvGraphicFramePr>
            <p:cNvPr id="1026" name="Object 5"/>
            <p:cNvGraphicFramePr>
              <a:graphicFrameLocks/>
            </p:cNvGraphicFramePr>
            <p:nvPr/>
          </p:nvGraphicFramePr>
          <p:xfrm>
            <a:off x="714392" y="3929099"/>
            <a:ext cx="571508" cy="822319"/>
          </p:xfrm>
          <a:graphic>
            <a:graphicData uri="http://schemas.openxmlformats.org/presentationml/2006/ole">
              <p:oleObj spid="_x0000_s3076" r:id="rId4" imgW="152798" imgH="407461" progId="Equation.3">
                <p:embed/>
              </p:oleObj>
            </a:graphicData>
          </a:graphic>
        </p:graphicFrame>
      </p:grpSp>
      <p:sp>
        <p:nvSpPr>
          <p:cNvPr id="1029" name="Text Box 6"/>
          <p:cNvSpPr txBox="1"/>
          <p:nvPr/>
        </p:nvSpPr>
        <p:spPr>
          <a:xfrm>
            <a:off x="3779838" y="909638"/>
            <a:ext cx="1554162" cy="395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</a:rPr>
              <a:t>食物金字塔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214313" y="857250"/>
            <a:ext cx="4572000" cy="2643188"/>
            <a:chOff x="0" y="0"/>
            <a:chExt cx="4572032" cy="2643206"/>
          </a:xfrm>
        </p:grpSpPr>
        <p:pic>
          <p:nvPicPr>
            <p:cNvPr id="8202" name="图片 1" descr="QQ截图20140915185627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85818"/>
              <a:ext cx="1143008" cy="18573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3" name="圆角矩形标注 2"/>
            <p:cNvSpPr/>
            <p:nvPr/>
          </p:nvSpPr>
          <p:spPr>
            <a:xfrm>
              <a:off x="1357322" y="0"/>
              <a:ext cx="3214710" cy="1143008"/>
            </a:xfrm>
            <a:prstGeom prst="wedgeRoundRectCallout">
              <a:avLst>
                <a:gd name="adj1" fmla="val -58912"/>
                <a:gd name="adj2" fmla="val 53963"/>
                <a:gd name="adj3" fmla="val 16667"/>
              </a:avLst>
            </a:prstGeom>
            <a:solidFill>
              <a:srgbClr val="CCC1DA"/>
            </a:soli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800" b="1" dirty="0">
                  <a:latin typeface="Calibri" panose="020F0502020204030204" pitchFamily="34" charset="0"/>
                </a:rPr>
                <a:t>强强每天吃的主食、副食各是多少克？</a:t>
              </a:r>
            </a:p>
          </p:txBody>
        </p:sp>
      </p:grpSp>
      <p:grpSp>
        <p:nvGrpSpPr>
          <p:cNvPr id="3" name="组合 6"/>
          <p:cNvGrpSpPr/>
          <p:nvPr/>
        </p:nvGrpSpPr>
        <p:grpSpPr>
          <a:xfrm>
            <a:off x="5072063" y="785813"/>
            <a:ext cx="4108450" cy="3214687"/>
            <a:chOff x="0" y="0"/>
            <a:chExt cx="3857652" cy="3214710"/>
          </a:xfrm>
        </p:grpSpPr>
        <p:pic>
          <p:nvPicPr>
            <p:cNvPr id="8200" name="图片 4" descr="QQ截图2014091518563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71768" y="1214446"/>
              <a:ext cx="1285884" cy="2000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圆角矩形标注 5"/>
            <p:cNvSpPr/>
            <p:nvPr/>
          </p:nvSpPr>
          <p:spPr>
            <a:xfrm>
              <a:off x="0" y="0"/>
              <a:ext cx="3214710" cy="1143008"/>
            </a:xfrm>
            <a:prstGeom prst="wedgeRoundRectCallout">
              <a:avLst>
                <a:gd name="adj1" fmla="val 33764"/>
                <a:gd name="adj2" fmla="val 68157"/>
                <a:gd name="adj3" fmla="val 16667"/>
              </a:avLst>
            </a:prstGeom>
            <a:solidFill>
              <a:srgbClr val="CCC1DA"/>
            </a:soli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800" b="1" dirty="0">
                  <a:latin typeface="Calibri" panose="020F0502020204030204" pitchFamily="34" charset="0"/>
                </a:rPr>
                <a:t>荤食、素食和其他食物各有多少克？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2714625" y="3000375"/>
            <a:ext cx="4786313" cy="2071688"/>
            <a:chOff x="0" y="0"/>
            <a:chExt cx="4786346" cy="2071702"/>
          </a:xfrm>
        </p:grpSpPr>
        <p:pic>
          <p:nvPicPr>
            <p:cNvPr id="8198" name="图片 7" descr="QQ截图2014091516202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00462" y="0"/>
              <a:ext cx="1285884" cy="2071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9" name="圆角矩形标注 8"/>
            <p:cNvSpPr/>
            <p:nvPr/>
          </p:nvSpPr>
          <p:spPr>
            <a:xfrm>
              <a:off x="0" y="0"/>
              <a:ext cx="3214710" cy="1143008"/>
            </a:xfrm>
            <a:prstGeom prst="wedgeRoundRectCallout">
              <a:avLst>
                <a:gd name="adj1" fmla="val 60370"/>
                <a:gd name="adj2" fmla="val 28157"/>
                <a:gd name="adj3" fmla="val 16667"/>
              </a:avLst>
            </a:prstGeom>
            <a:solidFill>
              <a:srgbClr val="CCC1DA"/>
            </a:soli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800" b="1" dirty="0">
                  <a:latin typeface="Calibri" panose="020F0502020204030204" pitchFamily="34" charset="0"/>
                </a:rPr>
                <a:t>强强的食物结构合理吗？</a:t>
              </a:r>
            </a:p>
          </p:txBody>
        </p:sp>
      </p:grpSp>
      <p:sp>
        <p:nvSpPr>
          <p:cNvPr id="5131" name="矩形 10"/>
          <p:cNvSpPr/>
          <p:nvPr/>
        </p:nvSpPr>
        <p:spPr>
          <a:xfrm>
            <a:off x="285750" y="4857750"/>
            <a:ext cx="842962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强强平均每天吃的食物总量约为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克。主食和副食的质量比是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2:3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。强强每天吃的主食、副食各有多少克？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57563" y="285750"/>
            <a:ext cx="5786437" cy="2298700"/>
            <a:chOff x="0" y="0"/>
            <a:chExt cx="5786510" cy="2299287"/>
          </a:xfrm>
        </p:grpSpPr>
        <p:grpSp>
          <p:nvGrpSpPr>
            <p:cNvPr id="2065" name="组合 35"/>
            <p:cNvGrpSpPr/>
            <p:nvPr/>
          </p:nvGrpSpPr>
          <p:grpSpPr>
            <a:xfrm>
              <a:off x="0" y="1000132"/>
              <a:ext cx="5786510" cy="1299155"/>
              <a:chOff x="0" y="0"/>
              <a:chExt cx="5786510" cy="1299155"/>
            </a:xfrm>
          </p:grpSpPr>
          <p:grpSp>
            <p:nvGrpSpPr>
              <p:cNvPr id="2068" name="组合 31"/>
              <p:cNvGrpSpPr/>
              <p:nvPr/>
            </p:nvGrpSpPr>
            <p:grpSpPr>
              <a:xfrm>
                <a:off x="0" y="500066"/>
                <a:ext cx="5786510" cy="799089"/>
                <a:chOff x="0" y="0"/>
                <a:chExt cx="5786510" cy="799089"/>
              </a:xfrm>
            </p:grpSpPr>
            <p:grpSp>
              <p:nvGrpSpPr>
                <p:cNvPr id="2072" name="组合 24"/>
                <p:cNvGrpSpPr/>
                <p:nvPr/>
              </p:nvGrpSpPr>
              <p:grpSpPr>
                <a:xfrm>
                  <a:off x="142876" y="0"/>
                  <a:ext cx="5359438" cy="285752"/>
                  <a:chOff x="0" y="0"/>
                  <a:chExt cx="5359438" cy="285752"/>
                </a:xfrm>
              </p:grpSpPr>
              <p:grpSp>
                <p:nvGrpSpPr>
                  <p:cNvPr id="2079" name="组合 15"/>
                  <p:cNvGrpSpPr/>
                  <p:nvPr/>
                </p:nvGrpSpPr>
                <p:grpSpPr>
                  <a:xfrm>
                    <a:off x="0" y="0"/>
                    <a:ext cx="5357850" cy="285752"/>
                    <a:chOff x="0" y="0"/>
                    <a:chExt cx="5357850" cy="285752"/>
                  </a:xfrm>
                </p:grpSpPr>
                <p:cxnSp>
                  <p:nvCxnSpPr>
                    <p:cNvPr id="6151" name="直接连接符 22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794" y="284958"/>
                      <a:ext cx="5357056" cy="794"/>
                    </a:xfrm>
                    <a:prstGeom prst="line">
                      <a:avLst/>
                    </a:prstGeom>
                    <a:noFill/>
                    <a:ln w="25400" cmpd="sng">
                      <a:solidFill>
                        <a:schemeClr val="tx1"/>
                      </a:solidFill>
                      <a:round/>
                    </a:ln>
                    <a:effectLst>
                      <a:outerShdw dist="20000" dir="5400000" algn="ctr" rotWithShape="0">
                        <a:srgbClr val="000000">
                          <a:alpha val="34000"/>
                        </a:srgbClr>
                      </a:outerShdw>
                    </a:effectLst>
                  </p:spPr>
                </p:cxnSp>
                <p:cxnSp>
                  <p:nvCxnSpPr>
                    <p:cNvPr id="6152" name="直接连接符 23"/>
                    <p:cNvCxnSpPr>
                      <a:cxnSpLocks noChangeShapeType="1"/>
                    </p:cNvCxnSpPr>
                    <p:nvPr/>
                  </p:nvCxnSpPr>
                  <p:spPr bwMode="auto">
                    <a:xfrm rot="5400000" flipH="1" flipV="1">
                      <a:off x="-142082" y="142082"/>
                      <a:ext cx="285752" cy="1588"/>
                    </a:xfrm>
                    <a:prstGeom prst="line">
                      <a:avLst/>
                    </a:prstGeom>
                    <a:noFill/>
                    <a:ln w="25400" cmpd="sng">
                      <a:solidFill>
                        <a:schemeClr val="tx1"/>
                      </a:solidFill>
                      <a:round/>
                    </a:ln>
                    <a:effectLst>
                      <a:outerShdw dist="20000" dir="5400000" algn="ctr" rotWithShape="0">
                        <a:srgbClr val="000000">
                          <a:alpha val="34000"/>
                        </a:srgbClr>
                      </a:outerShdw>
                    </a:effectLst>
                  </p:spPr>
                </p:cxnSp>
              </p:grpSp>
              <p:cxnSp>
                <p:nvCxnSpPr>
                  <p:cNvPr id="6153" name="直接连接符 17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5215768" y="142082"/>
                    <a:ext cx="285752" cy="1588"/>
                  </a:xfrm>
                  <a:prstGeom prst="line">
                    <a:avLst/>
                  </a:prstGeom>
                  <a:noFill/>
                  <a:ln w="25400" cmpd="sng">
                    <a:solidFill>
                      <a:schemeClr val="tx1"/>
                    </a:solidFill>
                    <a:round/>
                  </a:ln>
                  <a:effectLst>
                    <a:outerShdw dist="20000" dir="5400000" algn="ctr" rotWithShape="0">
                      <a:srgbClr val="000000">
                        <a:alpha val="34000"/>
                      </a:srgbClr>
                    </a:outerShdw>
                  </a:effectLst>
                </p:spPr>
              </p:cxnSp>
              <p:cxnSp>
                <p:nvCxnSpPr>
                  <p:cNvPr id="6154" name="直接连接符 18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786612" y="142082"/>
                    <a:ext cx="285752" cy="1588"/>
                  </a:xfrm>
                  <a:prstGeom prst="line">
                    <a:avLst/>
                  </a:prstGeom>
                  <a:noFill/>
                  <a:ln w="25400" cmpd="sng">
                    <a:solidFill>
                      <a:schemeClr val="tx1"/>
                    </a:solidFill>
                    <a:round/>
                  </a:ln>
                  <a:effectLst>
                    <a:outerShdw dist="20000" dir="5400000" algn="ctr" rotWithShape="0">
                      <a:srgbClr val="000000">
                        <a:alpha val="34000"/>
                      </a:srgbClr>
                    </a:outerShdw>
                  </a:effectLst>
                </p:spPr>
              </p:cxnSp>
              <p:cxnSp>
                <p:nvCxnSpPr>
                  <p:cNvPr id="6155" name="直接连接符 19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2929752" y="142082"/>
                    <a:ext cx="285752" cy="1588"/>
                  </a:xfrm>
                  <a:prstGeom prst="line">
                    <a:avLst/>
                  </a:prstGeom>
                  <a:noFill/>
                  <a:ln w="25400" cmpd="sng">
                    <a:solidFill>
                      <a:schemeClr val="tx1"/>
                    </a:solidFill>
                    <a:round/>
                  </a:ln>
                  <a:effectLst>
                    <a:outerShdw dist="20000" dir="5400000" algn="ctr" rotWithShape="0">
                      <a:srgbClr val="000000">
                        <a:alpha val="34000"/>
                      </a:srgbClr>
                    </a:outerShdw>
                  </a:effectLst>
                </p:spPr>
              </p:cxnSp>
              <p:cxnSp>
                <p:nvCxnSpPr>
                  <p:cNvPr id="6156" name="直接连接符 20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1786744" y="142082"/>
                    <a:ext cx="285752" cy="1588"/>
                  </a:xfrm>
                  <a:prstGeom prst="line">
                    <a:avLst/>
                  </a:prstGeom>
                  <a:noFill/>
                  <a:ln w="25400" cmpd="sng">
                    <a:solidFill>
                      <a:schemeClr val="tx1"/>
                    </a:solidFill>
                    <a:round/>
                  </a:ln>
                  <a:effectLst>
                    <a:outerShdw dist="20000" dir="5400000" algn="ctr" rotWithShape="0">
                      <a:srgbClr val="000000">
                        <a:alpha val="34000"/>
                      </a:srgbClr>
                    </a:outerShdw>
                  </a:effectLst>
                </p:spPr>
              </p:cxnSp>
              <p:cxnSp>
                <p:nvCxnSpPr>
                  <p:cNvPr id="6157" name="直接连接符 21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4072760" y="142082"/>
                    <a:ext cx="285752" cy="1588"/>
                  </a:xfrm>
                  <a:prstGeom prst="line">
                    <a:avLst/>
                  </a:prstGeom>
                  <a:noFill/>
                  <a:ln w="25400" cmpd="sng">
                    <a:solidFill>
                      <a:schemeClr val="tx1"/>
                    </a:solidFill>
                    <a:round/>
                  </a:ln>
                  <a:effectLst>
                    <a:outerShdw dist="20000" dir="5400000" algn="ctr" rotWithShape="0">
                      <a:srgbClr val="000000">
                        <a:alpha val="34000"/>
                      </a:srgbClr>
                    </a:outerShdw>
                  </a:effectLst>
                </p:spPr>
              </p:cxnSp>
            </p:grpSp>
            <p:sp>
              <p:nvSpPr>
                <p:cNvPr id="2073" name="TextBox 10"/>
                <p:cNvSpPr txBox="1"/>
                <p:nvPr/>
              </p:nvSpPr>
              <p:spPr>
                <a:xfrm>
                  <a:off x="0" y="214314"/>
                  <a:ext cx="928694" cy="584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endParaRPr lang="zh-CN" altLang="en-US" sz="3200" b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074" name="TextBox 11"/>
                <p:cNvSpPr txBox="1"/>
                <p:nvPr/>
              </p:nvSpPr>
              <p:spPr>
                <a:xfrm>
                  <a:off x="928694" y="214314"/>
                  <a:ext cx="928694" cy="584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zh-CN" altLang="en-US" sz="3200" b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075" name="TextBox 12"/>
                <p:cNvSpPr txBox="1"/>
                <p:nvPr/>
              </p:nvSpPr>
              <p:spPr>
                <a:xfrm>
                  <a:off x="1857388" y="214314"/>
                  <a:ext cx="928694" cy="584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zh-CN" altLang="en-US" sz="3200" b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076" name="TextBox 13"/>
                <p:cNvSpPr txBox="1"/>
                <p:nvPr/>
              </p:nvSpPr>
              <p:spPr>
                <a:xfrm>
                  <a:off x="3000396" y="214314"/>
                  <a:ext cx="928694" cy="584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  <a:endParaRPr lang="zh-CN" altLang="en-US" sz="3200" b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077" name="TextBox 14"/>
                <p:cNvSpPr txBox="1"/>
                <p:nvPr/>
              </p:nvSpPr>
              <p:spPr>
                <a:xfrm>
                  <a:off x="4143404" y="214314"/>
                  <a:ext cx="928694" cy="584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zh-CN" altLang="en-US" sz="3200" b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078" name="TextBox 15"/>
                <p:cNvSpPr txBox="1"/>
                <p:nvPr/>
              </p:nvSpPr>
              <p:spPr>
                <a:xfrm>
                  <a:off x="5286412" y="214314"/>
                  <a:ext cx="500098" cy="584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</a:t>
                  </a:r>
                  <a:endParaRPr lang="zh-CN" altLang="en-US" sz="3200" b="1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069" name="组合 34"/>
              <p:cNvGrpSpPr/>
              <p:nvPr/>
            </p:nvGrpSpPr>
            <p:grpSpPr>
              <a:xfrm>
                <a:off x="142876" y="0"/>
                <a:ext cx="5357850" cy="428628"/>
                <a:chOff x="0" y="0"/>
                <a:chExt cx="5357850" cy="428628"/>
              </a:xfrm>
            </p:grpSpPr>
            <p:sp>
              <p:nvSpPr>
                <p:cNvPr id="2070" name="矩形 7"/>
                <p:cNvSpPr/>
                <p:nvPr/>
              </p:nvSpPr>
              <p:spPr>
                <a:xfrm>
                  <a:off x="0" y="0"/>
                  <a:ext cx="1928826" cy="428628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lstStyle/>
                <a:p>
                  <a:pPr algn="ctr"/>
                  <a:r>
                    <a:rPr lang="zh-CN" altLang="en-US" sz="2800" b="1" dirty="0">
                      <a:latin typeface="Calibri" panose="020F0502020204030204" pitchFamily="34" charset="0"/>
                    </a:rPr>
                    <a:t>主食</a:t>
                  </a:r>
                </a:p>
              </p:txBody>
            </p:sp>
            <p:sp>
              <p:nvSpPr>
                <p:cNvPr id="2071" name="矩形 8"/>
                <p:cNvSpPr/>
                <p:nvPr/>
              </p:nvSpPr>
              <p:spPr>
                <a:xfrm>
                  <a:off x="1928826" y="0"/>
                  <a:ext cx="3429024" cy="428628"/>
                </a:xfrm>
                <a:prstGeom prst="rect">
                  <a:avLst/>
                </a:prstGeom>
                <a:solidFill>
                  <a:srgbClr val="77933C"/>
                </a:solidFill>
                <a:ln w="9525">
                  <a:noFill/>
                </a:ln>
              </p:spPr>
              <p:txBody>
                <a:bodyPr anchor="ctr"/>
                <a:lstStyle/>
                <a:p>
                  <a:pPr algn="ctr"/>
                  <a:r>
                    <a:rPr lang="zh-CN" altLang="en-US" sz="2800" b="1" dirty="0">
                      <a:latin typeface="Calibri" panose="020F0502020204030204" pitchFamily="34" charset="0"/>
                    </a:rPr>
                    <a:t>副食</a:t>
                  </a:r>
                </a:p>
              </p:txBody>
            </p:sp>
          </p:grpSp>
        </p:grpSp>
        <p:sp>
          <p:nvSpPr>
            <p:cNvPr id="6167" name="左大括号 3"/>
            <p:cNvSpPr/>
            <p:nvPr/>
          </p:nvSpPr>
          <p:spPr bwMode="auto">
            <a:xfrm rot="5400000">
              <a:off x="2536049" y="-1964545"/>
              <a:ext cx="500066" cy="5286412"/>
            </a:xfrm>
            <a:prstGeom prst="leftBrace">
              <a:avLst>
                <a:gd name="adj1" fmla="val 129255"/>
                <a:gd name="adj2" fmla="val 50000"/>
              </a:avLst>
            </a:prstGeom>
            <a:noFill/>
            <a:ln w="25400" cmpd="sng">
              <a:solidFill>
                <a:schemeClr val="tx1"/>
              </a:solidFill>
              <a:round/>
            </a:ln>
            <a:effectLst>
              <a:outerShdw dist="20000" dir="5400000" algn="ctr" rotWithShape="0">
                <a:srgbClr val="000000">
                  <a:alpha val="34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" name="TextBox 4"/>
            <p:cNvSpPr txBox="1"/>
            <p:nvPr/>
          </p:nvSpPr>
          <p:spPr>
            <a:xfrm>
              <a:off x="2143140" y="0"/>
              <a:ext cx="178595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1200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克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6169" name="矩形 24"/>
          <p:cNvSpPr/>
          <p:nvPr/>
        </p:nvSpPr>
        <p:spPr>
          <a:xfrm>
            <a:off x="642938" y="1643063"/>
            <a:ext cx="1571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2+3=5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grpSp>
        <p:nvGrpSpPr>
          <p:cNvPr id="8" name="组合 27"/>
          <p:cNvGrpSpPr/>
          <p:nvPr/>
        </p:nvGrpSpPr>
        <p:grpSpPr>
          <a:xfrm>
            <a:off x="285750" y="2500313"/>
            <a:ext cx="8429625" cy="965200"/>
            <a:chOff x="0" y="0"/>
            <a:chExt cx="8429684" cy="965205"/>
          </a:xfrm>
        </p:grpSpPr>
        <p:sp>
          <p:nvSpPr>
            <p:cNvPr id="2064" name="矩形 25"/>
            <p:cNvSpPr/>
            <p:nvPr/>
          </p:nvSpPr>
          <p:spPr>
            <a:xfrm>
              <a:off x="0" y="214314"/>
              <a:ext cx="842968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Calibri" panose="020F0502020204030204" pitchFamily="34" charset="0"/>
                </a:rPr>
                <a:t>每天主食占总量的        ，</a:t>
              </a:r>
            </a:p>
          </p:txBody>
        </p:sp>
        <p:graphicFrame>
          <p:nvGraphicFramePr>
            <p:cNvPr id="2053" name="Object 28"/>
            <p:cNvGraphicFramePr>
              <a:graphicFrameLocks/>
            </p:cNvGraphicFramePr>
            <p:nvPr/>
          </p:nvGraphicFramePr>
          <p:xfrm>
            <a:off x="3071866" y="0"/>
            <a:ext cx="361952" cy="965205"/>
          </p:xfrm>
          <a:graphic>
            <a:graphicData uri="http://schemas.openxmlformats.org/presentationml/2006/ole">
              <p:oleObj spid="_x0000_s18436" r:id="rId3" imgW="152798" imgH="407461" progId="Equation.3">
                <p:embed/>
              </p:oleObj>
            </a:graphicData>
          </a:graphic>
        </p:graphicFrame>
      </p:grpSp>
      <p:grpSp>
        <p:nvGrpSpPr>
          <p:cNvPr id="9" name="组合 28"/>
          <p:cNvGrpSpPr/>
          <p:nvPr/>
        </p:nvGrpSpPr>
        <p:grpSpPr>
          <a:xfrm>
            <a:off x="357188" y="3214688"/>
            <a:ext cx="8429625" cy="965200"/>
            <a:chOff x="0" y="0"/>
            <a:chExt cx="8429684" cy="965205"/>
          </a:xfrm>
        </p:grpSpPr>
        <p:sp>
          <p:nvSpPr>
            <p:cNvPr id="2063" name="矩形 29"/>
            <p:cNvSpPr/>
            <p:nvPr/>
          </p:nvSpPr>
          <p:spPr>
            <a:xfrm>
              <a:off x="0" y="214314"/>
              <a:ext cx="842968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Calibri" panose="020F0502020204030204" pitchFamily="34" charset="0"/>
                </a:rPr>
                <a:t>副食占总量的     。</a:t>
              </a:r>
            </a:p>
          </p:txBody>
        </p:sp>
        <p:graphicFrame>
          <p:nvGraphicFramePr>
            <p:cNvPr id="2052" name="Object 31"/>
            <p:cNvGraphicFramePr>
              <a:graphicFrameLocks/>
            </p:cNvGraphicFramePr>
            <p:nvPr/>
          </p:nvGraphicFramePr>
          <p:xfrm>
            <a:off x="2286016" y="0"/>
            <a:ext cx="361952" cy="965205"/>
          </p:xfrm>
          <a:graphic>
            <a:graphicData uri="http://schemas.openxmlformats.org/presentationml/2006/ole">
              <p:oleObj spid="_x0000_s18435" r:id="rId4" imgW="152798" imgH="407461" progId="Equation.3">
                <p:embed/>
              </p:oleObj>
            </a:graphicData>
          </a:graphic>
        </p:graphicFrame>
      </p:grpSp>
      <p:grpSp>
        <p:nvGrpSpPr>
          <p:cNvPr id="10" name="组合 31"/>
          <p:cNvGrpSpPr/>
          <p:nvPr/>
        </p:nvGrpSpPr>
        <p:grpSpPr>
          <a:xfrm>
            <a:off x="357188" y="4143375"/>
            <a:ext cx="8429625" cy="965200"/>
            <a:chOff x="0" y="0"/>
            <a:chExt cx="8429684" cy="965205"/>
          </a:xfrm>
        </p:grpSpPr>
        <p:sp>
          <p:nvSpPr>
            <p:cNvPr id="2062" name="矩形 32"/>
            <p:cNvSpPr/>
            <p:nvPr/>
          </p:nvSpPr>
          <p:spPr>
            <a:xfrm>
              <a:off x="0" y="214314"/>
              <a:ext cx="842968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Calibri" panose="020F0502020204030204" pitchFamily="34" charset="0"/>
                </a:rPr>
                <a:t>主食：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1200×     =480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（克）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aphicFrame>
          <p:nvGraphicFramePr>
            <p:cNvPr id="2051" name="Object 34"/>
            <p:cNvGraphicFramePr>
              <a:graphicFrameLocks/>
            </p:cNvGraphicFramePr>
            <p:nvPr/>
          </p:nvGraphicFramePr>
          <p:xfrm>
            <a:off x="2214578" y="0"/>
            <a:ext cx="361952" cy="965205"/>
          </p:xfrm>
          <a:graphic>
            <a:graphicData uri="http://schemas.openxmlformats.org/presentationml/2006/ole">
              <p:oleObj spid="_x0000_s18434" r:id="rId5" imgW="152798" imgH="407461" progId="Equation.3">
                <p:embed/>
              </p:oleObj>
            </a:graphicData>
          </a:graphic>
        </p:graphicFrame>
      </p:grpSp>
      <p:grpSp>
        <p:nvGrpSpPr>
          <p:cNvPr id="11" name="组合 34"/>
          <p:cNvGrpSpPr/>
          <p:nvPr/>
        </p:nvGrpSpPr>
        <p:grpSpPr>
          <a:xfrm>
            <a:off x="4714875" y="4143375"/>
            <a:ext cx="8429625" cy="965200"/>
            <a:chOff x="0" y="0"/>
            <a:chExt cx="8429684" cy="965205"/>
          </a:xfrm>
        </p:grpSpPr>
        <p:sp>
          <p:nvSpPr>
            <p:cNvPr id="2061" name="矩形 35"/>
            <p:cNvSpPr/>
            <p:nvPr/>
          </p:nvSpPr>
          <p:spPr>
            <a:xfrm>
              <a:off x="0" y="214314"/>
              <a:ext cx="842968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Calibri" panose="020F0502020204030204" pitchFamily="34" charset="0"/>
                </a:rPr>
                <a:t>副食：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1200×     =720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（克）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aphicFrame>
          <p:nvGraphicFramePr>
            <p:cNvPr id="2050" name="Object 37"/>
            <p:cNvGraphicFramePr>
              <a:graphicFrameLocks/>
            </p:cNvGraphicFramePr>
            <p:nvPr/>
          </p:nvGraphicFramePr>
          <p:xfrm>
            <a:off x="2214578" y="0"/>
            <a:ext cx="361952" cy="965205"/>
          </p:xfrm>
          <a:graphic>
            <a:graphicData uri="http://schemas.openxmlformats.org/presentationml/2006/ole">
              <p:oleObj spid="_x0000_s18433" r:id="rId6" imgW="152798" imgH="407461" progId="Equation.3">
                <p:embed/>
              </p:oleObj>
            </a:graphicData>
          </a:graphic>
        </p:graphicFrame>
      </p:grpSp>
      <p:sp>
        <p:nvSpPr>
          <p:cNvPr id="6182" name="矩形 37"/>
          <p:cNvSpPr/>
          <p:nvPr/>
        </p:nvSpPr>
        <p:spPr>
          <a:xfrm>
            <a:off x="285750" y="5429250"/>
            <a:ext cx="84296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Calibri" panose="020F0502020204030204" pitchFamily="34" charset="0"/>
              </a:rPr>
              <a:t>答：强强每天吃的主食有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480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克，副食有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zh-CN" altLang="en-US" sz="2800" b="1" dirty="0">
                <a:latin typeface="Calibri" panose="020F0502020204030204" pitchFamily="3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9" grpId="0"/>
      <p:bldP spid="61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/>
          <p:nvPr/>
        </p:nvSpPr>
        <p:spPr>
          <a:xfrm>
            <a:off x="428625" y="357188"/>
            <a:ext cx="8286750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、学校把栽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棵树的任务，按照六年级三个班的人数，分配给各班。一班有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人，二班有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人，三班有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人。三个班各应栽树多少棵？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5" name="Text Box 5"/>
          <p:cNvSpPr txBox="1"/>
          <p:nvPr/>
        </p:nvSpPr>
        <p:spPr>
          <a:xfrm>
            <a:off x="857250" y="2428875"/>
            <a:ext cx="73453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）三个班的总人数：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47+45+48=140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（人）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6" name="Text Box 6"/>
          <p:cNvSpPr txBox="1"/>
          <p:nvPr/>
        </p:nvSpPr>
        <p:spPr>
          <a:xfrm>
            <a:off x="857250" y="3221038"/>
            <a:ext cx="5111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）一班应栽的棵数：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280 ×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7" name="Text Box 7"/>
          <p:cNvSpPr txBox="1"/>
          <p:nvPr/>
        </p:nvSpPr>
        <p:spPr>
          <a:xfrm>
            <a:off x="5826125" y="2932113"/>
            <a:ext cx="790575" cy="1169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8" name="Line 9"/>
          <p:cNvSpPr/>
          <p:nvPr/>
        </p:nvSpPr>
        <p:spPr>
          <a:xfrm>
            <a:off x="5897563" y="3508375"/>
            <a:ext cx="5048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9" name="Text Box 10"/>
          <p:cNvSpPr txBox="1"/>
          <p:nvPr/>
        </p:nvSpPr>
        <p:spPr>
          <a:xfrm>
            <a:off x="6545263" y="3221038"/>
            <a:ext cx="18002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=94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（棵）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0" name="Text Box 11"/>
          <p:cNvSpPr txBox="1"/>
          <p:nvPr/>
        </p:nvSpPr>
        <p:spPr>
          <a:xfrm>
            <a:off x="857250" y="4084638"/>
            <a:ext cx="54006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）二班应栽的棵树：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280 ×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1" name="Text Box 14"/>
          <p:cNvSpPr txBox="1"/>
          <p:nvPr/>
        </p:nvSpPr>
        <p:spPr>
          <a:xfrm>
            <a:off x="5897563" y="3868738"/>
            <a:ext cx="720725" cy="1169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2" name="Line 15"/>
          <p:cNvSpPr/>
          <p:nvPr/>
        </p:nvSpPr>
        <p:spPr>
          <a:xfrm>
            <a:off x="5897563" y="4445000"/>
            <a:ext cx="6477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3" name="Text Box 16"/>
          <p:cNvSpPr txBox="1"/>
          <p:nvPr/>
        </p:nvSpPr>
        <p:spPr>
          <a:xfrm>
            <a:off x="6572250" y="4124325"/>
            <a:ext cx="1800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（棵）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4" name="Text Box 17"/>
          <p:cNvSpPr txBox="1"/>
          <p:nvPr/>
        </p:nvSpPr>
        <p:spPr>
          <a:xfrm>
            <a:off x="857250" y="5092700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）三班应栽的棵数：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280 ×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5" name="Text Box 18"/>
          <p:cNvSpPr txBox="1"/>
          <p:nvPr/>
        </p:nvSpPr>
        <p:spPr>
          <a:xfrm>
            <a:off x="5826125" y="4805363"/>
            <a:ext cx="790575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6" name="Line 20"/>
          <p:cNvSpPr/>
          <p:nvPr/>
        </p:nvSpPr>
        <p:spPr>
          <a:xfrm>
            <a:off x="5897563" y="5380038"/>
            <a:ext cx="5048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7" name="Text Box 21"/>
          <p:cNvSpPr txBox="1"/>
          <p:nvPr/>
        </p:nvSpPr>
        <p:spPr>
          <a:xfrm>
            <a:off x="6556375" y="5124450"/>
            <a:ext cx="20875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=96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（棵）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8" name="Text Box 22"/>
          <p:cNvSpPr txBox="1"/>
          <p:nvPr/>
        </p:nvSpPr>
        <p:spPr>
          <a:xfrm>
            <a:off x="785813" y="6000750"/>
            <a:ext cx="80660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答：一班、二班、三班各应栽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棵、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棵、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96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棵。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9" grpId="0"/>
      <p:bldP spid="8200" grpId="0"/>
      <p:bldP spid="8201" grpId="0"/>
      <p:bldP spid="8203" grpId="0"/>
      <p:bldP spid="8204" grpId="0"/>
      <p:bldP spid="8205" grpId="0"/>
      <p:bldP spid="8207" grpId="0"/>
      <p:bldP spid="82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/>
          <p:nvPr/>
        </p:nvSpPr>
        <p:spPr>
          <a:xfrm>
            <a:off x="357188" y="357188"/>
            <a:ext cx="8358187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一种什锦糖是由奶糖、水果糖、和酥糖按照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混合成的。要配制这样的什锦糖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千克，需要奶糖、水果糖、和酥糖各多少千克？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19" name="Text Box 6"/>
          <p:cNvSpPr txBox="1"/>
          <p:nvPr/>
        </p:nvSpPr>
        <p:spPr>
          <a:xfrm>
            <a:off x="1928813" y="2000250"/>
            <a:ext cx="3124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总份数：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3+5+2=10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0" name="Text Box 7"/>
          <p:cNvSpPr txBox="1"/>
          <p:nvPr/>
        </p:nvSpPr>
        <p:spPr>
          <a:xfrm>
            <a:off x="2000250" y="2643188"/>
            <a:ext cx="2438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奶糖：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×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1" name="Text Box 8"/>
          <p:cNvSpPr txBox="1"/>
          <p:nvPr/>
        </p:nvSpPr>
        <p:spPr>
          <a:xfrm>
            <a:off x="4071938" y="2330450"/>
            <a:ext cx="685800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2" name="Line 9"/>
          <p:cNvSpPr/>
          <p:nvPr/>
        </p:nvSpPr>
        <p:spPr>
          <a:xfrm>
            <a:off x="4287838" y="2924175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3" name="Text Box 10"/>
          <p:cNvSpPr txBox="1"/>
          <p:nvPr/>
        </p:nvSpPr>
        <p:spPr>
          <a:xfrm>
            <a:off x="4795838" y="2640013"/>
            <a:ext cx="297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=150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（千克）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4" name="Text Box 11"/>
          <p:cNvSpPr txBox="1"/>
          <p:nvPr/>
        </p:nvSpPr>
        <p:spPr>
          <a:xfrm>
            <a:off x="1643063" y="3646488"/>
            <a:ext cx="2667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水果糖：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×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5" name="Text Box 12"/>
          <p:cNvSpPr txBox="1"/>
          <p:nvPr/>
        </p:nvSpPr>
        <p:spPr>
          <a:xfrm>
            <a:off x="4090988" y="3357563"/>
            <a:ext cx="68580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6" name="Line 13"/>
          <p:cNvSpPr/>
          <p:nvPr/>
        </p:nvSpPr>
        <p:spPr>
          <a:xfrm>
            <a:off x="4162425" y="3933825"/>
            <a:ext cx="45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7" name="Text Box 14"/>
          <p:cNvSpPr txBox="1"/>
          <p:nvPr/>
        </p:nvSpPr>
        <p:spPr>
          <a:xfrm>
            <a:off x="4786313" y="3611563"/>
            <a:ext cx="297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=250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（千克）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8" name="Text Box 15"/>
          <p:cNvSpPr txBox="1"/>
          <p:nvPr/>
        </p:nvSpPr>
        <p:spPr>
          <a:xfrm>
            <a:off x="2000250" y="4622800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酥糖：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×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9" name="Text Box 16"/>
          <p:cNvSpPr txBox="1"/>
          <p:nvPr/>
        </p:nvSpPr>
        <p:spPr>
          <a:xfrm>
            <a:off x="4197350" y="4357688"/>
            <a:ext cx="685800" cy="1169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30" name="Line 17"/>
          <p:cNvSpPr/>
          <p:nvPr/>
        </p:nvSpPr>
        <p:spPr>
          <a:xfrm>
            <a:off x="4286250" y="4927600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31" name="Text Box 19"/>
          <p:cNvSpPr txBox="1"/>
          <p:nvPr/>
        </p:nvSpPr>
        <p:spPr>
          <a:xfrm>
            <a:off x="4786313" y="4643438"/>
            <a:ext cx="297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=100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（千克）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32" name="Text Box 20"/>
          <p:cNvSpPr txBox="1"/>
          <p:nvPr/>
        </p:nvSpPr>
        <p:spPr>
          <a:xfrm>
            <a:off x="179388" y="5715000"/>
            <a:ext cx="86598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答：需要奶糖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千克、水果糖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千克、酥糖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千克。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3" grpId="0"/>
      <p:bldP spid="9224" grpId="0"/>
      <p:bldP spid="9225" grpId="0"/>
      <p:bldP spid="9227" grpId="0"/>
      <p:bldP spid="9228" grpId="0"/>
      <p:bldP spid="9229" grpId="0"/>
      <p:bldP spid="9231" grpId="0"/>
      <p:bldP spid="92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0"/>
          <p:cNvGrpSpPr/>
          <p:nvPr/>
        </p:nvGrpSpPr>
        <p:grpSpPr>
          <a:xfrm>
            <a:off x="323850" y="476250"/>
            <a:ext cx="6877050" cy="4195763"/>
            <a:chOff x="0" y="0"/>
            <a:chExt cx="6877213" cy="4194845"/>
          </a:xfrm>
        </p:grpSpPr>
        <p:pic>
          <p:nvPicPr>
            <p:cNvPr id="11272" name="Picture 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908720"/>
              <a:ext cx="1714500" cy="3286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3" name="AutoShape 12"/>
            <p:cNvSpPr/>
            <p:nvPr/>
          </p:nvSpPr>
          <p:spPr>
            <a:xfrm>
              <a:off x="1944216" y="0"/>
              <a:ext cx="4932997" cy="2938145"/>
            </a:xfrm>
            <a:prstGeom prst="wedgeRoundRectCallout">
              <a:avLst>
                <a:gd name="adj1" fmla="val -62162"/>
                <a:gd name="adj2" fmla="val 12037"/>
                <a:gd name="adj3" fmla="val 16667"/>
              </a:avLst>
            </a:prstGeom>
            <a:solidFill>
              <a:srgbClr val="FFFF00"/>
            </a:solidFill>
            <a:ln w="3175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1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b="1" dirty="0">
                  <a:latin typeface="Times New Roman" panose="02020603050405020304" pitchFamily="18" charset="0"/>
                </a:rPr>
                <a:t>我按1:4的比配制了一瓶500ml的稀释液，其中浓缩液和水的体积分别是多少？</a:t>
              </a:r>
            </a:p>
          </p:txBody>
        </p:sp>
      </p:grpSp>
      <p:grpSp>
        <p:nvGrpSpPr>
          <p:cNvPr id="11267" name="组合 24"/>
          <p:cNvGrpSpPr/>
          <p:nvPr/>
        </p:nvGrpSpPr>
        <p:grpSpPr>
          <a:xfrm>
            <a:off x="3635375" y="3500438"/>
            <a:ext cx="4176713" cy="3052762"/>
            <a:chOff x="0" y="0"/>
            <a:chExt cx="4176464" cy="3051720"/>
          </a:xfrm>
        </p:grpSpPr>
        <p:pic>
          <p:nvPicPr>
            <p:cNvPr id="11268" name="Picture 19" descr="F:\360截图20140811100315523_副本.png"/>
            <p:cNvPicPr>
              <a:picLocks noChangeAspect="1"/>
            </p:cNvPicPr>
            <p:nvPr/>
          </p:nvPicPr>
          <p:blipFill>
            <a:blip r:embed="rId3"/>
            <a:srcRect r="39520" b="65959"/>
            <a:stretch>
              <a:fillRect/>
            </a:stretch>
          </p:blipFill>
          <p:spPr>
            <a:xfrm>
              <a:off x="0" y="0"/>
              <a:ext cx="4176464" cy="30517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9" name="Text Box 4"/>
            <p:cNvSpPr txBox="1"/>
            <p:nvPr/>
          </p:nvSpPr>
          <p:spPr>
            <a:xfrm rot="5400000">
              <a:off x="762223" y="1472902"/>
              <a:ext cx="843501" cy="523220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 : 4</a:t>
              </a:r>
            </a:p>
          </p:txBody>
        </p:sp>
        <p:sp>
          <p:nvSpPr>
            <p:cNvPr id="11270" name="Text Box 4"/>
            <p:cNvSpPr txBox="1"/>
            <p:nvPr/>
          </p:nvSpPr>
          <p:spPr>
            <a:xfrm rot="5400000">
              <a:off x="199895" y="1456280"/>
              <a:ext cx="843501" cy="523220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 :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271" name="Text Box 4"/>
            <p:cNvSpPr txBox="1"/>
            <p:nvPr/>
          </p:nvSpPr>
          <p:spPr>
            <a:xfrm rot="5400000">
              <a:off x="1352023" y="1456280"/>
              <a:ext cx="843501" cy="523220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 :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/>
          <p:nvPr/>
        </p:nvSpPr>
        <p:spPr>
          <a:xfrm>
            <a:off x="2051050" y="4003675"/>
            <a:ext cx="6904038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（1）每份的体积：500÷(1＋4) = 100（ml）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2058988" y="4679950"/>
            <a:ext cx="6648450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（2）浓缩液的体积：100×1 = 100（ml）</a:t>
            </a:r>
          </a:p>
        </p:txBody>
      </p:sp>
      <p:sp>
        <p:nvSpPr>
          <p:cNvPr id="11268" name="Text Box 4"/>
          <p:cNvSpPr txBox="1"/>
          <p:nvPr/>
        </p:nvSpPr>
        <p:spPr>
          <a:xfrm>
            <a:off x="2068513" y="5340350"/>
            <a:ext cx="5937250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（3）水的体积：100×4 = 400（ml）</a:t>
            </a:r>
          </a:p>
        </p:txBody>
      </p:sp>
      <p:sp>
        <p:nvSpPr>
          <p:cNvPr id="11269" name="Text Box 5"/>
          <p:cNvSpPr txBox="1"/>
          <p:nvPr/>
        </p:nvSpPr>
        <p:spPr>
          <a:xfrm>
            <a:off x="2670175" y="6011863"/>
            <a:ext cx="5595938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答：浓缩液有100ml，水有400ml。</a:t>
            </a:r>
          </a:p>
        </p:txBody>
      </p:sp>
      <p:sp>
        <p:nvSpPr>
          <p:cNvPr id="12294" name="Rectangle 9"/>
          <p:cNvSpPr/>
          <p:nvPr/>
        </p:nvSpPr>
        <p:spPr>
          <a:xfrm>
            <a:off x="1266825" y="458788"/>
            <a:ext cx="574675" cy="6030912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2295" name="Rectangle 10"/>
          <p:cNvSpPr/>
          <p:nvPr/>
        </p:nvSpPr>
        <p:spPr>
          <a:xfrm>
            <a:off x="1262063" y="468313"/>
            <a:ext cx="574675" cy="1204912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50000">
                <a:srgbClr val="002F76"/>
              </a:gs>
              <a:gs pos="100000">
                <a:srgbClr val="0066FF"/>
              </a:gs>
            </a:gsLst>
            <a:lin ang="0" scaled="1"/>
            <a:tileRect/>
          </a:gra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2296" name="Text Box 11"/>
          <p:cNvSpPr txBox="1"/>
          <p:nvPr/>
        </p:nvSpPr>
        <p:spPr>
          <a:xfrm rot="5400000">
            <a:off x="1133475" y="746125"/>
            <a:ext cx="927100" cy="676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 : 4</a:t>
            </a:r>
          </a:p>
        </p:txBody>
      </p:sp>
      <p:sp>
        <p:nvSpPr>
          <p:cNvPr id="11273" name="Rectangle 12"/>
          <p:cNvSpPr>
            <a:spLocks noChangeArrowheads="1"/>
          </p:cNvSpPr>
          <p:nvPr/>
        </p:nvSpPr>
        <p:spPr bwMode="auto">
          <a:xfrm>
            <a:off x="1262063" y="1671638"/>
            <a:ext cx="574675" cy="12049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767676"/>
              </a:gs>
              <a:gs pos="100000">
                <a:schemeClr val="bg1"/>
              </a:gs>
            </a:gsLst>
            <a:lin ang="0" scaled="1"/>
          </a:gradFill>
          <a:ln w="254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4" name="Rectangle 13"/>
          <p:cNvSpPr>
            <a:spLocks noChangeArrowheads="1"/>
          </p:cNvSpPr>
          <p:nvPr/>
        </p:nvSpPr>
        <p:spPr bwMode="auto">
          <a:xfrm>
            <a:off x="1262063" y="2874963"/>
            <a:ext cx="574675" cy="12049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767676"/>
              </a:gs>
              <a:gs pos="100000">
                <a:schemeClr val="bg1"/>
              </a:gs>
            </a:gsLst>
            <a:lin ang="0" scaled="1"/>
          </a:gradFill>
          <a:ln w="254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5" name="Rectangle 14"/>
          <p:cNvSpPr>
            <a:spLocks noChangeArrowheads="1"/>
          </p:cNvSpPr>
          <p:nvPr/>
        </p:nvSpPr>
        <p:spPr bwMode="auto">
          <a:xfrm>
            <a:off x="1262063" y="4078288"/>
            <a:ext cx="574675" cy="12049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767676"/>
              </a:gs>
              <a:gs pos="100000">
                <a:schemeClr val="bg1"/>
              </a:gs>
            </a:gsLst>
            <a:lin ang="0" scaled="1"/>
          </a:gradFill>
          <a:ln w="254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6" name="Rectangle 15"/>
          <p:cNvSpPr>
            <a:spLocks noChangeArrowheads="1"/>
          </p:cNvSpPr>
          <p:nvPr/>
        </p:nvSpPr>
        <p:spPr bwMode="auto">
          <a:xfrm>
            <a:off x="1262063" y="5281613"/>
            <a:ext cx="574675" cy="12049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767676"/>
              </a:gs>
              <a:gs pos="100000">
                <a:schemeClr val="bg1"/>
              </a:gs>
            </a:gsLst>
            <a:lin ang="0" scaled="1"/>
          </a:gradFill>
          <a:ln w="254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01" name="AutoShape 16"/>
          <p:cNvSpPr/>
          <p:nvPr/>
        </p:nvSpPr>
        <p:spPr>
          <a:xfrm>
            <a:off x="1955800" y="503238"/>
            <a:ext cx="320675" cy="5918200"/>
          </a:xfrm>
          <a:prstGeom prst="rightBrace">
            <a:avLst>
              <a:gd name="adj1" fmla="val 153795"/>
              <a:gd name="adj2" fmla="val 50000"/>
            </a:avLst>
          </a:prstGeom>
          <a:noFill/>
          <a:ln w="254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2302" name="Text Box 17"/>
          <p:cNvSpPr txBox="1"/>
          <p:nvPr/>
        </p:nvSpPr>
        <p:spPr>
          <a:xfrm>
            <a:off x="2198688" y="3016250"/>
            <a:ext cx="1243012" cy="676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500ml</a:t>
            </a:r>
          </a:p>
        </p:txBody>
      </p:sp>
      <p:sp>
        <p:nvSpPr>
          <p:cNvPr id="12303" name="AutoShape 18"/>
          <p:cNvSpPr/>
          <p:nvPr/>
        </p:nvSpPr>
        <p:spPr>
          <a:xfrm flipH="1">
            <a:off x="996950" y="503238"/>
            <a:ext cx="141288" cy="1123950"/>
          </a:xfrm>
          <a:prstGeom prst="rightBrace">
            <a:avLst>
              <a:gd name="adj1" fmla="val 66291"/>
              <a:gd name="adj2" fmla="val 50000"/>
            </a:avLst>
          </a:prstGeom>
          <a:noFill/>
          <a:ln w="254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2304" name="AutoShape 19"/>
          <p:cNvSpPr/>
          <p:nvPr/>
        </p:nvSpPr>
        <p:spPr>
          <a:xfrm flipH="1">
            <a:off x="928688" y="1717675"/>
            <a:ext cx="223837" cy="4746625"/>
          </a:xfrm>
          <a:prstGeom prst="rightBrace">
            <a:avLst>
              <a:gd name="adj1" fmla="val 176714"/>
              <a:gd name="adj2" fmla="val 50000"/>
            </a:avLst>
          </a:prstGeom>
          <a:noFill/>
          <a:ln w="254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2305" name="Text Box 20"/>
          <p:cNvSpPr txBox="1"/>
          <p:nvPr/>
        </p:nvSpPr>
        <p:spPr>
          <a:xfrm>
            <a:off x="-80962" y="3789363"/>
            <a:ext cx="14382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？ml</a:t>
            </a:r>
          </a:p>
        </p:txBody>
      </p:sp>
      <p:sp>
        <p:nvSpPr>
          <p:cNvPr id="12306" name="Text Box 21"/>
          <p:cNvSpPr txBox="1"/>
          <p:nvPr/>
        </p:nvSpPr>
        <p:spPr>
          <a:xfrm>
            <a:off x="-11112" y="765175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？ml</a:t>
            </a:r>
          </a:p>
        </p:txBody>
      </p:sp>
      <p:grpSp>
        <p:nvGrpSpPr>
          <p:cNvPr id="2" name="组合 24"/>
          <p:cNvGrpSpPr/>
          <p:nvPr/>
        </p:nvGrpSpPr>
        <p:grpSpPr>
          <a:xfrm>
            <a:off x="2627313" y="404813"/>
            <a:ext cx="6294437" cy="2460625"/>
            <a:chOff x="0" y="0"/>
            <a:chExt cx="6293811" cy="2460774"/>
          </a:xfrm>
        </p:grpSpPr>
        <p:sp>
          <p:nvSpPr>
            <p:cNvPr id="12308" name="AutoShape 7"/>
            <p:cNvSpPr/>
            <p:nvPr/>
          </p:nvSpPr>
          <p:spPr>
            <a:xfrm>
              <a:off x="2016224" y="432048"/>
              <a:ext cx="4277587" cy="2014220"/>
            </a:xfrm>
            <a:prstGeom prst="wedgeRoundRectCallout">
              <a:avLst>
                <a:gd name="adj1" fmla="val -59097"/>
                <a:gd name="adj2" fmla="val -45769"/>
                <a:gd name="adj3" fmla="val 16667"/>
              </a:avLst>
            </a:prstGeom>
            <a:solidFill>
              <a:srgbClr val="FFFF00"/>
            </a:solidFill>
            <a:ln w="3175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1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Times New Roman" panose="02020603050405020304" pitchFamily="18" charset="0"/>
                </a:rPr>
                <a:t>我把总体积平均分成5份，先求出……，再求出……</a:t>
              </a:r>
            </a:p>
          </p:txBody>
        </p:sp>
        <p:pic>
          <p:nvPicPr>
            <p:cNvPr id="12309" name="Picture 22" descr="F:\360截图20140811100935464_副本.png"/>
            <p:cNvPicPr>
              <a:picLocks noChangeAspect="1"/>
            </p:cNvPicPr>
            <p:nvPr/>
          </p:nvPicPr>
          <p:blipFill>
            <a:blip r:embed="rId2"/>
            <a:srcRect r="47890" b="45856"/>
            <a:stretch>
              <a:fillRect/>
            </a:stretch>
          </p:blipFill>
          <p:spPr>
            <a:xfrm>
              <a:off x="0" y="0"/>
              <a:ext cx="1777354" cy="246077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4"/>
          <p:cNvGrpSpPr/>
          <p:nvPr/>
        </p:nvGrpSpPr>
        <p:grpSpPr>
          <a:xfrm>
            <a:off x="2413000" y="260350"/>
            <a:ext cx="6731000" cy="3290888"/>
            <a:chOff x="0" y="0"/>
            <a:chExt cx="6731327" cy="3290119"/>
          </a:xfrm>
        </p:grpSpPr>
        <p:grpSp>
          <p:nvGrpSpPr>
            <p:cNvPr id="4124" name="Group 8"/>
            <p:cNvGrpSpPr/>
            <p:nvPr/>
          </p:nvGrpSpPr>
          <p:grpSpPr>
            <a:xfrm>
              <a:off x="0" y="0"/>
              <a:ext cx="5040715" cy="2963175"/>
              <a:chOff x="0" y="0"/>
              <a:chExt cx="3175" cy="1866"/>
            </a:xfrm>
          </p:grpSpPr>
          <p:sp>
            <p:nvSpPr>
              <p:cNvPr id="4126" name="AutoShape 9"/>
              <p:cNvSpPr/>
              <p:nvPr/>
            </p:nvSpPr>
            <p:spPr>
              <a:xfrm>
                <a:off x="0" y="0"/>
                <a:ext cx="3175" cy="1866"/>
              </a:xfrm>
              <a:prstGeom prst="wedgeRoundRectCallout">
                <a:avLst>
                  <a:gd name="adj1" fmla="val 60301"/>
                  <a:gd name="adj2" fmla="val -2611"/>
                  <a:gd name="adj3" fmla="val 16667"/>
                </a:avLst>
              </a:prstGeom>
              <a:solidFill>
                <a:srgbClr val="FFFF00"/>
              </a:solidFill>
              <a:ln w="317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 anchorCtr="1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latin typeface="Times New Roman" panose="02020603050405020304" pitchFamily="18" charset="0"/>
                  </a:rPr>
                  <a:t>我把总体积平均分成5份，浓缩液占其中的1份，也就是总体积的 </a:t>
                </a:r>
                <a:r>
                  <a:rPr lang="en-US" altLang="x-none" sz="2800" b="1" dirty="0">
                    <a:latin typeface="Times New Roman" panose="02020603050405020304" pitchFamily="18" charset="0"/>
                  </a:rPr>
                  <a:t>     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    ，其余的是水，占了4份，也就是总体积的 </a:t>
                </a:r>
                <a:r>
                  <a:rPr lang="en-US" altLang="x-none" sz="2800" b="1" dirty="0">
                    <a:latin typeface="Times New Roman" panose="02020603050405020304" pitchFamily="18" charset="0"/>
                  </a:rPr>
                  <a:t>  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     。 </a:t>
                </a:r>
              </a:p>
            </p:txBody>
          </p:sp>
          <p:graphicFrame>
            <p:nvGraphicFramePr>
              <p:cNvPr id="4100" name="Object 5"/>
              <p:cNvGraphicFramePr>
                <a:graphicFrameLocks/>
              </p:cNvGraphicFramePr>
              <p:nvPr/>
            </p:nvGraphicFramePr>
            <p:xfrm>
              <a:off x="824" y="714"/>
              <a:ext cx="627" cy="465"/>
            </p:xfrm>
            <a:graphic>
              <a:graphicData uri="http://schemas.openxmlformats.org/presentationml/2006/ole">
                <p:oleObj spid="_x0000_s21508" r:id="rId3" imgW="546574" imgH="406753" progId="">
                  <p:embed/>
                </p:oleObj>
              </a:graphicData>
            </a:graphic>
          </p:graphicFrame>
          <p:graphicFrame>
            <p:nvGraphicFramePr>
              <p:cNvPr id="4101" name="Object 6"/>
              <p:cNvGraphicFramePr>
                <a:graphicFrameLocks/>
              </p:cNvGraphicFramePr>
              <p:nvPr/>
            </p:nvGraphicFramePr>
            <p:xfrm>
              <a:off x="408" y="1361"/>
              <a:ext cx="499" cy="498"/>
            </p:xfrm>
            <a:graphic>
              <a:graphicData uri="http://schemas.openxmlformats.org/presentationml/2006/ole">
                <p:oleObj spid="_x0000_s21507" r:id="rId4" imgW="483439" imgH="648826" progId="Equation.3">
                  <p:embed/>
                </p:oleObj>
              </a:graphicData>
            </a:graphic>
          </p:graphicFrame>
        </p:grpSp>
        <p:pic>
          <p:nvPicPr>
            <p:cNvPr id="4125" name="Picture 31" descr="F:\360截图20140811100957352_副本.png"/>
            <p:cNvPicPr>
              <a:picLocks noChangeAspect="1"/>
            </p:cNvPicPr>
            <p:nvPr/>
          </p:nvPicPr>
          <p:blipFill>
            <a:blip r:embed="rId5"/>
            <a:srcRect r="46161" b="48637"/>
            <a:stretch>
              <a:fillRect/>
            </a:stretch>
          </p:blipFill>
          <p:spPr>
            <a:xfrm>
              <a:off x="5219606" y="1368427"/>
              <a:ext cx="1511721" cy="192169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296" name="Text Box 2"/>
          <p:cNvSpPr txBox="1"/>
          <p:nvPr/>
        </p:nvSpPr>
        <p:spPr>
          <a:xfrm>
            <a:off x="2255838" y="3860800"/>
            <a:ext cx="68881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（1）总体积平均分成的份数：1＋4 = 5</a:t>
            </a:r>
          </a:p>
        </p:txBody>
      </p:sp>
      <p:sp>
        <p:nvSpPr>
          <p:cNvPr id="12297" name="Text Box 3"/>
          <p:cNvSpPr txBox="1"/>
          <p:nvPr/>
        </p:nvSpPr>
        <p:spPr>
          <a:xfrm>
            <a:off x="2235200" y="4538663"/>
            <a:ext cx="3560763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（2）浓缩液的体积：</a:t>
            </a:r>
          </a:p>
        </p:txBody>
      </p:sp>
      <p:sp>
        <p:nvSpPr>
          <p:cNvPr id="12298" name="Text Box 4"/>
          <p:cNvSpPr txBox="1"/>
          <p:nvPr/>
        </p:nvSpPr>
        <p:spPr>
          <a:xfrm>
            <a:off x="2262188" y="5343525"/>
            <a:ext cx="2849562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（3）水的体积：</a:t>
            </a:r>
          </a:p>
        </p:txBody>
      </p:sp>
      <p:sp>
        <p:nvSpPr>
          <p:cNvPr id="12299" name="Text Box 5"/>
          <p:cNvSpPr txBox="1"/>
          <p:nvPr/>
        </p:nvSpPr>
        <p:spPr>
          <a:xfrm>
            <a:off x="2714625" y="6000750"/>
            <a:ext cx="5595938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答：浓缩液有100ml，水有400ml。</a:t>
            </a:r>
          </a:p>
        </p:txBody>
      </p:sp>
      <p:graphicFrame>
        <p:nvGraphicFramePr>
          <p:cNvPr id="12300" name="Object 12"/>
          <p:cNvGraphicFramePr>
            <a:graphicFrameLocks/>
          </p:cNvGraphicFramePr>
          <p:nvPr/>
        </p:nvGraphicFramePr>
        <p:xfrm>
          <a:off x="5651500" y="4437063"/>
          <a:ext cx="2470150" cy="844550"/>
        </p:xfrm>
        <a:graphic>
          <a:graphicData uri="http://schemas.openxmlformats.org/presentationml/2006/ole">
            <p:oleObj spid="_x0000_s21506" r:id="rId6" imgW="1194837" imgH="406753" progId="">
              <p:embed/>
            </p:oleObj>
          </a:graphicData>
        </a:graphic>
      </p:graphicFrame>
      <p:graphicFrame>
        <p:nvGraphicFramePr>
          <p:cNvPr id="12301" name="Object 13"/>
          <p:cNvGraphicFramePr>
            <a:graphicFrameLocks/>
          </p:cNvGraphicFramePr>
          <p:nvPr/>
        </p:nvGraphicFramePr>
        <p:xfrm>
          <a:off x="4859338" y="5205413"/>
          <a:ext cx="2736850" cy="931862"/>
        </p:xfrm>
        <a:graphic>
          <a:graphicData uri="http://schemas.openxmlformats.org/presentationml/2006/ole">
            <p:oleObj spid="_x0000_s21505" r:id="rId7" imgW="1194837" imgH="406753" progId="">
              <p:embed/>
            </p:oleObj>
          </a:graphicData>
        </a:graphic>
      </p:graphicFrame>
      <p:sp>
        <p:nvSpPr>
          <p:cNvPr id="4107" name="Rectangle 14"/>
          <p:cNvSpPr/>
          <p:nvPr/>
        </p:nvSpPr>
        <p:spPr>
          <a:xfrm>
            <a:off x="1258888" y="458788"/>
            <a:ext cx="574675" cy="6030912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8" name="Rectangle 15"/>
          <p:cNvSpPr/>
          <p:nvPr/>
        </p:nvSpPr>
        <p:spPr>
          <a:xfrm>
            <a:off x="1254125" y="468313"/>
            <a:ext cx="574675" cy="1204912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50000">
                <a:srgbClr val="002F76"/>
              </a:gs>
              <a:gs pos="100000">
                <a:srgbClr val="0066FF"/>
              </a:gs>
            </a:gsLst>
            <a:lin ang="0" scaled="1"/>
            <a:tileRect/>
          </a:gra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9" name="Text Box 16"/>
          <p:cNvSpPr txBox="1"/>
          <p:nvPr/>
        </p:nvSpPr>
        <p:spPr>
          <a:xfrm rot="5400000">
            <a:off x="1062038" y="746125"/>
            <a:ext cx="927100" cy="676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 : 4</a:t>
            </a: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1254125" y="1671638"/>
            <a:ext cx="574675" cy="12049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767676"/>
              </a:gs>
              <a:gs pos="100000">
                <a:schemeClr val="bg1"/>
              </a:gs>
            </a:gsLst>
            <a:lin ang="0" scaled="1"/>
          </a:gradFill>
          <a:ln w="254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1254125" y="2874963"/>
            <a:ext cx="574675" cy="12049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767676"/>
              </a:gs>
              <a:gs pos="100000">
                <a:schemeClr val="bg1"/>
              </a:gs>
            </a:gsLst>
            <a:lin ang="0" scaled="1"/>
          </a:gradFill>
          <a:ln w="254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1254125" y="4078288"/>
            <a:ext cx="574675" cy="12049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767676"/>
              </a:gs>
              <a:gs pos="100000">
                <a:schemeClr val="bg1"/>
              </a:gs>
            </a:gsLst>
            <a:lin ang="0" scaled="1"/>
          </a:gradFill>
          <a:ln w="254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08" name="Rectangle 20"/>
          <p:cNvSpPr>
            <a:spLocks noChangeArrowheads="1"/>
          </p:cNvSpPr>
          <p:nvPr/>
        </p:nvSpPr>
        <p:spPr bwMode="auto">
          <a:xfrm>
            <a:off x="1254125" y="5281613"/>
            <a:ext cx="574675" cy="12049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767676"/>
              </a:gs>
              <a:gs pos="100000">
                <a:schemeClr val="bg1"/>
              </a:gs>
            </a:gsLst>
            <a:lin ang="0" scaled="1"/>
          </a:gradFill>
          <a:ln w="254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AutoShape 21"/>
          <p:cNvSpPr/>
          <p:nvPr/>
        </p:nvSpPr>
        <p:spPr>
          <a:xfrm>
            <a:off x="1947863" y="503238"/>
            <a:ext cx="320675" cy="5918200"/>
          </a:xfrm>
          <a:prstGeom prst="rightBrace">
            <a:avLst>
              <a:gd name="adj1" fmla="val 153795"/>
              <a:gd name="adj2" fmla="val 50000"/>
            </a:avLst>
          </a:prstGeom>
          <a:noFill/>
          <a:ln w="254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15" name="Text Box 22"/>
          <p:cNvSpPr txBox="1"/>
          <p:nvPr/>
        </p:nvSpPr>
        <p:spPr>
          <a:xfrm>
            <a:off x="2268538" y="3141663"/>
            <a:ext cx="1243012" cy="676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500ml</a:t>
            </a:r>
          </a:p>
        </p:txBody>
      </p:sp>
      <p:sp>
        <p:nvSpPr>
          <p:cNvPr id="4116" name="AutoShape 23"/>
          <p:cNvSpPr/>
          <p:nvPr/>
        </p:nvSpPr>
        <p:spPr>
          <a:xfrm flipH="1">
            <a:off x="989013" y="503238"/>
            <a:ext cx="141287" cy="1123950"/>
          </a:xfrm>
          <a:prstGeom prst="rightBrace">
            <a:avLst>
              <a:gd name="adj1" fmla="val 66292"/>
              <a:gd name="adj2" fmla="val 50000"/>
            </a:avLst>
          </a:prstGeom>
          <a:noFill/>
          <a:ln w="254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17" name="AutoShape 24"/>
          <p:cNvSpPr/>
          <p:nvPr/>
        </p:nvSpPr>
        <p:spPr>
          <a:xfrm flipH="1">
            <a:off x="920750" y="1717675"/>
            <a:ext cx="223838" cy="4746625"/>
          </a:xfrm>
          <a:prstGeom prst="rightBrace">
            <a:avLst>
              <a:gd name="adj1" fmla="val 176713"/>
              <a:gd name="adj2" fmla="val 50000"/>
            </a:avLst>
          </a:prstGeom>
          <a:noFill/>
          <a:ln w="254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18" name="Text Box 25"/>
          <p:cNvSpPr txBox="1"/>
          <p:nvPr/>
        </p:nvSpPr>
        <p:spPr>
          <a:xfrm>
            <a:off x="-100012" y="3724275"/>
            <a:ext cx="1431925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？ml</a:t>
            </a:r>
          </a:p>
        </p:txBody>
      </p:sp>
      <p:sp>
        <p:nvSpPr>
          <p:cNvPr id="4119" name="Text Box 26"/>
          <p:cNvSpPr txBox="1"/>
          <p:nvPr/>
        </p:nvSpPr>
        <p:spPr>
          <a:xfrm>
            <a:off x="6350" y="765175"/>
            <a:ext cx="1422400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？ml</a:t>
            </a:r>
          </a:p>
        </p:txBody>
      </p:sp>
      <p:sp>
        <p:nvSpPr>
          <p:cNvPr id="12315" name="Text Box 27"/>
          <p:cNvSpPr txBox="1"/>
          <p:nvPr/>
        </p:nvSpPr>
        <p:spPr>
          <a:xfrm>
            <a:off x="3740150" y="1700213"/>
            <a:ext cx="9032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6" name="Text Box 28"/>
          <p:cNvSpPr txBox="1"/>
          <p:nvPr/>
        </p:nvSpPr>
        <p:spPr>
          <a:xfrm>
            <a:off x="4067175" y="1268413"/>
            <a:ext cx="3651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2317" name="Text Box 29"/>
          <p:cNvSpPr txBox="1"/>
          <p:nvPr/>
        </p:nvSpPr>
        <p:spPr>
          <a:xfrm>
            <a:off x="3214688" y="2781300"/>
            <a:ext cx="36512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2318" name="Text Box 30"/>
          <p:cNvSpPr txBox="1"/>
          <p:nvPr/>
        </p:nvSpPr>
        <p:spPr>
          <a:xfrm>
            <a:off x="3203575" y="2349500"/>
            <a:ext cx="36512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7" grpId="0"/>
      <p:bldP spid="12298" grpId="0"/>
      <p:bldP spid="12299" grpId="0"/>
      <p:bldP spid="12315" grpId="0"/>
      <p:bldP spid="12316" grpId="0"/>
      <p:bldP spid="12317" grpId="0"/>
      <p:bldP spid="12318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678</Words>
  <Application>WPS 演示</Application>
  <PresentationFormat>全屏显示(4:3)</PresentationFormat>
  <Paragraphs>83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Sky123.Org</cp:lastModifiedBy>
  <cp:revision>5</cp:revision>
  <dcterms:created xsi:type="dcterms:W3CDTF">2014-09-14T15:53:08Z</dcterms:created>
  <dcterms:modified xsi:type="dcterms:W3CDTF">2017-12-20T11:36:09Z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