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5" r:id="rId3"/>
    <p:sldId id="292" r:id="rId4"/>
    <p:sldId id="306" r:id="rId5"/>
    <p:sldId id="307" r:id="rId6"/>
    <p:sldId id="308" r:id="rId7"/>
    <p:sldId id="312" r:id="rId8"/>
    <p:sldId id="313" r:id="rId9"/>
    <p:sldId id="295" r:id="rId10"/>
    <p:sldId id="311" r:id="rId11"/>
    <p:sldId id="314" r:id="rId12"/>
    <p:sldId id="296" r:id="rId13"/>
    <p:sldId id="266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WordArt 2"/>
          <p:cNvSpPr/>
          <p:nvPr/>
        </p:nvSpPr>
        <p:spPr>
          <a:xfrm>
            <a:off x="1044575" y="2205038"/>
            <a:ext cx="7343775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分析用水量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836613"/>
            <a:ext cx="2465388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755650" y="620713"/>
            <a:ext cx="5832475" cy="307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    A市对居民生活用水实行阶梯式计量水价，水价分三级：家庭月人均用水在3立方米以内为第一级，3立方米至5立方米为第二级，超多5立方米的为第三级，超过5立方米的为第三级。三级的用水比是1:1.5:2，其中第一级水价为每立方米1.20元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684213" y="4149725"/>
            <a:ext cx="698500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 （1）李扬家用三口人，4月份用水18立方米，他家这个月应缴水费多少元？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6280150" y="450850"/>
            <a:ext cx="2540000" cy="39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Arial" panose="020B0604020202020204" pitchFamily="34" charset="0"/>
              </a:rPr>
              <a:t>人均用水量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1270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9213" y="549275"/>
            <a:ext cx="361950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Text Box 7"/>
          <p:cNvSpPr txBox="1"/>
          <p:nvPr/>
        </p:nvSpPr>
        <p:spPr>
          <a:xfrm>
            <a:off x="6948488" y="1701800"/>
            <a:ext cx="1481137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第三级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6877050" y="2276475"/>
            <a:ext cx="14811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第二级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6877050" y="2925763"/>
            <a:ext cx="1481138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第一级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8" name="Text Box 10"/>
          <p:cNvSpPr txBox="1"/>
          <p:nvPr/>
        </p:nvSpPr>
        <p:spPr>
          <a:xfrm>
            <a:off x="1985963" y="5588000"/>
            <a:ext cx="165576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18÷3=6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299" name="Text Box 11"/>
          <p:cNvSpPr txBox="1"/>
          <p:nvPr/>
        </p:nvSpPr>
        <p:spPr>
          <a:xfrm>
            <a:off x="5219700" y="5589588"/>
            <a:ext cx="1657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6＞5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300" name="Text Box 12"/>
          <p:cNvSpPr txBox="1"/>
          <p:nvPr/>
        </p:nvSpPr>
        <p:spPr>
          <a:xfrm>
            <a:off x="3276600" y="5589588"/>
            <a:ext cx="636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元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8" grpId="0" bldLvl="0"/>
      <p:bldP spid="12299" grpId="0" bldLvl="0"/>
      <p:bldP spid="1230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187450" y="3429000"/>
            <a:ext cx="6737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（2）说说你对水价阶梯式计费的看法。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2555875" y="1557338"/>
            <a:ext cx="25209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5×1.2×2=12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268538" y="549275"/>
            <a:ext cx="53292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所以李扬家的人均用水在第三级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4932363" y="1557338"/>
            <a:ext cx="6889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元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1905000" y="2489200"/>
            <a:ext cx="54752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答：李扬家这个月应缴水费12元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/>
      <p:bldP spid="13315" grpId="0" bldLvl="0"/>
      <p:bldP spid="13317" grpId="0" bldLvl="0"/>
      <p:bldP spid="13318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2"/>
          <p:cNvSpPr/>
          <p:nvPr/>
        </p:nvSpPr>
        <p:spPr>
          <a:xfrm>
            <a:off x="1403350" y="2060575"/>
            <a:ext cx="6697663" cy="295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628775"/>
            <a:ext cx="6261100" cy="4033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1758950" y="384175"/>
            <a:ext cx="51181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磅礴大大雨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10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557338"/>
            <a:ext cx="7515225" cy="4503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1844675"/>
            <a:ext cx="6551613" cy="380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2339975" y="333375"/>
            <a:ext cx="462915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农业灌溉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1485900"/>
            <a:ext cx="6985000" cy="5024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773238"/>
            <a:ext cx="6048375" cy="398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619250" y="620713"/>
            <a:ext cx="54768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饮用水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701800"/>
            <a:ext cx="6624637" cy="437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717925"/>
            <a:ext cx="10001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4652963"/>
            <a:ext cx="1081088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713" y="2492375"/>
            <a:ext cx="1535112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468313" y="765175"/>
            <a:ext cx="8120062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   交流。说一说你家一个月的用水量，你是怎么调查的？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1908175" y="4292600"/>
            <a:ext cx="22320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我家一个月用水约9立方米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4500563" y="2206625"/>
            <a:ext cx="22320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我家一个月用水约18立方米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94" name="Group 2"/>
          <p:cNvGraphicFramePr>
            <a:graphicFrameLocks noGrp="1"/>
          </p:cNvGraphicFramePr>
          <p:nvPr/>
        </p:nvGraphicFramePr>
        <p:xfrm>
          <a:off x="755650" y="1628775"/>
          <a:ext cx="7488238" cy="3454400"/>
        </p:xfrm>
        <a:graphic>
          <a:graphicData uri="http://schemas.openxmlformats.org/drawingml/2006/table">
            <a:tbl>
              <a:tblPr/>
              <a:tblGrid>
                <a:gridCol w="1584325"/>
                <a:gridCol w="1008063"/>
                <a:gridCol w="2376487"/>
                <a:gridCol w="2519363"/>
              </a:tblGrid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户名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人数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月份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用水量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立方米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人均日用水量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升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2" name="Text Box 137"/>
          <p:cNvSpPr txBox="1"/>
          <p:nvPr/>
        </p:nvSpPr>
        <p:spPr>
          <a:xfrm>
            <a:off x="2627313" y="908050"/>
            <a:ext cx="43926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</a:rPr>
              <a:t>第</a:t>
            </a:r>
            <a:r>
              <a:rPr lang="zh-CN" altLang="en-US" sz="2800" b="1" u="sng" dirty="0">
                <a:latin typeface="Calibri" panose="020F0502020204030204" pitchFamily="34" charset="0"/>
              </a:rPr>
              <a:t>    </a:t>
            </a:r>
            <a:r>
              <a:rPr lang="zh-CN" altLang="en-US" sz="2800" b="1" dirty="0">
                <a:latin typeface="Calibri" panose="020F0502020204030204" pitchFamily="34" charset="0"/>
              </a:rPr>
              <a:t>组家庭用水量调查表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WordArt 2"/>
          <p:cNvSpPr>
            <a:spLocks noChangeArrowheads="1" noChangeShapeType="1"/>
          </p:cNvSpPr>
          <p:nvPr/>
        </p:nvSpPr>
        <p:spPr bwMode="auto">
          <a:xfrm>
            <a:off x="2989263" y="1054100"/>
            <a:ext cx="2592387" cy="93503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>
                  <a:round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相关信息</a:t>
            </a:r>
            <a:endParaRPr kumimoji="0" lang="zh-CN" altLang="en-US" sz="3600" b="1" i="0" u="none" strike="noStrike" kern="1200" cap="none" spc="0" normalizeH="0" baseline="0" noProof="0" smtClean="0">
              <a:ln w="9525">
                <a:round/>
              </a:ln>
              <a:solidFill>
                <a:schemeClr val="accen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1547813" y="2420938"/>
            <a:ext cx="6337300" cy="22256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为了有效利用水资源，合理确定用水价格，建设部曾对31个省市416631个家庭进行了调查，采集了1998年至2000年3个整年度居民用水的数据，得出全国人均用水量约为143升。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633413" y="515938"/>
            <a:ext cx="7970837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   B市计划兴建一座日供应能力为20万立方米的自来水厂，项目总投资23300万元，投产后，估计年销售收入为5764万元，水厂的一年开支为3937万元。根据现有信息推算水厂收回投资需要几年？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1547813" y="3141663"/>
            <a:ext cx="25923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5764－3937 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4140200" y="4221163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13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5076825" y="3141663"/>
            <a:ext cx="13398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万元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3924300" y="3141663"/>
            <a:ext cx="15113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1827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1619250" y="4221163"/>
            <a:ext cx="2736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23300÷1827≈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4714875" y="4221163"/>
            <a:ext cx="13398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1228725" y="5030788"/>
            <a:ext cx="62960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答：需要13年收回投资。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/>
      <p:bldP spid="10244" grpId="0" bldLvl="0"/>
      <p:bldP spid="10245" grpId="0" bldLvl="0"/>
      <p:bldP spid="10246" grpId="0" bldLvl="0"/>
      <p:bldP spid="10247" grpId="0" bldLvl="0"/>
      <p:bldP spid="10248" grpId="0" bldLvl="0"/>
      <p:bldP spid="1024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633413" y="515938"/>
            <a:ext cx="7970837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   B市启动了农业现代化工程，首期工程完成后，工程范围内的农业水由原来的每年450万吨下降到90万吨。按这样计算，工程全部完工后，B市的农业用水由原来的5000万吨下降到多少万吨？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1428750" y="3143250"/>
            <a:ext cx="2022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90÷450 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3786188" y="4214813"/>
            <a:ext cx="11509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1000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3203575" y="3141663"/>
            <a:ext cx="15113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20%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620838" y="4221163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5000×20%=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4714875" y="4143375"/>
            <a:ext cx="1339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万吨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1228725" y="5030788"/>
            <a:ext cx="62960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答：会下降到1000万吨。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  <p:bldP spid="11268" grpId="0" bldLvl="0"/>
      <p:bldP spid="11269" grpId="0" bldLvl="0"/>
      <p:bldP spid="11270" grpId="0" bldLvl="0"/>
      <p:bldP spid="11271" grpId="0" bldLvl="0"/>
      <p:bldP spid="11272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</Words>
  <Application>WPS 演示</Application>
  <PresentationFormat>全屏显示(4:3)</PresentationFormat>
  <Paragraphs>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2014-09-16T16:44:21Z</dcterms:created>
  <dcterms:modified xsi:type="dcterms:W3CDTF">2017-12-21T12:04:26Z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