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72" r:id="rId5"/>
    <p:sldId id="273" r:id="rId6"/>
    <p:sldId id="274" r:id="rId7"/>
    <p:sldId id="275" r:id="rId8"/>
    <p:sldId id="276" r:id="rId9"/>
    <p:sldId id="277" r:id="rId10"/>
    <p:sldId id="280" r:id="rId11"/>
    <p:sldId id="259" r:id="rId12"/>
    <p:sldId id="262" r:id="rId13"/>
    <p:sldId id="263" r:id="rId14"/>
    <p:sldId id="265" r:id="rId15"/>
    <p:sldId id="267" r:id="rId16"/>
    <p:sldId id="268" r:id="rId17"/>
    <p:sldId id="271" r:id="rId18"/>
    <p:sldId id="292" r:id="rId19"/>
    <p:sldId id="278" r:id="rId20"/>
    <p:sldId id="279" r:id="rId21"/>
    <p:sldId id="290" r:id="rId22"/>
    <p:sldId id="296" r:id="rId23"/>
    <p:sldId id="297" r:id="rId24"/>
    <p:sldId id="298" r:id="rId25"/>
    <p:sldId id="299" r:id="rId26"/>
    <p:sldId id="300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2" descr="博物馆"/>
          <p:cNvPicPr>
            <a:picLocks noChangeAspect="1"/>
          </p:cNvPicPr>
          <p:nvPr>
            <p:ph idx="1"/>
          </p:nvPr>
        </p:nvPicPr>
        <p:blipFill>
          <a:blip r:embed="rId1"/>
          <a:srcRect r="-1277" b="5115"/>
          <a:stretch>
            <a:fillRect/>
          </a:stretch>
        </p:blipFill>
        <p:spPr>
          <a:xfrm>
            <a:off x="1187450" y="189230"/>
            <a:ext cx="6193155" cy="3887470"/>
          </a:xfrm>
          <a:ln/>
        </p:spPr>
      </p:pic>
      <p:sp>
        <p:nvSpPr>
          <p:cNvPr id="4099" name="Text Box 3"/>
          <p:cNvSpPr txBox="1"/>
          <p:nvPr/>
        </p:nvSpPr>
        <p:spPr>
          <a:xfrm>
            <a:off x="1763713" y="5086350"/>
            <a:ext cx="5910262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go to the museum   去博物馆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看电视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046163" y="190500"/>
            <a:ext cx="7127875" cy="3959225"/>
          </a:xfrm>
          <a:ln/>
        </p:spPr>
      </p:pic>
      <p:sp>
        <p:nvSpPr>
          <p:cNvPr id="13315" name="Text Box 3"/>
          <p:cNvSpPr txBox="1"/>
          <p:nvPr/>
        </p:nvSpPr>
        <p:spPr>
          <a:xfrm>
            <a:off x="2239963" y="4795838"/>
            <a:ext cx="55006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watch TV  看电视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做家务"/>
          <p:cNvPicPr>
            <a:picLocks noChangeAspect="1"/>
          </p:cNvPicPr>
          <p:nvPr>
            <p:ph idx="1"/>
          </p:nvPr>
        </p:nvPicPr>
        <p:blipFill>
          <a:blip r:embed="rId1"/>
          <a:srcRect r="524" b="6159"/>
          <a:stretch>
            <a:fillRect/>
          </a:stretch>
        </p:blipFill>
        <p:spPr>
          <a:xfrm>
            <a:off x="1332230" y="117475"/>
            <a:ext cx="5904230" cy="4247515"/>
          </a:xfrm>
          <a:ln/>
        </p:spPr>
      </p:pic>
      <p:sp>
        <p:nvSpPr>
          <p:cNvPr id="14339" name="Text Box 3"/>
          <p:cNvSpPr txBox="1"/>
          <p:nvPr/>
        </p:nvSpPr>
        <p:spPr>
          <a:xfrm>
            <a:off x="2614613" y="5248275"/>
            <a:ext cx="58467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do housework 做家务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pic>
        <p:nvPicPr>
          <p:cNvPr id="13315" name="Picture 3" descr="弹钢琴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95288" y="188913"/>
            <a:ext cx="7607300" cy="4525962"/>
          </a:xfrm>
          <a:ln/>
        </p:spPr>
      </p:pic>
      <p:sp>
        <p:nvSpPr>
          <p:cNvPr id="15364" name="Text Box 4"/>
          <p:cNvSpPr txBox="1"/>
          <p:nvPr/>
        </p:nvSpPr>
        <p:spPr>
          <a:xfrm>
            <a:off x="1798638" y="5203825"/>
            <a:ext cx="57975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play the piano  弹钢琴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发邮件"/>
          <p:cNvPicPr>
            <a:picLocks noChangeAspect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684213" y="1125538"/>
            <a:ext cx="3676650" cy="2914650"/>
          </a:xfrm>
          <a:ln/>
        </p:spPr>
      </p:pic>
      <p:sp>
        <p:nvSpPr>
          <p:cNvPr id="14339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16388" name="Text Box 4"/>
          <p:cNvSpPr txBox="1"/>
          <p:nvPr/>
        </p:nvSpPr>
        <p:spPr>
          <a:xfrm>
            <a:off x="2019300" y="4752975"/>
            <a:ext cx="5360988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write emails 发电子邮件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pic>
        <p:nvPicPr>
          <p:cNvPr id="14341" name="Picture 5" descr="发邮件1"/>
          <p:cNvPicPr>
            <a:picLocks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270000"/>
            <a:ext cx="4038600" cy="19812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pic>
        <p:nvPicPr>
          <p:cNvPr id="15363" name="Picture 3" descr="爬山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044575" y="188913"/>
            <a:ext cx="6223000" cy="4525962"/>
          </a:xfrm>
          <a:ln/>
        </p:spPr>
      </p:pic>
      <p:sp>
        <p:nvSpPr>
          <p:cNvPr id="17412" name="Text Box 4"/>
          <p:cNvSpPr txBox="1"/>
          <p:nvPr/>
        </p:nvSpPr>
        <p:spPr>
          <a:xfrm>
            <a:off x="2019300" y="5368925"/>
            <a:ext cx="37052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climb the hill 爬山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pic>
        <p:nvPicPr>
          <p:cNvPr id="16387" name="Picture 3" descr="踢足球"/>
          <p:cNvPicPr>
            <a:picLocks noChangeAspect="1"/>
          </p:cNvPicPr>
          <p:nvPr>
            <p:ph idx="1"/>
          </p:nvPr>
        </p:nvPicPr>
        <p:blipFill>
          <a:blip r:embed="rId1"/>
          <a:srcRect r="424" b="10916"/>
          <a:stretch>
            <a:fillRect/>
          </a:stretch>
        </p:blipFill>
        <p:spPr>
          <a:xfrm>
            <a:off x="2124075" y="621030"/>
            <a:ext cx="4176395" cy="4031615"/>
          </a:xfrm>
          <a:ln/>
        </p:spPr>
      </p:pic>
      <p:sp>
        <p:nvSpPr>
          <p:cNvPr id="16388" name="Text Box 4"/>
          <p:cNvSpPr txBox="1"/>
          <p:nvPr/>
        </p:nvSpPr>
        <p:spPr>
          <a:xfrm>
            <a:off x="2427288" y="5876925"/>
            <a:ext cx="4089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play football 踢足球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1741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dirty="0"/>
              <a:t>   询问对方周末做什么？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— What do you do at the weekend?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— I often help my mum/...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 Sometimes I go to the museum/...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1843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dirty="0"/>
              <a:t>    询问对方是否经常做某事。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— Do you often climb the hill?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— Yes, I do. 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 No, I don't.</a:t>
            </a:r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1945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dirty="0"/>
              <a:t>询问第三人称周末做什么？</a:t>
            </a:r>
            <a:endParaRPr lang="zh-CN" altLang="en-US" dirty="0"/>
          </a:p>
          <a:p>
            <a:pPr eaLnBrk="1" hangingPunct="1"/>
            <a:r>
              <a:rPr lang="zh-CN" altLang="en-US" dirty="0"/>
              <a:t>— What does </a:t>
            </a:r>
            <a:r>
              <a:rPr lang="zh-CN" altLang="en-US" dirty="0">
                <a:solidFill>
                  <a:schemeClr val="folHlink"/>
                </a:solidFill>
              </a:rPr>
              <a:t>he/she/人名/称呼</a:t>
            </a:r>
            <a:r>
              <a:rPr lang="zh-CN" altLang="en-US" dirty="0"/>
              <a:t> do at the weekend?</a:t>
            </a:r>
            <a:endParaRPr lang="zh-CN" altLang="en-US" dirty="0"/>
          </a:p>
          <a:p>
            <a:pPr eaLnBrk="1" hangingPunct="1"/>
            <a:r>
              <a:rPr lang="zh-CN" altLang="en-US" dirty="0"/>
              <a:t>— He/She often/usually go</a:t>
            </a:r>
            <a:r>
              <a:rPr lang="zh-CN" altLang="en-US" dirty="0">
                <a:solidFill>
                  <a:srgbClr val="FF0000"/>
                </a:solidFill>
              </a:rPr>
              <a:t>es</a:t>
            </a:r>
            <a:r>
              <a:rPr lang="zh-CN" altLang="en-US" dirty="0"/>
              <a:t> shopping.</a:t>
            </a:r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dirty="0"/>
              <a:t>动词的第三人称单数</a:t>
            </a:r>
            <a:endParaRPr lang="zh-CN" altLang="en-US" dirty="0"/>
          </a:p>
        </p:txBody>
      </p:sp>
      <p:sp>
        <p:nvSpPr>
          <p:cNvPr id="20483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</a:pPr>
            <a:r>
              <a:rPr lang="zh-CN" altLang="en-US" dirty="0"/>
              <a:t>1. help— help</a:t>
            </a:r>
            <a:r>
              <a:rPr lang="zh-CN" altLang="en-US" dirty="0">
                <a:solidFill>
                  <a:srgbClr val="FF0000"/>
                </a:solidFill>
              </a:rPr>
              <a:t>s</a:t>
            </a:r>
            <a:r>
              <a:rPr lang="zh-CN" altLang="en-US" dirty="0"/>
              <a:t>  listen — listen</a:t>
            </a:r>
            <a:r>
              <a:rPr lang="zh-CN" altLang="en-US" dirty="0">
                <a:solidFill>
                  <a:srgbClr val="FF0000"/>
                </a:solidFill>
              </a:rPr>
              <a:t>s</a:t>
            </a:r>
            <a:r>
              <a:rPr lang="zh-CN" altLang="en-US" dirty="0"/>
              <a:t> </a:t>
            </a:r>
            <a:endParaRPr lang="zh-CN" altLang="en-US" dirty="0"/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dirty="0"/>
              <a:t>       play— play</a:t>
            </a:r>
            <a:r>
              <a:rPr lang="zh-CN" altLang="en-US" dirty="0">
                <a:solidFill>
                  <a:srgbClr val="FF0000"/>
                </a:solidFill>
              </a:rPr>
              <a:t>s   </a:t>
            </a:r>
            <a:r>
              <a:rPr lang="zh-CN" altLang="en-US" dirty="0"/>
              <a:t>drink— drink</a:t>
            </a:r>
            <a:r>
              <a:rPr lang="zh-CN" altLang="en-US" dirty="0">
                <a:solidFill>
                  <a:srgbClr val="FF0000"/>
                </a:solidFill>
              </a:rPr>
              <a:t>s</a:t>
            </a:r>
            <a:endParaRPr lang="zh-CN" altLang="en-US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dirty="0"/>
              <a:t>2. visit — visit</a:t>
            </a:r>
            <a:r>
              <a:rPr lang="zh-CN" altLang="en-US" dirty="0">
                <a:solidFill>
                  <a:srgbClr val="FF0000"/>
                </a:solidFill>
              </a:rPr>
              <a:t>s</a:t>
            </a:r>
            <a:r>
              <a:rPr lang="zh-CN" altLang="en-US" dirty="0"/>
              <a:t>   write —write</a:t>
            </a:r>
            <a:r>
              <a:rPr lang="zh-CN" altLang="en-US" dirty="0">
                <a:solidFill>
                  <a:srgbClr val="FF0000"/>
                </a:solidFill>
              </a:rPr>
              <a:t>s  </a:t>
            </a:r>
            <a:endParaRPr lang="zh-CN" altLang="en-US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dirty="0">
                <a:solidFill>
                  <a:srgbClr val="FF0000"/>
                </a:solidFill>
              </a:rPr>
              <a:t>      </a:t>
            </a:r>
            <a:r>
              <a:rPr lang="zh-CN" altLang="en-US" dirty="0"/>
              <a:t>want— want</a:t>
            </a:r>
            <a:r>
              <a:rPr lang="zh-CN" altLang="en-US" dirty="0">
                <a:solidFill>
                  <a:srgbClr val="FF0000"/>
                </a:solidFill>
              </a:rPr>
              <a:t>s  </a:t>
            </a:r>
            <a:r>
              <a:rPr lang="zh-CN" altLang="en-US" dirty="0"/>
              <a:t>eat —eat</a:t>
            </a:r>
            <a:r>
              <a:rPr lang="zh-CN" altLang="en-US" dirty="0">
                <a:solidFill>
                  <a:srgbClr val="FF0000"/>
                </a:solidFill>
              </a:rPr>
              <a:t>s   </a:t>
            </a:r>
            <a:r>
              <a:rPr lang="zh-CN" altLang="en-US" dirty="0"/>
              <a:t>wait — wait</a:t>
            </a:r>
            <a:r>
              <a:rPr lang="zh-CN" altLang="en-US" dirty="0">
                <a:solidFill>
                  <a:srgbClr val="FF0000"/>
                </a:solidFill>
              </a:rPr>
              <a:t>s</a:t>
            </a:r>
            <a:endParaRPr lang="zh-CN" altLang="en-US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dirty="0"/>
              <a:t>3. go — go</a:t>
            </a:r>
            <a:r>
              <a:rPr lang="zh-CN" altLang="en-US" dirty="0">
                <a:solidFill>
                  <a:srgbClr val="FF0000"/>
                </a:solidFill>
              </a:rPr>
              <a:t>es</a:t>
            </a:r>
            <a:r>
              <a:rPr lang="zh-CN" altLang="en-US" dirty="0"/>
              <a:t>   do— do</a:t>
            </a:r>
            <a:r>
              <a:rPr lang="zh-CN" altLang="en-US" dirty="0">
                <a:solidFill>
                  <a:srgbClr val="FF0000"/>
                </a:solidFill>
              </a:rPr>
              <a:t>es</a:t>
            </a:r>
            <a:endParaRPr lang="zh-CN" altLang="en-US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dirty="0"/>
              <a:t>4. watch — watch</a:t>
            </a:r>
            <a:r>
              <a:rPr lang="zh-CN" altLang="en-US" dirty="0">
                <a:solidFill>
                  <a:srgbClr val="FF0000"/>
                </a:solidFill>
              </a:rPr>
              <a:t>es</a:t>
            </a:r>
            <a:r>
              <a:rPr lang="zh-CN" altLang="en-US" dirty="0"/>
              <a:t>  wash— wash</a:t>
            </a:r>
            <a:r>
              <a:rPr lang="zh-CN" altLang="en-US" dirty="0">
                <a:solidFill>
                  <a:srgbClr val="FF0000"/>
                </a:solidFill>
              </a:rPr>
              <a:t>es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电影院"/>
          <p:cNvPicPr>
            <a:picLocks noChangeAspect="1"/>
          </p:cNvPicPr>
          <p:nvPr>
            <p:ph idx="1"/>
          </p:nvPr>
        </p:nvPicPr>
        <p:blipFill>
          <a:blip r:embed="rId1"/>
          <a:srcRect r="851" b="18656"/>
          <a:stretch>
            <a:fillRect/>
          </a:stretch>
        </p:blipFill>
        <p:spPr>
          <a:xfrm>
            <a:off x="521970" y="485140"/>
            <a:ext cx="8100695" cy="3477895"/>
          </a:xfrm>
          <a:ln/>
        </p:spPr>
      </p:pic>
      <p:sp>
        <p:nvSpPr>
          <p:cNvPr id="5123" name="Text Box 3"/>
          <p:cNvSpPr txBox="1"/>
          <p:nvPr/>
        </p:nvSpPr>
        <p:spPr>
          <a:xfrm>
            <a:off x="2063750" y="4708525"/>
            <a:ext cx="546100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go to the cinema  去电影院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2150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dirty="0"/>
              <a:t>   询问第三人称是否经常做某事？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— Does </a:t>
            </a:r>
            <a:r>
              <a:rPr lang="zh-CN" altLang="en-US" dirty="0">
                <a:solidFill>
                  <a:schemeClr val="folHlink"/>
                </a:solidFill>
              </a:rPr>
              <a:t>he/she/人名/称呼</a:t>
            </a:r>
            <a:r>
              <a:rPr lang="zh-CN" altLang="en-US" dirty="0"/>
              <a:t> often/usually 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   </a:t>
            </a:r>
            <a:r>
              <a:rPr lang="zh-CN" altLang="en-US" dirty="0">
                <a:solidFill>
                  <a:srgbClr val="FF0000"/>
                </a:solidFill>
              </a:rPr>
              <a:t>go</a:t>
            </a:r>
            <a:r>
              <a:rPr lang="zh-CN" altLang="en-US" dirty="0"/>
              <a:t> shopping?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— Yes, he/she does.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 No, he/she doesn't.</a:t>
            </a:r>
            <a:endParaRPr lang="zh-CN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7715250" cy="4525963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2800" dirty="0"/>
              <a:t>读句子，选单词并写在横线上。</a:t>
            </a:r>
            <a:endParaRPr lang="zh-CN" altLang="en-US" sz="2800" dirty="0"/>
          </a:p>
          <a:p>
            <a:pPr eaLnBrk="1" hangingPunct="1"/>
            <a:endParaRPr lang="zh-CN" altLang="en-US" sz="2800" dirty="0"/>
          </a:p>
        </p:txBody>
      </p:sp>
      <p:sp>
        <p:nvSpPr>
          <p:cNvPr id="22531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graphicFrame>
        <p:nvGraphicFramePr>
          <p:cNvPr id="24580" name="Group 4"/>
          <p:cNvGraphicFramePr>
            <a:graphicFrameLocks noGrp="1"/>
          </p:cNvGraphicFramePr>
          <p:nvPr>
            <p:ph sz="half" idx="1"/>
          </p:nvPr>
        </p:nvGraphicFramePr>
        <p:xfrm>
          <a:off x="36513" y="2133600"/>
          <a:ext cx="9145588" cy="1477963"/>
        </p:xfrm>
        <a:graphic>
          <a:graphicData uri="http://schemas.openxmlformats.org/drawingml/2006/table">
            <a:tbl>
              <a:tblPr/>
              <a:tblGrid>
                <a:gridCol w="9145587"/>
              </a:tblGrid>
              <a:tr h="147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cinema, listens, take, visits, Sometimes</a:t>
                      </a:r>
                      <a:endParaRPr kumimoji="0" lang="zh-CN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2538" name="Text Box 10"/>
          <p:cNvSpPr txBox="1"/>
          <p:nvPr/>
        </p:nvSpPr>
        <p:spPr>
          <a:xfrm>
            <a:off x="323850" y="3933825"/>
            <a:ext cx="8066088" cy="2225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1. </a:t>
            </a:r>
            <a:r>
              <a:rPr lang="zh-CN" altLang="en-US" sz="2800" u="sng" dirty="0">
                <a:latin typeface="Arial" panose="020B0604020202020204" pitchFamily="34" charset="0"/>
              </a:rPr>
              <a:t>           </a:t>
            </a:r>
            <a:r>
              <a:rPr lang="zh-CN" altLang="en-US" sz="2800" dirty="0">
                <a:latin typeface="Arial" panose="020B0604020202020204" pitchFamily="34" charset="0"/>
              </a:rPr>
              <a:t>he goes to the museum.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2. Does she often </a:t>
            </a:r>
            <a:r>
              <a:rPr lang="zh-CN" altLang="en-US" sz="2800" u="sng" dirty="0">
                <a:latin typeface="Arial" panose="020B0604020202020204" pitchFamily="34" charset="0"/>
              </a:rPr>
              <a:t>          </a:t>
            </a:r>
            <a:r>
              <a:rPr lang="zh-CN" altLang="en-US" sz="2800" dirty="0">
                <a:latin typeface="Arial" panose="020B0604020202020204" pitchFamily="34" charset="0"/>
              </a:rPr>
              <a:t>pictures?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3. I often go to the </a:t>
            </a:r>
            <a:r>
              <a:rPr lang="zh-CN" altLang="en-US" sz="2800" u="sng" dirty="0">
                <a:latin typeface="Arial" panose="020B0604020202020204" pitchFamily="34" charset="0"/>
              </a:rPr>
              <a:t>           </a:t>
            </a:r>
            <a:r>
              <a:rPr lang="zh-CN" altLang="en-US" sz="2800" dirty="0">
                <a:latin typeface="Arial" panose="020B0604020202020204" pitchFamily="34" charset="0"/>
              </a:rPr>
              <a:t>.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4. Li Ming often </a:t>
            </a:r>
            <a:r>
              <a:rPr lang="zh-CN" altLang="en-US" sz="2800" u="sng" dirty="0">
                <a:latin typeface="Arial" panose="020B0604020202020204" pitchFamily="34" charset="0"/>
              </a:rPr>
              <a:t>             </a:t>
            </a:r>
            <a:r>
              <a:rPr lang="zh-CN" altLang="en-US" sz="2800" dirty="0">
                <a:latin typeface="Arial" panose="020B0604020202020204" pitchFamily="34" charset="0"/>
              </a:rPr>
              <a:t>his grandparents.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5. Sometimes he  </a:t>
            </a:r>
            <a:r>
              <a:rPr lang="zh-CN" altLang="en-US" sz="2800" u="sng" dirty="0">
                <a:latin typeface="Arial" panose="020B0604020202020204" pitchFamily="34" charset="0"/>
              </a:rPr>
              <a:t>            </a:t>
            </a:r>
            <a:r>
              <a:rPr lang="zh-CN" altLang="en-US" sz="2800" dirty="0">
                <a:latin typeface="Arial" panose="020B0604020202020204" pitchFamily="34" charset="0"/>
              </a:rPr>
              <a:t>to music.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</a:t>
            </a:r>
            <a:r>
              <a:rPr lang="zh-CN" altLang="en-US" sz="4400" dirty="0">
                <a:latin typeface="Times New Roman" panose="02020603050405020304" pitchFamily="18" charset="0"/>
              </a:rPr>
              <a:t>1.Sometimes</a:t>
            </a:r>
            <a:endParaRPr lang="zh-CN" altLang="en-US" sz="4400" dirty="0">
              <a:latin typeface="Times New Roman" panose="02020603050405020304" pitchFamily="18" charset="0"/>
            </a:endParaRPr>
          </a:p>
          <a:p>
            <a:pPr eaLnBrk="1" hangingPunct="1">
              <a:buNone/>
            </a:pPr>
            <a:r>
              <a:rPr lang="zh-CN" altLang="en-US" sz="4400" dirty="0">
                <a:latin typeface="Times New Roman" panose="02020603050405020304" pitchFamily="18" charset="0"/>
              </a:rPr>
              <a:t> 2. take</a:t>
            </a:r>
            <a:endParaRPr lang="zh-CN" altLang="en-US" sz="4400" dirty="0">
              <a:latin typeface="Times New Roman" panose="02020603050405020304" pitchFamily="18" charset="0"/>
            </a:endParaRPr>
          </a:p>
          <a:p>
            <a:pPr eaLnBrk="1" hangingPunct="1">
              <a:buNone/>
            </a:pPr>
            <a:r>
              <a:rPr lang="zh-CN" altLang="en-US" sz="4400" dirty="0">
                <a:latin typeface="Times New Roman" panose="02020603050405020304" pitchFamily="18" charset="0"/>
              </a:rPr>
              <a:t> 3. cinema</a:t>
            </a:r>
            <a:endParaRPr lang="zh-CN" altLang="en-US" sz="4400" dirty="0">
              <a:latin typeface="Times New Roman" panose="02020603050405020304" pitchFamily="18" charset="0"/>
            </a:endParaRPr>
          </a:p>
          <a:p>
            <a:pPr eaLnBrk="1" hangingPunct="1">
              <a:buNone/>
            </a:pPr>
            <a:r>
              <a:rPr lang="zh-CN" altLang="en-US" sz="4400" dirty="0">
                <a:latin typeface="Times New Roman" panose="02020603050405020304" pitchFamily="18" charset="0"/>
              </a:rPr>
              <a:t> 4. visits</a:t>
            </a:r>
            <a:endParaRPr lang="zh-CN" altLang="en-US" sz="4400" dirty="0">
              <a:latin typeface="Times New Roman" panose="02020603050405020304" pitchFamily="18" charset="0"/>
            </a:endParaRPr>
          </a:p>
          <a:p>
            <a:pPr eaLnBrk="1" hangingPunct="1">
              <a:buNone/>
            </a:pPr>
            <a:r>
              <a:rPr lang="zh-CN" altLang="en-US" sz="4400" dirty="0">
                <a:latin typeface="Times New Roman" panose="02020603050405020304" pitchFamily="18" charset="0"/>
              </a:rPr>
              <a:t> 5. listens</a:t>
            </a:r>
            <a:endParaRPr lang="zh-CN" altLang="en-US" sz="4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</a:pPr>
            <a:r>
              <a:rPr lang="zh-CN" altLang="en-US" sz="2400" dirty="0"/>
              <a:t>选择最佳答案。</a:t>
            </a:r>
            <a:endParaRPr lang="zh-CN" altLang="en-US" sz="2400" dirty="0"/>
          </a:p>
          <a:p>
            <a:pPr eaLnBrk="1" hangingPunct="1">
              <a:lnSpc>
                <a:spcPct val="80000"/>
              </a:lnSpc>
            </a:pPr>
            <a:r>
              <a:rPr lang="zh-CN" altLang="en-US" sz="2800" dirty="0"/>
              <a:t>1.— Do you often do housework?</a:t>
            </a:r>
            <a:endParaRPr lang="zh-CN" altLang="en-US" sz="2800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dirty="0"/>
              <a:t>      — </a:t>
            </a:r>
            <a:r>
              <a:rPr lang="zh-CN" altLang="en-US" sz="2800" u="sng" dirty="0"/>
              <a:t>       </a:t>
            </a:r>
            <a:endParaRPr lang="zh-CN" altLang="en-US" sz="2800" u="sng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dirty="0"/>
              <a:t>     </a:t>
            </a:r>
            <a:endParaRPr lang="zh-CN" altLang="en-US" sz="2800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dirty="0"/>
              <a:t>      A. Yes, I don't. B. No, I don't.</a:t>
            </a:r>
            <a:endParaRPr lang="zh-CN" altLang="en-US" sz="2800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dirty="0"/>
              <a:t>2. — Does Peter often wash clothes at the </a:t>
            </a:r>
            <a:endParaRPr lang="zh-CN" altLang="en-US" sz="2800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dirty="0"/>
              <a:t>        weekend?</a:t>
            </a:r>
            <a:endParaRPr lang="zh-CN" altLang="en-US" sz="2800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dirty="0"/>
              <a:t>     —    </a:t>
            </a:r>
            <a:endParaRPr lang="zh-CN" altLang="en-US" sz="2800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dirty="0"/>
              <a:t>  </a:t>
            </a:r>
            <a:endParaRPr lang="zh-CN" altLang="en-US" sz="2800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dirty="0"/>
              <a:t>   A. Yes, he doesn't. B. Yes,he does.</a:t>
            </a:r>
            <a:endParaRPr lang="zh-CN" altLang="en-US" sz="2800" dirty="0"/>
          </a:p>
        </p:txBody>
      </p:sp>
      <p:sp>
        <p:nvSpPr>
          <p:cNvPr id="24580" name="Line 4"/>
          <p:cNvSpPr/>
          <p:nvPr/>
        </p:nvSpPr>
        <p:spPr>
          <a:xfrm>
            <a:off x="1763713" y="2854325"/>
            <a:ext cx="2665412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581" name="Line 5"/>
          <p:cNvSpPr/>
          <p:nvPr/>
        </p:nvSpPr>
        <p:spPr>
          <a:xfrm>
            <a:off x="1763713" y="4941888"/>
            <a:ext cx="2665412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913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dirty="0"/>
              <a:t>3. — What does your mother do at the weekend? 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  — 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A. He often goes shopping.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B. She often goes shopping.</a:t>
            </a:r>
            <a:endParaRPr lang="zh-CN" altLang="en-US" dirty="0"/>
          </a:p>
          <a:p>
            <a:pPr eaLnBrk="1" hangingPunct="1"/>
            <a:r>
              <a:rPr lang="zh-CN" altLang="en-US" dirty="0"/>
              <a:t>4. — Do you often play football at the weekend?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  — 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  A. Yes, I can. B. Yes, I do.</a:t>
            </a:r>
            <a:endParaRPr lang="zh-CN" altLang="en-US" dirty="0"/>
          </a:p>
        </p:txBody>
      </p:sp>
      <p:sp>
        <p:nvSpPr>
          <p:cNvPr id="25604" name="Line 4"/>
          <p:cNvSpPr/>
          <p:nvPr/>
        </p:nvSpPr>
        <p:spPr>
          <a:xfrm>
            <a:off x="1835150" y="3213100"/>
            <a:ext cx="2449513" cy="1588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5605" name="Line 5"/>
          <p:cNvSpPr/>
          <p:nvPr/>
        </p:nvSpPr>
        <p:spPr>
          <a:xfrm>
            <a:off x="1763713" y="6021388"/>
            <a:ext cx="2881312" cy="158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2662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dirty="0"/>
              <a:t>5. — Does Wang Hong often play the    violin?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      — 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A. No, she doesn't. 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B. Yes, she can.</a:t>
            </a:r>
            <a:endParaRPr lang="zh-CN" altLang="en-US" dirty="0"/>
          </a:p>
        </p:txBody>
      </p:sp>
      <p:sp>
        <p:nvSpPr>
          <p:cNvPr id="26628" name="Line 4"/>
          <p:cNvSpPr/>
          <p:nvPr/>
        </p:nvSpPr>
        <p:spPr>
          <a:xfrm>
            <a:off x="2051050" y="3213100"/>
            <a:ext cx="2520950" cy="1588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看望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908175" y="404813"/>
            <a:ext cx="4608513" cy="3810000"/>
          </a:xfrm>
          <a:ln/>
        </p:spPr>
      </p:pic>
      <p:sp>
        <p:nvSpPr>
          <p:cNvPr id="6147" name="Text Box 3"/>
          <p:cNvSpPr txBox="1"/>
          <p:nvPr/>
        </p:nvSpPr>
        <p:spPr>
          <a:xfrm>
            <a:off x="2416175" y="4741863"/>
            <a:ext cx="467677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visit my grandparents </a:t>
            </a:r>
            <a:endParaRPr lang="zh-CN" altLang="en-US" sz="3200" dirty="0">
              <a:latin typeface="Arial" panose="020B0604020202020204" pitchFamily="34" charset="0"/>
            </a:endParaRPr>
          </a:p>
          <a:p>
            <a:r>
              <a:rPr lang="zh-CN" altLang="en-US" sz="3200" dirty="0">
                <a:latin typeface="Arial" panose="020B0604020202020204" pitchFamily="34" charset="0"/>
              </a:rPr>
              <a:t>看望我的祖父母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去购物"/>
          <p:cNvPicPr>
            <a:picLocks noChangeAspect="1"/>
          </p:cNvPicPr>
          <p:nvPr>
            <p:ph idx="1"/>
          </p:nvPr>
        </p:nvPicPr>
        <p:blipFill>
          <a:blip r:embed="rId1"/>
          <a:srcRect r="21" b="7718"/>
          <a:stretch>
            <a:fillRect/>
          </a:stretch>
        </p:blipFill>
        <p:spPr>
          <a:xfrm>
            <a:off x="1260475" y="622300"/>
            <a:ext cx="6120130" cy="3454400"/>
          </a:xfrm>
          <a:ln/>
        </p:spPr>
      </p:pic>
      <p:sp>
        <p:nvSpPr>
          <p:cNvPr id="7171" name="Text Box 3"/>
          <p:cNvSpPr txBox="1"/>
          <p:nvPr/>
        </p:nvSpPr>
        <p:spPr>
          <a:xfrm>
            <a:off x="2262188" y="5248275"/>
            <a:ext cx="61261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go shopping 去购物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pic>
        <p:nvPicPr>
          <p:cNvPr id="6147" name="Picture 3" descr="钓鱼"/>
          <p:cNvPicPr>
            <a:picLocks noChangeAspect="1"/>
          </p:cNvPicPr>
          <p:nvPr>
            <p:ph idx="1"/>
          </p:nvPr>
        </p:nvPicPr>
        <p:blipFill>
          <a:blip r:embed="rId1"/>
          <a:srcRect r="-532" b="4572"/>
          <a:stretch>
            <a:fillRect/>
          </a:stretch>
        </p:blipFill>
        <p:spPr>
          <a:xfrm>
            <a:off x="755650" y="260350"/>
            <a:ext cx="7200900" cy="4320540"/>
          </a:xfrm>
          <a:ln/>
        </p:spPr>
      </p:pic>
      <p:sp>
        <p:nvSpPr>
          <p:cNvPr id="8196" name="Text Box 4"/>
          <p:cNvSpPr txBox="1"/>
          <p:nvPr/>
        </p:nvSpPr>
        <p:spPr>
          <a:xfrm>
            <a:off x="2095500" y="5270500"/>
            <a:ext cx="3916363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go fishing 去钓鱼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pic>
        <p:nvPicPr>
          <p:cNvPr id="7171" name="Picture 3" descr="拉小提琴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331913" y="693738"/>
            <a:ext cx="3313112" cy="3313112"/>
          </a:xfrm>
          <a:ln/>
        </p:spPr>
      </p:pic>
      <p:sp>
        <p:nvSpPr>
          <p:cNvPr id="9220" name="Text Box 4"/>
          <p:cNvSpPr txBox="1"/>
          <p:nvPr/>
        </p:nvSpPr>
        <p:spPr>
          <a:xfrm>
            <a:off x="2195513" y="4510088"/>
            <a:ext cx="55721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play the violin 拉小提琴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pic>
        <p:nvPicPr>
          <p:cNvPr id="8195" name="Picture 3" descr="听音乐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555875" y="909638"/>
            <a:ext cx="4525963" cy="4525962"/>
          </a:xfrm>
          <a:ln/>
        </p:spPr>
      </p:pic>
      <p:sp>
        <p:nvSpPr>
          <p:cNvPr id="8196" name="Text Box 4"/>
          <p:cNvSpPr txBox="1"/>
          <p:nvPr/>
        </p:nvSpPr>
        <p:spPr>
          <a:xfrm>
            <a:off x="2339975" y="5229225"/>
            <a:ext cx="45037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listen to music 听音乐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照相"/>
          <p:cNvPicPr>
            <a:picLocks noChangeAspect="1"/>
          </p:cNvPicPr>
          <p:nvPr>
            <p:ph sz="half" idx="1"/>
          </p:nvPr>
        </p:nvPicPr>
        <p:blipFill>
          <a:blip r:embed="rId1"/>
          <a:srcRect r="1682" b="9420"/>
          <a:stretch>
            <a:fillRect/>
          </a:stretch>
        </p:blipFill>
        <p:spPr>
          <a:xfrm>
            <a:off x="457200" y="2002155"/>
            <a:ext cx="3970655" cy="3370580"/>
          </a:xfrm>
          <a:ln/>
        </p:spPr>
      </p:pic>
      <p:sp>
        <p:nvSpPr>
          <p:cNvPr id="9219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9220" name="Text Box 4"/>
          <p:cNvSpPr txBox="1"/>
          <p:nvPr/>
        </p:nvSpPr>
        <p:spPr>
          <a:xfrm>
            <a:off x="3089275" y="5237163"/>
            <a:ext cx="364331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take pictures 照相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9221" name="Rectangle 5"/>
          <p:cNvSpPr>
            <a:spLocks noGrp="1"/>
          </p:cNvSpPr>
          <p:nvPr>
            <p:ph sz="half" idx="2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pic>
        <p:nvPicPr>
          <p:cNvPr id="10243" name="Picture 3" descr="去野餐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331913" y="404813"/>
            <a:ext cx="6019800" cy="4525962"/>
          </a:xfrm>
          <a:ln/>
        </p:spPr>
      </p:pic>
      <p:sp>
        <p:nvSpPr>
          <p:cNvPr id="12292" name="Text Box 4"/>
          <p:cNvSpPr txBox="1"/>
          <p:nvPr/>
        </p:nvSpPr>
        <p:spPr>
          <a:xfrm>
            <a:off x="2482850" y="5546725"/>
            <a:ext cx="4033838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have a picnic 去野餐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1669</Words>
  <Application>WPS 演示</Application>
  <PresentationFormat>在屏幕上显示</PresentationFormat>
  <Paragraphs>101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Times New Roman</vt:lpstr>
      <vt:lpstr>黑体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ASUS</cp:lastModifiedBy>
  <cp:revision>5</cp:revision>
  <dcterms:created xsi:type="dcterms:W3CDTF">2012-06-06T01:30:27Z</dcterms:created>
  <dcterms:modified xsi:type="dcterms:W3CDTF">2017-10-11T09:06:48Z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