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4"/>
  </p:notesMasterIdLst>
  <p:sldIdLst>
    <p:sldId id="256" r:id="rId4"/>
    <p:sldId id="280" r:id="rId5"/>
    <p:sldId id="276" r:id="rId6"/>
    <p:sldId id="277" r:id="rId7"/>
    <p:sldId id="278" r:id="rId8"/>
    <p:sldId id="275" r:id="rId9"/>
    <p:sldId id="281" r:id="rId10"/>
    <p:sldId id="262" r:id="rId11"/>
    <p:sldId id="266" r:id="rId12"/>
    <p:sldId id="282" r:id="rId13"/>
    <p:sldId id="271" r:id="rId15"/>
    <p:sldId id="283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383"/>
    <a:srgbClr val="C0C0C0"/>
    <a:srgbClr val="FFCC00"/>
    <a:srgbClr val="000000"/>
    <a:srgbClr val="FF0000"/>
    <a:srgbClr val="0000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0" d="100"/>
          <a:sy n="60" d="100"/>
        </p:scale>
        <p:origin x="-84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85800"/>
            <a:ext cx="8543925" cy="5181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u="none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u="none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u="none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u="none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124075" y="2565400"/>
            <a:ext cx="5856288" cy="1323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8000" b="1" u="none" kern="1200" cap="none" spc="0" normalizeH="0" baseline="0" noProof="0" dirty="0"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8000" b="1" u="none" kern="1200" cap="none" spc="0" normalizeH="0" baseline="0" noProof="0" dirty="0">
                <a:latin typeface="+mn-ea"/>
                <a:ea typeface="+mn-ea"/>
                <a:cs typeface="+mn-cs"/>
              </a:rPr>
              <a:t>的乘法口诀</a:t>
            </a:r>
            <a:endParaRPr kumimoji="0" lang="zh-CN" altLang="en-US" sz="8000" b="1" u="none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179388" y="36513"/>
            <a:ext cx="16557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连一连。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331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4111625"/>
            <a:ext cx="1776413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4079875"/>
            <a:ext cx="2365375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4111625"/>
            <a:ext cx="1974850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138" y="4079875"/>
            <a:ext cx="2325687" cy="1946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6"/>
          <p:cNvGrpSpPr/>
          <p:nvPr/>
        </p:nvGrpSpPr>
        <p:grpSpPr>
          <a:xfrm>
            <a:off x="250825" y="620713"/>
            <a:ext cx="1212850" cy="1298575"/>
            <a:chOff x="611560" y="625475"/>
            <a:chExt cx="1211693" cy="1297918"/>
          </a:xfrm>
        </p:grpSpPr>
        <p:grpSp>
          <p:nvGrpSpPr>
            <p:cNvPr id="13369" name="组合 44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611560" y="625475"/>
                <a:ext cx="1211693" cy="6426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1087356" y="1261740"/>
                <a:ext cx="299752" cy="661653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76586" y="625475"/>
              <a:ext cx="1081642" cy="5854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3×8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47"/>
          <p:cNvGrpSpPr/>
          <p:nvPr/>
        </p:nvGrpSpPr>
        <p:grpSpPr>
          <a:xfrm>
            <a:off x="3563938" y="566738"/>
            <a:ext cx="1211262" cy="1298575"/>
            <a:chOff x="611560" y="625475"/>
            <a:chExt cx="1211693" cy="1297918"/>
          </a:xfrm>
        </p:grpSpPr>
        <p:grpSp>
          <p:nvGrpSpPr>
            <p:cNvPr id="13365" name="组合 48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611560" y="625475"/>
                <a:ext cx="1211693" cy="6426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1087979" y="1261740"/>
                <a:ext cx="300144" cy="661653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676670" y="625475"/>
              <a:ext cx="1081473" cy="5854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3×6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7"/>
          <p:cNvGrpSpPr/>
          <p:nvPr/>
        </p:nvGrpSpPr>
        <p:grpSpPr>
          <a:xfrm>
            <a:off x="7508875" y="620713"/>
            <a:ext cx="1527175" cy="1298575"/>
            <a:chOff x="499051" y="625475"/>
            <a:chExt cx="1527500" cy="1297918"/>
          </a:xfrm>
        </p:grpSpPr>
        <p:grpSp>
          <p:nvGrpSpPr>
            <p:cNvPr id="13361" name="组合 58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611788" y="625475"/>
                <a:ext cx="1211520" cy="6426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1088139" y="1261740"/>
                <a:ext cx="300101" cy="661653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499051" y="625475"/>
              <a:ext cx="1527500" cy="5854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10+10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62"/>
          <p:cNvGrpSpPr/>
          <p:nvPr/>
        </p:nvGrpSpPr>
        <p:grpSpPr>
          <a:xfrm>
            <a:off x="1763713" y="561975"/>
            <a:ext cx="1211262" cy="1296988"/>
            <a:chOff x="611560" y="625475"/>
            <a:chExt cx="1211693" cy="1297918"/>
          </a:xfrm>
        </p:grpSpPr>
        <p:grpSp>
          <p:nvGrpSpPr>
            <p:cNvPr id="13357" name="组合 63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611560" y="625475"/>
                <a:ext cx="1211693" cy="64339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1087979" y="1260930"/>
                <a:ext cx="300144" cy="662463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676670" y="625475"/>
              <a:ext cx="1081473" cy="5846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6×2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67"/>
          <p:cNvGrpSpPr/>
          <p:nvPr/>
        </p:nvGrpSpPr>
        <p:grpSpPr>
          <a:xfrm>
            <a:off x="971550" y="1773238"/>
            <a:ext cx="1211263" cy="1296987"/>
            <a:chOff x="611560" y="625475"/>
            <a:chExt cx="1211693" cy="1297918"/>
          </a:xfrm>
        </p:grpSpPr>
        <p:grpSp>
          <p:nvGrpSpPr>
            <p:cNvPr id="13353" name="组合 68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611560" y="625475"/>
                <a:ext cx="1211693" cy="643399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1087979" y="1260931"/>
                <a:ext cx="300145" cy="662462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676671" y="625475"/>
              <a:ext cx="1081471" cy="5846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9+9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24" name="组合 73"/>
          <p:cNvGrpSpPr/>
          <p:nvPr/>
        </p:nvGrpSpPr>
        <p:grpSpPr>
          <a:xfrm>
            <a:off x="2700338" y="1484313"/>
            <a:ext cx="1212850" cy="1296987"/>
            <a:chOff x="611560" y="625475"/>
            <a:chExt cx="1211693" cy="1297918"/>
          </a:xfrm>
        </p:grpSpPr>
        <p:sp>
          <p:nvSpPr>
            <p:cNvPr id="76" name="椭圆 75"/>
            <p:cNvSpPr/>
            <p:nvPr/>
          </p:nvSpPr>
          <p:spPr>
            <a:xfrm>
              <a:off x="611560" y="625475"/>
              <a:ext cx="1211693" cy="643399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1087356" y="1260931"/>
              <a:ext cx="299751" cy="662462"/>
            </a:xfrm>
            <a:custGeom>
              <a:avLst/>
              <a:gdLst>
                <a:gd name="connsiteX0" fmla="*/ 0 w 299545"/>
                <a:gd name="connsiteY0" fmla="*/ 0 h 662152"/>
                <a:gd name="connsiteX1" fmla="*/ 47296 w 299545"/>
                <a:gd name="connsiteY1" fmla="*/ 204952 h 662152"/>
                <a:gd name="connsiteX2" fmla="*/ 63062 w 299545"/>
                <a:gd name="connsiteY2" fmla="*/ 252249 h 662152"/>
                <a:gd name="connsiteX3" fmla="*/ 78827 w 299545"/>
                <a:gd name="connsiteY3" fmla="*/ 409904 h 662152"/>
                <a:gd name="connsiteX4" fmla="*/ 94593 w 299545"/>
                <a:gd name="connsiteY4" fmla="*/ 536028 h 662152"/>
                <a:gd name="connsiteX5" fmla="*/ 204951 w 299545"/>
                <a:gd name="connsiteY5" fmla="*/ 599090 h 662152"/>
                <a:gd name="connsiteX6" fmla="*/ 299545 w 299545"/>
                <a:gd name="connsiteY6" fmla="*/ 662152 h 66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545" h="662152">
                  <a:moveTo>
                    <a:pt x="0" y="0"/>
                  </a:moveTo>
                  <a:cubicBezTo>
                    <a:pt x="20465" y="143260"/>
                    <a:pt x="4014" y="75108"/>
                    <a:pt x="47296" y="204952"/>
                  </a:cubicBezTo>
                  <a:lnTo>
                    <a:pt x="63062" y="252249"/>
                  </a:lnTo>
                  <a:cubicBezTo>
                    <a:pt x="68317" y="304801"/>
                    <a:pt x="66951" y="358443"/>
                    <a:pt x="78827" y="409904"/>
                  </a:cubicBezTo>
                  <a:cubicBezTo>
                    <a:pt x="111138" y="549919"/>
                    <a:pt x="133992" y="339026"/>
                    <a:pt x="94593" y="536028"/>
                  </a:cubicBezTo>
                  <a:cubicBezTo>
                    <a:pt x="157758" y="630776"/>
                    <a:pt x="83828" y="544035"/>
                    <a:pt x="204951" y="599090"/>
                  </a:cubicBezTo>
                  <a:cubicBezTo>
                    <a:pt x="239450" y="614771"/>
                    <a:pt x="299545" y="662152"/>
                    <a:pt x="299545" y="66215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77"/>
          <p:cNvGrpSpPr/>
          <p:nvPr/>
        </p:nvGrpSpPr>
        <p:grpSpPr>
          <a:xfrm>
            <a:off x="5076825" y="523875"/>
            <a:ext cx="1211263" cy="1298575"/>
            <a:chOff x="611560" y="625475"/>
            <a:chExt cx="1211693" cy="1297918"/>
          </a:xfrm>
        </p:grpSpPr>
        <p:grpSp>
          <p:nvGrpSpPr>
            <p:cNvPr id="13347" name="组合 78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611560" y="625475"/>
                <a:ext cx="1211693" cy="642613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1087979" y="1261741"/>
                <a:ext cx="300145" cy="661652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676671" y="625475"/>
              <a:ext cx="1081471" cy="5854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9×2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82"/>
          <p:cNvGrpSpPr/>
          <p:nvPr/>
        </p:nvGrpSpPr>
        <p:grpSpPr>
          <a:xfrm>
            <a:off x="4356100" y="1412875"/>
            <a:ext cx="1212850" cy="1298575"/>
            <a:chOff x="611560" y="625475"/>
            <a:chExt cx="1211693" cy="1297918"/>
          </a:xfrm>
        </p:grpSpPr>
        <p:grpSp>
          <p:nvGrpSpPr>
            <p:cNvPr id="13343" name="组合 83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611560" y="625475"/>
                <a:ext cx="1211693" cy="642613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1087356" y="1261741"/>
                <a:ext cx="299752" cy="661652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5" name="TextBox 84"/>
            <p:cNvSpPr txBox="1"/>
            <p:nvPr/>
          </p:nvSpPr>
          <p:spPr>
            <a:xfrm>
              <a:off x="676586" y="625475"/>
              <a:ext cx="1081642" cy="5854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3×4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87"/>
          <p:cNvGrpSpPr/>
          <p:nvPr/>
        </p:nvGrpSpPr>
        <p:grpSpPr>
          <a:xfrm>
            <a:off x="7608888" y="1843088"/>
            <a:ext cx="1211262" cy="1298575"/>
            <a:chOff x="611560" y="625475"/>
            <a:chExt cx="1211693" cy="1297918"/>
          </a:xfrm>
        </p:grpSpPr>
        <p:grpSp>
          <p:nvGrpSpPr>
            <p:cNvPr id="13339" name="组合 88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611560" y="625475"/>
                <a:ext cx="1211693" cy="642612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1087979" y="1261740"/>
                <a:ext cx="300144" cy="661653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676670" y="625475"/>
              <a:ext cx="1081473" cy="5854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5×4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92"/>
          <p:cNvGrpSpPr/>
          <p:nvPr/>
        </p:nvGrpSpPr>
        <p:grpSpPr>
          <a:xfrm>
            <a:off x="6300788" y="549275"/>
            <a:ext cx="1211262" cy="1298575"/>
            <a:chOff x="611560" y="625475"/>
            <a:chExt cx="1211693" cy="1297918"/>
          </a:xfrm>
        </p:grpSpPr>
        <p:grpSp>
          <p:nvGrpSpPr>
            <p:cNvPr id="13335" name="组合 93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611560" y="625475"/>
                <a:ext cx="1211693" cy="642613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1087979" y="1261741"/>
                <a:ext cx="300144" cy="661652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5" name="TextBox 94"/>
            <p:cNvSpPr txBox="1"/>
            <p:nvPr/>
          </p:nvSpPr>
          <p:spPr>
            <a:xfrm>
              <a:off x="676670" y="625475"/>
              <a:ext cx="1081473" cy="5854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4×6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52"/>
          <p:cNvGrpSpPr/>
          <p:nvPr/>
        </p:nvGrpSpPr>
        <p:grpSpPr>
          <a:xfrm>
            <a:off x="6084888" y="1592263"/>
            <a:ext cx="1211262" cy="1298575"/>
            <a:chOff x="611560" y="625475"/>
            <a:chExt cx="1211693" cy="1297918"/>
          </a:xfrm>
        </p:grpSpPr>
        <p:grpSp>
          <p:nvGrpSpPr>
            <p:cNvPr id="13331" name="组合 53"/>
            <p:cNvGrpSpPr/>
            <p:nvPr/>
          </p:nvGrpSpPr>
          <p:grpSpPr>
            <a:xfrm>
              <a:off x="611560" y="625475"/>
              <a:ext cx="1211693" cy="1297918"/>
              <a:chOff x="611560" y="625475"/>
              <a:chExt cx="1211693" cy="129791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611560" y="625475"/>
                <a:ext cx="1211693" cy="64261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1087979" y="1261740"/>
                <a:ext cx="300144" cy="661653"/>
              </a:xfrm>
              <a:custGeom>
                <a:avLst/>
                <a:gdLst>
                  <a:gd name="connsiteX0" fmla="*/ 0 w 299545"/>
                  <a:gd name="connsiteY0" fmla="*/ 0 h 662152"/>
                  <a:gd name="connsiteX1" fmla="*/ 47296 w 299545"/>
                  <a:gd name="connsiteY1" fmla="*/ 204952 h 662152"/>
                  <a:gd name="connsiteX2" fmla="*/ 63062 w 299545"/>
                  <a:gd name="connsiteY2" fmla="*/ 252249 h 662152"/>
                  <a:gd name="connsiteX3" fmla="*/ 78827 w 299545"/>
                  <a:gd name="connsiteY3" fmla="*/ 409904 h 662152"/>
                  <a:gd name="connsiteX4" fmla="*/ 94593 w 299545"/>
                  <a:gd name="connsiteY4" fmla="*/ 536028 h 662152"/>
                  <a:gd name="connsiteX5" fmla="*/ 204951 w 299545"/>
                  <a:gd name="connsiteY5" fmla="*/ 599090 h 662152"/>
                  <a:gd name="connsiteX6" fmla="*/ 299545 w 299545"/>
                  <a:gd name="connsiteY6" fmla="*/ 662152 h 66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545" h="662152">
                    <a:moveTo>
                      <a:pt x="0" y="0"/>
                    </a:moveTo>
                    <a:cubicBezTo>
                      <a:pt x="20465" y="143260"/>
                      <a:pt x="4014" y="75108"/>
                      <a:pt x="47296" y="204952"/>
                    </a:cubicBezTo>
                    <a:lnTo>
                      <a:pt x="63062" y="252249"/>
                    </a:lnTo>
                    <a:cubicBezTo>
                      <a:pt x="68317" y="304801"/>
                      <a:pt x="66951" y="358443"/>
                      <a:pt x="78827" y="409904"/>
                    </a:cubicBezTo>
                    <a:cubicBezTo>
                      <a:pt x="111138" y="549919"/>
                      <a:pt x="133992" y="339026"/>
                      <a:pt x="94593" y="536028"/>
                    </a:cubicBezTo>
                    <a:cubicBezTo>
                      <a:pt x="157758" y="630776"/>
                      <a:pt x="83828" y="544035"/>
                      <a:pt x="204951" y="599090"/>
                    </a:cubicBezTo>
                    <a:cubicBezTo>
                      <a:pt x="239450" y="614771"/>
                      <a:pt x="299545" y="662152"/>
                      <a:pt x="299545" y="662152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sng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676670" y="625475"/>
              <a:ext cx="1081473" cy="5854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6+6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09" name="TextBox 108"/>
          <p:cNvSpPr txBox="1"/>
          <p:nvPr/>
        </p:nvSpPr>
        <p:spPr bwMode="auto">
          <a:xfrm>
            <a:off x="2765425" y="1484313"/>
            <a:ext cx="1082675" cy="58420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6×3</a:t>
            </a:r>
            <a:endParaRPr kumimoji="0" lang="zh-CN" altLang="en-US" sz="3200" b="1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0.16997 0.440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0" y="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7666E-6 L 0.61025 0.3675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00" y="1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51839E-6 L -0.18386 0.3444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0" y="1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76498E-6 L 0.38698 0.3643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89776E-6 L 0.18056 0.444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2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95027E-7 L -0.52187 0.261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1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2613 L -0.59393 0.3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00" y="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12052E-6 L -0.38125 0.331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00" y="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12052E-6 L -0.3283 0.3529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0" y="1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52996E-6 L -0.21059 0.2711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0" y="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18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188913"/>
            <a:ext cx="865188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19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1125538"/>
            <a:ext cx="865188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20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1989138"/>
            <a:ext cx="865187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21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2852738"/>
            <a:ext cx="865188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22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3716338"/>
            <a:ext cx="865188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Picture 23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4581525"/>
            <a:ext cx="865188" cy="839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Picture 24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5516563"/>
            <a:ext cx="865188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Picture 25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260350"/>
            <a:ext cx="865187" cy="839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Picture 26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5445125"/>
            <a:ext cx="865187" cy="839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Picture 27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581525"/>
            <a:ext cx="865187" cy="839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8" name="Picture 28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3716338"/>
            <a:ext cx="865187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9" name="Picture 29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2781300"/>
            <a:ext cx="865187" cy="839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0" name="Picture 30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1916113"/>
            <a:ext cx="865187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1" name="Picture 31" descr="平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1125538"/>
            <a:ext cx="865187" cy="839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2" name="Oval 32"/>
          <p:cNvSpPr/>
          <p:nvPr/>
        </p:nvSpPr>
        <p:spPr>
          <a:xfrm>
            <a:off x="323850" y="692150"/>
            <a:ext cx="5761038" cy="2881313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r>
              <a:rPr lang="zh-CN" altLang="en-US" sz="3200" b="1" u="none" dirty="0">
                <a:latin typeface="Times New Roman" panose="02020603050405020304" pitchFamily="18" charset="0"/>
              </a:rPr>
              <a:t>每人分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4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个苹果，把这些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u="none" dirty="0">
                <a:latin typeface="Times New Roman" panose="02020603050405020304" pitchFamily="18" charset="0"/>
              </a:rPr>
              <a:t>苹果分给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4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个人够不够？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3200" b="1" u="none" dirty="0">
              <a:latin typeface="Times New Roman" panose="02020603050405020304" pitchFamily="18" charset="0"/>
            </a:endParaRPr>
          </a:p>
        </p:txBody>
      </p:sp>
      <p:pic>
        <p:nvPicPr>
          <p:cNvPr id="14353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4149725"/>
            <a:ext cx="2127250" cy="2592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3"/>
          <p:cNvSpPr txBox="1"/>
          <p:nvPr/>
        </p:nvSpPr>
        <p:spPr>
          <a:xfrm>
            <a:off x="2339975" y="2420938"/>
            <a:ext cx="5472113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800" b="1" u="none" dirty="0">
                <a:latin typeface="Arial" panose="020B0604020202020204" pitchFamily="34" charset="0"/>
              </a:rPr>
              <a:t>谢      谢</a:t>
            </a:r>
            <a:endParaRPr lang="zh-CN" altLang="en-US" sz="8800" b="1" u="none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9"/>
          <p:cNvSpPr/>
          <p:nvPr/>
        </p:nvSpPr>
        <p:spPr>
          <a:xfrm>
            <a:off x="876300" y="2781300"/>
            <a:ext cx="7583488" cy="1477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000" b="1" u="none" dirty="0">
                <a:latin typeface="Times New Roman" panose="02020603050405020304" pitchFamily="18" charset="0"/>
              </a:rPr>
              <a:t>3×5</a:t>
            </a:r>
            <a:r>
              <a:rPr lang="en-US" altLang="en-US" sz="2000" b="1" u="none" dirty="0">
                <a:latin typeface="宋体" panose="02010600030101010101" pitchFamily="2" charset="-122"/>
              </a:rPr>
              <a:t> </a:t>
            </a:r>
            <a:r>
              <a:rPr lang="en-US" altLang="en-US" sz="3000" b="1" u="none" dirty="0">
                <a:latin typeface="宋体" panose="02010600030101010101" pitchFamily="2" charset="-122"/>
              </a:rPr>
              <a:t>＝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         5×2</a:t>
            </a:r>
            <a:r>
              <a:rPr lang="en-US" altLang="en-US" sz="2000" b="1" u="none" dirty="0">
                <a:latin typeface="宋体" panose="02010600030101010101" pitchFamily="2" charset="-122"/>
              </a:rPr>
              <a:t> </a:t>
            </a:r>
            <a:r>
              <a:rPr lang="en-US" altLang="en-US" sz="3000" b="1" u="none" dirty="0">
                <a:latin typeface="宋体" panose="02010600030101010101" pitchFamily="2" charset="-122"/>
              </a:rPr>
              <a:t>＝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          5</a:t>
            </a:r>
            <a:r>
              <a:rPr lang="zh-CN" altLang="en-US" sz="3000" b="1" u="none" dirty="0">
                <a:latin typeface="Times New Roman" panose="02020603050405020304" pitchFamily="18" charset="0"/>
              </a:rPr>
              <a:t>＋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5</a:t>
            </a:r>
            <a:r>
              <a:rPr lang="zh-CN" altLang="en-US" sz="3000" b="1" u="none" dirty="0">
                <a:latin typeface="Times New Roman" panose="02020603050405020304" pitchFamily="18" charset="0"/>
              </a:rPr>
              <a:t>＋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5</a:t>
            </a:r>
            <a:r>
              <a:rPr lang="zh-CN" altLang="en-US" sz="3000" b="1" u="none" dirty="0">
                <a:latin typeface="Times New Roman" panose="02020603050405020304" pitchFamily="18" charset="0"/>
              </a:rPr>
              <a:t>＋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5</a:t>
            </a:r>
            <a:r>
              <a:rPr lang="en-US" altLang="en-US" sz="2000" b="1" u="none" dirty="0">
                <a:latin typeface="宋体" panose="02010600030101010101" pitchFamily="2" charset="-122"/>
              </a:rPr>
              <a:t> </a:t>
            </a:r>
            <a:r>
              <a:rPr lang="en-US" altLang="en-US" sz="3000" b="1" u="none" dirty="0">
                <a:latin typeface="宋体" panose="02010600030101010101" pitchFamily="2" charset="-122"/>
              </a:rPr>
              <a:t>＝</a:t>
            </a:r>
            <a:endParaRPr lang="zh-CN" altLang="en-US" sz="3000" b="1" u="none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3000" b="1" u="none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000" b="1" u="none" dirty="0">
                <a:latin typeface="Times New Roman" panose="02020603050405020304" pitchFamily="18" charset="0"/>
              </a:rPr>
              <a:t>5×1</a:t>
            </a:r>
            <a:r>
              <a:rPr lang="en-US" altLang="en-US" sz="2000" b="1" u="none" dirty="0">
                <a:latin typeface="宋体" panose="02010600030101010101" pitchFamily="2" charset="-122"/>
              </a:rPr>
              <a:t> </a:t>
            </a:r>
            <a:r>
              <a:rPr lang="en-US" altLang="en-US" sz="3000" b="1" u="none" dirty="0">
                <a:latin typeface="宋体" panose="02010600030101010101" pitchFamily="2" charset="-122"/>
              </a:rPr>
              <a:t>＝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          5×5</a:t>
            </a:r>
            <a:r>
              <a:rPr lang="en-US" altLang="en-US" sz="2000" b="1" u="none" dirty="0">
                <a:latin typeface="宋体" panose="02010600030101010101" pitchFamily="2" charset="-122"/>
              </a:rPr>
              <a:t> </a:t>
            </a:r>
            <a:r>
              <a:rPr lang="en-US" altLang="en-US" sz="3000" b="1" u="none" dirty="0">
                <a:latin typeface="宋体" panose="02010600030101010101" pitchFamily="2" charset="-122"/>
              </a:rPr>
              <a:t>＝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               </a:t>
            </a:r>
            <a:r>
              <a:rPr lang="en-US" altLang="zh-CN" sz="1000" b="1" u="none" dirty="0">
                <a:latin typeface="Times New Roman" panose="02020603050405020304" pitchFamily="18" charset="0"/>
              </a:rPr>
              <a:t> 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3</a:t>
            </a:r>
            <a:r>
              <a:rPr lang="zh-CN" altLang="en-US" sz="3000" b="1" u="none" dirty="0">
                <a:latin typeface="Times New Roman" panose="02020603050405020304" pitchFamily="18" charset="0"/>
              </a:rPr>
              <a:t>＋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3</a:t>
            </a:r>
            <a:r>
              <a:rPr lang="zh-CN" altLang="en-US" sz="3000" b="1" u="none" dirty="0">
                <a:latin typeface="Times New Roman" panose="02020603050405020304" pitchFamily="18" charset="0"/>
              </a:rPr>
              <a:t>＋</a:t>
            </a:r>
            <a:r>
              <a:rPr lang="en-US" altLang="zh-CN" sz="3000" b="1" u="none" dirty="0">
                <a:latin typeface="Times New Roman" panose="02020603050405020304" pitchFamily="18" charset="0"/>
              </a:rPr>
              <a:t>3</a:t>
            </a:r>
            <a:r>
              <a:rPr lang="en-US" altLang="en-US" sz="3000" b="1" u="none" dirty="0">
                <a:latin typeface="宋体" panose="02010600030101010101" pitchFamily="2" charset="-122"/>
              </a:rPr>
              <a:t>＝</a:t>
            </a:r>
            <a:endParaRPr lang="zh-CN" altLang="en-US" sz="3000" b="1" u="none" dirty="0">
              <a:latin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复习旧知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5124" name="TextBox 3"/>
          <p:cNvSpPr txBox="1"/>
          <p:nvPr/>
        </p:nvSpPr>
        <p:spPr>
          <a:xfrm>
            <a:off x="392113" y="1619250"/>
            <a:ext cx="30686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u="none" dirty="0">
                <a:latin typeface="Times New Roman" panose="02020603050405020304" pitchFamily="18" charset="0"/>
              </a:rPr>
              <a:t>说口诀算得数。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6149" name="TextBox 5"/>
          <p:cNvSpPr txBox="1"/>
          <p:nvPr/>
        </p:nvSpPr>
        <p:spPr>
          <a:xfrm>
            <a:off x="4254500" y="2781300"/>
            <a:ext cx="768350" cy="59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0" name="TextBox 6"/>
          <p:cNvSpPr txBox="1"/>
          <p:nvPr/>
        </p:nvSpPr>
        <p:spPr>
          <a:xfrm>
            <a:off x="2212975" y="3665538"/>
            <a:ext cx="622300" cy="598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5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1" name="TextBox 7"/>
          <p:cNvSpPr txBox="1"/>
          <p:nvPr/>
        </p:nvSpPr>
        <p:spPr>
          <a:xfrm>
            <a:off x="7629525" y="2720975"/>
            <a:ext cx="904875" cy="59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2" name="TextBox 8"/>
          <p:cNvSpPr txBox="1"/>
          <p:nvPr/>
        </p:nvSpPr>
        <p:spPr>
          <a:xfrm>
            <a:off x="4522788" y="3657600"/>
            <a:ext cx="904875" cy="59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25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3" name="TextBox 9"/>
          <p:cNvSpPr txBox="1"/>
          <p:nvPr/>
        </p:nvSpPr>
        <p:spPr>
          <a:xfrm>
            <a:off x="2038350" y="2781300"/>
            <a:ext cx="768350" cy="59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15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4" name="TextBox 9"/>
          <p:cNvSpPr txBox="1"/>
          <p:nvPr/>
        </p:nvSpPr>
        <p:spPr>
          <a:xfrm>
            <a:off x="7751763" y="3705225"/>
            <a:ext cx="658812" cy="59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3" grpId="0"/>
      <p:bldP spid="61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1"/>
          <p:cNvGrpSpPr/>
          <p:nvPr/>
        </p:nvGrpSpPr>
        <p:grpSpPr>
          <a:xfrm>
            <a:off x="285750" y="357188"/>
            <a:ext cx="2928938" cy="844550"/>
            <a:chOff x="285751" y="357188"/>
            <a:chExt cx="2928927" cy="844231"/>
          </a:xfrm>
        </p:grpSpPr>
        <p:sp>
          <p:nvSpPr>
            <p:cNvPr id="6159" name="TextBox 4"/>
            <p:cNvSpPr txBox="1"/>
            <p:nvPr/>
          </p:nvSpPr>
          <p:spPr>
            <a:xfrm>
              <a:off x="1000124" y="500063"/>
              <a:ext cx="2214554" cy="5230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看图填空。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6160" name="图片 4" descr="img001（B） (3) 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5751" y="357188"/>
              <a:ext cx="714350" cy="84423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147" name="图片 5" descr="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714375"/>
            <a:ext cx="6584950" cy="221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42"/>
          <p:cNvSpPr txBox="1"/>
          <p:nvPr/>
        </p:nvSpPr>
        <p:spPr>
          <a:xfrm>
            <a:off x="785813" y="2860675"/>
            <a:ext cx="7572375" cy="221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条腿，</a:t>
            </a:r>
            <a:r>
              <a:rPr lang="en-US" altLang="zh-CN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只青蛙        条腿，</a:t>
            </a:r>
            <a:endParaRPr lang="en-US" altLang="zh-CN" sz="3200" b="1" u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只青蛙        条腿，</a:t>
            </a:r>
            <a:r>
              <a:rPr lang="en-US" altLang="zh-CN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只青蛙         条腿，</a:t>
            </a:r>
            <a:endParaRPr lang="en-US" altLang="zh-CN" sz="3200" b="1" u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只青蛙        条腿，</a:t>
            </a:r>
            <a:r>
              <a:rPr lang="en-US" altLang="zh-CN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32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只青蛙         条腿。</a:t>
            </a:r>
            <a:endParaRPr lang="zh-CN" altLang="en-US" sz="3200" b="1" u="non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2428875" y="3833813"/>
            <a:ext cx="642938" cy="4524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2428875" y="4548188"/>
            <a:ext cx="642938" cy="4524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5286375" y="3071813"/>
            <a:ext cx="642938" cy="4524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5929313" y="3786188"/>
            <a:ext cx="642938" cy="4524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5929313" y="4500563"/>
            <a:ext cx="642938" cy="4524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5286375" y="300037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2357438" y="3773488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5857875" y="3714750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2357438" y="4487863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5857875" y="442912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40 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500063"/>
            <a:ext cx="6635750" cy="1500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2"/>
          <p:cNvSpPr txBox="1"/>
          <p:nvPr/>
        </p:nvSpPr>
        <p:spPr>
          <a:xfrm>
            <a:off x="642938" y="1976438"/>
            <a:ext cx="33575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辆汽车</a:t>
            </a:r>
            <a:r>
              <a:rPr lang="en-US" altLang="zh-CN" sz="28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个轮子。</a:t>
            </a:r>
            <a:endParaRPr lang="zh-CN" altLang="en-US" sz="2800" b="1" u="non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71563" y="2825750"/>
          <a:ext cx="5900738" cy="117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25"/>
                <a:gridCol w="842962"/>
                <a:gridCol w="842962"/>
                <a:gridCol w="842962"/>
                <a:gridCol w="842962"/>
                <a:gridCol w="842962"/>
              </a:tblGrid>
              <a:tr h="5873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车子辆数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轮子个数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4"/>
          <p:cNvSpPr txBox="1"/>
          <p:nvPr/>
        </p:nvSpPr>
        <p:spPr>
          <a:xfrm>
            <a:off x="3643313" y="3429000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4500563" y="3429000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5357813" y="3429000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6215063" y="3416300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28625" y="1079500"/>
          <a:ext cx="8429625" cy="2349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963"/>
                <a:gridCol w="842963"/>
                <a:gridCol w="842963"/>
                <a:gridCol w="842963"/>
                <a:gridCol w="842963"/>
                <a:gridCol w="842963"/>
                <a:gridCol w="842963"/>
                <a:gridCol w="842963"/>
                <a:gridCol w="842963"/>
                <a:gridCol w="842963"/>
              </a:tblGrid>
              <a:tr h="5873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052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7188" y="428625"/>
            <a:ext cx="8501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kumimoji="0" lang="en-US" altLang="zh-CN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u="none" kern="1200" cap="none" spc="0" normalizeH="0" baseline="0" noProof="0" dirty="0">
                <a:latin typeface="+mn-ea"/>
                <a:ea typeface="+mn-ea"/>
                <a:cs typeface="Times New Roman" panose="02020603050405020304" pitchFamily="18" charset="0"/>
              </a:rPr>
              <a:t>…</a:t>
            </a:r>
            <a:r>
              <a:rPr kumimoji="0" lang="zh-CN" altLang="en-US" sz="2800" b="1" u="none" kern="1200" cap="none" spc="0" normalizeH="0" baseline="0" noProof="0" dirty="0">
                <a:latin typeface="+mn-ea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en-US" altLang="zh-CN" sz="2800" b="1" u="none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分别与</a:t>
            </a:r>
            <a:r>
              <a:rPr kumimoji="0" lang="en-US" altLang="zh-CN" sz="2800" b="1" u="none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相乘得到的积圈起来</a:t>
            </a:r>
            <a:r>
              <a:rPr kumimoji="0" lang="zh-CN" altLang="en-US" sz="2800" b="1" u="none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2800" b="1" u="none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00188" y="1714500"/>
            <a:ext cx="428625" cy="5000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143250" y="1071563"/>
            <a:ext cx="428625" cy="5000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500813" y="1143000"/>
            <a:ext cx="428625" cy="5000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857750" y="1714500"/>
            <a:ext cx="428625" cy="5000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215313" y="1714500"/>
            <a:ext cx="428625" cy="5000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143250" y="2286000"/>
            <a:ext cx="428625" cy="5000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00813" y="2286000"/>
            <a:ext cx="428625" cy="5000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28750" y="2857500"/>
            <a:ext cx="428625" cy="5000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57750" y="2857500"/>
            <a:ext cx="428625" cy="50006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261" name="TextBox 2"/>
          <p:cNvSpPr txBox="1"/>
          <p:nvPr/>
        </p:nvSpPr>
        <p:spPr>
          <a:xfrm>
            <a:off x="357188" y="3548063"/>
            <a:ext cx="3143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编</a:t>
            </a:r>
            <a:r>
              <a:rPr lang="en-US" altLang="zh-CN" sz="28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的乘法口诀。</a:t>
            </a:r>
            <a:endParaRPr lang="zh-CN" altLang="en-US" sz="2800" b="1" u="non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8262" name="组合 21"/>
          <p:cNvGrpSpPr/>
          <p:nvPr/>
        </p:nvGrpSpPr>
        <p:grpSpPr>
          <a:xfrm>
            <a:off x="500063" y="4276725"/>
            <a:ext cx="7358062" cy="1795463"/>
            <a:chOff x="500034" y="3714752"/>
            <a:chExt cx="7358085" cy="1795458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3143229" y="3714752"/>
              <a:ext cx="2143132" cy="1714495"/>
            </a:xfrm>
            <a:prstGeom prst="roundRect">
              <a:avLst/>
            </a:prstGeom>
            <a:solidFill>
              <a:srgbClr val="9AF0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四四（ 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四五（ 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四六（ 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6" name="圆角矩形 15"/>
            <p:cNvSpPr/>
            <p:nvPr/>
          </p:nvSpPr>
          <p:spPr bwMode="auto">
            <a:xfrm>
              <a:off x="500034" y="3714752"/>
              <a:ext cx="2347919" cy="1795458"/>
            </a:xfrm>
            <a:prstGeom prst="roundRect">
              <a:avLst/>
            </a:prstGeom>
            <a:solidFill>
              <a:srgbClr val="FFE38B">
                <a:alpha val="6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一四得（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二四得（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三四（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5572112" y="3714752"/>
              <a:ext cx="2286007" cy="1785933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四七（ 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四八（ 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四九（     ）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4"/>
          <p:cNvSpPr txBox="1"/>
          <p:nvPr/>
        </p:nvSpPr>
        <p:spPr>
          <a:xfrm>
            <a:off x="2000250" y="441642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2000250" y="4845050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1571625" y="528637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4"/>
          <p:cNvSpPr txBox="1"/>
          <p:nvPr/>
        </p:nvSpPr>
        <p:spPr>
          <a:xfrm>
            <a:off x="4214813" y="441642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4214813" y="4786313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4214813" y="527367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TextBox 4"/>
          <p:cNvSpPr txBox="1"/>
          <p:nvPr/>
        </p:nvSpPr>
        <p:spPr>
          <a:xfrm>
            <a:off x="6786563" y="4487863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TextBox 4"/>
          <p:cNvSpPr txBox="1"/>
          <p:nvPr/>
        </p:nvSpPr>
        <p:spPr>
          <a:xfrm>
            <a:off x="6786563" y="4845050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TextBox 4"/>
          <p:cNvSpPr txBox="1"/>
          <p:nvPr/>
        </p:nvSpPr>
        <p:spPr>
          <a:xfrm>
            <a:off x="6715125" y="528637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5"/>
          <p:cNvSpPr txBox="1"/>
          <p:nvPr/>
        </p:nvSpPr>
        <p:spPr>
          <a:xfrm>
            <a:off x="539750" y="836613"/>
            <a:ext cx="820896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每张桌子配</a:t>
            </a:r>
            <a:r>
              <a:rPr lang="en-US" altLang="zh-CN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把椅子，</a:t>
            </a:r>
            <a:r>
              <a:rPr lang="en-US" altLang="zh-CN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张、</a:t>
            </a:r>
            <a:r>
              <a:rPr lang="en-US" altLang="zh-CN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张、</a:t>
            </a:r>
            <a:r>
              <a:rPr lang="en-US" altLang="zh-CN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张、</a:t>
            </a:r>
            <a:r>
              <a:rPr lang="en-US" altLang="zh-CN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张桌子各配多少把椅子？</a:t>
            </a:r>
            <a:endParaRPr lang="zh-CN" altLang="en-US" sz="24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9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484313"/>
            <a:ext cx="2293938" cy="15255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220" name="内容占位符 9219"/>
          <p:cNvGraphicFramePr/>
          <p:nvPr>
            <p:ph/>
          </p:nvPr>
        </p:nvGraphicFramePr>
        <p:xfrm>
          <a:off x="928688" y="1700213"/>
          <a:ext cx="5300662" cy="1036637"/>
        </p:xfrm>
        <a:graphic>
          <a:graphicData uri="http://schemas.openxmlformats.org/drawingml/2006/table">
            <a:tbl>
              <a:tblPr/>
              <a:tblGrid>
                <a:gridCol w="1727200"/>
                <a:gridCol w="792163"/>
                <a:gridCol w="692150"/>
                <a:gridCol w="744537"/>
                <a:gridCol w="695325"/>
                <a:gridCol w="649288"/>
              </a:tblGrid>
              <a:tr h="5175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桌子张数</a:t>
                      </a:r>
                      <a:endParaRPr lang="zh-CN" altLang="en-US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endParaRPr lang="en-US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endParaRPr lang="en-US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endParaRPr lang="en-US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</a:t>
                      </a:r>
                      <a:endParaRPr lang="en-US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9</a:t>
                      </a:r>
                      <a:endParaRPr lang="en-US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椅子把数</a:t>
                      </a:r>
                      <a:endParaRPr lang="zh-CN" altLang="en-US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endParaRPr lang="en-US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12</a:t>
                      </a:r>
                      <a:endParaRPr lang="zh-CN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20</a:t>
                      </a:r>
                      <a:endParaRPr lang="zh-CN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28</a:t>
                      </a:r>
                      <a:endParaRPr lang="zh-CN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sng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u="non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36</a:t>
                      </a:r>
                      <a:endParaRPr lang="zh-CN" altLang="zh-CN" sz="2800" b="1" u="non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34" name="Text Box 46"/>
          <p:cNvSpPr txBox="1"/>
          <p:nvPr/>
        </p:nvSpPr>
        <p:spPr>
          <a:xfrm>
            <a:off x="539750" y="3213100"/>
            <a:ext cx="8208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计算得数，并在（　）里填乘法口诀。</a:t>
            </a:r>
            <a:endParaRPr lang="zh-CN" altLang="en-US" sz="24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936" name="Rectangle 48"/>
          <p:cNvSpPr/>
          <p:nvPr/>
        </p:nvSpPr>
        <p:spPr>
          <a:xfrm>
            <a:off x="684213" y="3781425"/>
            <a:ext cx="4103687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/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4×7 </a:t>
            </a:r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28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7×4 </a:t>
            </a:r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28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（四七二十八）</a:t>
            </a:r>
            <a:endParaRPr lang="zh-CN" altLang="en-US" sz="28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937" name="Rectangle 49"/>
          <p:cNvSpPr/>
          <p:nvPr/>
        </p:nvSpPr>
        <p:spPr>
          <a:xfrm>
            <a:off x="3000375" y="3783013"/>
            <a:ext cx="3500438" cy="13858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/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5×4 </a:t>
            </a:r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4×5</a:t>
            </a:r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（四五二十</a:t>
            </a:r>
            <a:r>
              <a:rPr lang="zh-CN" altLang="en-US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8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938" name="Rectangle 50"/>
          <p:cNvSpPr/>
          <p:nvPr/>
        </p:nvSpPr>
        <p:spPr>
          <a:xfrm>
            <a:off x="5500688" y="3716338"/>
            <a:ext cx="3500437" cy="1384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/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4×9 </a:t>
            </a:r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36</a:t>
            </a:r>
            <a:endParaRPr lang="zh-CN" altLang="en-US" sz="28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9×4</a:t>
            </a:r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36</a:t>
            </a:r>
            <a:endParaRPr lang="zh-CN" altLang="en-US" sz="28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u="none" dirty="0">
                <a:solidFill>
                  <a:srgbClr val="000000"/>
                </a:solidFill>
                <a:latin typeface="Times New Roman" panose="02020603050405020304" pitchFamily="18" charset="0"/>
              </a:rPr>
              <a:t>（四九三十六）</a:t>
            </a:r>
            <a:endParaRPr lang="zh-CN" altLang="en-US" sz="2800" b="1" u="none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34" grpId="0"/>
      <p:bldP spid="37936" grpId="0"/>
      <p:bldP spid="37937" grpId="0"/>
      <p:bldP spid="379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6"/>
          <p:cNvGrpSpPr/>
          <p:nvPr/>
        </p:nvGrpSpPr>
        <p:grpSpPr>
          <a:xfrm>
            <a:off x="242888" y="414338"/>
            <a:ext cx="7500937" cy="593725"/>
            <a:chOff x="1029442" y="-436566"/>
            <a:chExt cx="7500959" cy="592775"/>
          </a:xfrm>
        </p:grpSpPr>
        <p:sp>
          <p:nvSpPr>
            <p:cNvPr id="10277" name="TextBox 2"/>
            <p:cNvSpPr txBox="1"/>
            <p:nvPr/>
          </p:nvSpPr>
          <p:spPr>
            <a:xfrm>
              <a:off x="1029442" y="-366357"/>
              <a:ext cx="7500959" cy="5225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u="none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在           里填数，并在（    ）里填乘法口诀。</a:t>
              </a:r>
              <a:endParaRPr lang="zh-CN" altLang="en-US" sz="2800" b="1" u="none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 bwMode="auto">
            <a:xfrm>
              <a:off x="1572369" y="-436566"/>
              <a:ext cx="857253" cy="49926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sng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43" name="组合 21"/>
          <p:cNvGrpSpPr/>
          <p:nvPr/>
        </p:nvGrpSpPr>
        <p:grpSpPr>
          <a:xfrm>
            <a:off x="357188" y="2354263"/>
            <a:ext cx="8501062" cy="1938337"/>
            <a:chOff x="214281" y="3714752"/>
            <a:chExt cx="8501147" cy="1795458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3143247" y="3714752"/>
              <a:ext cx="2714652" cy="1714582"/>
            </a:xfrm>
            <a:prstGeom prst="roundRect">
              <a:avLst/>
            </a:prstGeom>
            <a:solidFill>
              <a:srgbClr val="DBBBFB">
                <a:alpha val="27000"/>
              </a:srgbClr>
            </a:solidFill>
            <a:ln>
              <a:solidFill>
                <a:srgbClr val="CC3BE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" name="圆角矩形 6"/>
            <p:cNvSpPr/>
            <p:nvPr/>
          </p:nvSpPr>
          <p:spPr bwMode="auto">
            <a:xfrm>
              <a:off x="214281" y="3714752"/>
              <a:ext cx="2786090" cy="1795458"/>
            </a:xfrm>
            <a:prstGeom prst="roundRect">
              <a:avLst/>
            </a:prstGeom>
            <a:solidFill>
              <a:srgbClr val="92D050">
                <a:alpha val="38000"/>
              </a:srgbClr>
            </a:solidFill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" name="圆角矩形 7"/>
            <p:cNvSpPr/>
            <p:nvPr/>
          </p:nvSpPr>
          <p:spPr bwMode="auto">
            <a:xfrm>
              <a:off x="6000776" y="3714752"/>
              <a:ext cx="2714652" cy="1786635"/>
            </a:xfrm>
            <a:prstGeom prst="roundRect">
              <a:avLst/>
            </a:prstGeom>
            <a:solidFill>
              <a:srgbClr val="F8FAA4"/>
            </a:solidFill>
            <a:ln>
              <a:solidFill>
                <a:srgbClr val="FF5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44" name="组合 10"/>
          <p:cNvGrpSpPr/>
          <p:nvPr/>
        </p:nvGrpSpPr>
        <p:grpSpPr>
          <a:xfrm>
            <a:off x="428625" y="2566988"/>
            <a:ext cx="2714625" cy="584200"/>
            <a:chOff x="2643174" y="4071942"/>
            <a:chExt cx="2714619" cy="584775"/>
          </a:xfrm>
        </p:grpSpPr>
        <p:sp>
          <p:nvSpPr>
            <p:cNvPr id="9" name="矩形 8"/>
            <p:cNvSpPr/>
            <p:nvPr/>
          </p:nvSpPr>
          <p:spPr bwMode="auto">
            <a:xfrm>
              <a:off x="4286233" y="4143449"/>
              <a:ext cx="866773" cy="42904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273" name="TextBox 42"/>
            <p:cNvSpPr txBox="1"/>
            <p:nvPr/>
          </p:nvSpPr>
          <p:spPr>
            <a:xfrm>
              <a:off x="2643174" y="4071942"/>
              <a:ext cx="271461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×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＝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0245" name="组合 11"/>
          <p:cNvGrpSpPr/>
          <p:nvPr/>
        </p:nvGrpSpPr>
        <p:grpSpPr>
          <a:xfrm>
            <a:off x="428625" y="3125788"/>
            <a:ext cx="2714625" cy="584200"/>
            <a:chOff x="2643174" y="4071942"/>
            <a:chExt cx="2714619" cy="584775"/>
          </a:xfrm>
        </p:grpSpPr>
        <p:sp>
          <p:nvSpPr>
            <p:cNvPr id="13" name="矩形 12"/>
            <p:cNvSpPr/>
            <p:nvPr/>
          </p:nvSpPr>
          <p:spPr bwMode="auto">
            <a:xfrm>
              <a:off x="4286233" y="4143449"/>
              <a:ext cx="866773" cy="42904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079" name="TextBox 42"/>
            <p:cNvSpPr txBox="1">
              <a:spLocks noChangeArrowheads="1"/>
            </p:cNvSpPr>
            <p:nvPr/>
          </p:nvSpPr>
          <p:spPr bwMode="auto">
            <a:xfrm>
              <a:off x="2643174" y="4071942"/>
              <a:ext cx="2714619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Tx/>
                <a:buNone/>
                <a:defRPr/>
              </a:pP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 </a:t>
              </a:r>
              <a:r>
                <a:rPr kumimoji="0" lang="en-US" altLang="zh-CN" sz="3200" b="1" kern="1200" cap="none" spc="0" normalizeH="0" baseline="0" noProof="0" dirty="0">
                  <a:latin typeface="+mn-ea"/>
                  <a:ea typeface="+mn-ea"/>
                  <a:cs typeface="Times New Roman" panose="02020603050405020304" pitchFamily="18" charset="0"/>
                </a:rPr>
                <a:t>×</a:t>
              </a:r>
              <a:r>
                <a:rPr kumimoji="0" lang="en-US" altLang="zh-CN" sz="3200" b="1" kern="1200" cap="none" spc="0" normalizeH="0" baseline="0" noProof="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4 </a:t>
              </a:r>
              <a:r>
                <a:rPr kumimoji="0" lang="zh-CN" altLang="en-US" sz="3200" b="1" kern="1200" cap="none" spc="0" normalizeH="0" baseline="0" noProof="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endParaRPr kumimoji="0" lang="zh-CN" altLang="en-US" sz="32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246" name="TextBox 42"/>
          <p:cNvSpPr txBox="1"/>
          <p:nvPr/>
        </p:nvSpPr>
        <p:spPr>
          <a:xfrm>
            <a:off x="214313" y="3638550"/>
            <a:ext cx="2857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      ）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247" name="组合 17"/>
          <p:cNvGrpSpPr/>
          <p:nvPr/>
        </p:nvGrpSpPr>
        <p:grpSpPr>
          <a:xfrm>
            <a:off x="3357563" y="2566988"/>
            <a:ext cx="2714625" cy="584200"/>
            <a:chOff x="2643174" y="4071942"/>
            <a:chExt cx="2714619" cy="584775"/>
          </a:xfrm>
        </p:grpSpPr>
        <p:sp>
          <p:nvSpPr>
            <p:cNvPr id="19" name="矩形 18"/>
            <p:cNvSpPr/>
            <p:nvPr/>
          </p:nvSpPr>
          <p:spPr bwMode="auto">
            <a:xfrm>
              <a:off x="4286232" y="4143449"/>
              <a:ext cx="866773" cy="42904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269" name="TextBox 42"/>
            <p:cNvSpPr txBox="1"/>
            <p:nvPr/>
          </p:nvSpPr>
          <p:spPr>
            <a:xfrm>
              <a:off x="2643174" y="4071942"/>
              <a:ext cx="271461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5×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＝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0248" name="组合 20"/>
          <p:cNvGrpSpPr/>
          <p:nvPr/>
        </p:nvGrpSpPr>
        <p:grpSpPr>
          <a:xfrm>
            <a:off x="3357563" y="3138488"/>
            <a:ext cx="2714625" cy="584200"/>
            <a:chOff x="2643174" y="4071942"/>
            <a:chExt cx="2714619" cy="584775"/>
          </a:xfrm>
        </p:grpSpPr>
        <p:sp>
          <p:nvSpPr>
            <p:cNvPr id="22" name="矩形 21"/>
            <p:cNvSpPr/>
            <p:nvPr/>
          </p:nvSpPr>
          <p:spPr bwMode="auto">
            <a:xfrm>
              <a:off x="4286232" y="4143449"/>
              <a:ext cx="866773" cy="42904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267" name="TextBox 42"/>
            <p:cNvSpPr txBox="1"/>
            <p:nvPr/>
          </p:nvSpPr>
          <p:spPr>
            <a:xfrm>
              <a:off x="2643174" y="4071942"/>
              <a:ext cx="271461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×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＝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0249" name="组合 23"/>
          <p:cNvGrpSpPr/>
          <p:nvPr/>
        </p:nvGrpSpPr>
        <p:grpSpPr>
          <a:xfrm>
            <a:off x="6215063" y="2506663"/>
            <a:ext cx="2714625" cy="584200"/>
            <a:chOff x="2643174" y="4071942"/>
            <a:chExt cx="2714619" cy="584775"/>
          </a:xfrm>
        </p:grpSpPr>
        <p:sp>
          <p:nvSpPr>
            <p:cNvPr id="25" name="矩形 24"/>
            <p:cNvSpPr/>
            <p:nvPr/>
          </p:nvSpPr>
          <p:spPr bwMode="auto">
            <a:xfrm>
              <a:off x="4286232" y="4143449"/>
              <a:ext cx="866773" cy="42904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265" name="TextBox 42"/>
            <p:cNvSpPr txBox="1"/>
            <p:nvPr/>
          </p:nvSpPr>
          <p:spPr>
            <a:xfrm>
              <a:off x="2643174" y="4071942"/>
              <a:ext cx="271461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×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＝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0250" name="TextBox 42"/>
          <p:cNvSpPr txBox="1"/>
          <p:nvPr/>
        </p:nvSpPr>
        <p:spPr>
          <a:xfrm>
            <a:off x="3143250" y="3638550"/>
            <a:ext cx="2857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      ）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1" name="TextBox 42"/>
          <p:cNvSpPr txBox="1"/>
          <p:nvPr/>
        </p:nvSpPr>
        <p:spPr>
          <a:xfrm>
            <a:off x="6000750" y="3638550"/>
            <a:ext cx="2857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      ）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252" name="组合 29"/>
          <p:cNvGrpSpPr/>
          <p:nvPr/>
        </p:nvGrpSpPr>
        <p:grpSpPr>
          <a:xfrm>
            <a:off x="6215063" y="3078163"/>
            <a:ext cx="2714625" cy="584200"/>
            <a:chOff x="2643174" y="4071942"/>
            <a:chExt cx="2714619" cy="584775"/>
          </a:xfrm>
        </p:grpSpPr>
        <p:sp>
          <p:nvSpPr>
            <p:cNvPr id="31" name="矩形 30"/>
            <p:cNvSpPr/>
            <p:nvPr/>
          </p:nvSpPr>
          <p:spPr bwMode="auto">
            <a:xfrm>
              <a:off x="4286232" y="4143449"/>
              <a:ext cx="866773" cy="42904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0263" name="TextBox 42"/>
            <p:cNvSpPr txBox="1"/>
            <p:nvPr/>
          </p:nvSpPr>
          <p:spPr>
            <a:xfrm>
              <a:off x="2643174" y="4071942"/>
              <a:ext cx="271461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9×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＝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33" name="TextBox 4"/>
          <p:cNvSpPr txBox="1"/>
          <p:nvPr/>
        </p:nvSpPr>
        <p:spPr>
          <a:xfrm>
            <a:off x="2071688" y="2566988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4" name="TextBox 4"/>
          <p:cNvSpPr txBox="1"/>
          <p:nvPr/>
        </p:nvSpPr>
        <p:spPr>
          <a:xfrm>
            <a:off x="2071688" y="3138488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785813" y="3638550"/>
            <a:ext cx="2143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四七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6" name="TextBox 4"/>
          <p:cNvSpPr txBox="1"/>
          <p:nvPr/>
        </p:nvSpPr>
        <p:spPr>
          <a:xfrm>
            <a:off x="5072063" y="2554288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7" name="TextBox 4"/>
          <p:cNvSpPr txBox="1"/>
          <p:nvPr/>
        </p:nvSpPr>
        <p:spPr>
          <a:xfrm>
            <a:off x="5072063" y="3138488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8" name="TextBox 4"/>
          <p:cNvSpPr txBox="1"/>
          <p:nvPr/>
        </p:nvSpPr>
        <p:spPr>
          <a:xfrm>
            <a:off x="3714750" y="3638550"/>
            <a:ext cx="2143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四五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TextBox 4"/>
          <p:cNvSpPr txBox="1"/>
          <p:nvPr/>
        </p:nvSpPr>
        <p:spPr>
          <a:xfrm>
            <a:off x="8001000" y="2506663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" name="TextBox 4"/>
          <p:cNvSpPr txBox="1"/>
          <p:nvPr/>
        </p:nvSpPr>
        <p:spPr>
          <a:xfrm>
            <a:off x="7929563" y="3078163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" name="TextBox 4"/>
          <p:cNvSpPr txBox="1"/>
          <p:nvPr/>
        </p:nvSpPr>
        <p:spPr>
          <a:xfrm>
            <a:off x="6500813" y="3638550"/>
            <a:ext cx="1714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/>
          </p:cNvSpPr>
          <p:nvPr>
            <p:ph type="title"/>
          </p:nvPr>
        </p:nvSpPr>
        <p:spPr>
          <a:xfrm>
            <a:off x="2916238" y="765175"/>
            <a:ext cx="3333750" cy="727075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dirty="0">
                <a:latin typeface="Times New Roman" panose="02020603050405020304" pitchFamily="18" charset="0"/>
              </a:rPr>
              <a:t>看算式，说口诀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Grp="1" noRot="1"/>
          </p:cNvSpPr>
          <p:nvPr>
            <p:ph idx="1"/>
          </p:nvPr>
        </p:nvSpPr>
        <p:spPr>
          <a:xfrm>
            <a:off x="2701925" y="1914525"/>
            <a:ext cx="1098550" cy="58420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4×4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2701925" y="2563813"/>
            <a:ext cx="10414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8×4</a:t>
            </a:r>
            <a:endParaRPr lang="en-US" altLang="zh-CN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2701925" y="3213100"/>
            <a:ext cx="10414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4×5</a:t>
            </a:r>
            <a:endParaRPr lang="en-US" altLang="zh-CN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2701925" y="5156200"/>
            <a:ext cx="10414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6×4</a:t>
            </a:r>
            <a:endParaRPr lang="en-US" altLang="zh-CN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2701925" y="3859213"/>
            <a:ext cx="10414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4×7</a:t>
            </a:r>
            <a:endParaRPr lang="en-US" altLang="zh-CN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2701925" y="4506913"/>
            <a:ext cx="10414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4×9</a:t>
            </a:r>
            <a:endParaRPr lang="en-US" altLang="zh-CN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4284663" y="191611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u="none" dirty="0">
                <a:latin typeface="Times New Roman" panose="02020603050405020304" pitchFamily="18" charset="0"/>
              </a:rPr>
              <a:t>四四十六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4284663" y="3213100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u="none" dirty="0">
                <a:latin typeface="Times New Roman" panose="02020603050405020304" pitchFamily="18" charset="0"/>
              </a:rPr>
              <a:t>四五二十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4284663" y="5157788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u="none" dirty="0">
                <a:latin typeface="Times New Roman" panose="02020603050405020304" pitchFamily="18" charset="0"/>
              </a:rPr>
              <a:t>四六二十四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21" name="Text Box 13"/>
          <p:cNvSpPr txBox="1"/>
          <p:nvPr/>
        </p:nvSpPr>
        <p:spPr>
          <a:xfrm>
            <a:off x="4284663" y="3789363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u="none" dirty="0">
                <a:latin typeface="Times New Roman" panose="02020603050405020304" pitchFamily="18" charset="0"/>
              </a:rPr>
              <a:t>四七二十八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22" name="Text Box 14"/>
          <p:cNvSpPr txBox="1"/>
          <p:nvPr/>
        </p:nvSpPr>
        <p:spPr>
          <a:xfrm>
            <a:off x="4284663" y="4437063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u="none" dirty="0">
                <a:latin typeface="Times New Roman" panose="02020603050405020304" pitchFamily="18" charset="0"/>
              </a:rPr>
              <a:t>四九三十六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7423" name="Text Box 15"/>
          <p:cNvSpPr txBox="1"/>
          <p:nvPr/>
        </p:nvSpPr>
        <p:spPr>
          <a:xfrm>
            <a:off x="4284663" y="256540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u="none" dirty="0">
                <a:latin typeface="Times New Roman" panose="02020603050405020304" pitchFamily="18" charset="0"/>
              </a:rPr>
              <a:t>四八三十二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</p:txBody>
      </p:sp>
      <p:sp>
        <p:nvSpPr>
          <p:cNvPr id="11279" name="AutoShape 16">
            <a:hlinkClick r:id="" action="ppaction://noaction"/>
          </p:cNvPr>
          <p:cNvSpPr/>
          <p:nvPr/>
        </p:nvSpPr>
        <p:spPr>
          <a:xfrm>
            <a:off x="8532813" y="6308725"/>
            <a:ext cx="287337" cy="287338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2" grpId="0"/>
      <p:bldP spid="17413" grpId="0"/>
      <p:bldP spid="17414" grpId="0"/>
      <p:bldP spid="17415" grpId="0"/>
      <p:bldP spid="17416" grpId="0"/>
      <p:bldP spid="17418" grpId="0"/>
      <p:bldP spid="17419" grpId="0"/>
      <p:bldP spid="17420" grpId="0"/>
      <p:bldP spid="17421" grpId="0"/>
      <p:bldP spid="17422" grpId="0"/>
      <p:bldP spid="174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AutoShape 4"/>
          <p:cNvSpPr/>
          <p:nvPr/>
        </p:nvSpPr>
        <p:spPr>
          <a:xfrm>
            <a:off x="2411413" y="333375"/>
            <a:ext cx="4392612" cy="719138"/>
          </a:xfrm>
          <a:prstGeom prst="wedgeRoundRectCallout">
            <a:avLst>
              <a:gd name="adj1" fmla="val 72116"/>
              <a:gd name="adj2" fmla="val 3741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eaLnBrk="1" hangingPunct="1"/>
            <a:endParaRPr lang="zh-CN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12291" name="Rectangle 5"/>
          <p:cNvSpPr>
            <a:spLocks noGrp="1" noRot="1"/>
          </p:cNvSpPr>
          <p:nvPr>
            <p:ph type="title"/>
          </p:nvPr>
        </p:nvSpPr>
        <p:spPr>
          <a:xfrm>
            <a:off x="2843213" y="404813"/>
            <a:ext cx="3457575" cy="561975"/>
          </a:xfrm>
          <a:ln/>
        </p:spPr>
        <p:txBody>
          <a:bodyPr vert="horz" wrap="square" lIns="91440" tIns="45720" rIns="91440" bIns="45720" anchor="t"/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我们一起来说儿歌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Text Box 7"/>
          <p:cNvSpPr txBox="1"/>
          <p:nvPr/>
        </p:nvSpPr>
        <p:spPr>
          <a:xfrm>
            <a:off x="1476375" y="1628775"/>
            <a:ext cx="7343775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1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张嘴，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____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只眼睛        条腿。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2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张嘴，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____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只眼睛        条腿。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3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张嘴，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____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只眼睛        条腿。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4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张嘴，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____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只眼睛  </a:t>
            </a:r>
            <a:r>
              <a:rPr lang="zh-CN" altLang="en-US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条腿。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5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张嘴，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____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只眼睛        条腿。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6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张嘴，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____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只眼睛        条腿。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7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张嘴，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____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只眼睛        条腿。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8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张嘴，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____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只眼睛        条腿。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u="none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b="1" u="none" dirty="0">
                <a:latin typeface="Times New Roman" panose="02020603050405020304" pitchFamily="18" charset="0"/>
              </a:rPr>
              <a:t>9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只青蛙</a:t>
            </a:r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张嘴，</a:t>
            </a:r>
            <a:r>
              <a:rPr lang="en-US" altLang="zh-CN" sz="3200" b="1" u="none" dirty="0">
                <a:latin typeface="Times New Roman" panose="02020603050405020304" pitchFamily="18" charset="0"/>
              </a:rPr>
              <a:t>____</a:t>
            </a:r>
            <a:r>
              <a:rPr lang="zh-CN" altLang="en-US" sz="3200" b="1" u="none" dirty="0">
                <a:latin typeface="Times New Roman" panose="02020603050405020304" pitchFamily="18" charset="0"/>
              </a:rPr>
              <a:t>只眼睛        条腿。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1512" name="Text Box 8"/>
          <p:cNvSpPr txBox="1"/>
          <p:nvPr/>
        </p:nvSpPr>
        <p:spPr>
          <a:xfrm>
            <a:off x="4643438" y="1628775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3" name="Text Box 9"/>
          <p:cNvSpPr txBox="1"/>
          <p:nvPr/>
        </p:nvSpPr>
        <p:spPr>
          <a:xfrm>
            <a:off x="4643438" y="2133600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5" name="Text Box 11"/>
          <p:cNvSpPr txBox="1"/>
          <p:nvPr/>
        </p:nvSpPr>
        <p:spPr>
          <a:xfrm>
            <a:off x="4643438" y="2636838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6" name="Text Box 12"/>
          <p:cNvSpPr txBox="1"/>
          <p:nvPr/>
        </p:nvSpPr>
        <p:spPr>
          <a:xfrm>
            <a:off x="4643438" y="314166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7" name="Text Box 13"/>
          <p:cNvSpPr txBox="1"/>
          <p:nvPr/>
        </p:nvSpPr>
        <p:spPr>
          <a:xfrm>
            <a:off x="4572000" y="3573463"/>
            <a:ext cx="5953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8" name="Text Box 14"/>
          <p:cNvSpPr txBox="1"/>
          <p:nvPr/>
        </p:nvSpPr>
        <p:spPr>
          <a:xfrm>
            <a:off x="4572000" y="4076700"/>
            <a:ext cx="5953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9" name="Text Box 15"/>
          <p:cNvSpPr txBox="1"/>
          <p:nvPr/>
        </p:nvSpPr>
        <p:spPr>
          <a:xfrm>
            <a:off x="4572000" y="4581525"/>
            <a:ext cx="5953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0" name="Text Box 16"/>
          <p:cNvSpPr txBox="1"/>
          <p:nvPr/>
        </p:nvSpPr>
        <p:spPr>
          <a:xfrm>
            <a:off x="4572000" y="5084763"/>
            <a:ext cx="5953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1" name="Text Box 17"/>
          <p:cNvSpPr txBox="1"/>
          <p:nvPr/>
        </p:nvSpPr>
        <p:spPr>
          <a:xfrm>
            <a:off x="4572000" y="5516563"/>
            <a:ext cx="5953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2" name="Text Box 18"/>
          <p:cNvSpPr txBox="1"/>
          <p:nvPr/>
        </p:nvSpPr>
        <p:spPr>
          <a:xfrm>
            <a:off x="4138613" y="1171575"/>
            <a:ext cx="15128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的口诀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3" name="Text Box 19"/>
          <p:cNvSpPr txBox="1"/>
          <p:nvPr/>
        </p:nvSpPr>
        <p:spPr>
          <a:xfrm>
            <a:off x="6213475" y="1171575"/>
            <a:ext cx="20018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的口诀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4" name="Rectangle 20"/>
          <p:cNvSpPr/>
          <p:nvPr/>
        </p:nvSpPr>
        <p:spPr>
          <a:xfrm>
            <a:off x="6443663" y="1484313"/>
            <a:ext cx="1081087" cy="792162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5" name="Rectangle 21"/>
          <p:cNvSpPr/>
          <p:nvPr/>
        </p:nvSpPr>
        <p:spPr>
          <a:xfrm>
            <a:off x="7524750" y="333375"/>
            <a:ext cx="1079500" cy="7921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eaLnBrk="1" hangingPunct="1"/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21526" name="Rectangle 22"/>
          <p:cNvSpPr/>
          <p:nvPr/>
        </p:nvSpPr>
        <p:spPr>
          <a:xfrm>
            <a:off x="6804025" y="2133600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7" name="Rectangle 23"/>
          <p:cNvSpPr/>
          <p:nvPr/>
        </p:nvSpPr>
        <p:spPr>
          <a:xfrm>
            <a:off x="6659563" y="2636838"/>
            <a:ext cx="708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8" name="Rectangle 24"/>
          <p:cNvSpPr/>
          <p:nvPr/>
        </p:nvSpPr>
        <p:spPr>
          <a:xfrm>
            <a:off x="6659563" y="3141663"/>
            <a:ext cx="708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29" name="Rectangle 25"/>
          <p:cNvSpPr/>
          <p:nvPr/>
        </p:nvSpPr>
        <p:spPr>
          <a:xfrm>
            <a:off x="6732588" y="3644900"/>
            <a:ext cx="63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30" name="Rectangle 26"/>
          <p:cNvSpPr/>
          <p:nvPr/>
        </p:nvSpPr>
        <p:spPr>
          <a:xfrm>
            <a:off x="6732588" y="4076700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31" name="Rectangle 27"/>
          <p:cNvSpPr/>
          <p:nvPr/>
        </p:nvSpPr>
        <p:spPr>
          <a:xfrm>
            <a:off x="6732588" y="4581525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32" name="Rectangle 28"/>
          <p:cNvSpPr/>
          <p:nvPr/>
        </p:nvSpPr>
        <p:spPr>
          <a:xfrm>
            <a:off x="6732588" y="5084763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32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33" name="Rectangle 29"/>
          <p:cNvSpPr/>
          <p:nvPr/>
        </p:nvSpPr>
        <p:spPr>
          <a:xfrm>
            <a:off x="6732588" y="5516563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u="none" dirty="0">
                <a:solidFill>
                  <a:srgbClr val="FF0000"/>
                </a:solidFill>
                <a:latin typeface="Times New Roman" panose="02020603050405020304" pitchFamily="18" charset="0"/>
              </a:rPr>
              <a:t>36</a:t>
            </a:r>
            <a:endParaRPr lang="en-US" altLang="zh-CN" sz="3200" b="1" u="none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4" name="AutoShape 30">
            <a:hlinkClick r:id="" action="ppaction://noaction"/>
          </p:cNvPr>
          <p:cNvSpPr/>
          <p:nvPr/>
        </p:nvSpPr>
        <p:spPr>
          <a:xfrm>
            <a:off x="8675688" y="6381750"/>
            <a:ext cx="287337" cy="287338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b="1" dirty="0">
              <a:latin typeface="Times New Roman" panose="02020603050405020304" pitchFamily="18" charset="0"/>
            </a:endParaRPr>
          </a:p>
        </p:txBody>
      </p:sp>
      <p:pic>
        <p:nvPicPr>
          <p:cNvPr id="12315" name="Picture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7963" y="0"/>
            <a:ext cx="1316037" cy="155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2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2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5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5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5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5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5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5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5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5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53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5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5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215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21515" grpId="0"/>
      <p:bldP spid="21516" grpId="0"/>
      <p:bldP spid="21517" grpId="0"/>
      <p:bldP spid="21518" grpId="0"/>
      <p:bldP spid="21519" grpId="0"/>
      <p:bldP spid="21520" grpId="0"/>
      <p:bldP spid="21521" grpId="0"/>
      <p:bldP spid="21522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1178</Words>
  <Application>WPS 演示</Application>
  <PresentationFormat>全屏显示(4:3)</PresentationFormat>
  <Paragraphs>392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默认设计模板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Tal</cp:lastModifiedBy>
  <cp:revision>2</cp:revision>
  <dcterms:created xsi:type="dcterms:W3CDTF">2015-04-09T06:21:59Z</dcterms:created>
  <dcterms:modified xsi:type="dcterms:W3CDTF">2018-01-02T06:20:11Z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