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98" r:id="rId3"/>
    <p:sldId id="293" r:id="rId4"/>
    <p:sldId id="294" r:id="rId5"/>
    <p:sldId id="277" r:id="rId6"/>
    <p:sldId id="295" r:id="rId7"/>
    <p:sldId id="296" r:id="rId8"/>
    <p:sldId id="292" r:id="rId9"/>
    <p:sldId id="291" r:id="rId10"/>
    <p:sldId id="259" r:id="rId11"/>
    <p:sldId id="272" r:id="rId12"/>
    <p:sldId id="260" r:id="rId13"/>
    <p:sldId id="261" r:id="rId14"/>
    <p:sldId id="297" r:id="rId15"/>
    <p:sldId id="268" r:id="rId16"/>
    <p:sldId id="269" r:id="rId17"/>
    <p:sldId id="270" r:id="rId18"/>
    <p:sldId id="285" r:id="rId19"/>
    <p:sldId id="275" r:id="rId20"/>
    <p:sldId id="267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896" autoAdjust="0"/>
    <p:restoredTop sz="94660"/>
  </p:normalViewPr>
  <p:slideViewPr>
    <p:cSldViewPr>
      <p:cViewPr varScale="1">
        <p:scale>
          <a:sx n="67" d="100"/>
          <a:sy n="67" d="100"/>
        </p:scale>
        <p:origin x="-5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F87D5-D669-411E-A9CE-C3A3800FE43B}" type="datetimeFigureOut">
              <a:rPr lang="zh-CN" altLang="en-US" smtClean="0"/>
              <a:pPr/>
              <a:t>2016-6-6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53A3E-D2E0-4E62-B43B-E9B9725FF5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F87D5-D669-411E-A9CE-C3A3800FE43B}" type="datetimeFigureOut">
              <a:rPr lang="zh-CN" altLang="en-US" smtClean="0"/>
              <a:pPr/>
              <a:t>2016-6-6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53A3E-D2E0-4E62-B43B-E9B9725FF5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F87D5-D669-411E-A9CE-C3A3800FE43B}" type="datetimeFigureOut">
              <a:rPr lang="zh-CN" altLang="en-US" smtClean="0"/>
              <a:pPr/>
              <a:t>2016-6-6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53A3E-D2E0-4E62-B43B-E9B9725FF5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F87D5-D669-411E-A9CE-C3A3800FE43B}" type="datetimeFigureOut">
              <a:rPr lang="zh-CN" altLang="en-US" smtClean="0"/>
              <a:pPr/>
              <a:t>2016-6-6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53A3E-D2E0-4E62-B43B-E9B9725FF5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F87D5-D669-411E-A9CE-C3A3800FE43B}" type="datetimeFigureOut">
              <a:rPr lang="zh-CN" altLang="en-US" smtClean="0"/>
              <a:pPr/>
              <a:t>2016-6-6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53A3E-D2E0-4E62-B43B-E9B9725FF5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F87D5-D669-411E-A9CE-C3A3800FE43B}" type="datetimeFigureOut">
              <a:rPr lang="zh-CN" altLang="en-US" smtClean="0"/>
              <a:pPr/>
              <a:t>2016-6-6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53A3E-D2E0-4E62-B43B-E9B9725FF5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F87D5-D669-411E-A9CE-C3A3800FE43B}" type="datetimeFigureOut">
              <a:rPr lang="zh-CN" altLang="en-US" smtClean="0"/>
              <a:pPr/>
              <a:t>2016-6-6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53A3E-D2E0-4E62-B43B-E9B9725FF5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F87D5-D669-411E-A9CE-C3A3800FE43B}" type="datetimeFigureOut">
              <a:rPr lang="zh-CN" altLang="en-US" smtClean="0"/>
              <a:pPr/>
              <a:t>2016-6-6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53A3E-D2E0-4E62-B43B-E9B9725FF5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F87D5-D669-411E-A9CE-C3A3800FE43B}" type="datetimeFigureOut">
              <a:rPr lang="zh-CN" altLang="en-US" smtClean="0"/>
              <a:pPr/>
              <a:t>2016-6-6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53A3E-D2E0-4E62-B43B-E9B9725FF5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F87D5-D669-411E-A9CE-C3A3800FE43B}" type="datetimeFigureOut">
              <a:rPr lang="zh-CN" altLang="en-US" smtClean="0"/>
              <a:pPr/>
              <a:t>2016-6-6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53A3E-D2E0-4E62-B43B-E9B9725FF5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F87D5-D669-411E-A9CE-C3A3800FE43B}" type="datetimeFigureOut">
              <a:rPr lang="zh-CN" altLang="en-US" smtClean="0"/>
              <a:pPr/>
              <a:t>2016-6-6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53A3E-D2E0-4E62-B43B-E9B9725FF5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3F87D5-D669-411E-A9CE-C3A3800FE43B}" type="datetimeFigureOut">
              <a:rPr lang="zh-CN" altLang="en-US" smtClean="0"/>
              <a:pPr/>
              <a:t>2016-6-6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353A3E-D2E0-4E62-B43B-E9B9725FF5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audio" Target="../media/audio3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audio" Target="../media/audio3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audio" Target="../media/audio3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audio" Target="../media/audio6.wav"/><Relationship Id="rId4" Type="http://schemas.openxmlformats.org/officeDocument/2006/relationships/audio" Target="../media/audio5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gif"/><Relationship Id="rId7" Type="http://schemas.openxmlformats.org/officeDocument/2006/relationships/hyperlink" Target="../2007&#24180;4&#26376;&#19978;&#35838;&#25300;&#32599;&#21340;&#20004;&#20301;&#25968;&#21152;&#20004;&#20301;&#25968;&#65288;&#36827;&#20301;&#65289;&#12290;/&#23567;&#40493;&#23376;.swf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gif"/><Relationship Id="rId11" Type="http://schemas.openxmlformats.org/officeDocument/2006/relationships/image" Target="../media/image29.gif"/><Relationship Id="rId5" Type="http://schemas.openxmlformats.org/officeDocument/2006/relationships/image" Target="../media/image24.gif"/><Relationship Id="rId10" Type="http://schemas.openxmlformats.org/officeDocument/2006/relationships/image" Target="../media/image28.jpeg"/><Relationship Id="rId4" Type="http://schemas.openxmlformats.org/officeDocument/2006/relationships/image" Target="../media/image23.gif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500034" y="714356"/>
            <a:ext cx="850112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义务教育教科书青岛版一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年级下册 </a:t>
            </a:r>
          </a:p>
        </p:txBody>
      </p:sp>
      <p:grpSp>
        <p:nvGrpSpPr>
          <p:cNvPr id="2" name="Group 5"/>
          <p:cNvGrpSpPr/>
          <p:nvPr/>
        </p:nvGrpSpPr>
        <p:grpSpPr bwMode="auto">
          <a:xfrm rot="720000">
            <a:off x="854828" y="4596786"/>
            <a:ext cx="1006475" cy="769937"/>
            <a:chOff x="0" y="0"/>
            <a:chExt cx="1586" cy="1212"/>
          </a:xfrm>
        </p:grpSpPr>
        <p:sp>
          <p:nvSpPr>
            <p:cNvPr id="13326" name="AutoShape 6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>
              <a:solidFill>
                <a:srgbClr val="FF9B05"/>
              </a:solidFill>
              <a:rou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27" name="AutoShape 7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</a:gradFill>
            <a:ln w="9525">
              <a:solidFill>
                <a:srgbClr val="FF9B05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lang="zh-CN" altLang="en-US" sz="3200" dirty="0">
                  <a:solidFill>
                    <a:srgbClr val="FF9B05"/>
                  </a:solidFill>
                  <a:ea typeface="华文琥珀" pitchFamily="2" charset="-122"/>
                </a:rPr>
                <a:t>问题</a:t>
              </a:r>
            </a:p>
          </p:txBody>
        </p:sp>
      </p:grpSp>
      <p:grpSp>
        <p:nvGrpSpPr>
          <p:cNvPr id="3" name="Group 8"/>
          <p:cNvGrpSpPr/>
          <p:nvPr/>
        </p:nvGrpSpPr>
        <p:grpSpPr bwMode="auto">
          <a:xfrm rot="120000">
            <a:off x="2799179" y="4732212"/>
            <a:ext cx="1006475" cy="769937"/>
            <a:chOff x="0" y="0"/>
            <a:chExt cx="1586" cy="1212"/>
          </a:xfrm>
        </p:grpSpPr>
        <p:sp>
          <p:nvSpPr>
            <p:cNvPr id="13324" name="AutoShape 9"/>
            <p:cNvSpPr>
              <a:spLocks noChangeArrowheads="1"/>
            </p:cNvSpPr>
            <p:nvPr/>
          </p:nvSpPr>
          <p:spPr bwMode="auto"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>
              <a:solidFill>
                <a:srgbClr val="FF9B05"/>
              </a:solidFill>
              <a:rou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25" name="AutoShape 10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</a:gradFill>
            <a:ln w="9525">
              <a:solidFill>
                <a:srgbClr val="FF9B05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lang="zh-CN" altLang="en-US" sz="3200" dirty="0">
                  <a:solidFill>
                    <a:srgbClr val="FF9B05"/>
                  </a:solidFill>
                  <a:ea typeface="华文琥珀" pitchFamily="2" charset="-122"/>
                </a:rPr>
                <a:t>探究</a:t>
              </a:r>
              <a:endParaRPr lang="zh-CN" altLang="en-US" dirty="0"/>
            </a:p>
          </p:txBody>
        </p:sp>
      </p:grpSp>
      <p:grpSp>
        <p:nvGrpSpPr>
          <p:cNvPr id="4" name="Group 11"/>
          <p:cNvGrpSpPr/>
          <p:nvPr/>
        </p:nvGrpSpPr>
        <p:grpSpPr bwMode="auto">
          <a:xfrm rot="-540000">
            <a:off x="5054531" y="4860316"/>
            <a:ext cx="1006475" cy="768350"/>
            <a:chOff x="0" y="0"/>
            <a:chExt cx="1586" cy="1212"/>
          </a:xfrm>
        </p:grpSpPr>
        <p:sp>
          <p:nvSpPr>
            <p:cNvPr id="13322" name="AutoShape 12"/>
            <p:cNvSpPr>
              <a:spLocks noChangeArrowheads="1"/>
            </p:cNvSpPr>
            <p:nvPr/>
          </p:nvSpPr>
          <p:spPr bwMode="auto"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>
              <a:solidFill>
                <a:srgbClr val="FF9B05"/>
              </a:solidFill>
              <a:rou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23" name="AutoShape 1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</a:gradFill>
            <a:ln w="9525">
              <a:solidFill>
                <a:srgbClr val="FF9B05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lang="zh-CN" altLang="en-US" sz="3200" dirty="0">
                  <a:solidFill>
                    <a:srgbClr val="FF9B05"/>
                  </a:solidFill>
                  <a:ea typeface="华文琥珀" pitchFamily="2" charset="-122"/>
                </a:rPr>
                <a:t>练习</a:t>
              </a:r>
              <a:endParaRPr lang="zh-CN" altLang="en-US" dirty="0"/>
            </a:p>
          </p:txBody>
        </p:sp>
      </p:grpSp>
      <p:grpSp>
        <p:nvGrpSpPr>
          <p:cNvPr id="5" name="Group 14"/>
          <p:cNvGrpSpPr/>
          <p:nvPr/>
        </p:nvGrpSpPr>
        <p:grpSpPr bwMode="auto">
          <a:xfrm rot="-1380000">
            <a:off x="7391825" y="4550027"/>
            <a:ext cx="1141250" cy="770572"/>
            <a:chOff x="888" y="-923"/>
            <a:chExt cx="1616" cy="1213"/>
          </a:xfrm>
        </p:grpSpPr>
        <p:sp>
          <p:nvSpPr>
            <p:cNvPr id="13320" name="AutoShape 15"/>
            <p:cNvSpPr>
              <a:spLocks noChangeArrowheads="1"/>
            </p:cNvSpPr>
            <p:nvPr/>
          </p:nvSpPr>
          <p:spPr bwMode="auto">
            <a:xfrm>
              <a:off x="918" y="-923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>
              <a:solidFill>
                <a:srgbClr val="FF9B05"/>
              </a:solidFill>
              <a:rou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21" name="AutoShape 16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88" y="-851"/>
              <a:ext cx="1616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</a:gradFill>
            <a:ln w="9525">
              <a:solidFill>
                <a:srgbClr val="FF9B05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lang="zh-CN" altLang="en-US" sz="3200" dirty="0">
                  <a:solidFill>
                    <a:srgbClr val="FF9B05"/>
                  </a:solidFill>
                  <a:ea typeface="华文琥珀" pitchFamily="2" charset="-122"/>
                </a:rPr>
                <a:t>拓展</a:t>
              </a:r>
              <a:endParaRPr lang="zh-CN" altLang="en-US" dirty="0"/>
            </a:p>
          </p:txBody>
        </p:sp>
      </p:grpSp>
      <p:pic>
        <p:nvPicPr>
          <p:cNvPr id="13319" name="Picture 3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28794" y="2571744"/>
            <a:ext cx="516255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04" descr="\\DX-SERVER\教师专用\杨妮\画图\土.b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70988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90"/>
          <p:cNvSpPr>
            <a:spLocks noChangeArrowheads="1"/>
          </p:cNvSpPr>
          <p:nvPr/>
        </p:nvSpPr>
        <p:spPr bwMode="auto">
          <a:xfrm>
            <a:off x="4953000" y="2362200"/>
            <a:ext cx="2743200" cy="1447800"/>
          </a:xfrm>
          <a:prstGeom prst="rect">
            <a:avLst/>
          </a:prstGeom>
          <a:solidFill>
            <a:srgbClr val="8424D4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124" name="Text Box 24"/>
          <p:cNvSpPr txBox="1">
            <a:spLocks noChangeArrowheads="1"/>
          </p:cNvSpPr>
          <p:nvPr/>
        </p:nvSpPr>
        <p:spPr bwMode="auto">
          <a:xfrm>
            <a:off x="5638800" y="4343400"/>
            <a:ext cx="19812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3300"/>
                </a:solidFill>
                <a:ea typeface="楷体_GB2312" pitchFamily="49" charset="-122"/>
              </a:rPr>
              <a:t>长方形</a:t>
            </a:r>
          </a:p>
        </p:txBody>
      </p:sp>
      <p:sp>
        <p:nvSpPr>
          <p:cNvPr id="5125" name="AutoShape 29"/>
          <p:cNvSpPr>
            <a:spLocks noChangeArrowheads="1"/>
          </p:cNvSpPr>
          <p:nvPr/>
        </p:nvSpPr>
        <p:spPr bwMode="auto">
          <a:xfrm>
            <a:off x="914400" y="1905000"/>
            <a:ext cx="3200400" cy="1905000"/>
          </a:xfrm>
          <a:prstGeom prst="cube">
            <a:avLst>
              <a:gd name="adj" fmla="val 25000"/>
            </a:avLst>
          </a:prstGeom>
          <a:solidFill>
            <a:srgbClr val="15E324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6" name="Rectangle 12"/>
          <p:cNvSpPr>
            <a:spLocks noChangeArrowheads="1"/>
          </p:cNvSpPr>
          <p:nvPr/>
        </p:nvSpPr>
        <p:spPr bwMode="auto">
          <a:xfrm>
            <a:off x="914400" y="2362200"/>
            <a:ext cx="2743200" cy="1447800"/>
          </a:xfrm>
          <a:prstGeom prst="rect">
            <a:avLst/>
          </a:prstGeom>
          <a:solidFill>
            <a:srgbClr val="8424D4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127" name="Rectangle 32"/>
          <p:cNvSpPr>
            <a:spLocks noChangeArrowheads="1"/>
          </p:cNvSpPr>
          <p:nvPr/>
        </p:nvSpPr>
        <p:spPr bwMode="auto">
          <a:xfrm>
            <a:off x="1752600" y="2362200"/>
            <a:ext cx="2743200" cy="1447800"/>
          </a:xfrm>
          <a:prstGeom prst="rect">
            <a:avLst/>
          </a:prstGeom>
          <a:solidFill>
            <a:srgbClr val="8424D4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128" name="Line 35"/>
          <p:cNvSpPr>
            <a:spLocks noChangeShapeType="1"/>
          </p:cNvSpPr>
          <p:nvPr/>
        </p:nvSpPr>
        <p:spPr bwMode="auto">
          <a:xfrm>
            <a:off x="4953000" y="3810000"/>
            <a:ext cx="2743200" cy="0"/>
          </a:xfrm>
          <a:prstGeom prst="line">
            <a:avLst/>
          </a:prstGeom>
          <a:noFill/>
          <a:ln w="57150" cmpd="sng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9" name="Line 36"/>
          <p:cNvSpPr>
            <a:spLocks noChangeShapeType="1"/>
          </p:cNvSpPr>
          <p:nvPr/>
        </p:nvSpPr>
        <p:spPr bwMode="auto">
          <a:xfrm>
            <a:off x="4953000" y="2362200"/>
            <a:ext cx="2743200" cy="0"/>
          </a:xfrm>
          <a:prstGeom prst="line">
            <a:avLst/>
          </a:prstGeom>
          <a:noFill/>
          <a:ln w="57150" cmpd="sng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0" name="Line 37"/>
          <p:cNvSpPr>
            <a:spLocks noChangeShapeType="1"/>
          </p:cNvSpPr>
          <p:nvPr/>
        </p:nvSpPr>
        <p:spPr bwMode="auto">
          <a:xfrm>
            <a:off x="4953000" y="2362200"/>
            <a:ext cx="0" cy="1447800"/>
          </a:xfrm>
          <a:prstGeom prst="line">
            <a:avLst/>
          </a:prstGeom>
          <a:noFill/>
          <a:ln w="57150" cmpd="sng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1" name="Line 38"/>
          <p:cNvSpPr>
            <a:spLocks noChangeShapeType="1"/>
          </p:cNvSpPr>
          <p:nvPr/>
        </p:nvSpPr>
        <p:spPr bwMode="auto">
          <a:xfrm>
            <a:off x="7696200" y="2362200"/>
            <a:ext cx="0" cy="1447800"/>
          </a:xfrm>
          <a:prstGeom prst="line">
            <a:avLst/>
          </a:prstGeom>
          <a:noFill/>
          <a:ln w="57150" cmpd="sng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2" name="Rectangle 53"/>
          <p:cNvSpPr>
            <a:spLocks noChangeArrowheads="1"/>
          </p:cNvSpPr>
          <p:nvPr/>
        </p:nvSpPr>
        <p:spPr bwMode="auto">
          <a:xfrm>
            <a:off x="914400" y="2362200"/>
            <a:ext cx="2743200" cy="1447800"/>
          </a:xfrm>
          <a:prstGeom prst="rect">
            <a:avLst/>
          </a:prstGeom>
          <a:solidFill>
            <a:srgbClr val="8424D4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133" name="Rectangle 87"/>
          <p:cNvSpPr>
            <a:spLocks noChangeArrowheads="1"/>
          </p:cNvSpPr>
          <p:nvPr/>
        </p:nvSpPr>
        <p:spPr bwMode="auto">
          <a:xfrm>
            <a:off x="2514600" y="2362200"/>
            <a:ext cx="2743200" cy="1447800"/>
          </a:xfrm>
          <a:prstGeom prst="rect">
            <a:avLst/>
          </a:prstGeom>
          <a:solidFill>
            <a:srgbClr val="8424D4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134" name="Rectangle 88"/>
          <p:cNvSpPr>
            <a:spLocks noChangeArrowheads="1"/>
          </p:cNvSpPr>
          <p:nvPr/>
        </p:nvSpPr>
        <p:spPr bwMode="auto">
          <a:xfrm>
            <a:off x="3429000" y="2362200"/>
            <a:ext cx="2743200" cy="1447800"/>
          </a:xfrm>
          <a:prstGeom prst="rect">
            <a:avLst/>
          </a:prstGeom>
          <a:solidFill>
            <a:srgbClr val="8424D4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135" name="Rectangle 89"/>
          <p:cNvSpPr>
            <a:spLocks noChangeArrowheads="1"/>
          </p:cNvSpPr>
          <p:nvPr/>
        </p:nvSpPr>
        <p:spPr bwMode="auto">
          <a:xfrm>
            <a:off x="4343400" y="2362200"/>
            <a:ext cx="2743200" cy="1447800"/>
          </a:xfrm>
          <a:prstGeom prst="rect">
            <a:avLst/>
          </a:prstGeom>
          <a:solidFill>
            <a:srgbClr val="8424D4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136" name="Text Box 105"/>
          <p:cNvSpPr txBox="1">
            <a:spLocks noChangeArrowheads="1"/>
          </p:cNvSpPr>
          <p:nvPr/>
        </p:nvSpPr>
        <p:spPr bwMode="auto">
          <a:xfrm>
            <a:off x="685800" y="685800"/>
            <a:ext cx="424339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ea typeface="方正姚体" pitchFamily="2" charset="-122"/>
              </a:rPr>
              <a:t>“面”从“体</a:t>
            </a:r>
            <a:r>
              <a:rPr lang="zh-CN" altLang="en-US" sz="3200" dirty="0" smtClean="0">
                <a:ea typeface="方正姚体" pitchFamily="2" charset="-122"/>
              </a:rPr>
              <a:t>”来</a:t>
            </a:r>
            <a:endParaRPr lang="zh-CN" altLang="en-US" sz="3200" dirty="0"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"/>
                                            </p:cond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"/>
                                            </p:cond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nimBg="1" autoUpdateAnimBg="0"/>
      <p:bldP spid="5124" grpId="0" autoUpdateAnimBg="0"/>
      <p:bldP spid="5125" grpId="0" animBg="1" autoUpdateAnimBg="0"/>
      <p:bldP spid="5126" grpId="0" animBg="1" autoUpdateAnimBg="0"/>
      <p:bldP spid="5127" grpId="0" animBg="1" autoUpdateAnimBg="0"/>
      <p:bldP spid="5128" grpId="0" animBg="1"/>
      <p:bldP spid="5129" grpId="0" animBg="1"/>
      <p:bldP spid="5130" grpId="0" animBg="1"/>
      <p:bldP spid="5131" grpId="0" animBg="1"/>
      <p:bldP spid="5132" grpId="0" animBg="1" autoUpdateAnimBg="0"/>
      <p:bldP spid="5133" grpId="0" animBg="1" autoUpdateAnimBg="0"/>
      <p:bldP spid="5134" grpId="0" animBg="1" autoUpdateAnimBg="0"/>
      <p:bldP spid="5135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97" descr="\\DX-SERVER\教师专用\杨妮\画图\土.b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70988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25"/>
          <p:cNvSpPr txBox="1">
            <a:spLocks noChangeArrowheads="1"/>
          </p:cNvSpPr>
          <p:nvPr/>
        </p:nvSpPr>
        <p:spPr bwMode="auto">
          <a:xfrm>
            <a:off x="5715000" y="4648200"/>
            <a:ext cx="19050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ea typeface="楷体_GB2312" pitchFamily="49" charset="-122"/>
              </a:rPr>
              <a:t>正方形</a:t>
            </a:r>
          </a:p>
        </p:txBody>
      </p:sp>
      <p:sp>
        <p:nvSpPr>
          <p:cNvPr id="6148" name="AutoShape 28"/>
          <p:cNvSpPr>
            <a:spLocks noChangeArrowheads="1"/>
          </p:cNvSpPr>
          <p:nvPr/>
        </p:nvSpPr>
        <p:spPr bwMode="auto">
          <a:xfrm>
            <a:off x="914400" y="1524000"/>
            <a:ext cx="2286000" cy="2209800"/>
          </a:xfrm>
          <a:prstGeom prst="cube">
            <a:avLst>
              <a:gd name="adj" fmla="val 25000"/>
            </a:avLst>
          </a:prstGeom>
          <a:solidFill>
            <a:srgbClr val="F800B7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9" name="Rectangle 2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914400" y="2057400"/>
            <a:ext cx="1752600" cy="1676400"/>
          </a:xfrm>
          <a:prstGeom prst="rect">
            <a:avLst/>
          </a:prstGeom>
          <a:solidFill>
            <a:srgbClr val="643CF6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0" name="Rectangle 2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295400" y="2057400"/>
            <a:ext cx="1752600" cy="1676400"/>
          </a:xfrm>
          <a:prstGeom prst="rect">
            <a:avLst/>
          </a:prstGeom>
          <a:solidFill>
            <a:srgbClr val="643CF6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1" name="Rectangle 3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752600" y="2057400"/>
            <a:ext cx="1752600" cy="1676400"/>
          </a:xfrm>
          <a:prstGeom prst="rect">
            <a:avLst/>
          </a:prstGeom>
          <a:solidFill>
            <a:srgbClr val="643CF6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2" name="Rectangle 3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286000" y="2057400"/>
            <a:ext cx="1752600" cy="1676400"/>
          </a:xfrm>
          <a:prstGeom prst="rect">
            <a:avLst/>
          </a:prstGeom>
          <a:solidFill>
            <a:srgbClr val="643CF6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3" name="Rectangle 3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971800" y="2057400"/>
            <a:ext cx="1752600" cy="1676400"/>
          </a:xfrm>
          <a:prstGeom prst="rect">
            <a:avLst/>
          </a:prstGeom>
          <a:solidFill>
            <a:srgbClr val="643CF6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4" name="Rectangle 3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657600" y="2057400"/>
            <a:ext cx="1752600" cy="1676400"/>
          </a:xfrm>
          <a:prstGeom prst="rect">
            <a:avLst/>
          </a:prstGeom>
          <a:solidFill>
            <a:srgbClr val="643CF6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5" name="Rectangle 3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724400" y="2057400"/>
            <a:ext cx="1752600" cy="1676400"/>
          </a:xfrm>
          <a:prstGeom prst="rect">
            <a:avLst/>
          </a:prstGeom>
          <a:solidFill>
            <a:srgbClr val="643CF6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6" name="Rectangle 3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867400" y="2057400"/>
            <a:ext cx="1752600" cy="1676400"/>
          </a:xfrm>
          <a:prstGeom prst="rect">
            <a:avLst/>
          </a:prstGeom>
          <a:solidFill>
            <a:srgbClr val="643CF6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7" name="Line 89"/>
          <p:cNvSpPr>
            <a:spLocks noChangeShapeType="1"/>
          </p:cNvSpPr>
          <p:nvPr/>
        </p:nvSpPr>
        <p:spPr bwMode="auto">
          <a:xfrm flipV="1">
            <a:off x="5867400" y="2074863"/>
            <a:ext cx="0" cy="1676400"/>
          </a:xfrm>
          <a:prstGeom prst="line">
            <a:avLst/>
          </a:prstGeom>
          <a:noFill/>
          <a:ln w="38100" cmpd="sng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8" name="Line 90"/>
          <p:cNvSpPr>
            <a:spLocks noChangeShapeType="1"/>
          </p:cNvSpPr>
          <p:nvPr/>
        </p:nvSpPr>
        <p:spPr bwMode="auto">
          <a:xfrm>
            <a:off x="5867400" y="2057400"/>
            <a:ext cx="1752600" cy="0"/>
          </a:xfrm>
          <a:prstGeom prst="line">
            <a:avLst/>
          </a:prstGeom>
          <a:noFill/>
          <a:ln w="38100" cmpd="sng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9" name="Line 91"/>
          <p:cNvSpPr>
            <a:spLocks noChangeShapeType="1"/>
          </p:cNvSpPr>
          <p:nvPr/>
        </p:nvSpPr>
        <p:spPr bwMode="auto">
          <a:xfrm flipV="1">
            <a:off x="7620000" y="2074863"/>
            <a:ext cx="0" cy="1676400"/>
          </a:xfrm>
          <a:prstGeom prst="line">
            <a:avLst/>
          </a:prstGeom>
          <a:noFill/>
          <a:ln w="38100" cmpd="sng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0" name="Line 92"/>
          <p:cNvSpPr>
            <a:spLocks noChangeShapeType="1"/>
          </p:cNvSpPr>
          <p:nvPr/>
        </p:nvSpPr>
        <p:spPr bwMode="auto">
          <a:xfrm>
            <a:off x="5867400" y="3733800"/>
            <a:ext cx="1752600" cy="0"/>
          </a:xfrm>
          <a:prstGeom prst="line">
            <a:avLst/>
          </a:prstGeom>
          <a:noFill/>
          <a:ln w="38100" cmpd="sng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1" name="Rectangle 9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914400" y="2057400"/>
            <a:ext cx="1752600" cy="1676400"/>
          </a:xfrm>
          <a:prstGeom prst="rect">
            <a:avLst/>
          </a:prstGeom>
          <a:solidFill>
            <a:srgbClr val="643CF6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6162" name="Rectangle 9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914400" y="2057400"/>
            <a:ext cx="1752600" cy="1676400"/>
          </a:xfrm>
          <a:prstGeom prst="rect">
            <a:avLst/>
          </a:prstGeom>
          <a:solidFill>
            <a:srgbClr val="643CF6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8"/>
                                            </p:cond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"/>
                                            </p:cond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"/>
                                            </p:cond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"/>
                                            </p:cond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utoUpdateAnimBg="0"/>
      <p:bldP spid="6149" grpId="0" animBg="1" autoUpdateAnimBg="0"/>
      <p:bldP spid="6150" grpId="0" animBg="1" autoUpdateAnimBg="0"/>
      <p:bldP spid="6151" grpId="0" animBg="1" autoUpdateAnimBg="0"/>
      <p:bldP spid="6152" grpId="0" animBg="1" autoUpdateAnimBg="0"/>
      <p:bldP spid="6153" grpId="0" animBg="1" autoUpdateAnimBg="0"/>
      <p:bldP spid="6154" grpId="0" animBg="1" autoUpdateAnimBg="0"/>
      <p:bldP spid="6155" grpId="0" animBg="1" autoUpdateAnimBg="0"/>
      <p:bldP spid="6156" grpId="0" animBg="1" autoUpdateAnimBg="0"/>
      <p:bldP spid="6157" grpId="0" animBg="1"/>
      <p:bldP spid="6158" grpId="0" animBg="1"/>
      <p:bldP spid="6159" grpId="0" animBg="1"/>
      <p:bldP spid="6160" grpId="0" animBg="1"/>
      <p:bldP spid="6161" grpId="0" animBg="1" autoUpdateAnimBg="0"/>
      <p:bldP spid="6162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6" descr="\\DX-SERVER\教师专用\杨妮\画图\土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70988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AutoShape 2"/>
          <p:cNvSpPr>
            <a:spLocks noChangeArrowheads="1"/>
          </p:cNvSpPr>
          <p:nvPr/>
        </p:nvSpPr>
        <p:spPr bwMode="auto">
          <a:xfrm>
            <a:off x="838200" y="2133600"/>
            <a:ext cx="4038600" cy="1447800"/>
          </a:xfrm>
          <a:prstGeom prst="flowChartMagneticDrum">
            <a:avLst/>
          </a:prstGeom>
          <a:solidFill>
            <a:srgbClr val="F800B7"/>
          </a:solidFill>
          <a:ln w="952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2" name="Oval 7"/>
          <p:cNvSpPr>
            <a:spLocks noChangeArrowheads="1"/>
          </p:cNvSpPr>
          <p:nvPr/>
        </p:nvSpPr>
        <p:spPr bwMode="auto">
          <a:xfrm>
            <a:off x="3505200" y="2133600"/>
            <a:ext cx="1371600" cy="1447800"/>
          </a:xfrm>
          <a:prstGeom prst="ellipse">
            <a:avLst/>
          </a:prstGeom>
          <a:solidFill>
            <a:srgbClr val="FFFF00"/>
          </a:solidFill>
          <a:ln w="952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3" name="Oval 8"/>
          <p:cNvSpPr>
            <a:spLocks noChangeArrowheads="1"/>
          </p:cNvSpPr>
          <p:nvPr/>
        </p:nvSpPr>
        <p:spPr bwMode="auto">
          <a:xfrm>
            <a:off x="3505200" y="2133600"/>
            <a:ext cx="1371600" cy="1447800"/>
          </a:xfrm>
          <a:prstGeom prst="ellipse">
            <a:avLst/>
          </a:prstGeom>
          <a:solidFill>
            <a:srgbClr val="FFFF00"/>
          </a:solidFill>
          <a:ln w="952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4" name="Oval 9"/>
          <p:cNvSpPr>
            <a:spLocks noChangeArrowheads="1"/>
          </p:cNvSpPr>
          <p:nvPr/>
        </p:nvSpPr>
        <p:spPr bwMode="auto">
          <a:xfrm>
            <a:off x="3886200" y="2133600"/>
            <a:ext cx="1371600" cy="1447800"/>
          </a:xfrm>
          <a:prstGeom prst="ellipse">
            <a:avLst/>
          </a:prstGeom>
          <a:solidFill>
            <a:srgbClr val="FFFF00"/>
          </a:solidFill>
          <a:ln w="952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5" name="Oval 10"/>
          <p:cNvSpPr>
            <a:spLocks noChangeArrowheads="1"/>
          </p:cNvSpPr>
          <p:nvPr/>
        </p:nvSpPr>
        <p:spPr bwMode="auto">
          <a:xfrm>
            <a:off x="4343400" y="2133600"/>
            <a:ext cx="1371600" cy="1447800"/>
          </a:xfrm>
          <a:prstGeom prst="ellipse">
            <a:avLst/>
          </a:prstGeom>
          <a:solidFill>
            <a:srgbClr val="FFFF00"/>
          </a:solidFill>
          <a:ln w="952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6" name="Oval 11"/>
          <p:cNvSpPr>
            <a:spLocks noChangeArrowheads="1"/>
          </p:cNvSpPr>
          <p:nvPr/>
        </p:nvSpPr>
        <p:spPr bwMode="auto">
          <a:xfrm>
            <a:off x="4800600" y="2133600"/>
            <a:ext cx="1371600" cy="1447800"/>
          </a:xfrm>
          <a:prstGeom prst="ellipse">
            <a:avLst/>
          </a:prstGeom>
          <a:solidFill>
            <a:srgbClr val="FFFF00"/>
          </a:solidFill>
          <a:ln w="952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7" name="Oval 12"/>
          <p:cNvSpPr>
            <a:spLocks noChangeArrowheads="1"/>
          </p:cNvSpPr>
          <p:nvPr/>
        </p:nvSpPr>
        <p:spPr bwMode="auto">
          <a:xfrm>
            <a:off x="5334000" y="2133600"/>
            <a:ext cx="1371600" cy="1447800"/>
          </a:xfrm>
          <a:prstGeom prst="ellipse">
            <a:avLst/>
          </a:prstGeom>
          <a:solidFill>
            <a:srgbClr val="FFFF00"/>
          </a:solidFill>
          <a:ln w="952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8" name="Oval 13"/>
          <p:cNvSpPr>
            <a:spLocks noChangeArrowheads="1"/>
          </p:cNvSpPr>
          <p:nvPr/>
        </p:nvSpPr>
        <p:spPr bwMode="auto">
          <a:xfrm>
            <a:off x="5867400" y="2133600"/>
            <a:ext cx="1371600" cy="1447800"/>
          </a:xfrm>
          <a:prstGeom prst="ellipse">
            <a:avLst/>
          </a:prstGeom>
          <a:solidFill>
            <a:srgbClr val="FFFF00"/>
          </a:solidFill>
          <a:ln w="952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9" name="Oval 14"/>
          <p:cNvSpPr>
            <a:spLocks noChangeArrowheads="1"/>
          </p:cNvSpPr>
          <p:nvPr/>
        </p:nvSpPr>
        <p:spPr bwMode="auto">
          <a:xfrm>
            <a:off x="6400800" y="2133600"/>
            <a:ext cx="1371600" cy="1447800"/>
          </a:xfrm>
          <a:prstGeom prst="ellipse">
            <a:avLst/>
          </a:prstGeom>
          <a:solidFill>
            <a:srgbClr val="FFFF00"/>
          </a:solidFill>
          <a:ln w="952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0" name="Text Box 15"/>
          <p:cNvSpPr txBox="1">
            <a:spLocks noChangeArrowheads="1"/>
          </p:cNvSpPr>
          <p:nvPr/>
        </p:nvSpPr>
        <p:spPr bwMode="auto">
          <a:xfrm>
            <a:off x="6781800" y="4191000"/>
            <a:ext cx="7620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3300"/>
                </a:solidFill>
                <a:ea typeface="楷体_GB2312" pitchFamily="49" charset="-122"/>
              </a:rPr>
              <a:t>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"/>
                                            </p:cond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8"/>
                                            </p:cond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"/>
                                            </p:cond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 autoUpdateAnimBg="0"/>
      <p:bldP spid="7173" grpId="0" animBg="1" autoUpdateAnimBg="0"/>
      <p:bldP spid="7174" grpId="0" animBg="1" autoUpdateAnimBg="0"/>
      <p:bldP spid="7175" grpId="0" animBg="1" autoUpdateAnimBg="0"/>
      <p:bldP spid="7176" grpId="0" animBg="1" autoUpdateAnimBg="0"/>
      <p:bldP spid="7177" grpId="0" animBg="1" autoUpdateAnimBg="0"/>
      <p:bldP spid="7178" grpId="0" animBg="1" autoUpdateAnimBg="0"/>
      <p:bldP spid="7179" grpId="0" animBg="1" autoUpdateAnimBg="0"/>
      <p:bldP spid="7180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8" descr="\\DX-SERVER\教师专用\杨妮\画图\土.b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70988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AutoShape 2"/>
          <p:cNvSpPr>
            <a:spLocks noChangeArrowheads="1"/>
          </p:cNvSpPr>
          <p:nvPr/>
        </p:nvSpPr>
        <p:spPr bwMode="auto">
          <a:xfrm>
            <a:off x="1371600" y="2362200"/>
            <a:ext cx="2514600" cy="1828800"/>
          </a:xfrm>
          <a:prstGeom prst="triangle">
            <a:avLst>
              <a:gd name="adj" fmla="val 50000"/>
            </a:avLst>
          </a:prstGeom>
          <a:solidFill>
            <a:srgbClr val="00F000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6" name="AutoShape 3"/>
          <p:cNvSpPr>
            <a:spLocks noChangeArrowheads="1"/>
          </p:cNvSpPr>
          <p:nvPr/>
        </p:nvSpPr>
        <p:spPr bwMode="auto">
          <a:xfrm rot="18292701">
            <a:off x="2362200" y="1219200"/>
            <a:ext cx="3200400" cy="2133600"/>
          </a:xfrm>
          <a:prstGeom prst="parallelogram">
            <a:avLst>
              <a:gd name="adj" fmla="val 375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7" name="AutoShape 4"/>
          <p:cNvSpPr>
            <a:spLocks noChangeArrowheads="1"/>
          </p:cNvSpPr>
          <p:nvPr/>
        </p:nvSpPr>
        <p:spPr bwMode="auto">
          <a:xfrm rot="18292701">
            <a:off x="2362200" y="1219200"/>
            <a:ext cx="3200400" cy="2133600"/>
          </a:xfrm>
          <a:prstGeom prst="parallelogram">
            <a:avLst>
              <a:gd name="adj" fmla="val 37500"/>
            </a:avLst>
          </a:prstGeom>
          <a:solidFill>
            <a:srgbClr val="00F000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8" name="AutoShape 5"/>
          <p:cNvSpPr>
            <a:spLocks noChangeArrowheads="1"/>
          </p:cNvSpPr>
          <p:nvPr/>
        </p:nvSpPr>
        <p:spPr bwMode="auto">
          <a:xfrm>
            <a:off x="1371600" y="2362200"/>
            <a:ext cx="2514600" cy="1828800"/>
          </a:xfrm>
          <a:prstGeom prst="triangle">
            <a:avLst>
              <a:gd name="adj" fmla="val 50000"/>
            </a:avLst>
          </a:prstGeom>
          <a:solidFill>
            <a:srgbClr val="9966FF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9" name="AutoShape 7"/>
          <p:cNvSpPr>
            <a:spLocks noChangeArrowheads="1"/>
          </p:cNvSpPr>
          <p:nvPr/>
        </p:nvSpPr>
        <p:spPr bwMode="auto">
          <a:xfrm>
            <a:off x="1371600" y="2362200"/>
            <a:ext cx="2514600" cy="1828800"/>
          </a:xfrm>
          <a:prstGeom prst="triangle">
            <a:avLst>
              <a:gd name="adj" fmla="val 50000"/>
            </a:avLst>
          </a:prstGeom>
          <a:solidFill>
            <a:srgbClr val="9966FF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0" name="AutoShape 8"/>
          <p:cNvSpPr>
            <a:spLocks noChangeArrowheads="1"/>
          </p:cNvSpPr>
          <p:nvPr/>
        </p:nvSpPr>
        <p:spPr bwMode="auto">
          <a:xfrm>
            <a:off x="2133600" y="2362200"/>
            <a:ext cx="2514600" cy="1828800"/>
          </a:xfrm>
          <a:prstGeom prst="triangle">
            <a:avLst>
              <a:gd name="adj" fmla="val 50000"/>
            </a:avLst>
          </a:prstGeom>
          <a:solidFill>
            <a:srgbClr val="9966FF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1" name="AutoShape 9"/>
          <p:cNvSpPr>
            <a:spLocks noChangeArrowheads="1"/>
          </p:cNvSpPr>
          <p:nvPr/>
        </p:nvSpPr>
        <p:spPr bwMode="auto">
          <a:xfrm>
            <a:off x="2590800" y="2362200"/>
            <a:ext cx="2514600" cy="1828800"/>
          </a:xfrm>
          <a:prstGeom prst="triangle">
            <a:avLst>
              <a:gd name="adj" fmla="val 50000"/>
            </a:avLst>
          </a:prstGeom>
          <a:solidFill>
            <a:srgbClr val="9966FF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2" name="AutoShape 10"/>
          <p:cNvSpPr>
            <a:spLocks noChangeArrowheads="1"/>
          </p:cNvSpPr>
          <p:nvPr/>
        </p:nvSpPr>
        <p:spPr bwMode="auto">
          <a:xfrm>
            <a:off x="3352800" y="2362200"/>
            <a:ext cx="2514600" cy="1828800"/>
          </a:xfrm>
          <a:prstGeom prst="triangle">
            <a:avLst>
              <a:gd name="adj" fmla="val 50000"/>
            </a:avLst>
          </a:prstGeom>
          <a:solidFill>
            <a:srgbClr val="9966FF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3" name="AutoShape 11"/>
          <p:cNvSpPr>
            <a:spLocks noChangeArrowheads="1"/>
          </p:cNvSpPr>
          <p:nvPr/>
        </p:nvSpPr>
        <p:spPr bwMode="auto">
          <a:xfrm>
            <a:off x="3962400" y="2362200"/>
            <a:ext cx="2514600" cy="1828800"/>
          </a:xfrm>
          <a:prstGeom prst="triangle">
            <a:avLst>
              <a:gd name="adj" fmla="val 50000"/>
            </a:avLst>
          </a:prstGeom>
          <a:solidFill>
            <a:srgbClr val="9966FF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4" name="AutoShape 12"/>
          <p:cNvSpPr>
            <a:spLocks noChangeArrowheads="1"/>
          </p:cNvSpPr>
          <p:nvPr/>
        </p:nvSpPr>
        <p:spPr bwMode="auto">
          <a:xfrm>
            <a:off x="4495800" y="2362200"/>
            <a:ext cx="2514600" cy="1828800"/>
          </a:xfrm>
          <a:prstGeom prst="triangle">
            <a:avLst>
              <a:gd name="adj" fmla="val 50000"/>
            </a:avLst>
          </a:prstGeom>
          <a:solidFill>
            <a:srgbClr val="9966FF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5" name="AutoShape 13"/>
          <p:cNvSpPr>
            <a:spLocks noChangeArrowheads="1"/>
          </p:cNvSpPr>
          <p:nvPr/>
        </p:nvSpPr>
        <p:spPr bwMode="auto">
          <a:xfrm>
            <a:off x="5029200" y="2362200"/>
            <a:ext cx="2514600" cy="1828800"/>
          </a:xfrm>
          <a:prstGeom prst="triangle">
            <a:avLst>
              <a:gd name="adj" fmla="val 50000"/>
            </a:avLst>
          </a:prstGeom>
          <a:solidFill>
            <a:srgbClr val="9966FF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5105400" y="4648200"/>
            <a:ext cx="21336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3300"/>
                </a:solidFill>
                <a:ea typeface="楷体_GB2312" pitchFamily="49" charset="-122"/>
              </a:rPr>
              <a:t>三角形</a:t>
            </a:r>
          </a:p>
        </p:txBody>
      </p:sp>
      <p:sp>
        <p:nvSpPr>
          <p:cNvPr id="8207" name="Line 15"/>
          <p:cNvSpPr>
            <a:spLocks noChangeShapeType="1"/>
          </p:cNvSpPr>
          <p:nvPr/>
        </p:nvSpPr>
        <p:spPr bwMode="auto">
          <a:xfrm rot="21435201" flipV="1">
            <a:off x="5029200" y="2362200"/>
            <a:ext cx="1295400" cy="1828800"/>
          </a:xfrm>
          <a:prstGeom prst="line">
            <a:avLst/>
          </a:prstGeom>
          <a:noFill/>
          <a:ln w="57150" cmpd="sng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8" name="Line 16"/>
          <p:cNvSpPr>
            <a:spLocks noChangeShapeType="1"/>
          </p:cNvSpPr>
          <p:nvPr/>
        </p:nvSpPr>
        <p:spPr bwMode="auto">
          <a:xfrm rot="21394151">
            <a:off x="6324600" y="2286000"/>
            <a:ext cx="1143000" cy="1905000"/>
          </a:xfrm>
          <a:prstGeom prst="line">
            <a:avLst/>
          </a:prstGeom>
          <a:noFill/>
          <a:ln w="57150" cmpd="sng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9" name="Line 17"/>
          <p:cNvSpPr>
            <a:spLocks noChangeShapeType="1"/>
          </p:cNvSpPr>
          <p:nvPr/>
        </p:nvSpPr>
        <p:spPr bwMode="auto">
          <a:xfrm>
            <a:off x="5105400" y="4191000"/>
            <a:ext cx="2438400" cy="0"/>
          </a:xfrm>
          <a:prstGeom prst="line">
            <a:avLst/>
          </a:prstGeom>
          <a:noFill/>
          <a:ln w="57150" cmpd="sng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F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F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"/>
                                            </p:cond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8"/>
                                            </p:cond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"/>
                                            </p:cond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animBg="1" autoUpdateAnimBg="0"/>
      <p:bldP spid="8199" grpId="0" animBg="1" autoUpdateAnimBg="0"/>
      <p:bldP spid="8200" grpId="0" animBg="1" autoUpdateAnimBg="0"/>
      <p:bldP spid="8201" grpId="0" animBg="1" autoUpdateAnimBg="0"/>
      <p:bldP spid="8202" grpId="0" animBg="1" autoUpdateAnimBg="0"/>
      <p:bldP spid="8203" grpId="0" animBg="1" autoUpdateAnimBg="0"/>
      <p:bldP spid="8204" grpId="0" animBg="1" autoUpdateAnimBg="0"/>
      <p:bldP spid="8205" grpId="0" animBg="1" autoUpdateAnimBg="0"/>
      <p:bldP spid="8206" grpId="0" autoUpdateAnimBg="0"/>
      <p:bldP spid="8207" grpId="0" animBg="1"/>
      <p:bldP spid="8208" grpId="0" animBg="1"/>
      <p:bldP spid="820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2000240"/>
            <a:ext cx="14382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右箭头 2"/>
          <p:cNvSpPr/>
          <p:nvPr/>
        </p:nvSpPr>
        <p:spPr>
          <a:xfrm>
            <a:off x="3357554" y="2714620"/>
            <a:ext cx="978408" cy="6275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 descr="C:\Documents and Settings\Administrator\My Documents\My Pictures\O2@6{F6C388$5TF68%(~P[R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2500306"/>
            <a:ext cx="1552575" cy="122872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071934" y="4071942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平行四边形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5" descr="\\DX-SERVER\教师专用\杨妮\画图\土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0988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9"/>
          <p:cNvSpPr>
            <a:spLocks noChangeArrowheads="1"/>
          </p:cNvSpPr>
          <p:nvPr/>
        </p:nvSpPr>
        <p:spPr bwMode="auto">
          <a:xfrm>
            <a:off x="468313" y="2506663"/>
            <a:ext cx="1081087" cy="541337"/>
          </a:xfrm>
          <a:prstGeom prst="rect">
            <a:avLst/>
          </a:prstGeom>
          <a:noFill/>
          <a:ln w="3810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4" name="Rectangle 10"/>
          <p:cNvSpPr>
            <a:spLocks noChangeArrowheads="1"/>
          </p:cNvSpPr>
          <p:nvPr/>
        </p:nvSpPr>
        <p:spPr bwMode="auto">
          <a:xfrm>
            <a:off x="7345363" y="1773238"/>
            <a:ext cx="541337" cy="1189037"/>
          </a:xfrm>
          <a:prstGeom prst="rect">
            <a:avLst/>
          </a:prstGeom>
          <a:noFill/>
          <a:ln w="3810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5" name="Rectangle 11"/>
          <p:cNvSpPr>
            <a:spLocks noChangeArrowheads="1"/>
          </p:cNvSpPr>
          <p:nvPr/>
        </p:nvSpPr>
        <p:spPr bwMode="auto">
          <a:xfrm>
            <a:off x="3421063" y="2276475"/>
            <a:ext cx="758825" cy="757238"/>
          </a:xfrm>
          <a:prstGeom prst="rect">
            <a:avLst/>
          </a:prstGeom>
          <a:noFill/>
          <a:ln w="3810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6" name="AutoShape 12"/>
          <p:cNvSpPr>
            <a:spLocks noChangeArrowheads="1"/>
          </p:cNvSpPr>
          <p:nvPr/>
        </p:nvSpPr>
        <p:spPr bwMode="auto">
          <a:xfrm>
            <a:off x="5761038" y="2276475"/>
            <a:ext cx="865187" cy="703263"/>
          </a:xfrm>
          <a:prstGeom prst="triangle">
            <a:avLst>
              <a:gd name="adj" fmla="val 68750"/>
            </a:avLst>
          </a:prstGeom>
          <a:noFill/>
          <a:ln w="3810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7" name="Oval 14"/>
          <p:cNvSpPr>
            <a:spLocks noChangeArrowheads="1"/>
          </p:cNvSpPr>
          <p:nvPr/>
        </p:nvSpPr>
        <p:spPr bwMode="auto">
          <a:xfrm>
            <a:off x="2773363" y="2492375"/>
            <a:ext cx="576262" cy="576263"/>
          </a:xfrm>
          <a:prstGeom prst="ellipse">
            <a:avLst/>
          </a:prstGeom>
          <a:noFill/>
          <a:ln w="38100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8" name="Text Box 15"/>
          <p:cNvSpPr txBox="1">
            <a:spLocks noChangeArrowheads="1"/>
          </p:cNvSpPr>
          <p:nvPr/>
        </p:nvSpPr>
        <p:spPr bwMode="auto">
          <a:xfrm>
            <a:off x="1219200" y="5334000"/>
            <a:ext cx="11033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ea typeface="仿宋_GB2312" pitchFamily="49" charset="-122"/>
              </a:rPr>
              <a:t>三角形</a:t>
            </a:r>
          </a:p>
        </p:txBody>
      </p:sp>
      <p:sp>
        <p:nvSpPr>
          <p:cNvPr id="10249" name="Text Box 16"/>
          <p:cNvSpPr txBox="1">
            <a:spLocks noChangeArrowheads="1"/>
          </p:cNvSpPr>
          <p:nvPr/>
        </p:nvSpPr>
        <p:spPr bwMode="auto">
          <a:xfrm>
            <a:off x="3649663" y="5334000"/>
            <a:ext cx="4905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ea typeface="仿宋_GB2312" pitchFamily="49" charset="-122"/>
              </a:rPr>
              <a:t>圆</a:t>
            </a:r>
          </a:p>
        </p:txBody>
      </p:sp>
      <p:sp>
        <p:nvSpPr>
          <p:cNvPr id="10250" name="Text Box 17"/>
          <p:cNvSpPr txBox="1">
            <a:spLocks noChangeArrowheads="1"/>
          </p:cNvSpPr>
          <p:nvPr/>
        </p:nvSpPr>
        <p:spPr bwMode="auto">
          <a:xfrm>
            <a:off x="5065713" y="5334000"/>
            <a:ext cx="110331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ea typeface="仿宋_GB2312" pitchFamily="49" charset="-122"/>
              </a:rPr>
              <a:t>长方形</a:t>
            </a:r>
          </a:p>
        </p:txBody>
      </p:sp>
      <p:sp>
        <p:nvSpPr>
          <p:cNvPr id="10251" name="Text Box 18"/>
          <p:cNvSpPr txBox="1">
            <a:spLocks noChangeArrowheads="1"/>
          </p:cNvSpPr>
          <p:nvPr/>
        </p:nvSpPr>
        <p:spPr bwMode="auto">
          <a:xfrm>
            <a:off x="7046913" y="5334000"/>
            <a:ext cx="110331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ea typeface="仿宋_GB2312" pitchFamily="49" charset="-122"/>
              </a:rPr>
              <a:t>正方形</a:t>
            </a:r>
          </a:p>
        </p:txBody>
      </p:sp>
      <p:sp>
        <p:nvSpPr>
          <p:cNvPr id="10252" name="Line 19"/>
          <p:cNvSpPr>
            <a:spLocks noChangeShapeType="1"/>
          </p:cNvSpPr>
          <p:nvPr/>
        </p:nvSpPr>
        <p:spPr bwMode="auto">
          <a:xfrm>
            <a:off x="1258888" y="3141663"/>
            <a:ext cx="4303712" cy="2268537"/>
          </a:xfrm>
          <a:prstGeom prst="line">
            <a:avLst/>
          </a:prstGeom>
          <a:noFill/>
          <a:ln w="38100" cmpd="sng">
            <a:solidFill>
              <a:schemeClr val="accent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3" name="Line 20"/>
          <p:cNvSpPr>
            <a:spLocks noChangeShapeType="1"/>
          </p:cNvSpPr>
          <p:nvPr/>
        </p:nvSpPr>
        <p:spPr bwMode="auto">
          <a:xfrm flipH="1">
            <a:off x="5580063" y="3068638"/>
            <a:ext cx="1295400" cy="2346325"/>
          </a:xfrm>
          <a:prstGeom prst="line">
            <a:avLst/>
          </a:prstGeom>
          <a:noFill/>
          <a:ln w="38100" cmpd="sng">
            <a:solidFill>
              <a:schemeClr val="accent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4" name="Line 21"/>
          <p:cNvSpPr>
            <a:spLocks noChangeShapeType="1"/>
          </p:cNvSpPr>
          <p:nvPr/>
        </p:nvSpPr>
        <p:spPr bwMode="auto">
          <a:xfrm>
            <a:off x="5508625" y="3068638"/>
            <a:ext cx="2035175" cy="2265362"/>
          </a:xfrm>
          <a:prstGeom prst="line">
            <a:avLst/>
          </a:prstGeom>
          <a:noFill/>
          <a:ln w="38100" cmpd="sng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5" name="Line 22"/>
          <p:cNvSpPr>
            <a:spLocks noChangeShapeType="1"/>
          </p:cNvSpPr>
          <p:nvPr/>
        </p:nvSpPr>
        <p:spPr bwMode="auto">
          <a:xfrm flipH="1">
            <a:off x="1981200" y="3141663"/>
            <a:ext cx="358775" cy="2192337"/>
          </a:xfrm>
          <a:prstGeom prst="line">
            <a:avLst/>
          </a:prstGeom>
          <a:noFill/>
          <a:ln w="38100" cmpd="sng">
            <a:solidFill>
              <a:srgbClr val="3333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6" name="Line 23"/>
          <p:cNvSpPr>
            <a:spLocks noChangeShapeType="1"/>
          </p:cNvSpPr>
          <p:nvPr/>
        </p:nvSpPr>
        <p:spPr bwMode="auto">
          <a:xfrm flipH="1">
            <a:off x="1981200" y="3068638"/>
            <a:ext cx="4246563" cy="2265362"/>
          </a:xfrm>
          <a:prstGeom prst="line">
            <a:avLst/>
          </a:prstGeom>
          <a:noFill/>
          <a:ln w="38100" cmpd="sng">
            <a:solidFill>
              <a:srgbClr val="3333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7" name="Line 24"/>
          <p:cNvSpPr>
            <a:spLocks noChangeShapeType="1"/>
          </p:cNvSpPr>
          <p:nvPr/>
        </p:nvSpPr>
        <p:spPr bwMode="auto">
          <a:xfrm flipH="1">
            <a:off x="3886200" y="3141663"/>
            <a:ext cx="757238" cy="2192337"/>
          </a:xfrm>
          <a:prstGeom prst="line">
            <a:avLst/>
          </a:prstGeom>
          <a:noFill/>
          <a:ln w="38100" cmpd="sng">
            <a:solidFill>
              <a:srgbClr val="FFFF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9" name="流程图: 摘录 26"/>
          <p:cNvSpPr>
            <a:spLocks noChangeArrowheads="1"/>
          </p:cNvSpPr>
          <p:nvPr/>
        </p:nvSpPr>
        <p:spPr bwMode="auto">
          <a:xfrm rot="8934910">
            <a:off x="1624013" y="2581275"/>
            <a:ext cx="1584325" cy="450850"/>
          </a:xfrm>
          <a:prstGeom prst="flowChartExtract">
            <a:avLst/>
          </a:prstGeom>
          <a:noFill/>
          <a:ln w="38100" cmpd="sng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0" name="Oval 14"/>
          <p:cNvSpPr>
            <a:spLocks noChangeArrowheads="1"/>
          </p:cNvSpPr>
          <p:nvPr/>
        </p:nvSpPr>
        <p:spPr bwMode="auto">
          <a:xfrm>
            <a:off x="4286250" y="2260600"/>
            <a:ext cx="792163" cy="792163"/>
          </a:xfrm>
          <a:prstGeom prst="ellipse">
            <a:avLst/>
          </a:prstGeom>
          <a:noFill/>
          <a:ln w="38100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61" name="Rectangle 11"/>
          <p:cNvSpPr>
            <a:spLocks noChangeArrowheads="1"/>
          </p:cNvSpPr>
          <p:nvPr/>
        </p:nvSpPr>
        <p:spPr bwMode="auto">
          <a:xfrm>
            <a:off x="5184775" y="2457450"/>
            <a:ext cx="504825" cy="504825"/>
          </a:xfrm>
          <a:prstGeom prst="rect">
            <a:avLst/>
          </a:prstGeom>
          <a:noFill/>
          <a:ln w="3810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62" name="Rectangle 10"/>
          <p:cNvSpPr>
            <a:spLocks noChangeArrowheads="1"/>
          </p:cNvSpPr>
          <p:nvPr/>
        </p:nvSpPr>
        <p:spPr bwMode="auto">
          <a:xfrm>
            <a:off x="6697663" y="2636838"/>
            <a:ext cx="541337" cy="325437"/>
          </a:xfrm>
          <a:prstGeom prst="rect">
            <a:avLst/>
          </a:prstGeom>
          <a:noFill/>
          <a:ln w="3810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63" name="直角三角形 30"/>
          <p:cNvSpPr>
            <a:spLocks noChangeArrowheads="1"/>
          </p:cNvSpPr>
          <p:nvPr/>
        </p:nvSpPr>
        <p:spPr bwMode="auto">
          <a:xfrm>
            <a:off x="7967663" y="2176463"/>
            <a:ext cx="792162" cy="792162"/>
          </a:xfrm>
          <a:prstGeom prst="rtTriangle">
            <a:avLst/>
          </a:prstGeom>
          <a:noFill/>
          <a:ln w="38100" cmpd="sng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4" name="Line 23"/>
          <p:cNvSpPr>
            <a:spLocks noChangeShapeType="1"/>
          </p:cNvSpPr>
          <p:nvPr/>
        </p:nvSpPr>
        <p:spPr bwMode="auto">
          <a:xfrm flipH="1">
            <a:off x="1979613" y="3068638"/>
            <a:ext cx="6337300" cy="2232025"/>
          </a:xfrm>
          <a:prstGeom prst="line">
            <a:avLst/>
          </a:prstGeom>
          <a:noFill/>
          <a:ln w="38100" cmpd="sng">
            <a:solidFill>
              <a:srgbClr val="3333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5" name="Line 24"/>
          <p:cNvSpPr>
            <a:spLocks noChangeShapeType="1"/>
          </p:cNvSpPr>
          <p:nvPr/>
        </p:nvSpPr>
        <p:spPr bwMode="auto">
          <a:xfrm>
            <a:off x="3132138" y="3141663"/>
            <a:ext cx="719137" cy="2159000"/>
          </a:xfrm>
          <a:prstGeom prst="line">
            <a:avLst/>
          </a:prstGeom>
          <a:noFill/>
          <a:ln w="38100" cmpd="sng">
            <a:solidFill>
              <a:srgbClr val="FFFF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6" name="Line 20"/>
          <p:cNvSpPr>
            <a:spLocks noChangeShapeType="1"/>
          </p:cNvSpPr>
          <p:nvPr/>
        </p:nvSpPr>
        <p:spPr bwMode="auto">
          <a:xfrm flipH="1">
            <a:off x="5508625" y="3068638"/>
            <a:ext cx="2016125" cy="2376487"/>
          </a:xfrm>
          <a:prstGeom prst="line">
            <a:avLst/>
          </a:prstGeom>
          <a:noFill/>
          <a:ln w="38100" cmpd="sng">
            <a:solidFill>
              <a:schemeClr val="accent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7" name="Line 21"/>
          <p:cNvSpPr>
            <a:spLocks noChangeShapeType="1"/>
          </p:cNvSpPr>
          <p:nvPr/>
        </p:nvSpPr>
        <p:spPr bwMode="auto">
          <a:xfrm>
            <a:off x="3851275" y="3141663"/>
            <a:ext cx="3744913" cy="2232025"/>
          </a:xfrm>
          <a:prstGeom prst="line">
            <a:avLst/>
          </a:prstGeom>
          <a:noFill/>
          <a:ln w="38100" cmpd="sng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1884625" y="571480"/>
            <a:ext cx="430278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D60093"/>
                </a:solidFill>
              </a:rPr>
              <a:t> 第一关：</a:t>
            </a:r>
            <a:r>
              <a:rPr lang="zh-CN" altLang="en-US" sz="4000" b="1" dirty="0" smtClean="0">
                <a:solidFill>
                  <a:srgbClr val="D60093"/>
                </a:solidFill>
                <a:latin typeface="黑体" pitchFamily="49" charset="-122"/>
                <a:ea typeface="黑体" pitchFamily="49" charset="-122"/>
              </a:rPr>
              <a:t>分一分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  <a:p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2" grpId="0" animBg="1"/>
      <p:bldP spid="10253" grpId="0" animBg="1"/>
      <p:bldP spid="10254" grpId="0" animBg="1"/>
      <p:bldP spid="10255" grpId="0" animBg="1"/>
      <p:bldP spid="10256" grpId="0" animBg="1"/>
      <p:bldP spid="10257" grpId="0" animBg="1"/>
      <p:bldP spid="10264" grpId="0" animBg="1"/>
      <p:bldP spid="10265" grpId="0" animBg="1"/>
      <p:bldP spid="10266" grpId="0" animBg="1"/>
      <p:bldP spid="1026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6" descr="\\DX-SERVER\教师专用\杨妮\画图\土.bm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70988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Oval 3"/>
          <p:cNvSpPr>
            <a:spLocks noChangeArrowheads="1"/>
          </p:cNvSpPr>
          <p:nvPr/>
        </p:nvSpPr>
        <p:spPr bwMode="auto">
          <a:xfrm>
            <a:off x="1066800" y="3124200"/>
            <a:ext cx="609600" cy="609600"/>
          </a:xfrm>
          <a:prstGeom prst="ellipse">
            <a:avLst/>
          </a:prstGeom>
          <a:solidFill>
            <a:srgbClr val="33CC33"/>
          </a:solidFill>
          <a:ln w="952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chemeClr val="folHlink"/>
              </a:solidFill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066800" y="5029200"/>
            <a:ext cx="609600" cy="609600"/>
          </a:xfrm>
          <a:prstGeom prst="rect">
            <a:avLst/>
          </a:prstGeom>
          <a:solidFill>
            <a:srgbClr val="FFFF66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" name="Group 5"/>
          <p:cNvGrpSpPr/>
          <p:nvPr/>
        </p:nvGrpSpPr>
        <p:grpSpPr bwMode="auto">
          <a:xfrm>
            <a:off x="3200400" y="1676400"/>
            <a:ext cx="4038600" cy="3200400"/>
            <a:chOff x="0" y="0"/>
            <a:chExt cx="2544" cy="2016"/>
          </a:xfrm>
        </p:grpSpPr>
        <p:sp>
          <p:nvSpPr>
            <p:cNvPr id="14342" name="Rectangle 19"/>
            <p:cNvSpPr>
              <a:spLocks noChangeArrowheads="1"/>
            </p:cNvSpPr>
            <p:nvPr/>
          </p:nvSpPr>
          <p:spPr bwMode="auto">
            <a:xfrm>
              <a:off x="672" y="672"/>
              <a:ext cx="672" cy="288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3" name="Oval 20"/>
            <p:cNvSpPr>
              <a:spLocks noChangeArrowheads="1"/>
            </p:cNvSpPr>
            <p:nvPr/>
          </p:nvSpPr>
          <p:spPr bwMode="auto">
            <a:xfrm>
              <a:off x="1344" y="1392"/>
              <a:ext cx="336" cy="336"/>
            </a:xfrm>
            <a:prstGeom prst="ellipse">
              <a:avLst/>
            </a:prstGeom>
            <a:noFill/>
            <a:ln w="9525" cmpd="sng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4" name="Rectangle 21"/>
            <p:cNvSpPr>
              <a:spLocks noChangeArrowheads="1"/>
            </p:cNvSpPr>
            <p:nvPr/>
          </p:nvSpPr>
          <p:spPr bwMode="auto">
            <a:xfrm rot="5400000">
              <a:off x="792" y="744"/>
              <a:ext cx="432" cy="864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5" name="Rectangle 22"/>
            <p:cNvSpPr>
              <a:spLocks noChangeArrowheads="1"/>
            </p:cNvSpPr>
            <p:nvPr/>
          </p:nvSpPr>
          <p:spPr bwMode="auto">
            <a:xfrm rot="21551909">
              <a:off x="0" y="1728"/>
              <a:ext cx="1920" cy="288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6" name="AutoShape 23"/>
            <p:cNvSpPr>
              <a:spLocks noChangeArrowheads="1"/>
            </p:cNvSpPr>
            <p:nvPr/>
          </p:nvSpPr>
          <p:spPr bwMode="auto">
            <a:xfrm rot="5400000">
              <a:off x="2088" y="1560"/>
              <a:ext cx="288" cy="624"/>
            </a:xfrm>
            <a:prstGeom prst="rtTriangle">
              <a:avLst/>
            </a:prstGeom>
            <a:noFill/>
            <a:ln w="9525" cmpd="sng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7" name="Oval 24"/>
            <p:cNvSpPr>
              <a:spLocks noChangeArrowheads="1"/>
            </p:cNvSpPr>
            <p:nvPr/>
          </p:nvSpPr>
          <p:spPr bwMode="auto">
            <a:xfrm>
              <a:off x="1008" y="1392"/>
              <a:ext cx="336" cy="336"/>
            </a:xfrm>
            <a:prstGeom prst="ellipse">
              <a:avLst/>
            </a:prstGeom>
            <a:noFill/>
            <a:ln w="9525" cmpd="sng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8" name="AutoShape 25"/>
            <p:cNvSpPr>
              <a:spLocks noChangeArrowheads="1"/>
            </p:cNvSpPr>
            <p:nvPr/>
          </p:nvSpPr>
          <p:spPr bwMode="auto">
            <a:xfrm rot="16200000">
              <a:off x="672" y="-96"/>
              <a:ext cx="240" cy="432"/>
            </a:xfrm>
            <a:prstGeom prst="rtTriangle">
              <a:avLst/>
            </a:prstGeom>
            <a:noFill/>
            <a:ln w="9525" cmpd="sng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9" name="Oval 26"/>
            <p:cNvSpPr>
              <a:spLocks noChangeArrowheads="1"/>
            </p:cNvSpPr>
            <p:nvPr/>
          </p:nvSpPr>
          <p:spPr bwMode="auto">
            <a:xfrm>
              <a:off x="672" y="1392"/>
              <a:ext cx="336" cy="336"/>
            </a:xfrm>
            <a:prstGeom prst="ellipse">
              <a:avLst/>
            </a:prstGeom>
            <a:noFill/>
            <a:ln w="9525" cmpd="sng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0" name="Oval 27"/>
            <p:cNvSpPr>
              <a:spLocks noChangeArrowheads="1"/>
            </p:cNvSpPr>
            <p:nvPr/>
          </p:nvSpPr>
          <p:spPr bwMode="auto">
            <a:xfrm>
              <a:off x="288" y="1392"/>
              <a:ext cx="336" cy="336"/>
            </a:xfrm>
            <a:prstGeom prst="ellipse">
              <a:avLst/>
            </a:prstGeom>
            <a:noFill/>
            <a:ln w="9525" cmpd="sng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1" name="Line 28"/>
            <p:cNvSpPr>
              <a:spLocks noChangeShapeType="1"/>
            </p:cNvSpPr>
            <p:nvPr/>
          </p:nvSpPr>
          <p:spPr bwMode="auto">
            <a:xfrm rot="628411" flipH="1">
              <a:off x="144" y="1392"/>
              <a:ext cx="96" cy="336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4352" name="Line 29"/>
            <p:cNvSpPr>
              <a:spLocks noChangeShapeType="1"/>
            </p:cNvSpPr>
            <p:nvPr/>
          </p:nvSpPr>
          <p:spPr bwMode="auto">
            <a:xfrm>
              <a:off x="288" y="1392"/>
              <a:ext cx="1392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4353" name="Line 30"/>
            <p:cNvSpPr>
              <a:spLocks noChangeShapeType="1"/>
            </p:cNvSpPr>
            <p:nvPr/>
          </p:nvSpPr>
          <p:spPr bwMode="auto">
            <a:xfrm>
              <a:off x="1680" y="1392"/>
              <a:ext cx="144" cy="336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4354" name="Line 31"/>
            <p:cNvSpPr>
              <a:spLocks noChangeShapeType="1"/>
            </p:cNvSpPr>
            <p:nvPr/>
          </p:nvSpPr>
          <p:spPr bwMode="auto">
            <a:xfrm>
              <a:off x="1008" y="48"/>
              <a:ext cx="0" cy="624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</p:grpSp>
      <p:grpSp>
        <p:nvGrpSpPr>
          <p:cNvPr id="3" name="Group 19"/>
          <p:cNvGrpSpPr/>
          <p:nvPr/>
        </p:nvGrpSpPr>
        <p:grpSpPr bwMode="auto">
          <a:xfrm>
            <a:off x="7772400" y="1447800"/>
            <a:ext cx="838200" cy="3505200"/>
            <a:chOff x="0" y="0"/>
            <a:chExt cx="528" cy="2208"/>
          </a:xfrm>
        </p:grpSpPr>
        <p:sp>
          <p:nvSpPr>
            <p:cNvPr id="14356" name="Rectangle 33"/>
            <p:cNvSpPr>
              <a:spLocks noChangeArrowheads="1"/>
            </p:cNvSpPr>
            <p:nvPr/>
          </p:nvSpPr>
          <p:spPr bwMode="auto">
            <a:xfrm>
              <a:off x="96" y="1632"/>
              <a:ext cx="336" cy="336"/>
            </a:xfrm>
            <a:prstGeom prst="rect">
              <a:avLst/>
            </a:prstGeom>
            <a:noFill/>
            <a:ln w="9525" cmpd="sng">
              <a:solidFill>
                <a:srgbClr val="0000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7" name="Rectangle 34"/>
            <p:cNvSpPr>
              <a:spLocks noChangeArrowheads="1"/>
            </p:cNvSpPr>
            <p:nvPr/>
          </p:nvSpPr>
          <p:spPr bwMode="auto">
            <a:xfrm>
              <a:off x="96" y="288"/>
              <a:ext cx="336" cy="336"/>
            </a:xfrm>
            <a:prstGeom prst="rect">
              <a:avLst/>
            </a:prstGeom>
            <a:noFill/>
            <a:ln w="9525" cmpd="sng">
              <a:solidFill>
                <a:srgbClr val="0000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8" name="Rectangle 35"/>
            <p:cNvSpPr>
              <a:spLocks noChangeArrowheads="1"/>
            </p:cNvSpPr>
            <p:nvPr/>
          </p:nvSpPr>
          <p:spPr bwMode="auto">
            <a:xfrm>
              <a:off x="96" y="624"/>
              <a:ext cx="336" cy="1008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9" name="AutoShape 36"/>
            <p:cNvSpPr>
              <a:spLocks noChangeArrowheads="1"/>
            </p:cNvSpPr>
            <p:nvPr/>
          </p:nvSpPr>
          <p:spPr bwMode="auto">
            <a:xfrm>
              <a:off x="96" y="0"/>
              <a:ext cx="336" cy="288"/>
            </a:xfrm>
            <a:prstGeom prst="triangle">
              <a:avLst>
                <a:gd name="adj" fmla="val 50000"/>
              </a:avLst>
            </a:prstGeom>
            <a:noFill/>
            <a:ln w="9525" cmpd="sng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60" name="AutoShape 37"/>
            <p:cNvSpPr>
              <a:spLocks noChangeArrowheads="1"/>
            </p:cNvSpPr>
            <p:nvPr/>
          </p:nvSpPr>
          <p:spPr bwMode="auto">
            <a:xfrm>
              <a:off x="0" y="1968"/>
              <a:ext cx="240" cy="240"/>
            </a:xfrm>
            <a:prstGeom prst="triangle">
              <a:avLst>
                <a:gd name="adj" fmla="val 50000"/>
              </a:avLst>
            </a:prstGeom>
            <a:noFill/>
            <a:ln w="9525" cmpd="sng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61" name="AutoShape 38"/>
            <p:cNvSpPr>
              <a:spLocks noChangeArrowheads="1"/>
            </p:cNvSpPr>
            <p:nvPr/>
          </p:nvSpPr>
          <p:spPr bwMode="auto">
            <a:xfrm>
              <a:off x="288" y="1968"/>
              <a:ext cx="240" cy="240"/>
            </a:xfrm>
            <a:prstGeom prst="triangle">
              <a:avLst>
                <a:gd name="adj" fmla="val 50000"/>
              </a:avLst>
            </a:prstGeom>
            <a:noFill/>
            <a:ln w="9525" cmpd="sng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362" name="AutoShape 39"/>
          <p:cNvSpPr>
            <a:spLocks noChangeArrowheads="1"/>
          </p:cNvSpPr>
          <p:nvPr/>
        </p:nvSpPr>
        <p:spPr bwMode="auto">
          <a:xfrm>
            <a:off x="914400" y="1905000"/>
            <a:ext cx="762000" cy="6096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63" name="Rectangle 40"/>
          <p:cNvSpPr>
            <a:spLocks noChangeArrowheads="1"/>
          </p:cNvSpPr>
          <p:nvPr/>
        </p:nvSpPr>
        <p:spPr bwMode="auto">
          <a:xfrm>
            <a:off x="685800" y="4038600"/>
            <a:ext cx="1447800" cy="630238"/>
          </a:xfrm>
          <a:prstGeom prst="rect">
            <a:avLst/>
          </a:prstGeom>
          <a:solidFill>
            <a:srgbClr val="7BACDD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64" name="Rectangle 41"/>
          <p:cNvSpPr>
            <a:spLocks noChangeArrowheads="1"/>
          </p:cNvSpPr>
          <p:nvPr/>
        </p:nvSpPr>
        <p:spPr bwMode="auto">
          <a:xfrm>
            <a:off x="4267200" y="2743200"/>
            <a:ext cx="1066800" cy="457200"/>
          </a:xfrm>
          <a:prstGeom prst="rect">
            <a:avLst/>
          </a:prstGeom>
          <a:solidFill>
            <a:srgbClr val="7BACDD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65" name="Oval 42"/>
          <p:cNvSpPr>
            <a:spLocks noChangeArrowheads="1"/>
          </p:cNvSpPr>
          <p:nvPr/>
        </p:nvSpPr>
        <p:spPr bwMode="auto">
          <a:xfrm>
            <a:off x="5334000" y="3886200"/>
            <a:ext cx="533400" cy="533400"/>
          </a:xfrm>
          <a:prstGeom prst="ellipse">
            <a:avLst/>
          </a:prstGeom>
          <a:solidFill>
            <a:srgbClr val="33CC33"/>
          </a:solidFill>
          <a:ln w="952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66" name="Rectangle 43"/>
          <p:cNvSpPr>
            <a:spLocks noChangeArrowheads="1"/>
          </p:cNvSpPr>
          <p:nvPr/>
        </p:nvSpPr>
        <p:spPr bwMode="auto">
          <a:xfrm rot="5400000">
            <a:off x="4457700" y="2857500"/>
            <a:ext cx="685800" cy="1371600"/>
          </a:xfrm>
          <a:prstGeom prst="rect">
            <a:avLst/>
          </a:prstGeom>
          <a:solidFill>
            <a:srgbClr val="7BACDD"/>
          </a:solidFill>
          <a:ln w="9525" cmpd="sng">
            <a:solidFill>
              <a:srgbClr val="00CC00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67" name="Rectangle 44"/>
          <p:cNvSpPr>
            <a:spLocks noChangeArrowheads="1"/>
          </p:cNvSpPr>
          <p:nvPr/>
        </p:nvSpPr>
        <p:spPr bwMode="auto">
          <a:xfrm rot="21551909">
            <a:off x="3200400" y="4419600"/>
            <a:ext cx="3048000" cy="457200"/>
          </a:xfrm>
          <a:prstGeom prst="rect">
            <a:avLst/>
          </a:prstGeom>
          <a:solidFill>
            <a:srgbClr val="7BACDD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68" name="AutoShape 45"/>
          <p:cNvSpPr>
            <a:spLocks noChangeArrowheads="1"/>
          </p:cNvSpPr>
          <p:nvPr/>
        </p:nvSpPr>
        <p:spPr bwMode="auto">
          <a:xfrm rot="5400000">
            <a:off x="6515100" y="4152900"/>
            <a:ext cx="457200" cy="990600"/>
          </a:xfrm>
          <a:prstGeom prst="rtTriangle">
            <a:avLst/>
          </a:prstGeom>
          <a:solidFill>
            <a:srgbClr val="FF3300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69" name="Oval 46"/>
          <p:cNvSpPr>
            <a:spLocks noChangeArrowheads="1"/>
          </p:cNvSpPr>
          <p:nvPr/>
        </p:nvSpPr>
        <p:spPr bwMode="auto">
          <a:xfrm>
            <a:off x="4800600" y="3886200"/>
            <a:ext cx="533400" cy="533400"/>
          </a:xfrm>
          <a:prstGeom prst="ellipse">
            <a:avLst/>
          </a:prstGeom>
          <a:solidFill>
            <a:srgbClr val="33CC33"/>
          </a:solidFill>
          <a:ln w="952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70" name="AutoShape 47"/>
          <p:cNvSpPr>
            <a:spLocks noChangeArrowheads="1"/>
          </p:cNvSpPr>
          <p:nvPr/>
        </p:nvSpPr>
        <p:spPr bwMode="auto">
          <a:xfrm rot="16200000">
            <a:off x="4267200" y="1524000"/>
            <a:ext cx="381000" cy="685800"/>
          </a:xfrm>
          <a:prstGeom prst="rtTriangle">
            <a:avLst/>
          </a:prstGeom>
          <a:solidFill>
            <a:srgbClr val="FF3300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71" name="Oval 48"/>
          <p:cNvSpPr>
            <a:spLocks noChangeArrowheads="1"/>
          </p:cNvSpPr>
          <p:nvPr/>
        </p:nvSpPr>
        <p:spPr bwMode="auto">
          <a:xfrm>
            <a:off x="4267200" y="3886200"/>
            <a:ext cx="533400" cy="533400"/>
          </a:xfrm>
          <a:prstGeom prst="ellipse">
            <a:avLst/>
          </a:prstGeom>
          <a:solidFill>
            <a:srgbClr val="33CC33"/>
          </a:solidFill>
          <a:ln w="952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72" name="Oval 49"/>
          <p:cNvSpPr>
            <a:spLocks noChangeArrowheads="1"/>
          </p:cNvSpPr>
          <p:nvPr/>
        </p:nvSpPr>
        <p:spPr bwMode="auto">
          <a:xfrm>
            <a:off x="3657600" y="3886200"/>
            <a:ext cx="533400" cy="533400"/>
          </a:xfrm>
          <a:prstGeom prst="ellipse">
            <a:avLst/>
          </a:prstGeom>
          <a:solidFill>
            <a:srgbClr val="33CC33"/>
          </a:solidFill>
          <a:ln w="952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73" name="Rectangle 50"/>
          <p:cNvSpPr>
            <a:spLocks noChangeArrowheads="1"/>
          </p:cNvSpPr>
          <p:nvPr/>
        </p:nvSpPr>
        <p:spPr bwMode="auto">
          <a:xfrm>
            <a:off x="7924800" y="4038600"/>
            <a:ext cx="533400" cy="533400"/>
          </a:xfrm>
          <a:prstGeom prst="rect">
            <a:avLst/>
          </a:prstGeom>
          <a:solidFill>
            <a:srgbClr val="FFFF66"/>
          </a:solidFill>
          <a:ln w="9525" cmpd="sng">
            <a:solidFill>
              <a:srgbClr val="000000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74" name="Rectangle 51"/>
          <p:cNvSpPr>
            <a:spLocks noChangeArrowheads="1"/>
          </p:cNvSpPr>
          <p:nvPr/>
        </p:nvSpPr>
        <p:spPr bwMode="auto">
          <a:xfrm>
            <a:off x="7924800" y="1905000"/>
            <a:ext cx="533400" cy="533400"/>
          </a:xfrm>
          <a:prstGeom prst="rect">
            <a:avLst/>
          </a:prstGeom>
          <a:solidFill>
            <a:srgbClr val="FFFF66"/>
          </a:solidFill>
          <a:ln w="9525" cmpd="sng">
            <a:solidFill>
              <a:srgbClr val="000000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75" name="Rectangle 52"/>
          <p:cNvSpPr>
            <a:spLocks noChangeArrowheads="1"/>
          </p:cNvSpPr>
          <p:nvPr/>
        </p:nvSpPr>
        <p:spPr bwMode="auto">
          <a:xfrm>
            <a:off x="7924800" y="2438400"/>
            <a:ext cx="533400" cy="1600200"/>
          </a:xfrm>
          <a:prstGeom prst="rect">
            <a:avLst/>
          </a:prstGeom>
          <a:solidFill>
            <a:srgbClr val="7BACDD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76" name="AutoShape 53"/>
          <p:cNvSpPr>
            <a:spLocks noChangeArrowheads="1"/>
          </p:cNvSpPr>
          <p:nvPr/>
        </p:nvSpPr>
        <p:spPr bwMode="auto">
          <a:xfrm>
            <a:off x="7924800" y="1447800"/>
            <a:ext cx="533400" cy="457200"/>
          </a:xfrm>
          <a:prstGeom prst="triangle">
            <a:avLst>
              <a:gd name="adj" fmla="val 50000"/>
            </a:avLst>
          </a:prstGeom>
          <a:solidFill>
            <a:srgbClr val="FF3300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77" name="AutoShape 54"/>
          <p:cNvSpPr>
            <a:spLocks noChangeArrowheads="1"/>
          </p:cNvSpPr>
          <p:nvPr/>
        </p:nvSpPr>
        <p:spPr bwMode="auto">
          <a:xfrm>
            <a:off x="7772400" y="4572000"/>
            <a:ext cx="381000" cy="381000"/>
          </a:xfrm>
          <a:prstGeom prst="triangle">
            <a:avLst>
              <a:gd name="adj" fmla="val 50000"/>
            </a:avLst>
          </a:prstGeom>
          <a:solidFill>
            <a:srgbClr val="FF3300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78" name="AutoShape 55"/>
          <p:cNvSpPr>
            <a:spLocks noChangeArrowheads="1"/>
          </p:cNvSpPr>
          <p:nvPr/>
        </p:nvSpPr>
        <p:spPr bwMode="auto">
          <a:xfrm>
            <a:off x="8229600" y="4572000"/>
            <a:ext cx="381000" cy="381000"/>
          </a:xfrm>
          <a:prstGeom prst="triangle">
            <a:avLst>
              <a:gd name="adj" fmla="val 50000"/>
            </a:avLst>
          </a:prstGeom>
          <a:solidFill>
            <a:srgbClr val="FF3300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79" name="Text Box 58"/>
          <p:cNvSpPr txBox="1">
            <a:spLocks noChangeArrowheads="1"/>
          </p:cNvSpPr>
          <p:nvPr/>
        </p:nvSpPr>
        <p:spPr bwMode="auto">
          <a:xfrm>
            <a:off x="457200" y="533400"/>
            <a:ext cx="8001000" cy="13542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800B7"/>
                </a:solidFill>
                <a:ea typeface="黑体" pitchFamily="49" charset="-122"/>
              </a:rPr>
              <a:t>            </a:t>
            </a:r>
            <a:r>
              <a:rPr lang="zh-CN" altLang="en-US" sz="4000" b="1" dirty="0" smtClean="0">
                <a:solidFill>
                  <a:srgbClr val="F800B7"/>
                </a:solidFill>
                <a:ea typeface="黑体" pitchFamily="49" charset="-122"/>
              </a:rPr>
              <a:t>第二关：涂</a:t>
            </a:r>
            <a:r>
              <a:rPr lang="zh-CN" altLang="en-US" sz="4000" b="1" dirty="0">
                <a:solidFill>
                  <a:srgbClr val="F800B7"/>
                </a:solidFill>
                <a:ea typeface="黑体" pitchFamily="49" charset="-122"/>
              </a:rPr>
              <a:t>一</a:t>
            </a:r>
            <a:r>
              <a:rPr lang="zh-CN" altLang="en-US" sz="4000" b="1" dirty="0" smtClean="0">
                <a:solidFill>
                  <a:srgbClr val="F800B7"/>
                </a:solidFill>
                <a:ea typeface="黑体" pitchFamily="49" charset="-122"/>
              </a:rPr>
              <a:t>涂</a:t>
            </a:r>
            <a:endParaRPr lang="en-US" altLang="zh-CN" sz="4000" b="1" dirty="0" smtClean="0">
              <a:solidFill>
                <a:srgbClr val="F800B7"/>
              </a:solidFill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chemeClr val="tx2"/>
                </a:solidFill>
                <a:ea typeface="楷体_GB2312" pitchFamily="49" charset="-122"/>
              </a:rPr>
              <a:t>按</a:t>
            </a:r>
            <a:r>
              <a:rPr lang="zh-CN" altLang="en-US" sz="2800" b="1" dirty="0">
                <a:solidFill>
                  <a:schemeClr val="tx2"/>
                </a:solidFill>
                <a:ea typeface="楷体_GB2312" pitchFamily="49" charset="-122"/>
              </a:rPr>
              <a:t>照左边规定的颜色给图形涂上颜色。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43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43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43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143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43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43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64" grpId="0" animBg="1" autoUpdateAnimBg="0"/>
      <p:bldP spid="14365" grpId="0" animBg="1" autoUpdateAnimBg="0"/>
      <p:bldP spid="14366" grpId="0" animBg="1" autoUpdateAnimBg="0"/>
      <p:bldP spid="14367" grpId="0" animBg="1" autoUpdateAnimBg="0"/>
      <p:bldP spid="14368" grpId="0" animBg="1" autoUpdateAnimBg="0"/>
      <p:bldP spid="14369" grpId="0" animBg="1" autoUpdateAnimBg="0"/>
      <p:bldP spid="14370" grpId="0" animBg="1" autoUpdateAnimBg="0"/>
      <p:bldP spid="14371" grpId="0" animBg="1" autoUpdateAnimBg="0"/>
      <p:bldP spid="14372" grpId="0" animBg="1" autoUpdateAnimBg="0"/>
      <p:bldP spid="14373" grpId="0" animBg="1" autoUpdateAnimBg="0"/>
      <p:bldP spid="14374" grpId="0" animBg="1" autoUpdateAnimBg="0"/>
      <p:bldP spid="14375" grpId="0" animBg="1" autoUpdateAnimBg="0"/>
      <p:bldP spid="14376" grpId="0" animBg="1" autoUpdateAnimBg="0"/>
      <p:bldP spid="14377" grpId="0" animBg="1" autoUpdateAnimBg="0"/>
      <p:bldP spid="14378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9" descr="\\DX-SERVER\教师专用\杨妮\画图\土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70988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7" descr="\\DX-SERVER\教师专用\杨妮\画图\笑笑.bmp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60900" y="1066800"/>
            <a:ext cx="12303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AutoShape 8"/>
          <p:cNvSpPr>
            <a:spLocks noChangeArrowheads="1"/>
          </p:cNvSpPr>
          <p:nvPr/>
        </p:nvSpPr>
        <p:spPr bwMode="auto">
          <a:xfrm>
            <a:off x="457200" y="1600200"/>
            <a:ext cx="2209800" cy="685800"/>
          </a:xfrm>
          <a:prstGeom prst="flowChartMagneticDrum">
            <a:avLst/>
          </a:prstGeom>
          <a:solidFill>
            <a:srgbClr val="CCFF66"/>
          </a:solidFill>
          <a:ln w="952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7" name="AutoShape 9"/>
          <p:cNvSpPr>
            <a:spLocks noChangeArrowheads="1"/>
          </p:cNvSpPr>
          <p:nvPr/>
        </p:nvSpPr>
        <p:spPr bwMode="auto">
          <a:xfrm>
            <a:off x="533400" y="3124200"/>
            <a:ext cx="1905000" cy="838200"/>
          </a:xfrm>
          <a:prstGeom prst="cube">
            <a:avLst>
              <a:gd name="adj" fmla="val 25000"/>
            </a:avLst>
          </a:prstGeom>
          <a:solidFill>
            <a:srgbClr val="990099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8" name="AutoShape 10"/>
          <p:cNvSpPr>
            <a:spLocks noChangeArrowheads="1"/>
          </p:cNvSpPr>
          <p:nvPr/>
        </p:nvSpPr>
        <p:spPr bwMode="auto">
          <a:xfrm>
            <a:off x="914400" y="4800600"/>
            <a:ext cx="1219200" cy="12192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9" name="Text Box 11"/>
          <p:cNvSpPr txBox="1">
            <a:spLocks noChangeArrowheads="1"/>
          </p:cNvSpPr>
          <p:nvPr/>
        </p:nvSpPr>
        <p:spPr bwMode="auto">
          <a:xfrm>
            <a:off x="6172200" y="1492250"/>
            <a:ext cx="2590800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我要找的物体的面都是正方形的。</a:t>
            </a:r>
          </a:p>
        </p:txBody>
      </p:sp>
      <p:sp>
        <p:nvSpPr>
          <p:cNvPr id="13320" name="Text Box 12"/>
          <p:cNvSpPr txBox="1">
            <a:spLocks noChangeArrowheads="1"/>
          </p:cNvSpPr>
          <p:nvPr/>
        </p:nvSpPr>
        <p:spPr bwMode="auto">
          <a:xfrm>
            <a:off x="6172200" y="4816475"/>
            <a:ext cx="2514600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我要找的物体的面都是长方形的。</a:t>
            </a:r>
          </a:p>
        </p:txBody>
      </p:sp>
      <p:sp>
        <p:nvSpPr>
          <p:cNvPr id="13321" name="Text Box 13"/>
          <p:cNvSpPr txBox="1">
            <a:spLocks noChangeArrowheads="1"/>
          </p:cNvSpPr>
          <p:nvPr/>
        </p:nvSpPr>
        <p:spPr bwMode="auto">
          <a:xfrm>
            <a:off x="6172200" y="3140075"/>
            <a:ext cx="2438400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我要找的物体的两个面是圆形的。                                           </a:t>
            </a:r>
          </a:p>
        </p:txBody>
      </p:sp>
      <p:sp>
        <p:nvSpPr>
          <p:cNvPr id="13322" name="Line 14"/>
          <p:cNvSpPr>
            <a:spLocks noChangeShapeType="1"/>
          </p:cNvSpPr>
          <p:nvPr/>
        </p:nvSpPr>
        <p:spPr bwMode="auto">
          <a:xfrm rot="316326" flipH="1">
            <a:off x="2447925" y="2063750"/>
            <a:ext cx="1881188" cy="3352800"/>
          </a:xfrm>
          <a:prstGeom prst="line">
            <a:avLst/>
          </a:prstGeom>
          <a:noFill/>
          <a:ln w="50800" cmpd="sng">
            <a:solidFill>
              <a:srgbClr val="FF00FF"/>
            </a:solidFill>
            <a:rou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3323" name="Line 15"/>
          <p:cNvSpPr>
            <a:spLocks noChangeShapeType="1"/>
          </p:cNvSpPr>
          <p:nvPr/>
        </p:nvSpPr>
        <p:spPr bwMode="auto">
          <a:xfrm rot="21102757">
            <a:off x="2971800" y="1905000"/>
            <a:ext cx="1676400" cy="1981200"/>
          </a:xfrm>
          <a:prstGeom prst="line">
            <a:avLst/>
          </a:prstGeom>
          <a:noFill/>
          <a:ln w="50800" cmpd="sng">
            <a:solidFill>
              <a:srgbClr val="FF00FF"/>
            </a:solidFill>
            <a:rou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3324" name="Line 16"/>
          <p:cNvSpPr>
            <a:spLocks noChangeShapeType="1"/>
          </p:cNvSpPr>
          <p:nvPr/>
        </p:nvSpPr>
        <p:spPr bwMode="auto">
          <a:xfrm rot="20933555" flipH="1" flipV="1">
            <a:off x="2895600" y="3657600"/>
            <a:ext cx="1447800" cy="1828800"/>
          </a:xfrm>
          <a:prstGeom prst="line">
            <a:avLst/>
          </a:prstGeom>
          <a:noFill/>
          <a:ln w="50800" cmpd="sng">
            <a:solidFill>
              <a:srgbClr val="FF00FF"/>
            </a:solidFill>
            <a:round/>
          </a:ln>
        </p:spPr>
        <p:txBody>
          <a:bodyPr wrap="none"/>
          <a:lstStyle/>
          <a:p>
            <a:endParaRPr lang="zh-CN" altLang="en-US"/>
          </a:p>
        </p:txBody>
      </p:sp>
      <p:pic>
        <p:nvPicPr>
          <p:cNvPr id="13325" name="Picture 20" descr="E:\我的课件\新课标\下\认识图形\7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60900" y="4572000"/>
            <a:ext cx="12541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6" name="Picture 22" descr="E:\我的课件\新课标\下\认识图形\6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37100" y="2895600"/>
            <a:ext cx="129857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7" name="Text Box 24"/>
          <p:cNvSpPr txBox="1">
            <a:spLocks noChangeArrowheads="1"/>
          </p:cNvSpPr>
          <p:nvPr/>
        </p:nvSpPr>
        <p:spPr bwMode="auto">
          <a:xfrm>
            <a:off x="762000" y="304800"/>
            <a:ext cx="595314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F800B7"/>
                </a:solidFill>
                <a:latin typeface="黑体" pitchFamily="49" charset="-122"/>
                <a:ea typeface="黑体" pitchFamily="49" charset="-122"/>
              </a:rPr>
              <a:t>    第三关：连</a:t>
            </a:r>
            <a:r>
              <a:rPr lang="zh-CN" altLang="en-US" sz="4000" b="1" dirty="0">
                <a:solidFill>
                  <a:srgbClr val="F800B7"/>
                </a:solidFill>
                <a:latin typeface="黑体" pitchFamily="49" charset="-122"/>
                <a:ea typeface="黑体" pitchFamily="49" charset="-122"/>
              </a:rPr>
              <a:t>一</a:t>
            </a:r>
            <a:r>
              <a:rPr lang="zh-CN" altLang="en-US" sz="4000" b="1" dirty="0" smtClean="0">
                <a:solidFill>
                  <a:srgbClr val="F800B7"/>
                </a:solidFill>
                <a:latin typeface="黑体" pitchFamily="49" charset="-122"/>
                <a:ea typeface="黑体" pitchFamily="49" charset="-122"/>
              </a:rPr>
              <a:t>连</a:t>
            </a:r>
            <a:endParaRPr lang="zh-CN" altLang="en-US" sz="4000" b="1" dirty="0">
              <a:solidFill>
                <a:srgbClr val="F800B7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2" grpId="0" animBg="1"/>
      <p:bldP spid="13323" grpId="0" animBg="1"/>
      <p:bldP spid="133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3"/>
          <p:cNvSpPr txBox="1">
            <a:spLocks noChangeArrowheads="1"/>
          </p:cNvSpPr>
          <p:nvPr/>
        </p:nvSpPr>
        <p:spPr bwMode="auto">
          <a:xfrm>
            <a:off x="571472" y="285728"/>
            <a:ext cx="8388350" cy="144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sz="4000" b="1" dirty="0" smtClean="0">
                <a:solidFill>
                  <a:srgbClr val="D60093"/>
                </a:solidFill>
                <a:latin typeface="黑体"/>
                <a:ea typeface="黑体"/>
              </a:rPr>
              <a:t>第四关： 猜</a:t>
            </a:r>
            <a:r>
              <a:rPr lang="zh-CN" altLang="en-US" sz="4000" b="1" dirty="0">
                <a:solidFill>
                  <a:srgbClr val="D60093"/>
                </a:solidFill>
                <a:latin typeface="黑体"/>
                <a:ea typeface="黑体"/>
              </a:rPr>
              <a:t>一</a:t>
            </a:r>
            <a:r>
              <a:rPr lang="zh-CN" altLang="en-US" sz="4000" b="1" dirty="0" smtClean="0">
                <a:solidFill>
                  <a:srgbClr val="D60093"/>
                </a:solidFill>
                <a:latin typeface="黑体"/>
                <a:ea typeface="黑体"/>
              </a:rPr>
              <a:t>猜</a:t>
            </a:r>
            <a:endParaRPr lang="en-US" altLang="zh-CN" sz="4000" b="1" dirty="0" smtClean="0">
              <a:solidFill>
                <a:srgbClr val="D60093"/>
              </a:solidFill>
              <a:latin typeface="黑体"/>
              <a:ea typeface="黑体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信</a:t>
            </a:r>
            <a:r>
              <a:rPr lang="zh-CN" altLang="en-US" sz="32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封里是什么图形？</a:t>
            </a:r>
          </a:p>
        </p:txBody>
      </p:sp>
      <p:pic>
        <p:nvPicPr>
          <p:cNvPr id="23555" name="图片 5" descr="n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88" y="2241550"/>
            <a:ext cx="4214812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椭圆 8"/>
          <p:cNvSpPr/>
          <p:nvPr/>
        </p:nvSpPr>
        <p:spPr>
          <a:xfrm>
            <a:off x="3643313" y="4533900"/>
            <a:ext cx="1214437" cy="1214438"/>
          </a:xfrm>
          <a:prstGeom prst="ellipse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57625" y="4241800"/>
            <a:ext cx="785813" cy="1571625"/>
          </a:xfrm>
          <a:prstGeom prst="rect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2819333">
            <a:off x="3706812" y="4803776"/>
            <a:ext cx="1071563" cy="1071562"/>
          </a:xfrm>
          <a:prstGeom prst="rect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8914249">
            <a:off x="3827463" y="4692650"/>
            <a:ext cx="1120775" cy="1485900"/>
          </a:xfrm>
          <a:prstGeom prst="rect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3429000" y="4576763"/>
            <a:ext cx="1643063" cy="857250"/>
          </a:xfrm>
          <a:prstGeom prst="triangle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23561" name="图片 7" descr="m.png"/>
          <p:cNvPicPr>
            <a:picLocks noChangeAspect="1"/>
          </p:cNvPicPr>
          <p:nvPr/>
        </p:nvPicPr>
        <p:blipFill>
          <a:blip r:embed="rId4">
            <a:lum bright="-10000" contrast="20000"/>
          </a:blip>
          <a:srcRect b="9883"/>
          <a:stretch>
            <a:fillRect/>
          </a:stretch>
        </p:blipFill>
        <p:spPr bwMode="auto">
          <a:xfrm>
            <a:off x="2041525" y="1357313"/>
            <a:ext cx="4244975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5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3" grpId="0" animBg="1"/>
      <p:bldP spid="13" grpId="1" animBg="1"/>
      <p:bldP spid="13" grpId="2" animBg="1"/>
      <p:bldP spid="12" grpId="0" animBg="1"/>
      <p:bldP spid="12" grpId="1" animBg="1"/>
      <p:bldP spid="12" grpId="2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914400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4"/>
          <p:cNvSpPr>
            <a:spLocks noChangeArrowheads="1"/>
          </p:cNvSpPr>
          <p:nvPr/>
        </p:nvSpPr>
        <p:spPr bwMode="auto">
          <a:xfrm>
            <a:off x="0" y="357166"/>
            <a:ext cx="5113337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 i="1" dirty="0">
                <a:solidFill>
                  <a:srgbClr val="6600FF"/>
                </a:solidFill>
                <a:latin typeface="Tahoma" pitchFamily="34" charset="0"/>
                <a:ea typeface="华文行楷" pitchFamily="2" charset="-122"/>
              </a:rPr>
              <a:t>板书设</a:t>
            </a:r>
            <a:r>
              <a:rPr lang="zh-CN" altLang="en-US" sz="4000" b="1" i="1" dirty="0" smtClean="0">
                <a:solidFill>
                  <a:srgbClr val="6600FF"/>
                </a:solidFill>
                <a:latin typeface="Tahoma" pitchFamily="34" charset="0"/>
                <a:ea typeface="华文行楷" pitchFamily="2" charset="-122"/>
              </a:rPr>
              <a:t>计：</a:t>
            </a:r>
            <a:endParaRPr lang="zh-CN" altLang="en-US" sz="4000" b="1" i="1" dirty="0">
              <a:solidFill>
                <a:srgbClr val="6600FF"/>
              </a:solidFill>
              <a:latin typeface="Tahoma" pitchFamily="34" charset="0"/>
              <a:ea typeface="华文行楷" pitchFamily="2" charset="-122"/>
            </a:endParaRPr>
          </a:p>
        </p:txBody>
      </p:sp>
      <p:sp>
        <p:nvSpPr>
          <p:cNvPr id="19460" name="Rectangle 22"/>
          <p:cNvSpPr>
            <a:spLocks noChangeArrowheads="1"/>
          </p:cNvSpPr>
          <p:nvPr/>
        </p:nvSpPr>
        <p:spPr bwMode="auto">
          <a:xfrm>
            <a:off x="2992438" y="2979738"/>
            <a:ext cx="1081087" cy="1079500"/>
          </a:xfrm>
          <a:prstGeom prst="rect">
            <a:avLst/>
          </a:prstGeom>
          <a:noFill/>
          <a:ln w="76200" cmpd="sng">
            <a:solidFill>
              <a:srgbClr val="FF3300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3300"/>
              </a:solidFill>
            </a:endParaRPr>
          </a:p>
        </p:txBody>
      </p:sp>
      <p:sp>
        <p:nvSpPr>
          <p:cNvPr id="19461" name="Rectangle 32"/>
          <p:cNvSpPr>
            <a:spLocks noChangeArrowheads="1"/>
          </p:cNvSpPr>
          <p:nvPr/>
        </p:nvSpPr>
        <p:spPr bwMode="auto">
          <a:xfrm>
            <a:off x="904875" y="3001963"/>
            <a:ext cx="1447800" cy="1066800"/>
          </a:xfrm>
          <a:prstGeom prst="rect">
            <a:avLst/>
          </a:prstGeom>
          <a:noFill/>
          <a:ln w="76200" cmpd="sng">
            <a:solidFill>
              <a:srgbClr val="FF33CC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2" name="Oval 38"/>
          <p:cNvSpPr>
            <a:spLocks noChangeArrowheads="1"/>
          </p:cNvSpPr>
          <p:nvPr/>
        </p:nvSpPr>
        <p:spPr bwMode="auto">
          <a:xfrm>
            <a:off x="7097713" y="2924175"/>
            <a:ext cx="1219200" cy="1219200"/>
          </a:xfrm>
          <a:prstGeom prst="ellipse">
            <a:avLst/>
          </a:prstGeom>
          <a:noFill/>
          <a:ln w="76200" cmpd="sng">
            <a:solidFill>
              <a:srgbClr val="00F8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" name="Group 7"/>
          <p:cNvGrpSpPr/>
          <p:nvPr/>
        </p:nvGrpSpPr>
        <p:grpSpPr bwMode="auto">
          <a:xfrm rot="770">
            <a:off x="4619625" y="2925763"/>
            <a:ext cx="1828800" cy="1143000"/>
            <a:chOff x="0" y="0"/>
            <a:chExt cx="1152" cy="720"/>
          </a:xfrm>
        </p:grpSpPr>
        <p:sp>
          <p:nvSpPr>
            <p:cNvPr id="19464" name="Line 61"/>
            <p:cNvSpPr>
              <a:spLocks noChangeShapeType="1"/>
            </p:cNvSpPr>
            <p:nvPr/>
          </p:nvSpPr>
          <p:spPr bwMode="auto">
            <a:xfrm flipH="1">
              <a:off x="0" y="0"/>
              <a:ext cx="720" cy="720"/>
            </a:xfrm>
            <a:prstGeom prst="line">
              <a:avLst/>
            </a:prstGeom>
            <a:noFill/>
            <a:ln w="76200" cmpd="sng">
              <a:solidFill>
                <a:schemeClr val="accent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5" name="Line 62"/>
            <p:cNvSpPr>
              <a:spLocks noChangeShapeType="1"/>
            </p:cNvSpPr>
            <p:nvPr/>
          </p:nvSpPr>
          <p:spPr bwMode="auto">
            <a:xfrm>
              <a:off x="0" y="720"/>
              <a:ext cx="1152" cy="0"/>
            </a:xfrm>
            <a:prstGeom prst="line">
              <a:avLst/>
            </a:prstGeom>
            <a:noFill/>
            <a:ln w="76200" cmpd="sng">
              <a:solidFill>
                <a:schemeClr val="accent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6" name="Line 63"/>
            <p:cNvSpPr>
              <a:spLocks noChangeShapeType="1"/>
            </p:cNvSpPr>
            <p:nvPr/>
          </p:nvSpPr>
          <p:spPr bwMode="auto">
            <a:xfrm>
              <a:off x="720" y="0"/>
              <a:ext cx="432" cy="720"/>
            </a:xfrm>
            <a:prstGeom prst="line">
              <a:avLst/>
            </a:prstGeom>
            <a:noFill/>
            <a:ln w="76200" cmpd="sng">
              <a:solidFill>
                <a:schemeClr val="accent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67" name="Rectangle 4"/>
          <p:cNvSpPr>
            <a:spLocks noChangeArrowheads="1"/>
          </p:cNvSpPr>
          <p:nvPr/>
        </p:nvSpPr>
        <p:spPr bwMode="auto">
          <a:xfrm>
            <a:off x="3286116" y="785794"/>
            <a:ext cx="2303462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i="1" dirty="0">
                <a:latin typeface="宋体" pitchFamily="2" charset="-122"/>
              </a:rPr>
              <a:t>认识图形</a:t>
            </a:r>
          </a:p>
        </p:txBody>
      </p:sp>
      <p:sp>
        <p:nvSpPr>
          <p:cNvPr id="19468" name="Rectangle 4"/>
          <p:cNvSpPr>
            <a:spLocks noChangeArrowheads="1"/>
          </p:cNvSpPr>
          <p:nvPr/>
        </p:nvSpPr>
        <p:spPr bwMode="auto">
          <a:xfrm>
            <a:off x="900113" y="4130675"/>
            <a:ext cx="12954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i="1" dirty="0">
                <a:latin typeface="宋体" pitchFamily="2" charset="-122"/>
              </a:rPr>
              <a:t>长方形</a:t>
            </a:r>
          </a:p>
        </p:txBody>
      </p:sp>
      <p:sp>
        <p:nvSpPr>
          <p:cNvPr id="19469" name="Rectangle 4"/>
          <p:cNvSpPr>
            <a:spLocks noChangeArrowheads="1"/>
          </p:cNvSpPr>
          <p:nvPr/>
        </p:nvSpPr>
        <p:spPr bwMode="auto">
          <a:xfrm>
            <a:off x="2843213" y="4106863"/>
            <a:ext cx="12969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i="1">
                <a:latin typeface="宋体" pitchFamily="2" charset="-122"/>
              </a:rPr>
              <a:t>正方形</a:t>
            </a:r>
          </a:p>
        </p:txBody>
      </p:sp>
      <p:sp>
        <p:nvSpPr>
          <p:cNvPr id="19470" name="Rectangle 4"/>
          <p:cNvSpPr>
            <a:spLocks noChangeArrowheads="1"/>
          </p:cNvSpPr>
          <p:nvPr/>
        </p:nvSpPr>
        <p:spPr bwMode="auto">
          <a:xfrm>
            <a:off x="4859338" y="4076700"/>
            <a:ext cx="12969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i="1">
                <a:latin typeface="宋体" pitchFamily="2" charset="-122"/>
              </a:rPr>
              <a:t>三角形</a:t>
            </a:r>
          </a:p>
        </p:txBody>
      </p:sp>
      <p:sp>
        <p:nvSpPr>
          <p:cNvPr id="19471" name="Rectangle 4"/>
          <p:cNvSpPr>
            <a:spLocks noChangeArrowheads="1"/>
          </p:cNvSpPr>
          <p:nvPr/>
        </p:nvSpPr>
        <p:spPr bwMode="auto">
          <a:xfrm>
            <a:off x="7380288" y="4087813"/>
            <a:ext cx="12954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i="1">
                <a:latin typeface="宋体" pitchFamily="2" charset="-122"/>
              </a:rPr>
              <a:t>圆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5214950"/>
            <a:ext cx="2143140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TextBox 17"/>
          <p:cNvSpPr txBox="1"/>
          <p:nvPr/>
        </p:nvSpPr>
        <p:spPr>
          <a:xfrm>
            <a:off x="2928926" y="5500702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i="1" dirty="0" smtClean="0"/>
              <a:t>平行四边形</a:t>
            </a:r>
            <a:endParaRPr lang="zh-CN" altLang="en-US" sz="2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nimBg="1" autoUpdateAnimBg="0"/>
      <p:bldP spid="19461" grpId="0" animBg="1" autoUpdateAnimBg="0"/>
      <p:bldP spid="19462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08" y="142873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教材分析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3108" y="241672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教学目标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71670" y="3345420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教学重难点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3504" y="234528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教学过程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3504" y="142873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教学方法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14942" y="334542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板书设计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500042"/>
            <a:ext cx="32784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charset="0"/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charset="0"/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charset="0"/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charset="0"/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charset="0"/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r>
              <a:rPr lang="zh-CN" altLang="en-US" sz="4800" b="1" dirty="0" smtClean="0">
                <a:solidFill>
                  <a:srgbClr val="FF00FF"/>
                </a:solidFill>
              </a:rPr>
              <a:t>说课内容：</a:t>
            </a:r>
            <a:endParaRPr lang="zh-CN" altLang="en-US" sz="4800" b="1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日期占位符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20D03070-99E1-404E-8262-A5ED8D303A5D}" type="datetime11">
              <a:rPr lang="zh-CN" altLang="en-US"/>
              <a:pPr/>
              <a:t>22:07:04</a:t>
            </a:fld>
            <a:endParaRPr lang="zh-CN" altLang="zh-CN"/>
          </a:p>
        </p:txBody>
      </p:sp>
      <p:pic>
        <p:nvPicPr>
          <p:cNvPr id="17411" name="Picture 2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94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AutoShape 3"/>
          <p:cNvSpPr>
            <a:spLocks noChangeArrowheads="1"/>
          </p:cNvSpPr>
          <p:nvPr/>
        </p:nvSpPr>
        <p:spPr bwMode="auto">
          <a:xfrm>
            <a:off x="642910" y="188913"/>
            <a:ext cx="8501090" cy="1676400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6000" b="1" dirty="0">
                <a:solidFill>
                  <a:srgbClr val="FF00FF"/>
                </a:solidFill>
                <a:latin typeface="Times New Roman" pitchFamily="18" charset="0"/>
              </a:rPr>
              <a:t>评委老</a:t>
            </a:r>
            <a:r>
              <a:rPr lang="zh-CN" altLang="en-US" sz="6000" b="1" dirty="0" smtClean="0">
                <a:solidFill>
                  <a:srgbClr val="FF00FF"/>
                </a:solidFill>
                <a:latin typeface="Times New Roman" pitchFamily="18" charset="0"/>
              </a:rPr>
              <a:t>师你们辛苦了</a:t>
            </a:r>
            <a:endParaRPr lang="zh-CN" sz="6000" b="1" dirty="0">
              <a:solidFill>
                <a:srgbClr val="FF00FF"/>
              </a:solidFill>
              <a:latin typeface="Times New Roman" pitchFamily="18" charset="0"/>
            </a:endParaRPr>
          </a:p>
        </p:txBody>
      </p:sp>
      <p:pic>
        <p:nvPicPr>
          <p:cNvPr id="17413" name="Picture 4" descr="Bird1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500042"/>
            <a:ext cx="83820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5" descr="Bird1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0" y="500042"/>
            <a:ext cx="762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6" descr="kunc1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11413" y="3235325"/>
            <a:ext cx="58261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7" descr="kunc1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67600" y="2300288"/>
            <a:ext cx="582613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8" descr="kunc1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00113" y="2492375"/>
            <a:ext cx="582612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9" descr="food1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00563" y="6149975"/>
            <a:ext cx="7889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Picture 10" descr="food15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48600" y="2605088"/>
            <a:ext cx="7889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Picture 11" descr="10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525" y="3644900"/>
            <a:ext cx="1944688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2"/>
          <p:cNvGrpSpPr/>
          <p:nvPr/>
        </p:nvGrpSpPr>
        <p:grpSpPr bwMode="auto">
          <a:xfrm>
            <a:off x="381000" y="3284538"/>
            <a:ext cx="8763000" cy="3184525"/>
            <a:chOff x="0" y="0"/>
            <a:chExt cx="5520" cy="2006"/>
          </a:xfrm>
        </p:grpSpPr>
        <p:sp>
          <p:nvSpPr>
            <p:cNvPr id="17440" name="Rectangle 13"/>
            <p:cNvSpPr>
              <a:spLocks noChangeArrowheads="1"/>
            </p:cNvSpPr>
            <p:nvPr/>
          </p:nvSpPr>
          <p:spPr bwMode="auto">
            <a:xfrm>
              <a:off x="4224" y="0"/>
              <a:ext cx="506" cy="202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zh-CN" sz="2400">
                <a:solidFill>
                  <a:srgbClr val="0000FF"/>
                </a:solidFill>
                <a:latin typeface="Times New Roman" pitchFamily="18" charset="0"/>
              </a:endParaRPr>
            </a:p>
          </p:txBody>
        </p:sp>
        <p:grpSp>
          <p:nvGrpSpPr>
            <p:cNvPr id="3" name="Group 14"/>
            <p:cNvGrpSpPr/>
            <p:nvPr/>
          </p:nvGrpSpPr>
          <p:grpSpPr bwMode="auto">
            <a:xfrm>
              <a:off x="0" y="192"/>
              <a:ext cx="5520" cy="1814"/>
              <a:chOff x="0" y="0"/>
              <a:chExt cx="5520" cy="1814"/>
            </a:xfrm>
          </p:grpSpPr>
          <p:grpSp>
            <p:nvGrpSpPr>
              <p:cNvPr id="4" name="Group 15"/>
              <p:cNvGrpSpPr/>
              <p:nvPr/>
            </p:nvGrpSpPr>
            <p:grpSpPr bwMode="auto">
              <a:xfrm>
                <a:off x="0" y="0"/>
                <a:ext cx="5520" cy="1814"/>
                <a:chOff x="0" y="0"/>
                <a:chExt cx="5520" cy="1814"/>
              </a:xfrm>
            </p:grpSpPr>
            <p:grpSp>
              <p:nvGrpSpPr>
                <p:cNvPr id="5" name="Group 16"/>
                <p:cNvGrpSpPr/>
                <p:nvPr/>
              </p:nvGrpSpPr>
              <p:grpSpPr bwMode="auto">
                <a:xfrm>
                  <a:off x="0" y="0"/>
                  <a:ext cx="5520" cy="1814"/>
                  <a:chOff x="0" y="0"/>
                  <a:chExt cx="5520" cy="1814"/>
                </a:xfrm>
              </p:grpSpPr>
              <p:sp>
                <p:nvSpPr>
                  <p:cNvPr id="17451" name="Rectangle 1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72"/>
                    <a:ext cx="506" cy="739"/>
                  </a:xfrm>
                  <a:prstGeom prst="rect">
                    <a:avLst/>
                  </a:prstGeom>
                  <a:solidFill>
                    <a:srgbClr val="6600CC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52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4224" y="0"/>
                    <a:ext cx="506" cy="1411"/>
                  </a:xfrm>
                  <a:prstGeom prst="rect">
                    <a:avLst/>
                  </a:prstGeom>
                  <a:solidFill>
                    <a:srgbClr val="FF00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53" name="Rectangle 19"/>
                  <p:cNvSpPr>
                    <a:spLocks noChangeArrowheads="1"/>
                  </p:cNvSpPr>
                  <p:nvPr/>
                </p:nvSpPr>
                <p:spPr bwMode="auto">
                  <a:xfrm>
                    <a:off x="4738" y="605"/>
                    <a:ext cx="782" cy="806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54" name="Rectangle 20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624"/>
                    <a:ext cx="528" cy="768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55" name="Rectangle 21"/>
                  <p:cNvSpPr>
                    <a:spLocks noChangeArrowheads="1"/>
                  </p:cNvSpPr>
                  <p:nvPr/>
                </p:nvSpPr>
                <p:spPr bwMode="auto">
                  <a:xfrm>
                    <a:off x="3592" y="672"/>
                    <a:ext cx="506" cy="739"/>
                  </a:xfrm>
                  <a:prstGeom prst="rect">
                    <a:avLst/>
                  </a:pr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56" name="Rectangle 22"/>
                  <p:cNvSpPr>
                    <a:spLocks noChangeArrowheads="1"/>
                  </p:cNvSpPr>
                  <p:nvPr/>
                </p:nvSpPr>
                <p:spPr bwMode="auto">
                  <a:xfrm>
                    <a:off x="1518" y="672"/>
                    <a:ext cx="506" cy="739"/>
                  </a:xfrm>
                  <a:prstGeom prst="rect">
                    <a:avLst/>
                  </a:prstGeom>
                  <a:solidFill>
                    <a:srgbClr val="FF00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57" name="Rectangle 23"/>
                  <p:cNvSpPr>
                    <a:spLocks noChangeArrowheads="1"/>
                  </p:cNvSpPr>
                  <p:nvPr/>
                </p:nvSpPr>
                <p:spPr bwMode="auto">
                  <a:xfrm>
                    <a:off x="2208" y="672"/>
                    <a:ext cx="506" cy="739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58" name="Rectangle 24"/>
                  <p:cNvSpPr>
                    <a:spLocks noChangeArrowheads="1"/>
                  </p:cNvSpPr>
                  <p:nvPr/>
                </p:nvSpPr>
                <p:spPr bwMode="auto">
                  <a:xfrm>
                    <a:off x="768" y="672"/>
                    <a:ext cx="506" cy="739"/>
                  </a:xfrm>
                  <a:prstGeom prst="rect">
                    <a:avLst/>
                  </a:prstGeom>
                  <a:solidFill>
                    <a:srgbClr val="33CCFF"/>
                  </a:solidFill>
                  <a:ln w="9525">
                    <a:solidFill>
                      <a:schemeClr val="tx2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59" name="AutoShape 25"/>
                  <p:cNvSpPr>
                    <a:spLocks noChangeArrowheads="1"/>
                  </p:cNvSpPr>
                  <p:nvPr/>
                </p:nvSpPr>
                <p:spPr bwMode="auto">
                  <a:xfrm>
                    <a:off x="5014" y="67"/>
                    <a:ext cx="230" cy="538"/>
                  </a:xfrm>
                  <a:prstGeom prst="upArrow">
                    <a:avLst>
                      <a:gd name="adj1" fmla="val 50000"/>
                      <a:gd name="adj2" fmla="val 58478"/>
                    </a:avLst>
                  </a:prstGeom>
                  <a:solidFill>
                    <a:srgbClr val="6600CC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60" name="Rectangle 26"/>
                  <p:cNvSpPr>
                    <a:spLocks noChangeArrowheads="1"/>
                  </p:cNvSpPr>
                  <p:nvPr/>
                </p:nvSpPr>
                <p:spPr bwMode="auto">
                  <a:xfrm>
                    <a:off x="4278" y="470"/>
                    <a:ext cx="414" cy="538"/>
                  </a:xfrm>
                  <a:prstGeom prst="rect">
                    <a:avLst/>
                  </a:prstGeom>
                  <a:solidFill>
                    <a:srgbClr val="33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61" name="AutoShape 27"/>
                  <p:cNvSpPr>
                    <a:spLocks noChangeArrowheads="1"/>
                  </p:cNvSpPr>
                  <p:nvPr/>
                </p:nvSpPr>
                <p:spPr bwMode="auto">
                  <a:xfrm>
                    <a:off x="828" y="1344"/>
                    <a:ext cx="368" cy="470"/>
                  </a:xfrm>
                  <a:prstGeom prst="flowChartSummingJunction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bg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62" name="AutoShape 28"/>
                  <p:cNvSpPr>
                    <a:spLocks noChangeArrowheads="1"/>
                  </p:cNvSpPr>
                  <p:nvPr/>
                </p:nvSpPr>
                <p:spPr bwMode="auto">
                  <a:xfrm>
                    <a:off x="1610" y="1344"/>
                    <a:ext cx="368" cy="470"/>
                  </a:xfrm>
                  <a:prstGeom prst="flowChartSummingJunction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bg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63" name="AutoShape 29"/>
                  <p:cNvSpPr>
                    <a:spLocks noChangeArrowheads="1"/>
                  </p:cNvSpPr>
                  <p:nvPr/>
                </p:nvSpPr>
                <p:spPr bwMode="auto">
                  <a:xfrm>
                    <a:off x="4324" y="1344"/>
                    <a:ext cx="368" cy="470"/>
                  </a:xfrm>
                  <a:prstGeom prst="flowChartSummingJunction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bg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64" name="AutoShape 30"/>
                  <p:cNvSpPr>
                    <a:spLocks noChangeArrowheads="1"/>
                  </p:cNvSpPr>
                  <p:nvPr/>
                </p:nvSpPr>
                <p:spPr bwMode="auto">
                  <a:xfrm>
                    <a:off x="3680" y="1344"/>
                    <a:ext cx="368" cy="470"/>
                  </a:xfrm>
                  <a:prstGeom prst="flowChartSummingJunction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bg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65" name="AutoShape 31"/>
                  <p:cNvSpPr>
                    <a:spLocks noChangeArrowheads="1"/>
                  </p:cNvSpPr>
                  <p:nvPr/>
                </p:nvSpPr>
                <p:spPr bwMode="auto">
                  <a:xfrm>
                    <a:off x="2990" y="1344"/>
                    <a:ext cx="368" cy="470"/>
                  </a:xfrm>
                  <a:prstGeom prst="flowChartSummingJunction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bg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66" name="AutoShape 32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1344"/>
                    <a:ext cx="368" cy="470"/>
                  </a:xfrm>
                  <a:prstGeom prst="flowChartSummingJunction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bg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67" name="AutoShape 33"/>
                  <p:cNvSpPr>
                    <a:spLocks noChangeArrowheads="1"/>
                  </p:cNvSpPr>
                  <p:nvPr/>
                </p:nvSpPr>
                <p:spPr bwMode="auto">
                  <a:xfrm>
                    <a:off x="4922" y="1344"/>
                    <a:ext cx="368" cy="470"/>
                  </a:xfrm>
                  <a:prstGeom prst="flowChartSummingJunction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bg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68" name="AutoShape 34"/>
                  <p:cNvSpPr>
                    <a:spLocks noChangeArrowheads="1"/>
                  </p:cNvSpPr>
                  <p:nvPr/>
                </p:nvSpPr>
                <p:spPr bwMode="auto">
                  <a:xfrm>
                    <a:off x="48" y="1344"/>
                    <a:ext cx="368" cy="470"/>
                  </a:xfrm>
                  <a:prstGeom prst="flowChartSummingJunction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bg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69" name="Rectangle 35"/>
                  <p:cNvSpPr>
                    <a:spLocks noChangeArrowheads="1"/>
                  </p:cNvSpPr>
                  <p:nvPr/>
                </p:nvSpPr>
                <p:spPr bwMode="auto">
                  <a:xfrm>
                    <a:off x="528" y="1104"/>
                    <a:ext cx="240" cy="269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70" name="Rectangle 36"/>
                  <p:cNvSpPr>
                    <a:spLocks noChangeArrowheads="1"/>
                  </p:cNvSpPr>
                  <p:nvPr/>
                </p:nvSpPr>
                <p:spPr bwMode="auto">
                  <a:xfrm>
                    <a:off x="4080" y="1056"/>
                    <a:ext cx="144" cy="288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71" name="Rectangle 37"/>
                  <p:cNvSpPr>
                    <a:spLocks noChangeArrowheads="1"/>
                  </p:cNvSpPr>
                  <p:nvPr/>
                </p:nvSpPr>
                <p:spPr bwMode="auto">
                  <a:xfrm>
                    <a:off x="1288" y="1075"/>
                    <a:ext cx="230" cy="269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72" name="Rectangle 38"/>
                  <p:cNvSpPr>
                    <a:spLocks noChangeArrowheads="1"/>
                  </p:cNvSpPr>
                  <p:nvPr/>
                </p:nvSpPr>
                <p:spPr bwMode="auto">
                  <a:xfrm>
                    <a:off x="3404" y="1075"/>
                    <a:ext cx="184" cy="269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73" name="Rectangle 39"/>
                  <p:cNvSpPr>
                    <a:spLocks noChangeArrowheads="1"/>
                  </p:cNvSpPr>
                  <p:nvPr/>
                </p:nvSpPr>
                <p:spPr bwMode="auto">
                  <a:xfrm>
                    <a:off x="2714" y="1075"/>
                    <a:ext cx="166" cy="269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74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2024" y="1075"/>
                    <a:ext cx="184" cy="269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7445" name="Text Box 41"/>
                <p:cNvSpPr txBox="1">
                  <a:spLocks noChangeArrowheads="1"/>
                </p:cNvSpPr>
                <p:nvPr/>
              </p:nvSpPr>
              <p:spPr bwMode="auto">
                <a:xfrm>
                  <a:off x="48" y="336"/>
                  <a:ext cx="460" cy="9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zh-CN" sz="3200" b="1">
                      <a:solidFill>
                        <a:srgbClr val="FFFF00"/>
                      </a:solidFill>
                      <a:latin typeface="黑体" pitchFamily="49" charset="-122"/>
                      <a:ea typeface="黑体" pitchFamily="49" charset="-122"/>
                    </a:rPr>
                    <a:t> </a:t>
                  </a:r>
                  <a:r>
                    <a:rPr lang="zh-CN" altLang="zh-CN" sz="6600" b="1">
                      <a:solidFill>
                        <a:srgbClr val="FFFF00"/>
                      </a:solidFill>
                      <a:latin typeface="黑体" pitchFamily="49" charset="-122"/>
                      <a:ea typeface="黑体" pitchFamily="49" charset="-122"/>
                    </a:rPr>
                    <a:t>6</a:t>
                  </a:r>
                  <a:endParaRPr lang="zh-CN" altLang="zh-CN" sz="25200" b="1">
                    <a:solidFill>
                      <a:srgbClr val="FFFF00"/>
                    </a:solidFill>
                    <a:latin typeface="黑体" pitchFamily="49" charset="-122"/>
                    <a:ea typeface="黑体" pitchFamily="49" charset="-122"/>
                  </a:endParaRPr>
                </a:p>
              </p:txBody>
            </p:sp>
            <p:sp>
              <p:nvSpPr>
                <p:cNvPr id="17446" name="Text Box 42"/>
                <p:cNvSpPr txBox="1">
                  <a:spLocks noChangeArrowheads="1"/>
                </p:cNvSpPr>
                <p:nvPr/>
              </p:nvSpPr>
              <p:spPr bwMode="auto">
                <a:xfrm>
                  <a:off x="2256" y="624"/>
                  <a:ext cx="736" cy="6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zh-CN" sz="6600" b="1">
                      <a:solidFill>
                        <a:srgbClr val="FF0000"/>
                      </a:solidFill>
                      <a:latin typeface="宋体" pitchFamily="2" charset="-122"/>
                    </a:rPr>
                    <a:t>3</a:t>
                  </a:r>
                </a:p>
              </p:txBody>
            </p:sp>
            <p:sp>
              <p:nvSpPr>
                <p:cNvPr id="17447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3648" y="720"/>
                  <a:ext cx="1104" cy="6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zh-CN" sz="6600" b="1">
                      <a:solidFill>
                        <a:srgbClr val="FF00FF"/>
                      </a:solidFill>
                      <a:latin typeface="Times New Roman" pitchFamily="18" charset="0"/>
                    </a:rPr>
                    <a:t>1</a:t>
                  </a:r>
                </a:p>
              </p:txBody>
            </p:sp>
            <p:sp>
              <p:nvSpPr>
                <p:cNvPr id="17448" name="Text Box 44"/>
                <p:cNvSpPr txBox="1">
                  <a:spLocks noChangeArrowheads="1"/>
                </p:cNvSpPr>
                <p:nvPr/>
              </p:nvSpPr>
              <p:spPr bwMode="auto">
                <a:xfrm>
                  <a:off x="2928" y="624"/>
                  <a:ext cx="784" cy="6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zh-CN" sz="6600" b="1">
                      <a:solidFill>
                        <a:srgbClr val="FFFF00"/>
                      </a:solidFill>
                      <a:latin typeface="宋体" pitchFamily="2" charset="-122"/>
                    </a:rPr>
                    <a:t>2</a:t>
                  </a:r>
                </a:p>
              </p:txBody>
            </p:sp>
            <p:sp>
              <p:nvSpPr>
                <p:cNvPr id="17449" name="Text Box 45"/>
                <p:cNvSpPr txBox="1">
                  <a:spLocks noChangeArrowheads="1"/>
                </p:cNvSpPr>
                <p:nvPr/>
              </p:nvSpPr>
              <p:spPr bwMode="auto">
                <a:xfrm>
                  <a:off x="1584" y="672"/>
                  <a:ext cx="690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zh-CN" sz="6000" b="1">
                      <a:solidFill>
                        <a:srgbClr val="0000FF"/>
                      </a:solidFill>
                      <a:latin typeface="宋体" pitchFamily="2" charset="-122"/>
                    </a:rPr>
                    <a:t>4</a:t>
                  </a:r>
                </a:p>
              </p:txBody>
            </p:sp>
            <p:sp>
              <p:nvSpPr>
                <p:cNvPr id="17450" name="Text Box 46"/>
                <p:cNvSpPr txBox="1">
                  <a:spLocks noChangeArrowheads="1"/>
                </p:cNvSpPr>
                <p:nvPr/>
              </p:nvSpPr>
              <p:spPr bwMode="auto">
                <a:xfrm>
                  <a:off x="816" y="720"/>
                  <a:ext cx="736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zh-CN" sz="6000" b="1">
                      <a:solidFill>
                        <a:srgbClr val="FF0000"/>
                      </a:solidFill>
                      <a:latin typeface="宋体" pitchFamily="2" charset="-122"/>
                    </a:rPr>
                    <a:t>5</a:t>
                  </a:r>
                </a:p>
              </p:txBody>
            </p:sp>
          </p:grpSp>
          <p:pic>
            <p:nvPicPr>
              <p:cNvPr id="17443" name="Picture 47" descr="17"/>
              <p:cNvPicPr>
                <a:picLocks noChangeAspect="1" noChangeArrowheads="1"/>
              </p:cNvPicPr>
              <p:nvPr/>
            </p:nvPicPr>
            <p:blipFill>
              <a:blip r:embed="rId9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792" y="240"/>
                <a:ext cx="1152" cy="1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7422" name="Picture 48" descr="0502F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104"/>
              </a:clrFrom>
              <a:clrTo>
                <a:srgbClr val="FEF10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750" y="3860800"/>
            <a:ext cx="701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3" name="Picture 49" descr="0502F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104"/>
              </a:clrFrom>
              <a:clrTo>
                <a:srgbClr val="FEF10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718109">
            <a:off x="2771775" y="3933825"/>
            <a:ext cx="701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4" name="Picture 50" descr="0502F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104"/>
              </a:clrFrom>
              <a:clrTo>
                <a:srgbClr val="FEF10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663343">
            <a:off x="1547813" y="3860800"/>
            <a:ext cx="701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5" name="Picture 51" descr="0502F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104"/>
              </a:clrFrom>
              <a:clrTo>
                <a:srgbClr val="FEF10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150" y="3933825"/>
            <a:ext cx="701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6" name="Picture 52" descr="0502F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104"/>
              </a:clrFrom>
              <a:clrTo>
                <a:srgbClr val="FEF10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370461">
            <a:off x="3059113" y="3789363"/>
            <a:ext cx="701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7" name="Picture 53" descr="0502F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104"/>
              </a:clrFrom>
              <a:clrTo>
                <a:srgbClr val="FEF10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93367">
            <a:off x="3851275" y="3789363"/>
            <a:ext cx="1081088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8" name="Picture 54" descr="0502F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104"/>
              </a:clrFrom>
              <a:clrTo>
                <a:srgbClr val="FEF10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263185">
            <a:off x="5148263" y="3933825"/>
            <a:ext cx="792162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9" name="Picture 55" descr="0502F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104"/>
              </a:clrFrom>
              <a:clrTo>
                <a:srgbClr val="FEF10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325" y="3698875"/>
            <a:ext cx="863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0" name="Picture 56" descr="0502F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104"/>
              </a:clrFrom>
              <a:clrTo>
                <a:srgbClr val="FEF10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363" y="3789363"/>
            <a:ext cx="701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1" name="Picture 57" descr="0502F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104"/>
              </a:clrFrom>
              <a:clrTo>
                <a:srgbClr val="FEF10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836573">
            <a:off x="6084888" y="3789363"/>
            <a:ext cx="701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2" name="Picture 58" descr="0502F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104"/>
              </a:clrFrom>
              <a:clrTo>
                <a:srgbClr val="FEF10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820765">
            <a:off x="468313" y="3789363"/>
            <a:ext cx="701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59"/>
          <p:cNvGrpSpPr/>
          <p:nvPr/>
        </p:nvGrpSpPr>
        <p:grpSpPr bwMode="auto">
          <a:xfrm>
            <a:off x="2339975" y="1700213"/>
            <a:ext cx="4535488" cy="2376487"/>
            <a:chOff x="0" y="0"/>
            <a:chExt cx="2304" cy="1200"/>
          </a:xfrm>
        </p:grpSpPr>
        <p:grpSp>
          <p:nvGrpSpPr>
            <p:cNvPr id="7" name="Group 60"/>
            <p:cNvGrpSpPr/>
            <p:nvPr/>
          </p:nvGrpSpPr>
          <p:grpSpPr bwMode="auto">
            <a:xfrm>
              <a:off x="0" y="0"/>
              <a:ext cx="1152" cy="1152"/>
              <a:chOff x="0" y="0"/>
              <a:chExt cx="1152" cy="1152"/>
            </a:xfrm>
          </p:grpSpPr>
          <p:pic>
            <p:nvPicPr>
              <p:cNvPr id="17438" name="Picture 61" descr="gif007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0" y="0"/>
                <a:ext cx="1152" cy="1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7439" name="Text Box 62"/>
              <p:cNvSpPr txBox="1">
                <a:spLocks noChangeArrowheads="1"/>
              </p:cNvSpPr>
              <p:nvPr/>
            </p:nvSpPr>
            <p:spPr bwMode="auto">
              <a:xfrm>
                <a:off x="190" y="260"/>
                <a:ext cx="720" cy="66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8000" b="1" dirty="0" smtClean="0">
                    <a:solidFill>
                      <a:srgbClr val="00FFFF"/>
                    </a:solidFill>
                    <a:latin typeface="Times New Roman" pitchFamily="18" charset="0"/>
                  </a:rPr>
                  <a:t>谢</a:t>
                </a:r>
                <a:endParaRPr lang="zh-CN" sz="8000" b="1" dirty="0">
                  <a:solidFill>
                    <a:srgbClr val="00FFFF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8" name="Group 63"/>
            <p:cNvGrpSpPr/>
            <p:nvPr/>
          </p:nvGrpSpPr>
          <p:grpSpPr bwMode="auto">
            <a:xfrm>
              <a:off x="1152" y="48"/>
              <a:ext cx="1152" cy="1152"/>
              <a:chOff x="0" y="0"/>
              <a:chExt cx="1152" cy="1152"/>
            </a:xfrm>
          </p:grpSpPr>
          <p:pic>
            <p:nvPicPr>
              <p:cNvPr id="17436" name="Picture 64" descr="gif007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0" y="0"/>
                <a:ext cx="1152" cy="1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7437" name="Text Box 65"/>
              <p:cNvSpPr txBox="1">
                <a:spLocks noChangeArrowheads="1"/>
              </p:cNvSpPr>
              <p:nvPr/>
            </p:nvSpPr>
            <p:spPr bwMode="auto">
              <a:xfrm>
                <a:off x="192" y="192"/>
                <a:ext cx="720" cy="66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8000" b="1" dirty="0">
                    <a:solidFill>
                      <a:srgbClr val="00FFFF"/>
                    </a:solidFill>
                    <a:latin typeface="Times New Roman" pitchFamily="18" charset="0"/>
                  </a:rPr>
                  <a:t>谢</a:t>
                </a:r>
                <a:r>
                  <a:rPr lang="zh-CN" sz="6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</a:t>
                </a:r>
                <a:endParaRPr lang="zh-CN" sz="6000" b="1" dirty="0">
                  <a:solidFill>
                    <a:srgbClr val="FF0000"/>
                  </a:solidFill>
                  <a:latin typeface="Times New Roman" pitchFamily="18" charset="0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42908" y="642918"/>
            <a:ext cx="30139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 smtClean="0">
                <a:solidFill>
                  <a:srgbClr val="D60093"/>
                </a:solidFill>
              </a:rPr>
              <a:t>教材分析：</a:t>
            </a:r>
            <a:endParaRPr lang="zh-CN" altLang="en-US" sz="4400" b="1" i="1" dirty="0">
              <a:solidFill>
                <a:srgbClr val="D60093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06" y="1928802"/>
            <a:ext cx="9520555" cy="295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   《</a:t>
            </a:r>
            <a:r>
              <a:rPr lang="zh-CN" altLang="en-US" sz="2800" dirty="0" smtClean="0"/>
              <a:t>认识图形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是义务教育青岛版一年级下册第四单元的</a:t>
            </a:r>
            <a:endParaRPr lang="en-US" altLang="zh-CN" sz="2800" dirty="0" smtClean="0"/>
          </a:p>
          <a:p>
            <a:r>
              <a:rPr lang="zh-CN" altLang="en-US" sz="2800" dirty="0" smtClean="0"/>
              <a:t>教学内容，本节课的内容是学生在认识了长方体、正方体、</a:t>
            </a:r>
            <a:endParaRPr lang="en-US" altLang="zh-CN" sz="2800" dirty="0" smtClean="0"/>
          </a:p>
          <a:p>
            <a:r>
              <a:rPr lang="zh-CN" altLang="en-US" sz="2800" dirty="0" smtClean="0"/>
              <a:t>圆柱体和球体的基础上来初步认识长方形、正方形、三角</a:t>
            </a:r>
            <a:endParaRPr lang="en-US" altLang="zh-CN" sz="2800" dirty="0" smtClean="0"/>
          </a:p>
          <a:p>
            <a:r>
              <a:rPr lang="zh-CN" altLang="en-US" sz="2800" dirty="0" smtClean="0"/>
              <a:t>形、圆形等平面图形，体现了从立体到平面的设计思路，</a:t>
            </a:r>
            <a:endParaRPr lang="en-US" altLang="zh-CN" sz="2800" dirty="0" smtClean="0"/>
          </a:p>
          <a:p>
            <a:r>
              <a:rPr lang="zh-CN" altLang="en-US" sz="2800" dirty="0" smtClean="0"/>
              <a:t>学习这几种图形，为以后学习它们的特征、周长和面积打</a:t>
            </a:r>
            <a:endParaRPr lang="en-US" altLang="zh-CN" sz="2800" dirty="0" smtClean="0"/>
          </a:p>
          <a:p>
            <a:r>
              <a:rPr lang="zh-CN" altLang="en-US" sz="2800" dirty="0" smtClean="0"/>
              <a:t>下重要的基础。</a:t>
            </a:r>
            <a:endParaRPr lang="en-US" altLang="zh-CN" sz="2800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1214422"/>
            <a:ext cx="8802410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结合一年级学生的认知能力，确定如下教学目标：</a:t>
            </a:r>
            <a:endParaRPr lang="en-US" altLang="zh-CN" sz="2800" dirty="0" smtClean="0"/>
          </a:p>
          <a:p>
            <a:r>
              <a:rPr lang="zh-CN" altLang="en-US" sz="2800" dirty="0" smtClean="0"/>
              <a:t>知识目标：初步认识并会辨认这几种图形。</a:t>
            </a:r>
            <a:endParaRPr lang="en-US" altLang="zh-CN" sz="2800" dirty="0" smtClean="0"/>
          </a:p>
          <a:p>
            <a:r>
              <a:rPr lang="zh-CN" altLang="en-US" sz="2800" dirty="0" smtClean="0"/>
              <a:t>能力目标：培养学生抽象、概括、实践以及创新能力，</a:t>
            </a:r>
            <a:endParaRPr lang="en-US" altLang="zh-CN" sz="2800" dirty="0" smtClean="0"/>
          </a:p>
          <a:p>
            <a:r>
              <a:rPr lang="zh-CN" altLang="en-US" sz="2800" dirty="0" smtClean="0"/>
              <a:t>建立空间观念。</a:t>
            </a:r>
            <a:endParaRPr lang="en-US" altLang="zh-CN" sz="2800" dirty="0" smtClean="0"/>
          </a:p>
          <a:p>
            <a:r>
              <a:rPr lang="zh-CN" altLang="en-US" sz="2800" dirty="0" smtClean="0"/>
              <a:t>情感目标：感受数学与生活息息相关，激发学生学习</a:t>
            </a:r>
            <a:endParaRPr lang="en-US" altLang="zh-CN" sz="2800" dirty="0" smtClean="0"/>
          </a:p>
          <a:p>
            <a:r>
              <a:rPr lang="zh-CN" altLang="en-US" sz="2800" dirty="0" smtClean="0"/>
              <a:t>数学的兴趣。</a:t>
            </a:r>
            <a:endParaRPr lang="en-US" altLang="zh-CN" sz="2800" dirty="0" smtClean="0"/>
          </a:p>
          <a:p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-32" y="500042"/>
            <a:ext cx="301396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i="1" dirty="0" smtClean="0">
                <a:solidFill>
                  <a:srgbClr val="D60093"/>
                </a:solidFill>
              </a:rPr>
              <a:t>教学目标：</a:t>
            </a:r>
            <a:endParaRPr lang="en-US" altLang="zh-CN" sz="4400" b="1" i="1" dirty="0" smtClean="0">
              <a:solidFill>
                <a:srgbClr val="D6009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/>
          <p:cNvSpPr txBox="1">
            <a:spLocks noChangeArrowheads="1"/>
          </p:cNvSpPr>
          <p:nvPr/>
        </p:nvSpPr>
        <p:spPr bwMode="auto">
          <a:xfrm>
            <a:off x="-71470" y="642938"/>
            <a:ext cx="327205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 i="1" dirty="0">
                <a:solidFill>
                  <a:srgbClr val="D60093"/>
                </a:solidFill>
              </a:rPr>
              <a:t>教学重难点：</a:t>
            </a:r>
          </a:p>
        </p:txBody>
      </p:sp>
      <p:sp>
        <p:nvSpPr>
          <p:cNvPr id="5123" name="TextBox 2"/>
          <p:cNvSpPr txBox="1">
            <a:spLocks noChangeArrowheads="1"/>
          </p:cNvSpPr>
          <p:nvPr/>
        </p:nvSpPr>
        <p:spPr bwMode="auto">
          <a:xfrm>
            <a:off x="-71470" y="2214563"/>
            <a:ext cx="9520555" cy="2246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dirty="0"/>
              <a:t>根据教学目标，确定本节课的重点为：会辨认这几种图</a:t>
            </a:r>
            <a:r>
              <a:rPr lang="zh-CN" altLang="en-US" sz="2800" dirty="0" smtClean="0"/>
              <a:t>形。</a:t>
            </a:r>
            <a:endParaRPr lang="en-US" altLang="zh-CN" sz="2800" dirty="0"/>
          </a:p>
          <a:p>
            <a:endParaRPr lang="en-US" altLang="zh-CN" sz="2800" dirty="0"/>
          </a:p>
          <a:p>
            <a:endParaRPr lang="en-US" altLang="zh-CN" sz="2800" dirty="0"/>
          </a:p>
          <a:p>
            <a:r>
              <a:rPr lang="zh-CN" altLang="en-US" sz="2800" dirty="0"/>
              <a:t>根据学生已有知识经验，确定本节课的难点为：体会面</a:t>
            </a:r>
            <a:r>
              <a:rPr lang="zh-CN" altLang="en-US" sz="2800" dirty="0" smtClean="0"/>
              <a:t>在</a:t>
            </a:r>
            <a:endParaRPr lang="en-US" altLang="zh-CN" sz="2800" dirty="0" smtClean="0"/>
          </a:p>
          <a:p>
            <a:r>
              <a:rPr lang="zh-CN" altLang="en-US" sz="2800" dirty="0" smtClean="0"/>
              <a:t>体上。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71470" y="571480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i="1" dirty="0" smtClean="0">
                <a:solidFill>
                  <a:srgbClr val="D60093"/>
                </a:solidFill>
              </a:rPr>
              <a:t>教学方法：</a:t>
            </a:r>
            <a:endParaRPr lang="zh-CN" altLang="en-US" sz="4000" b="1" i="1" dirty="0">
              <a:solidFill>
                <a:srgbClr val="D60093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06" y="2214554"/>
            <a:ext cx="8802410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    一年级的孩子，他们有着强烈的好奇心和求知欲，</a:t>
            </a:r>
            <a:endParaRPr lang="en-US" altLang="zh-CN" sz="2800" dirty="0" smtClean="0"/>
          </a:p>
          <a:p>
            <a:r>
              <a:rPr lang="zh-CN" altLang="en-US" sz="2800" dirty="0" smtClean="0"/>
              <a:t>并且好动爱说，所以在教学中，我会给他们充分的动手</a:t>
            </a:r>
            <a:endParaRPr lang="en-US" altLang="zh-CN" sz="2800" dirty="0" smtClean="0"/>
          </a:p>
          <a:p>
            <a:r>
              <a:rPr lang="zh-CN" altLang="en-US" sz="2800" dirty="0" smtClean="0"/>
              <a:t>和表达的时间和空间。我综合运用启发式教学法、尝试</a:t>
            </a:r>
            <a:endParaRPr lang="en-US" altLang="zh-CN" sz="2800" dirty="0" smtClean="0"/>
          </a:p>
          <a:p>
            <a:r>
              <a:rPr lang="zh-CN" altLang="en-US" sz="2800" dirty="0" smtClean="0"/>
              <a:t>教学法、活动教学法等，来促进学生对新知的建构。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2" y="714356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i="1" dirty="0" smtClean="0">
                <a:solidFill>
                  <a:srgbClr val="D60093"/>
                </a:solidFill>
              </a:rPr>
              <a:t>教学过程：</a:t>
            </a:r>
            <a:endParaRPr lang="en-US" altLang="zh-CN" sz="4000" b="1" i="1" dirty="0" smtClean="0">
              <a:solidFill>
                <a:srgbClr val="D60093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286" y="2071678"/>
            <a:ext cx="9379491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     </a:t>
            </a:r>
            <a:r>
              <a:rPr lang="zh-CN" altLang="en-US" sz="2800" dirty="0" smtClean="0"/>
              <a:t>为了有效的突出重点，突破难点，顺利完成教学目标，</a:t>
            </a:r>
            <a:endParaRPr lang="en-US" altLang="zh-CN" sz="2800" dirty="0" smtClean="0"/>
          </a:p>
          <a:p>
            <a:r>
              <a:rPr lang="zh-CN" altLang="en-US" sz="2800" dirty="0" smtClean="0"/>
              <a:t>将本课的教学过程设计为</a:t>
            </a:r>
            <a:r>
              <a:rPr lang="en-US" altLang="zh-CN" sz="2800" dirty="0" smtClean="0"/>
              <a:t>5</a:t>
            </a:r>
            <a:r>
              <a:rPr lang="zh-CN" altLang="en-US" sz="2800" dirty="0" smtClean="0"/>
              <a:t>个环节：</a:t>
            </a:r>
            <a:endParaRPr lang="en-US" altLang="zh-CN" sz="2800" dirty="0" smtClean="0"/>
          </a:p>
          <a:p>
            <a:r>
              <a:rPr lang="zh-CN" altLang="en-US" sz="2800" dirty="0" smtClean="0"/>
              <a:t>一、创设情境，导入新知</a:t>
            </a:r>
            <a:endParaRPr lang="en-US" altLang="zh-CN" sz="2800" dirty="0" smtClean="0"/>
          </a:p>
          <a:p>
            <a:r>
              <a:rPr lang="zh-CN" altLang="en-US" sz="2800" dirty="0" smtClean="0"/>
              <a:t>二、组织活动，探索新知</a:t>
            </a:r>
            <a:endParaRPr lang="en-US" altLang="zh-CN" sz="2800" dirty="0" smtClean="0"/>
          </a:p>
          <a:p>
            <a:r>
              <a:rPr lang="zh-CN" altLang="en-US" sz="2800" dirty="0" smtClean="0"/>
              <a:t>三、实践应用，巩固新知</a:t>
            </a:r>
            <a:endParaRPr lang="en-US" altLang="zh-CN" sz="2800" dirty="0" smtClean="0"/>
          </a:p>
          <a:p>
            <a:r>
              <a:rPr lang="zh-CN" altLang="en-US" sz="2800" dirty="0" smtClean="0"/>
              <a:t>四、总结反思，深化认识</a:t>
            </a:r>
            <a:endParaRPr lang="en-US" altLang="zh-CN" sz="2800" dirty="0" smtClean="0"/>
          </a:p>
          <a:p>
            <a:r>
              <a:rPr lang="zh-CN" altLang="en-US" sz="2800" dirty="0" smtClean="0"/>
              <a:t>五、布置作业，巩固提高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D761141-8EE5-4105-AEBC-668DC8307E3A}" type="datetime11">
              <a:rPr lang="zh-CN" altLang="en-US"/>
              <a:pPr/>
              <a:t>22:07:03</a:t>
            </a:fld>
            <a:endParaRPr lang="zh-CN" altLang="zh-CN"/>
          </a:p>
        </p:txBody>
      </p:sp>
      <p:pic>
        <p:nvPicPr>
          <p:cNvPr id="8195" name="Picture 2" descr="土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0988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EF0FF"/>
              </a:clrFrom>
              <a:clrTo>
                <a:srgbClr val="EEF0FF">
                  <a:alpha val="0"/>
                </a:srgbClr>
              </a:clrTo>
            </a:clrChange>
          </a:blip>
          <a:srcRect r="69122" b="55484"/>
          <a:stretch>
            <a:fillRect/>
          </a:stretch>
        </p:blipFill>
        <p:spPr bwMode="auto">
          <a:xfrm>
            <a:off x="1752600" y="3733800"/>
            <a:ext cx="15113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EF0FF"/>
              </a:clrFrom>
              <a:clrTo>
                <a:srgbClr val="EEF0FF">
                  <a:alpha val="0"/>
                </a:srgbClr>
              </a:clrTo>
            </a:clrChange>
            <a:lum bright="-6000" contrast="42000"/>
          </a:blip>
          <a:srcRect l="67200" t="64917" r="102" b="-154"/>
          <a:stretch>
            <a:fillRect/>
          </a:stretch>
        </p:blipFill>
        <p:spPr bwMode="auto">
          <a:xfrm>
            <a:off x="5562600" y="4267200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5" descr="魔方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1447800"/>
            <a:ext cx="15970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6" descr="书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9200" y="1320800"/>
            <a:ext cx="2286000" cy="195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 Box 7"/>
          <p:cNvSpPr txBox="1">
            <a:spLocks noChangeArrowheads="1"/>
          </p:cNvSpPr>
          <p:nvPr/>
        </p:nvSpPr>
        <p:spPr bwMode="auto">
          <a:xfrm>
            <a:off x="914400" y="533400"/>
            <a:ext cx="2743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200" b="1" dirty="0">
                <a:solidFill>
                  <a:srgbClr val="FF0000"/>
                </a:solidFill>
                <a:latin typeface="Times New Roman" pitchFamily="18" charset="0"/>
                <a:ea typeface="方正姚体" pitchFamily="2" charset="-122"/>
              </a:rPr>
              <a:t>生活中的图形</a:t>
            </a:r>
          </a:p>
        </p:txBody>
      </p:sp>
      <p:pic>
        <p:nvPicPr>
          <p:cNvPr id="8201" name="Picture 8" descr="EXIT1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610600" y="62484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82EBCE28-1A55-452A-8F9B-6E8823F1FF69}" type="datetime11">
              <a:rPr lang="zh-CN" altLang="en-US"/>
              <a:pPr/>
              <a:t>22:07:03</a:t>
            </a:fld>
            <a:endParaRPr lang="zh-CN" altLang="zh-CN"/>
          </a:p>
        </p:txBody>
      </p:sp>
      <p:pic>
        <p:nvPicPr>
          <p:cNvPr id="9219" name="Picture 2" descr="土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0988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3" descr="生活中的图形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" y="1752600"/>
            <a:ext cx="88392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990600" y="685800"/>
            <a:ext cx="26320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sz="3200" b="1">
                <a:solidFill>
                  <a:srgbClr val="F800B7"/>
                </a:solidFill>
                <a:latin typeface="Times New Roman" pitchFamily="18" charset="0"/>
                <a:ea typeface="黑体" pitchFamily="49" charset="-122"/>
              </a:rPr>
              <a:t>生活中的图形</a:t>
            </a:r>
            <a:endParaRPr lang="zh-CN" sz="3200" b="1">
              <a:solidFill>
                <a:schemeClr val="tx1"/>
              </a:solidFill>
              <a:latin typeface="Times New Roman" pitchFamily="18" charset="0"/>
              <a:ea typeface="仿宋_GB2312" pitchFamily="49" charset="-122"/>
            </a:endParaRPr>
          </a:p>
        </p:txBody>
      </p:sp>
      <p:pic>
        <p:nvPicPr>
          <p:cNvPr id="9222" name="Picture 5" descr="EXIT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610600" y="62484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750</Words>
  <Application>Kingsoft Office WPP</Application>
  <PresentationFormat>全屏显示(4:3)</PresentationFormat>
  <Paragraphs>85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75</cp:revision>
  <dcterms:created xsi:type="dcterms:W3CDTF">2016-02-26T13:58:00Z</dcterms:created>
  <dcterms:modified xsi:type="dcterms:W3CDTF">2016-06-06T14:08:29Z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2052-10.1.0.5400</vt:lpwstr>
  </property>
</Properties>
</file>