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5"/>
  </p:notesMasterIdLst>
  <p:sldIdLst>
    <p:sldId id="271" r:id="rId2"/>
    <p:sldId id="264" r:id="rId3"/>
    <p:sldId id="289" r:id="rId4"/>
    <p:sldId id="429" r:id="rId5"/>
    <p:sldId id="407" r:id="rId6"/>
    <p:sldId id="439" r:id="rId7"/>
    <p:sldId id="440" r:id="rId8"/>
    <p:sldId id="444" r:id="rId9"/>
    <p:sldId id="441" r:id="rId10"/>
    <p:sldId id="442" r:id="rId11"/>
    <p:sldId id="431" r:id="rId12"/>
    <p:sldId id="293" r:id="rId13"/>
    <p:sldId id="397" r:id="rId14"/>
    <p:sldId id="326" r:id="rId15"/>
    <p:sldId id="445" r:id="rId16"/>
    <p:sldId id="329" r:id="rId17"/>
    <p:sldId id="278" r:id="rId18"/>
    <p:sldId id="314" r:id="rId19"/>
    <p:sldId id="331" r:id="rId20"/>
    <p:sldId id="420" r:id="rId21"/>
    <p:sldId id="446" r:id="rId22"/>
    <p:sldId id="408" r:id="rId23"/>
    <p:sldId id="305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FF"/>
    <a:srgbClr val="6DFF44"/>
    <a:srgbClr val="FFFF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7" autoAdjust="0"/>
    <p:restoredTop sz="95993" autoAdjust="0"/>
  </p:normalViewPr>
  <p:slideViewPr>
    <p:cSldViewPr>
      <p:cViewPr>
        <p:scale>
          <a:sx n="65" d="100"/>
          <a:sy n="65" d="100"/>
        </p:scale>
        <p:origin x="-42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85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9244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4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4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4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F11FE-86F2-4BCF-964A-549DB3B914A7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1AEF-1D1F-416A-A94E-7ACECBDF80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49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单元   加法和减法（一）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>
            <a:off x="3816224" y="3083475"/>
            <a:ext cx="4680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707904" y="2219380"/>
            <a:ext cx="482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2.3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两位数减一  </a:t>
            </a:r>
            <a:endParaRPr kumimoji="1" lang="en-US" altLang="zh-CN" sz="4800" b="1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kumimoji="1" lang="en-US" altLang="zh-CN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位数的退位减法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>
            <a:off x="4139952" y="3789040"/>
            <a:ext cx="4356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8629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462755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的算法。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31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2383463"/>
            <a:ext cx="3594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方法五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借助计数器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4566" y="2893421"/>
            <a:ext cx="2343010" cy="2551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椭圆 35"/>
          <p:cNvSpPr>
            <a:spLocks noChangeArrowheads="1"/>
          </p:cNvSpPr>
          <p:nvPr/>
        </p:nvSpPr>
        <p:spPr bwMode="auto">
          <a:xfrm>
            <a:off x="4023559" y="4444156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椭圆 42"/>
          <p:cNvSpPr>
            <a:spLocks noChangeArrowheads="1"/>
          </p:cNvSpPr>
          <p:nvPr/>
        </p:nvSpPr>
        <p:spPr bwMode="auto">
          <a:xfrm>
            <a:off x="4023559" y="4584650"/>
            <a:ext cx="432048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652120" y="3790196"/>
            <a:ext cx="1008112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48</a:t>
            </a:r>
            <a:endParaRPr lang="en-US" altLang="zh-CN" sz="48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" name="椭圆 35"/>
          <p:cNvSpPr>
            <a:spLocks noChangeArrowheads="1"/>
          </p:cNvSpPr>
          <p:nvPr/>
        </p:nvSpPr>
        <p:spPr bwMode="auto">
          <a:xfrm>
            <a:off x="4023559" y="4293492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椭圆 35"/>
          <p:cNvSpPr>
            <a:spLocks noChangeArrowheads="1"/>
          </p:cNvSpPr>
          <p:nvPr/>
        </p:nvSpPr>
        <p:spPr bwMode="auto">
          <a:xfrm>
            <a:off x="4023559" y="4728666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椭圆 35"/>
          <p:cNvSpPr>
            <a:spLocks noChangeArrowheads="1"/>
          </p:cNvSpPr>
          <p:nvPr/>
        </p:nvSpPr>
        <p:spPr bwMode="auto">
          <a:xfrm>
            <a:off x="4743928" y="4443760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椭圆 42"/>
          <p:cNvSpPr>
            <a:spLocks noChangeArrowheads="1"/>
          </p:cNvSpPr>
          <p:nvPr/>
        </p:nvSpPr>
        <p:spPr bwMode="auto">
          <a:xfrm>
            <a:off x="4743928" y="4584254"/>
            <a:ext cx="432048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椭圆 35"/>
          <p:cNvSpPr>
            <a:spLocks noChangeArrowheads="1"/>
          </p:cNvSpPr>
          <p:nvPr/>
        </p:nvSpPr>
        <p:spPr bwMode="auto">
          <a:xfrm>
            <a:off x="4743928" y="4293096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椭圆 35"/>
          <p:cNvSpPr>
            <a:spLocks noChangeArrowheads="1"/>
          </p:cNvSpPr>
          <p:nvPr/>
        </p:nvSpPr>
        <p:spPr bwMode="auto">
          <a:xfrm>
            <a:off x="4743928" y="4728270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椭圆 35"/>
          <p:cNvSpPr>
            <a:spLocks noChangeArrowheads="1"/>
          </p:cNvSpPr>
          <p:nvPr/>
        </p:nvSpPr>
        <p:spPr bwMode="auto">
          <a:xfrm>
            <a:off x="4742697" y="4152602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椭圆 35"/>
          <p:cNvSpPr>
            <a:spLocks noChangeArrowheads="1"/>
          </p:cNvSpPr>
          <p:nvPr/>
        </p:nvSpPr>
        <p:spPr bwMode="auto">
          <a:xfrm>
            <a:off x="4742696" y="4008586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椭圆 35"/>
          <p:cNvSpPr>
            <a:spLocks noChangeArrowheads="1"/>
          </p:cNvSpPr>
          <p:nvPr/>
        </p:nvSpPr>
        <p:spPr bwMode="auto">
          <a:xfrm>
            <a:off x="4742696" y="3857922"/>
            <a:ext cx="433279" cy="140494"/>
          </a:xfrm>
          <a:prstGeom prst="ellipse">
            <a:avLst/>
          </a:prstGeom>
          <a:solidFill>
            <a:srgbClr val="00B0F0"/>
          </a:solidFill>
          <a:ln w="19050" algn="ctr">
            <a:solidFill>
              <a:srgbClr val="0000FF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700207" y="2328228"/>
            <a:ext cx="540000" cy="1388940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 rot="16200000">
            <a:off x="3717554" y="3647665"/>
            <a:ext cx="504056" cy="210741"/>
          </a:xfrm>
          <a:prstGeom prst="rightArrow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27"/>
          <p:cNvSpPr>
            <a:spLocks noChangeArrowheads="1"/>
          </p:cNvSpPr>
          <p:nvPr/>
        </p:nvSpPr>
        <p:spPr bwMode="auto">
          <a:xfrm>
            <a:off x="4022943" y="4149080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6" name="椭圆 27"/>
          <p:cNvSpPr>
            <a:spLocks noChangeArrowheads="1"/>
          </p:cNvSpPr>
          <p:nvPr/>
        </p:nvSpPr>
        <p:spPr bwMode="auto">
          <a:xfrm>
            <a:off x="4753568" y="3288506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0" name="椭圆 27"/>
          <p:cNvSpPr>
            <a:spLocks noChangeArrowheads="1"/>
          </p:cNvSpPr>
          <p:nvPr/>
        </p:nvSpPr>
        <p:spPr bwMode="auto">
          <a:xfrm>
            <a:off x="4753568" y="3424591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1" name="椭圆 27"/>
          <p:cNvSpPr>
            <a:spLocks noChangeArrowheads="1"/>
          </p:cNvSpPr>
          <p:nvPr/>
        </p:nvSpPr>
        <p:spPr bwMode="auto">
          <a:xfrm>
            <a:off x="4750743" y="3565085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2" name="椭圆 27"/>
          <p:cNvSpPr>
            <a:spLocks noChangeArrowheads="1"/>
          </p:cNvSpPr>
          <p:nvPr/>
        </p:nvSpPr>
        <p:spPr bwMode="auto">
          <a:xfrm>
            <a:off x="4753568" y="3717168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3" name="椭圆 27"/>
          <p:cNvSpPr>
            <a:spLocks noChangeArrowheads="1"/>
          </p:cNvSpPr>
          <p:nvPr/>
        </p:nvSpPr>
        <p:spPr bwMode="auto">
          <a:xfrm>
            <a:off x="4753568" y="2687089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4" name="椭圆 27"/>
          <p:cNvSpPr>
            <a:spLocks noChangeArrowheads="1"/>
          </p:cNvSpPr>
          <p:nvPr/>
        </p:nvSpPr>
        <p:spPr bwMode="auto">
          <a:xfrm>
            <a:off x="4753568" y="2854229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5" name="椭圆 27"/>
          <p:cNvSpPr>
            <a:spLocks noChangeArrowheads="1"/>
          </p:cNvSpPr>
          <p:nvPr/>
        </p:nvSpPr>
        <p:spPr bwMode="auto">
          <a:xfrm>
            <a:off x="4750743" y="2994723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6" name="椭圆 27"/>
          <p:cNvSpPr>
            <a:spLocks noChangeArrowheads="1"/>
          </p:cNvSpPr>
          <p:nvPr/>
        </p:nvSpPr>
        <p:spPr bwMode="auto">
          <a:xfrm>
            <a:off x="4753568" y="3146806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7" name="椭圆 27"/>
          <p:cNvSpPr>
            <a:spLocks noChangeArrowheads="1"/>
          </p:cNvSpPr>
          <p:nvPr/>
        </p:nvSpPr>
        <p:spPr bwMode="auto">
          <a:xfrm>
            <a:off x="4753568" y="2383457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8" name="椭圆 27"/>
          <p:cNvSpPr>
            <a:spLocks noChangeArrowheads="1"/>
          </p:cNvSpPr>
          <p:nvPr/>
        </p:nvSpPr>
        <p:spPr bwMode="auto">
          <a:xfrm>
            <a:off x="4753568" y="2523330"/>
            <a:ext cx="433279" cy="140494"/>
          </a:xfrm>
          <a:prstGeom prst="ellipse">
            <a:avLst/>
          </a:prstGeom>
          <a:solidFill>
            <a:srgbClr val="FF99CC"/>
          </a:solidFill>
          <a:ln w="19050" algn="ctr">
            <a:solidFill>
              <a:srgbClr val="FF330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969582" y="4113096"/>
            <a:ext cx="540000" cy="180000"/>
          </a:xfrm>
          <a:prstGeom prst="roundRect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131840" y="5445224"/>
            <a:ext cx="2230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79646">
                    <a:lumMod val="75000"/>
                  </a:srgbClr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57-9=48</a:t>
            </a:r>
            <a:endParaRPr lang="zh-CN" altLang="en-US" sz="4000" dirty="0">
              <a:solidFill>
                <a:srgbClr val="F7964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558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279154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0446" y="38610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解：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7079" y="4184214"/>
            <a:ext cx="28749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57-9=48(</a:t>
            </a:r>
            <a:r>
              <a:rPr lang="zh-CN" altLang="zh-CN" sz="36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本</a:t>
            </a:r>
            <a:r>
              <a:rPr lang="en-US" altLang="zh-CN" sz="36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endParaRPr lang="zh-CN" altLang="en-US" sz="3600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4952861"/>
            <a:ext cx="4403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答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：连环画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有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48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本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dirty="0"/>
          </a:p>
        </p:txBody>
      </p:sp>
      <p:pic>
        <p:nvPicPr>
          <p:cNvPr id="26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22716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80728"/>
            <a:ext cx="5301403" cy="220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592516" y="2988241"/>
            <a:ext cx="32875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连环画有多少本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953498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5" descr="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130" y="2276872"/>
            <a:ext cx="8133235" cy="3323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131" y="1828148"/>
            <a:ext cx="507485" cy="44872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043608" y="1809886"/>
            <a:ext cx="361002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还剩多少个足球？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988146" y="5589240"/>
            <a:ext cx="3312046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36 - 8=</a:t>
            </a:r>
            <a:r>
              <a:rPr lang="en-US" altLang="zh-CN" sz="3600" dirty="0" smtClean="0">
                <a:ea typeface="华文新魏" pitchFamily="2" charset="-122"/>
              </a:rPr>
              <a:t>   </a:t>
            </a:r>
            <a:r>
              <a:rPr lang="zh-CN" altLang="en-US" sz="3600" dirty="0" smtClean="0">
                <a:ea typeface="华文新魏" pitchFamily="2" charset="-122"/>
              </a:rPr>
              <a:t>（个）</a:t>
            </a:r>
            <a:endParaRPr lang="zh-CN" altLang="en-US" sz="3600" dirty="0">
              <a:ea typeface="华文新魏" pitchFamily="2" charset="-122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4608064" y="5618582"/>
            <a:ext cx="540000" cy="540000"/>
          </a:xfrm>
          <a:prstGeom prst="rect">
            <a:avLst/>
          </a:prstGeom>
          <a:noFill/>
          <a:ln w="28575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9992" y="5589240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746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131" y="1828148"/>
            <a:ext cx="507485" cy="44872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043608" y="1809886"/>
            <a:ext cx="396044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还有多少空位？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132162" y="5517232"/>
            <a:ext cx="316803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45-8=</a:t>
            </a:r>
            <a:r>
              <a:rPr lang="en-US" altLang="zh-CN" sz="3600" dirty="0" smtClean="0">
                <a:ea typeface="华文新魏" pitchFamily="2" charset="-122"/>
              </a:rPr>
              <a:t>   </a:t>
            </a:r>
            <a:r>
              <a:rPr lang="zh-CN" altLang="en-US" sz="3600" dirty="0" smtClean="0">
                <a:ea typeface="华文新魏" pitchFamily="2" charset="-122"/>
              </a:rPr>
              <a:t>（人）</a:t>
            </a:r>
            <a:endParaRPr lang="zh-CN" altLang="en-US" sz="3600" dirty="0">
              <a:ea typeface="华文新魏" pitchFamily="2" charset="-122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4536056" y="5546574"/>
            <a:ext cx="540000" cy="540000"/>
          </a:xfrm>
          <a:prstGeom prst="rect">
            <a:avLst/>
          </a:prstGeom>
          <a:noFill/>
          <a:ln w="28575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27984" y="5517232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37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69381" y="2421216"/>
            <a:ext cx="6426955" cy="2952000"/>
            <a:chOff x="1169381" y="2421216"/>
            <a:chExt cx="6426955" cy="2952000"/>
          </a:xfrm>
        </p:grpSpPr>
        <p:grpSp>
          <p:nvGrpSpPr>
            <p:cNvPr id="5" name="组合 4"/>
            <p:cNvGrpSpPr/>
            <p:nvPr/>
          </p:nvGrpSpPr>
          <p:grpSpPr>
            <a:xfrm>
              <a:off x="1169381" y="2421216"/>
              <a:ext cx="6426955" cy="2952000"/>
              <a:chOff x="1169381" y="2421216"/>
              <a:chExt cx="6426955" cy="2952000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69381" y="2421216"/>
                <a:ext cx="6426955" cy="295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矩形 3"/>
              <p:cNvSpPr/>
              <p:nvPr/>
            </p:nvSpPr>
            <p:spPr>
              <a:xfrm>
                <a:off x="5345228" y="2852936"/>
                <a:ext cx="144000" cy="360000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 </a:t>
                </a:r>
                <a:endParaRPr lang="zh-CN" altLang="en-US" dirty="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131840" y="3285016"/>
                <a:ext cx="108000" cy="252000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 </a:t>
                </a:r>
                <a:endParaRPr lang="zh-CN" altLang="en-US" dirty="0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5184096" y="2888976"/>
              <a:ext cx="252000" cy="324000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 smtClean="0">
                  <a:latin typeface="宋体" pitchFamily="2" charset="-122"/>
                  <a:ea typeface="宋体" pitchFamily="2" charset="-122"/>
                </a:rPr>
                <a:t>8</a:t>
              </a:r>
              <a:endParaRPr lang="zh-CN" altLang="en-US" sz="2000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309030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87" y="178137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982661" y="1694285"/>
            <a:ext cx="4157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先写算式，再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计算。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易错提醒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868942" y="4964975"/>
            <a:ext cx="72314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错误原因：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计算时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，没有从被减数的十位数上减去借走的“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59122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59122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4112" y="2636738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9400" y="2629889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9480" y="2636738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7552" y="2636738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3059832" y="4221088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64</a:t>
            </a:r>
            <a:r>
              <a:rPr lang="zh-CN" altLang="en-US" sz="3600" dirty="0" smtClean="0">
                <a:ea typeface="华文新魏" pitchFamily="2" charset="-122"/>
              </a:rPr>
              <a:t>－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8=</a:t>
            </a:r>
            <a:endParaRPr lang="zh-CN" altLang="en-US" sz="3600" dirty="0">
              <a:ea typeface="华文新魏" pitchFamily="2" charset="-122"/>
            </a:endParaRP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>
            <a:off x="4788024" y="4221088"/>
            <a:ext cx="720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66</a:t>
            </a:r>
            <a:endParaRPr lang="en-US" altLang="zh-CN" sz="3600" dirty="0">
              <a:solidFill>
                <a:schemeClr val="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>
            <a:off x="4788669" y="4292527"/>
            <a:ext cx="720000" cy="540000"/>
          </a:xfrm>
          <a:prstGeom prst="rect">
            <a:avLst/>
          </a:prstGeom>
          <a:noFill/>
          <a:ln w="28575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8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73047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999" y="2673048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7331" y="2673047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3274" y="2673048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 rot="18298042">
            <a:off x="5639768" y="3971921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4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6091" y="1129610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4042" y="112961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9374" y="1129610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5317" y="112961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525" y="112961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201" y="1128223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144" y="112822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0352" y="112822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8059" y="1128222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8384" y="113842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圆角矩形 53"/>
          <p:cNvSpPr/>
          <p:nvPr/>
        </p:nvSpPr>
        <p:spPr>
          <a:xfrm>
            <a:off x="5441300" y="1037490"/>
            <a:ext cx="2119052" cy="1518316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右箭头 54"/>
          <p:cNvSpPr/>
          <p:nvPr/>
        </p:nvSpPr>
        <p:spPr>
          <a:xfrm rot="19587240">
            <a:off x="4708034" y="2239579"/>
            <a:ext cx="700438" cy="435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4142792" y="2629889"/>
            <a:ext cx="590342" cy="1325551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699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1" grpId="0"/>
      <p:bldP spid="42" grpId="0"/>
      <p:bldP spid="43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87" y="178137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982661" y="1694285"/>
            <a:ext cx="4157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先写算式，再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计算。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易错提醒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59122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59122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4112" y="2636738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9400" y="2629889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9480" y="2636738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7552" y="2636738"/>
            <a:ext cx="712480" cy="129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3059832" y="4221088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64</a:t>
            </a:r>
            <a:r>
              <a:rPr lang="zh-CN" altLang="en-US" sz="3600" dirty="0" smtClean="0">
                <a:ea typeface="华文新魏" pitchFamily="2" charset="-122"/>
              </a:rPr>
              <a:t>－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8=</a:t>
            </a:r>
            <a:endParaRPr lang="zh-CN" altLang="en-US" sz="3600" dirty="0">
              <a:ea typeface="华文新魏" pitchFamily="2" charset="-122"/>
            </a:endParaRPr>
          </a:p>
        </p:txBody>
      </p:sp>
      <p:sp>
        <p:nvSpPr>
          <p:cNvPr id="42" name="Text Box 17"/>
          <p:cNvSpPr txBox="1">
            <a:spLocks noChangeArrowheads="1"/>
          </p:cNvSpPr>
          <p:nvPr/>
        </p:nvSpPr>
        <p:spPr bwMode="auto">
          <a:xfrm>
            <a:off x="4788024" y="4221088"/>
            <a:ext cx="720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en-US" altLang="zh-CN" sz="3600" dirty="0" smtClean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endParaRPr lang="en-US" altLang="zh-CN" sz="3600" dirty="0">
              <a:solidFill>
                <a:schemeClr val="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>
            <a:off x="4788669" y="4292527"/>
            <a:ext cx="720000" cy="540000"/>
          </a:xfrm>
          <a:prstGeom prst="rect">
            <a:avLst/>
          </a:prstGeom>
          <a:noFill/>
          <a:ln w="28575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8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73047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999" y="2673048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7331" y="2673047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3274" y="2673048"/>
            <a:ext cx="159000" cy="11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 rot="18298042">
            <a:off x="5639768" y="3971921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4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6091" y="1129610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4042" y="112961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9374" y="1129610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5317" y="112961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525" y="112961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201" y="1128223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144" y="112822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0352" y="112822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8059" y="1128222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7" descr="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8384" y="1138421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圆角矩形 53"/>
          <p:cNvSpPr/>
          <p:nvPr/>
        </p:nvSpPr>
        <p:spPr>
          <a:xfrm>
            <a:off x="5441300" y="1037490"/>
            <a:ext cx="2119052" cy="1518316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右箭头 54"/>
          <p:cNvSpPr/>
          <p:nvPr/>
        </p:nvSpPr>
        <p:spPr>
          <a:xfrm rot="19587240">
            <a:off x="4708034" y="2239579"/>
            <a:ext cx="700438" cy="4357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4142792" y="2629889"/>
            <a:ext cx="590342" cy="1325551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467544" y="4964975"/>
            <a:ext cx="81369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计算两位数减一位数的退位减法时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个位不够减要从十位借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1,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十位上应减去“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1”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55861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 animBg="1"/>
      <p:bldP spid="27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84074" y="1744360"/>
            <a:ext cx="19840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乘车。</a:t>
            </a:r>
            <a:endParaRPr lang="zh-CN" altLang="en-US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764704"/>
            <a:ext cx="107979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4139952" y="849908"/>
            <a:ext cx="2684815" cy="1269755"/>
            <a:chOff x="2534885" y="5106463"/>
            <a:chExt cx="2684815" cy="932391"/>
          </a:xfrm>
        </p:grpSpPr>
        <p:sp>
          <p:nvSpPr>
            <p:cNvPr id="33" name="云形标注 32"/>
            <p:cNvSpPr/>
            <p:nvPr/>
          </p:nvSpPr>
          <p:spPr>
            <a:xfrm>
              <a:off x="2534885" y="5106463"/>
              <a:ext cx="2684815" cy="932391"/>
            </a:xfrm>
            <a:prstGeom prst="cloudCallout">
              <a:avLst>
                <a:gd name="adj1" fmla="val 76134"/>
                <a:gd name="adj2" fmla="val -4380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17131" y="5348507"/>
              <a:ext cx="2376264" cy="384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rPr>
                <a:t>你连对了吗？</a:t>
              </a:r>
              <a:endParaRPr lang="zh-CN" altLang="en-US" sz="28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19" name="图片 4" descr="2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831" y="2470944"/>
            <a:ext cx="8429625" cy="32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215081" y="2387021"/>
            <a:ext cx="1295492" cy="43180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1366018" y="4044156"/>
            <a:ext cx="1009650" cy="935038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2375668" y="4331494"/>
            <a:ext cx="5399088" cy="647700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8"/>
          <p:cNvSpPr>
            <a:spLocks noChangeShapeType="1"/>
          </p:cNvSpPr>
          <p:nvPr/>
        </p:nvSpPr>
        <p:spPr bwMode="auto">
          <a:xfrm flipH="1">
            <a:off x="1726381" y="4260056"/>
            <a:ext cx="1655762" cy="790575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>
            <a:off x="4607693" y="4402931"/>
            <a:ext cx="2087563" cy="576263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5542731" y="4402931"/>
            <a:ext cx="71437" cy="504825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11"/>
          <p:cNvSpPr>
            <a:spLocks noChangeShapeType="1"/>
          </p:cNvSpPr>
          <p:nvPr/>
        </p:nvSpPr>
        <p:spPr bwMode="auto">
          <a:xfrm flipH="1">
            <a:off x="3742506" y="4187031"/>
            <a:ext cx="3097212" cy="863600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2"/>
          <p:cNvSpPr>
            <a:spLocks noChangeShapeType="1"/>
          </p:cNvSpPr>
          <p:nvPr/>
        </p:nvSpPr>
        <p:spPr bwMode="auto">
          <a:xfrm flipH="1">
            <a:off x="4895031" y="4475956"/>
            <a:ext cx="2808287" cy="574675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7690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 animBg="1"/>
      <p:bldP spid="22" grpId="0" animBg="1"/>
      <p:bldP spid="3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84074" y="1744360"/>
            <a:ext cx="2503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森林医生。</a:t>
            </a:r>
          </a:p>
        </p:txBody>
      </p:sp>
      <p:pic>
        <p:nvPicPr>
          <p:cNvPr id="19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3901" y="913303"/>
            <a:ext cx="2376487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0" descr="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25700"/>
            <a:ext cx="2498725" cy="278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图片 8" descr="2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10177">
            <a:off x="133350" y="5184775"/>
            <a:ext cx="1266825" cy="120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图片 9" descr="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2425700"/>
            <a:ext cx="2500313" cy="278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图片 10" descr="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47925"/>
            <a:ext cx="2498725" cy="278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1658938" y="3095625"/>
            <a:ext cx="92868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5 2</a:t>
            </a:r>
            <a:endParaRPr lang="zh-CN" altLang="en-US" sz="2400"/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1022350" y="3452813"/>
            <a:ext cx="9286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2400"/>
              <a:t>－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1897063" y="3462338"/>
            <a:ext cx="6889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8</a:t>
            </a:r>
            <a:endParaRPr lang="zh-CN" altLang="en-US" sz="2400"/>
          </a:p>
        </p:txBody>
      </p:sp>
      <p:cxnSp>
        <p:nvCxnSpPr>
          <p:cNvPr id="27" name="直接连接符 11"/>
          <p:cNvCxnSpPr>
            <a:cxnSpLocks noChangeShapeType="1"/>
          </p:cNvCxnSpPr>
          <p:nvPr/>
        </p:nvCxnSpPr>
        <p:spPr bwMode="auto">
          <a:xfrm>
            <a:off x="1046163" y="3860800"/>
            <a:ext cx="1439862" cy="1588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8" name="TextBox 22"/>
          <p:cNvSpPr txBox="1">
            <a:spLocks noChangeArrowheads="1"/>
          </p:cNvSpPr>
          <p:nvPr/>
        </p:nvSpPr>
        <p:spPr bwMode="auto">
          <a:xfrm>
            <a:off x="1644650" y="3862388"/>
            <a:ext cx="5000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5</a:t>
            </a:r>
            <a:endParaRPr lang="zh-CN" altLang="en-US" sz="2400"/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916113" y="3862388"/>
            <a:ext cx="50006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4</a:t>
            </a:r>
            <a:endParaRPr lang="zh-CN" altLang="en-US" sz="2400"/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1654175" y="3861048"/>
            <a:ext cx="5000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 dirty="0">
                <a:solidFill>
                  <a:srgbClr val="FF0000"/>
                </a:solidFill>
              </a:rPr>
              <a:t>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7010127" y="3146425"/>
            <a:ext cx="9286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8 5</a:t>
            </a:r>
            <a:endParaRPr lang="zh-CN" altLang="en-US" sz="2400"/>
          </a:p>
        </p:txBody>
      </p:sp>
      <p:sp>
        <p:nvSpPr>
          <p:cNvPr id="32" name="TextBox 17"/>
          <p:cNvSpPr txBox="1">
            <a:spLocks noChangeArrowheads="1"/>
          </p:cNvSpPr>
          <p:nvPr/>
        </p:nvSpPr>
        <p:spPr bwMode="auto">
          <a:xfrm>
            <a:off x="6373540" y="3503613"/>
            <a:ext cx="636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2400"/>
              <a:t>－</a:t>
            </a:r>
          </a:p>
        </p:txBody>
      </p:sp>
      <p:sp>
        <p:nvSpPr>
          <p:cNvPr id="33" name="TextBox 18"/>
          <p:cNvSpPr txBox="1">
            <a:spLocks noChangeArrowheads="1"/>
          </p:cNvSpPr>
          <p:nvPr/>
        </p:nvSpPr>
        <p:spPr bwMode="auto">
          <a:xfrm>
            <a:off x="7021240" y="3514725"/>
            <a:ext cx="560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7</a:t>
            </a:r>
            <a:endParaRPr lang="zh-CN" altLang="en-US" sz="2400"/>
          </a:p>
        </p:txBody>
      </p:sp>
      <p:cxnSp>
        <p:nvCxnSpPr>
          <p:cNvPr id="34" name="直接连接符 19"/>
          <p:cNvCxnSpPr>
            <a:cxnSpLocks noChangeShapeType="1"/>
          </p:cNvCxnSpPr>
          <p:nvPr/>
        </p:nvCxnSpPr>
        <p:spPr bwMode="auto">
          <a:xfrm>
            <a:off x="6397352" y="3910013"/>
            <a:ext cx="1439863" cy="1587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5" name="TextBox 20"/>
          <p:cNvSpPr txBox="1">
            <a:spLocks noChangeArrowheads="1"/>
          </p:cNvSpPr>
          <p:nvPr/>
        </p:nvSpPr>
        <p:spPr bwMode="auto">
          <a:xfrm>
            <a:off x="7024415" y="3911600"/>
            <a:ext cx="500062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1</a:t>
            </a:r>
            <a:endParaRPr lang="zh-CN" altLang="en-US" sz="2400"/>
          </a:p>
        </p:txBody>
      </p:sp>
      <p:sp>
        <p:nvSpPr>
          <p:cNvPr id="36" name="TextBox 21"/>
          <p:cNvSpPr txBox="1">
            <a:spLocks noChangeArrowheads="1"/>
          </p:cNvSpPr>
          <p:nvPr/>
        </p:nvSpPr>
        <p:spPr bwMode="auto">
          <a:xfrm>
            <a:off x="7267302" y="3911600"/>
            <a:ext cx="5000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5</a:t>
            </a:r>
            <a:endParaRPr lang="zh-CN" altLang="en-US" sz="2400"/>
          </a:p>
        </p:txBody>
      </p:sp>
      <p:sp>
        <p:nvSpPr>
          <p:cNvPr id="37" name="TextBox 18"/>
          <p:cNvSpPr txBox="1">
            <a:spLocks noChangeArrowheads="1"/>
          </p:cNvSpPr>
          <p:nvPr/>
        </p:nvSpPr>
        <p:spPr bwMode="auto">
          <a:xfrm>
            <a:off x="4299223" y="3078163"/>
            <a:ext cx="9286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4 3</a:t>
            </a:r>
            <a:endParaRPr lang="zh-CN" altLang="en-US" sz="2400"/>
          </a:p>
        </p:txBody>
      </p:sp>
      <p:sp>
        <p:nvSpPr>
          <p:cNvPr id="38" name="TextBox 19"/>
          <p:cNvSpPr txBox="1">
            <a:spLocks noChangeArrowheads="1"/>
          </p:cNvSpPr>
          <p:nvPr/>
        </p:nvSpPr>
        <p:spPr bwMode="auto">
          <a:xfrm>
            <a:off x="3649935" y="3435350"/>
            <a:ext cx="635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2400"/>
              <a:t>－</a:t>
            </a:r>
          </a:p>
        </p:txBody>
      </p:sp>
      <p:sp>
        <p:nvSpPr>
          <p:cNvPr id="39" name="TextBox 20"/>
          <p:cNvSpPr txBox="1">
            <a:spLocks noChangeArrowheads="1"/>
          </p:cNvSpPr>
          <p:nvPr/>
        </p:nvSpPr>
        <p:spPr bwMode="auto">
          <a:xfrm>
            <a:off x="4540523" y="3435350"/>
            <a:ext cx="6127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4</a:t>
            </a:r>
            <a:endParaRPr lang="zh-CN" altLang="en-US" sz="2400"/>
          </a:p>
        </p:txBody>
      </p:sp>
      <p:cxnSp>
        <p:nvCxnSpPr>
          <p:cNvPr id="40" name="直接连接符 25"/>
          <p:cNvCxnSpPr>
            <a:cxnSpLocks noChangeShapeType="1"/>
          </p:cNvCxnSpPr>
          <p:nvPr/>
        </p:nvCxnSpPr>
        <p:spPr bwMode="auto">
          <a:xfrm>
            <a:off x="3673748" y="3841750"/>
            <a:ext cx="1439862" cy="1588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1" name="TextBox 22"/>
          <p:cNvSpPr txBox="1">
            <a:spLocks noChangeArrowheads="1"/>
          </p:cNvSpPr>
          <p:nvPr/>
        </p:nvSpPr>
        <p:spPr bwMode="auto">
          <a:xfrm>
            <a:off x="4340498" y="3814763"/>
            <a:ext cx="500062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>
                <a:solidFill>
                  <a:srgbClr val="FF0000"/>
                </a:solidFill>
              </a:rPr>
              <a:t>3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4573860" y="3814763"/>
            <a:ext cx="5000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>
                <a:solidFill>
                  <a:srgbClr val="FF0000"/>
                </a:solidFill>
              </a:rPr>
              <a:t>9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3" name="TextBox 28"/>
          <p:cNvSpPr txBox="1">
            <a:spLocks noChangeArrowheads="1"/>
          </p:cNvSpPr>
          <p:nvPr/>
        </p:nvSpPr>
        <p:spPr bwMode="auto">
          <a:xfrm>
            <a:off x="1643063" y="2760663"/>
            <a:ext cx="446087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4400">
                <a:solidFill>
                  <a:srgbClr val="FF0000"/>
                </a:solidFill>
              </a:rPr>
              <a:t>·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44" name="TextBox 18"/>
          <p:cNvSpPr txBox="1">
            <a:spLocks noChangeArrowheads="1"/>
          </p:cNvSpPr>
          <p:nvPr/>
        </p:nvSpPr>
        <p:spPr bwMode="auto">
          <a:xfrm>
            <a:off x="4313510" y="3814763"/>
            <a:ext cx="6778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/>
              <a:t>4 1</a:t>
            </a:r>
            <a:endParaRPr lang="zh-CN" altLang="en-US" sz="2400"/>
          </a:p>
        </p:txBody>
      </p:sp>
      <p:sp>
        <p:nvSpPr>
          <p:cNvPr id="45" name="TextBox 32"/>
          <p:cNvSpPr txBox="1">
            <a:spLocks noChangeArrowheads="1"/>
          </p:cNvSpPr>
          <p:nvPr/>
        </p:nvSpPr>
        <p:spPr bwMode="auto">
          <a:xfrm>
            <a:off x="4299223" y="2733675"/>
            <a:ext cx="44608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4400">
                <a:solidFill>
                  <a:srgbClr val="FF0000"/>
                </a:solidFill>
              </a:rPr>
              <a:t>·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46" name="TextBox 33"/>
          <p:cNvSpPr txBox="1">
            <a:spLocks noChangeArrowheads="1"/>
          </p:cNvSpPr>
          <p:nvPr/>
        </p:nvSpPr>
        <p:spPr bwMode="auto">
          <a:xfrm>
            <a:off x="6997427" y="2800350"/>
            <a:ext cx="4460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4400">
                <a:solidFill>
                  <a:srgbClr val="FF0000"/>
                </a:solidFill>
              </a:rPr>
              <a:t>·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47" name="TextBox 34"/>
          <p:cNvSpPr txBox="1">
            <a:spLocks noChangeArrowheads="1"/>
          </p:cNvSpPr>
          <p:nvPr/>
        </p:nvSpPr>
        <p:spPr bwMode="auto">
          <a:xfrm>
            <a:off x="7035527" y="3910013"/>
            <a:ext cx="9286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>
                <a:solidFill>
                  <a:srgbClr val="FF0000"/>
                </a:solidFill>
              </a:rPr>
              <a:t>7 8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97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0.03247 1.85185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 autoUpdateAnimBg="0"/>
      <p:bldP spid="28" grpId="1" autoUpdateAnimBg="0"/>
      <p:bldP spid="30" grpId="0" autoUpdateAnimBg="0"/>
      <p:bldP spid="33" grpId="0" autoUpdateAnimBg="0"/>
      <p:bldP spid="33" grpId="1" autoUpdateAnimBg="0"/>
      <p:bldP spid="35" grpId="0" autoUpdateAnimBg="0"/>
      <p:bldP spid="36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4" grpId="1" autoUpdateAnimBg="0"/>
      <p:bldP spid="45" grpId="0" autoUpdateAnimBg="0"/>
      <p:bldP spid="46" grpId="0" autoUpdateAnimBg="0"/>
      <p:bldP spid="4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484074" y="1744360"/>
            <a:ext cx="2431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小猴摘</a:t>
            </a:r>
            <a:r>
              <a:rPr lang="zh-CN" altLang="en-US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桃。</a:t>
            </a:r>
            <a:endParaRPr lang="zh-CN" altLang="en-US" sz="32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9" name="Picture 4" descr="台湾卡通矢量图 - 植物篇 - Q版卡通树木18 - 卡通树木向量图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65175"/>
            <a:ext cx="1811337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5" descr="台湾卡通矢量图 - 植物篇 - 写实水果17 - 写实水果向量图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056" y="836613"/>
            <a:ext cx="852487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6" descr="台湾卡通矢量图 - 植物篇 - 写实水果17 - 写实水果向量图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7693" y="1557338"/>
            <a:ext cx="852488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7" descr="台湾卡通矢量图 - 植物篇 - 写实水果17 - 写实水果向量图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9856" y="1557338"/>
            <a:ext cx="852487" cy="93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" name="Freeform 8"/>
          <p:cNvSpPr>
            <a:spLocks/>
          </p:cNvSpPr>
          <p:nvPr/>
        </p:nvSpPr>
        <p:spPr bwMode="auto">
          <a:xfrm>
            <a:off x="467296" y="2708275"/>
            <a:ext cx="8209160" cy="3529037"/>
          </a:xfrm>
          <a:custGeom>
            <a:avLst/>
            <a:gdLst>
              <a:gd name="T0" fmla="*/ 0 w 5534"/>
              <a:gd name="T1" fmla="*/ 1815 h 2450"/>
              <a:gd name="T2" fmla="*/ 998 w 5534"/>
              <a:gd name="T3" fmla="*/ 1815 h 2450"/>
              <a:gd name="T4" fmla="*/ 998 w 5534"/>
              <a:gd name="T5" fmla="*/ 1452 h 2450"/>
              <a:gd name="T6" fmla="*/ 1678 w 5534"/>
              <a:gd name="T7" fmla="*/ 1452 h 2450"/>
              <a:gd name="T8" fmla="*/ 1678 w 5534"/>
              <a:gd name="T9" fmla="*/ 1089 h 2450"/>
              <a:gd name="T10" fmla="*/ 2359 w 5534"/>
              <a:gd name="T11" fmla="*/ 1089 h 2450"/>
              <a:gd name="T12" fmla="*/ 2359 w 5534"/>
              <a:gd name="T13" fmla="*/ 726 h 2450"/>
              <a:gd name="T14" fmla="*/ 3039 w 5534"/>
              <a:gd name="T15" fmla="*/ 726 h 2450"/>
              <a:gd name="T16" fmla="*/ 3039 w 5534"/>
              <a:gd name="T17" fmla="*/ 363 h 2450"/>
              <a:gd name="T18" fmla="*/ 3720 w 5534"/>
              <a:gd name="T19" fmla="*/ 363 h 2450"/>
              <a:gd name="T20" fmla="*/ 3720 w 5534"/>
              <a:gd name="T21" fmla="*/ 0 h 2450"/>
              <a:gd name="T22" fmla="*/ 5534 w 5534"/>
              <a:gd name="T23" fmla="*/ 0 h 2450"/>
              <a:gd name="T24" fmla="*/ 5534 w 5534"/>
              <a:gd name="T25" fmla="*/ 2450 h 2450"/>
              <a:gd name="T26" fmla="*/ 0 w 5534"/>
              <a:gd name="T27" fmla="*/ 2450 h 2450"/>
              <a:gd name="T28" fmla="*/ 0 w 5534"/>
              <a:gd name="T29" fmla="*/ 1815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34" h="2450">
                <a:moveTo>
                  <a:pt x="0" y="1815"/>
                </a:moveTo>
                <a:lnTo>
                  <a:pt x="998" y="1815"/>
                </a:lnTo>
                <a:lnTo>
                  <a:pt x="998" y="1452"/>
                </a:lnTo>
                <a:lnTo>
                  <a:pt x="1678" y="1452"/>
                </a:lnTo>
                <a:lnTo>
                  <a:pt x="1678" y="1089"/>
                </a:lnTo>
                <a:lnTo>
                  <a:pt x="2359" y="1089"/>
                </a:lnTo>
                <a:lnTo>
                  <a:pt x="2359" y="726"/>
                </a:lnTo>
                <a:lnTo>
                  <a:pt x="3039" y="726"/>
                </a:lnTo>
                <a:lnTo>
                  <a:pt x="3039" y="363"/>
                </a:lnTo>
                <a:lnTo>
                  <a:pt x="3720" y="363"/>
                </a:lnTo>
                <a:lnTo>
                  <a:pt x="3720" y="0"/>
                </a:lnTo>
                <a:lnTo>
                  <a:pt x="5534" y="0"/>
                </a:lnTo>
                <a:lnTo>
                  <a:pt x="5534" y="2450"/>
                </a:lnTo>
                <a:lnTo>
                  <a:pt x="0" y="2450"/>
                </a:lnTo>
                <a:lnTo>
                  <a:pt x="0" y="1815"/>
                </a:lnTo>
                <a:close/>
              </a:path>
            </a:pathLst>
          </a:custGeom>
          <a:solidFill>
            <a:srgbClr val="CC99FF"/>
          </a:solidFill>
          <a:ln w="25400" cap="flat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1909837" y="4869160"/>
            <a:ext cx="1366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</a:rPr>
              <a:t>32</a:t>
            </a:r>
            <a:r>
              <a:rPr lang="zh-CN" altLang="zh-CN" sz="2800" b="1">
                <a:solidFill>
                  <a:srgbClr val="0000FF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zh-CN" altLang="zh-CN" sz="2800" b="1">
                <a:solidFill>
                  <a:srgbClr val="0000FF"/>
                </a:solidFill>
              </a:rPr>
              <a:t>5</a:t>
            </a:r>
            <a:r>
              <a:rPr lang="zh-CN" sz="2800" b="1">
                <a:solidFill>
                  <a:srgbClr val="0000FF"/>
                </a:solidFill>
              </a:rPr>
              <a:t>＝</a:t>
            </a:r>
          </a:p>
        </p:txBody>
      </p:sp>
      <p:pic>
        <p:nvPicPr>
          <p:cNvPr id="25" name="Picture 10" descr="台湾矢量卡通图库 - 卡通十二生肖 - 猴年素材12 - 卡通生肖-猴年向量图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679" y="3868266"/>
            <a:ext cx="13430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915816" y="4235376"/>
            <a:ext cx="13668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</a:rPr>
              <a:t>46</a:t>
            </a:r>
            <a:r>
              <a:rPr lang="zh-CN" altLang="zh-CN" sz="2800" b="1">
                <a:solidFill>
                  <a:srgbClr val="0000FF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zh-CN" altLang="zh-CN" sz="2800" b="1">
                <a:solidFill>
                  <a:srgbClr val="0000FF"/>
                </a:solidFill>
              </a:rPr>
              <a:t>9</a:t>
            </a:r>
            <a:r>
              <a:rPr lang="zh-CN" sz="2800" b="1">
                <a:solidFill>
                  <a:srgbClr val="0000FF"/>
                </a:solidFill>
              </a:rPr>
              <a:t>＝</a:t>
            </a: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3925888" y="3789040"/>
            <a:ext cx="13668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</a:rPr>
              <a:t>57</a:t>
            </a:r>
            <a:r>
              <a:rPr lang="zh-CN" altLang="zh-CN" sz="2800" b="1">
                <a:solidFill>
                  <a:srgbClr val="0000FF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zh-CN" altLang="zh-CN" sz="2800" b="1">
                <a:solidFill>
                  <a:srgbClr val="0000FF"/>
                </a:solidFill>
              </a:rPr>
              <a:t>8</a:t>
            </a:r>
            <a:r>
              <a:rPr lang="zh-CN" sz="2800" b="1">
                <a:solidFill>
                  <a:srgbClr val="0000FF"/>
                </a:solidFill>
              </a:rPr>
              <a:t>＝</a:t>
            </a: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4932040" y="3284538"/>
            <a:ext cx="13668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</a:rPr>
              <a:t>23</a:t>
            </a:r>
            <a:r>
              <a:rPr lang="zh-CN" altLang="zh-CN" sz="2800" b="1">
                <a:solidFill>
                  <a:srgbClr val="0000FF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zh-CN" altLang="zh-CN" sz="2800" b="1">
                <a:solidFill>
                  <a:srgbClr val="0000FF"/>
                </a:solidFill>
              </a:rPr>
              <a:t>6</a:t>
            </a:r>
            <a:r>
              <a:rPr lang="zh-CN" sz="2800" b="1">
                <a:solidFill>
                  <a:srgbClr val="0000FF"/>
                </a:solidFill>
              </a:rPr>
              <a:t>＝</a:t>
            </a: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5940152" y="2724795"/>
            <a:ext cx="13668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</a:rPr>
              <a:t>81</a:t>
            </a:r>
            <a:r>
              <a:rPr lang="zh-CN" altLang="zh-CN" sz="2800" b="1">
                <a:solidFill>
                  <a:srgbClr val="0000FF"/>
                </a:solidFill>
                <a:latin typeface="Batang" pitchFamily="18" charset="-127"/>
                <a:ea typeface="Batang" pitchFamily="18" charset="-127"/>
              </a:rPr>
              <a:t>-</a:t>
            </a:r>
            <a:r>
              <a:rPr lang="zh-CN" altLang="zh-CN" sz="2800" b="1">
                <a:solidFill>
                  <a:srgbClr val="0000FF"/>
                </a:solidFill>
              </a:rPr>
              <a:t>7</a:t>
            </a:r>
            <a:r>
              <a:rPr lang="zh-CN" sz="2800" b="1">
                <a:solidFill>
                  <a:srgbClr val="0000FF"/>
                </a:solidFill>
              </a:rPr>
              <a:t>＝</a:t>
            </a: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3060775" y="4869160"/>
            <a:ext cx="7191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</a:rPr>
              <a:t>27</a:t>
            </a: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4068341" y="4221088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</a:rPr>
              <a:t>37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5076825" y="3789040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</a:rPr>
              <a:t>49</a:t>
            </a: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6082977" y="3270250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7091089" y="2708920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</a:rPr>
              <a:t>74</a:t>
            </a:r>
          </a:p>
        </p:txBody>
      </p:sp>
      <p:pic>
        <p:nvPicPr>
          <p:cNvPr id="35" name="Picture 21" descr="台湾矢量卡通图库 - 卡通十二生肖 - 猴年素材12 - 卡通生肖-猴年向量图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64210"/>
            <a:ext cx="13430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" name="Picture 22" descr="台湾矢量卡通图库 - 卡通十二生肖 - 猴年素材12 - 卡通生肖-猴年向量图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788146"/>
            <a:ext cx="13430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" name="Picture 23" descr="台湾矢量卡通图库 - 卡通十二生肖 - 猴年素材12 - 卡通生肖-猴年向量图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284090"/>
            <a:ext cx="13430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" name="Picture 24" descr="台湾矢量卡通图库 - 卡通十二生肖 - 猴年素材12 - 卡通生肖-猴年向量图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780034"/>
            <a:ext cx="13430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0" y="4562475"/>
            <a:ext cx="642938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00">
                <a:solidFill>
                  <a:schemeClr val="bg1"/>
                </a:solidFill>
              </a:rPr>
              <a:t>绿色圃中小学教育网</a:t>
            </a:r>
            <a:r>
              <a:rPr lang="zh-CN" altLang="zh-CN" sz="200">
                <a:solidFill>
                  <a:schemeClr val="bg1"/>
                </a:solidFill>
              </a:rPr>
              <a:t>http://www.lspjy.com</a:t>
            </a:r>
          </a:p>
        </p:txBody>
      </p:sp>
    </p:spTree>
    <p:extLst>
      <p:ext uri="{BB962C8B-B14F-4D97-AF65-F5344CB8AC3E}">
        <p14:creationId xmlns:p14="http://schemas.microsoft.com/office/powerpoint/2010/main" xmlns="" val="1376402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047 C 0.01614 0.00162 0.03263 0.00278 0.05069 -0.0104 C 0.06875 -0.02335 0.0934 -0.06728 0.10816 -0.07792 C 0.12291 -0.08855 0.13107 -0.08162 0.13923 -0.07445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000" y="-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047 C 0.01614 0.00162 0.03263 0.00278 0.05069 -0.0104 C 0.06875 -0.02335 0.0934 -0.06728 0.10816 -0.07792 C 0.12291 -0.08855 0.13107 -0.08162 0.13923 -0.07445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000" y="-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047 C 0.01614 0.00162 0.03263 0.00278 0.05069 -0.0104 C 0.06875 -0.02335 0.0934 -0.06728 0.10816 -0.07792 C 0.12291 -0.08855 0.13107 -0.08162 0.13923 -0.07445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000" y="-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047 C 0.01614 0.00162 0.03263 0.00278 0.05069 -0.0104 C 0.06875 -0.02335 0.0934 -0.06728 0.10816 -0.07792 C 0.12291 -0.08855 0.13107 -0.08162 0.13923 -0.07445 " pathEditMode="relative" rAng="0" ptsTypes="aaaA">
                                      <p:cBhvr>
                                        <p:cTn id="6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000" y="-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C 0.0158 0.00116 0.03212 0.00301 0.05035 -0.0125 C 0.0684 -0.02731 0.09288 -0.07685 0.10781 -0.08912 C 0.12257 -0.10046 0.13073 -0.09328 0.13906 -0.08495 " pathEditMode="relative" rAng="0" ptsTypes="aaaA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944" y="-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006079" y="555329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989855" y="555329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003668" y="555329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596594" y="5445224"/>
            <a:ext cx="327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-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65959" y="5505567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=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2840208" y="5530908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22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" name="TextBox 13"/>
          <p:cNvSpPr txBox="1">
            <a:spLocks noChangeArrowheads="1"/>
          </p:cNvSpPr>
          <p:nvPr/>
        </p:nvSpPr>
        <p:spPr bwMode="auto">
          <a:xfrm>
            <a:off x="3856836" y="5536344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4859247" y="5523760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15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46079" y="5492981"/>
            <a:ext cx="9701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只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)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4074" y="1744360"/>
            <a:ext cx="3112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湖边有</a:t>
            </a: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22</a:t>
            </a:r>
            <a:r>
              <a:rPr lang="zh-CN" altLang="en-US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只船。</a:t>
            </a:r>
            <a:endParaRPr lang="zh-CN" altLang="en-US" sz="32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86233"/>
            <a:ext cx="6553792" cy="320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61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学习目标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4797152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4316903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利用两位数减一位数的退位减法解决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简单的实际问题。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074" y="1700808"/>
            <a:ext cx="8192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掌握两位数减一位数的退位减法的计算方法。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651" y="2996952"/>
            <a:ext cx="84188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理解个位上的数不够减时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向十位借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当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的算理。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139512"/>
            <a:ext cx="6516216" cy="359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84075" y="1744360"/>
            <a:ext cx="54560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小华比小丽多多少张画片？</a:t>
            </a:r>
          </a:p>
        </p:txBody>
      </p:sp>
      <p:sp>
        <p:nvSpPr>
          <p:cNvPr id="20" name="矩形 19"/>
          <p:cNvSpPr/>
          <p:nvPr/>
        </p:nvSpPr>
        <p:spPr>
          <a:xfrm>
            <a:off x="4790055" y="578272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773831" y="578272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787644" y="578272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13831" y="5674654"/>
            <a:ext cx="327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-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49935" y="5734997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=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2624184" y="5760338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3640812" y="5765774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4643223" y="5753190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22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30055" y="5722411"/>
            <a:ext cx="9701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张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)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83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139512"/>
            <a:ext cx="6516216" cy="359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84075" y="1744360"/>
            <a:ext cx="54560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6.</a:t>
            </a:r>
            <a:r>
              <a:rPr lang="zh-CN" altLang="en-US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小军比</a:t>
            </a:r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小丽多多少张画片？</a:t>
            </a:r>
          </a:p>
        </p:txBody>
      </p:sp>
      <p:sp>
        <p:nvSpPr>
          <p:cNvPr id="20" name="矩形 19"/>
          <p:cNvSpPr/>
          <p:nvPr/>
        </p:nvSpPr>
        <p:spPr>
          <a:xfrm>
            <a:off x="4790055" y="578272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773831" y="578272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787644" y="5782726"/>
            <a:ext cx="540000" cy="54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13831" y="5674654"/>
            <a:ext cx="327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-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49935" y="5734997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=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2624184" y="5760338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34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3640812" y="5765774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4643223" y="5753190"/>
            <a:ext cx="833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26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30055" y="5722411"/>
            <a:ext cx="9701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张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)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753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7544" y="1772816"/>
            <a:ext cx="8280920" cy="18316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两位数减一位数的退位减法可以利用数的组成计算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把两位数分成整十数和十几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先用十几减一位数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再把所得的差与整十数相加。</a:t>
            </a:r>
            <a:endParaRPr lang="zh-CN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X274.EPS" descr="id:2147495433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59832" y="3739254"/>
            <a:ext cx="2802488" cy="249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00392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>
            <a:spLocks/>
          </p:cNvSpPr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>
            <a:spLocks/>
          </p:cNvSpPr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>
            <a:spLocks/>
          </p:cNvSpPr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>
            <a:spLocks/>
          </p:cNvSpPr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>
            <a:spLocks/>
          </p:cNvSpPr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>
            <a:spLocks/>
          </p:cNvSpPr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>
            <a:spLocks/>
          </p:cNvSpPr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>
            <a:spLocks/>
          </p:cNvSpPr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>
            <a:spLocks/>
          </p:cNvSpPr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>
            <a:spLocks/>
          </p:cNvSpPr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>
            <a:spLocks/>
          </p:cNvSpPr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>
            <a:spLocks/>
          </p:cNvSpPr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>
            <a:spLocks/>
          </p:cNvSpPr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>
            <a:spLocks/>
          </p:cNvSpPr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>
            <a:spLocks/>
          </p:cNvSpPr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>
            <a:spLocks/>
          </p:cNvSpPr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>
            <a:spLocks/>
          </p:cNvSpPr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>
            <a:spLocks/>
          </p:cNvSpPr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>
            <a:spLocks/>
          </p:cNvSpPr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>
            <a:spLocks/>
          </p:cNvSpPr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>
            <a:spLocks/>
          </p:cNvSpPr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>
            <a:spLocks/>
          </p:cNvSpPr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>
            <a:spLocks/>
          </p:cNvSpPr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>
            <a:spLocks/>
          </p:cNvSpPr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>
            <a:spLocks/>
          </p:cNvSpPr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>
            <a:spLocks/>
          </p:cNvSpPr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>
            <a:spLocks/>
          </p:cNvSpPr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>
            <a:spLocks/>
          </p:cNvSpPr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>
            <a:spLocks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>
            <a:spLocks/>
          </p:cNvSpPr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" name="任意多边形 167"/>
          <p:cNvSpPr>
            <a:spLocks/>
          </p:cNvSpPr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5" name="任意多边形 171"/>
          <p:cNvSpPr>
            <a:spLocks/>
          </p:cNvSpPr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同侧圆角矩形 22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复习导入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4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8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1207528"/>
            <a:ext cx="263170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组合 58"/>
          <p:cNvGrpSpPr/>
          <p:nvPr/>
        </p:nvGrpSpPr>
        <p:grpSpPr>
          <a:xfrm>
            <a:off x="4003931" y="1052736"/>
            <a:ext cx="3088349" cy="646331"/>
            <a:chOff x="2965183" y="1484784"/>
            <a:chExt cx="5000489" cy="646331"/>
          </a:xfrm>
        </p:grpSpPr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2965183" y="1524630"/>
              <a:ext cx="5000489" cy="606485"/>
            </a:xfrm>
            <a:prstGeom prst="wedgeRoundRectCallout">
              <a:avLst>
                <a:gd name="adj1" fmla="val 59705"/>
                <a:gd name="adj2" fmla="val 56260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965183" y="1484784"/>
              <a:ext cx="50004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华文新魏" pitchFamily="2" charset="-122"/>
                  <a:ea typeface="华文新魏" pitchFamily="2" charset="-122"/>
                </a:rPr>
                <a:t>看图列</a:t>
              </a:r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式计算。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62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1265" y="1990278"/>
            <a:ext cx="482600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3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0215" y="1949003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4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6161" y="1949003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9328" y="1949003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6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9398" y="1949003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9122" y="2862609"/>
            <a:ext cx="482600" cy="65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8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3133" y="2849116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908" y="2839591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1608" y="1961703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7258" y="2002978"/>
            <a:ext cx="482600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2433" y="1996628"/>
            <a:ext cx="482600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3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315" y="2872928"/>
            <a:ext cx="482600" cy="70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5915" y="2842766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2815" y="2842766"/>
            <a:ext cx="48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6" name="Picture 1" descr="j0246191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6798" y="2798316"/>
            <a:ext cx="482600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7" name="Picture 7" descr="C:\Users\user\Desktop\QQ截图2014050316144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5885" y="3573016"/>
            <a:ext cx="321627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78" name="Group 8"/>
          <p:cNvGrpSpPr>
            <a:grpSpLocks/>
          </p:cNvGrpSpPr>
          <p:nvPr/>
        </p:nvGrpSpPr>
        <p:grpSpPr bwMode="auto">
          <a:xfrm>
            <a:off x="3059584" y="4412849"/>
            <a:ext cx="476250" cy="361950"/>
            <a:chOff x="0" y="0"/>
            <a:chExt cx="272" cy="136"/>
          </a:xfrm>
        </p:grpSpPr>
        <p:sp>
          <p:nvSpPr>
            <p:cNvPr id="79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136" cy="136"/>
            </a:xfrm>
            <a:prstGeom prst="line">
              <a:avLst/>
            </a:prstGeom>
            <a:noFill/>
            <a:ln w="19050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80" name="Line 10"/>
            <p:cNvSpPr>
              <a:spLocks noChangeShapeType="1"/>
            </p:cNvSpPr>
            <p:nvPr/>
          </p:nvSpPr>
          <p:spPr bwMode="auto">
            <a:xfrm>
              <a:off x="136" y="0"/>
              <a:ext cx="136" cy="136"/>
            </a:xfrm>
            <a:prstGeom prst="line">
              <a:avLst/>
            </a:prstGeom>
            <a:noFill/>
            <a:ln w="19050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82" name="矩形 5"/>
          <p:cNvSpPr>
            <a:spLocks noChangeArrowheads="1"/>
          </p:cNvSpPr>
          <p:nvPr/>
        </p:nvSpPr>
        <p:spPr bwMode="auto">
          <a:xfrm>
            <a:off x="2627784" y="4836637"/>
            <a:ext cx="549275" cy="552450"/>
          </a:xfrm>
          <a:prstGeom prst="rect">
            <a:avLst/>
          </a:prstGeom>
          <a:noFill/>
          <a:ln w="25400" cap="flat" cmpd="sng">
            <a:solidFill>
              <a:srgbClr val="B9CDE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3" name="矩形 29"/>
          <p:cNvSpPr>
            <a:spLocks noChangeArrowheads="1"/>
          </p:cNvSpPr>
          <p:nvPr/>
        </p:nvSpPr>
        <p:spPr bwMode="auto">
          <a:xfrm>
            <a:off x="3686696" y="5661248"/>
            <a:ext cx="552450" cy="552450"/>
          </a:xfrm>
          <a:prstGeom prst="rect">
            <a:avLst/>
          </a:prstGeom>
          <a:noFill/>
          <a:ln w="25400" cap="flat" cmpd="sng">
            <a:solidFill>
              <a:srgbClr val="B9CDE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4" name="矩形 30"/>
          <p:cNvSpPr>
            <a:spLocks noChangeArrowheads="1"/>
          </p:cNvSpPr>
          <p:nvPr/>
        </p:nvSpPr>
        <p:spPr bwMode="auto">
          <a:xfrm>
            <a:off x="3278659" y="4860449"/>
            <a:ext cx="549275" cy="554038"/>
          </a:xfrm>
          <a:prstGeom prst="rect">
            <a:avLst/>
          </a:prstGeom>
          <a:noFill/>
          <a:ln w="25400" cap="flat" cmpd="sng">
            <a:solidFill>
              <a:srgbClr val="B9CDE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3516265" y="4365240"/>
            <a:ext cx="911717" cy="1224000"/>
            <a:chOff x="6518746" y="4584700"/>
            <a:chExt cx="717550" cy="1006475"/>
          </a:xfrm>
        </p:grpSpPr>
        <p:sp>
          <p:nvSpPr>
            <p:cNvPr id="81" name="Line 94"/>
            <p:cNvSpPr>
              <a:spLocks noChangeShapeType="1"/>
            </p:cNvSpPr>
            <p:nvPr/>
          </p:nvSpPr>
          <p:spPr bwMode="auto">
            <a:xfrm flipV="1">
              <a:off x="6518746" y="4584700"/>
              <a:ext cx="0" cy="1006475"/>
            </a:xfrm>
            <a:prstGeom prst="line">
              <a:avLst/>
            </a:prstGeom>
            <a:noFill/>
            <a:ln w="19050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85" name="Line 93"/>
            <p:cNvSpPr>
              <a:spLocks noChangeShapeType="1"/>
            </p:cNvSpPr>
            <p:nvPr/>
          </p:nvSpPr>
          <p:spPr bwMode="auto">
            <a:xfrm>
              <a:off x="6518746" y="5591175"/>
              <a:ext cx="717550" cy="0"/>
            </a:xfrm>
            <a:prstGeom prst="line">
              <a:avLst/>
            </a:prstGeom>
            <a:noFill/>
            <a:ln w="19050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86" name="Line 94"/>
            <p:cNvSpPr>
              <a:spLocks noChangeShapeType="1"/>
            </p:cNvSpPr>
            <p:nvPr/>
          </p:nvSpPr>
          <p:spPr bwMode="auto">
            <a:xfrm flipV="1">
              <a:off x="7226771" y="5446713"/>
              <a:ext cx="0" cy="144462"/>
            </a:xfrm>
            <a:prstGeom prst="line">
              <a:avLst/>
            </a:prstGeom>
            <a:noFill/>
            <a:ln w="19050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87" name="TextBox 34"/>
          <p:cNvSpPr txBox="1">
            <a:spLocks noChangeArrowheads="1"/>
          </p:cNvSpPr>
          <p:nvPr/>
        </p:nvSpPr>
        <p:spPr bwMode="auto">
          <a:xfrm>
            <a:off x="2987824" y="3780329"/>
            <a:ext cx="6413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15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8" name="TextBox 35"/>
          <p:cNvSpPr txBox="1">
            <a:spLocks noChangeArrowheads="1"/>
          </p:cNvSpPr>
          <p:nvPr/>
        </p:nvSpPr>
        <p:spPr bwMode="auto">
          <a:xfrm>
            <a:off x="3203848" y="4860449"/>
            <a:ext cx="6569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b="1" dirty="0" smtClean="0">
                <a:latin typeface="华文新魏" pitchFamily="2" charset="-122"/>
                <a:ea typeface="华文新魏" pitchFamily="2" charset="-122"/>
              </a:rPr>
              <a:t>10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9" name="TextBox 36"/>
          <p:cNvSpPr txBox="1">
            <a:spLocks noChangeArrowheads="1"/>
          </p:cNvSpPr>
          <p:nvPr/>
        </p:nvSpPr>
        <p:spPr bwMode="auto">
          <a:xfrm>
            <a:off x="3707904" y="5652537"/>
            <a:ext cx="6413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4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0" name="TextBox 37"/>
          <p:cNvSpPr txBox="1">
            <a:spLocks noChangeArrowheads="1"/>
          </p:cNvSpPr>
          <p:nvPr/>
        </p:nvSpPr>
        <p:spPr bwMode="auto">
          <a:xfrm>
            <a:off x="4236045" y="3780329"/>
            <a:ext cx="6413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b="1" dirty="0">
                <a:latin typeface="华文新魏" pitchFamily="2" charset="-122"/>
                <a:ea typeface="华文新魏" pitchFamily="2" charset="-122"/>
              </a:rPr>
              <a:t>6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1" name="TextBox 38"/>
          <p:cNvSpPr txBox="1">
            <a:spLocks noChangeArrowheads="1"/>
          </p:cNvSpPr>
          <p:nvPr/>
        </p:nvSpPr>
        <p:spPr bwMode="auto">
          <a:xfrm>
            <a:off x="5292080" y="3780329"/>
            <a:ext cx="6381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9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" name="TextBox 39"/>
          <p:cNvSpPr txBox="1">
            <a:spLocks noChangeArrowheads="1"/>
          </p:cNvSpPr>
          <p:nvPr/>
        </p:nvSpPr>
        <p:spPr bwMode="auto">
          <a:xfrm>
            <a:off x="2691284" y="4860449"/>
            <a:ext cx="5111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b="1" dirty="0" smtClean="0"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3" name="TextBox 36"/>
          <p:cNvSpPr txBox="1">
            <a:spLocks noChangeArrowheads="1"/>
          </p:cNvSpPr>
          <p:nvPr/>
        </p:nvSpPr>
        <p:spPr bwMode="auto">
          <a:xfrm>
            <a:off x="3635944" y="3774054"/>
            <a:ext cx="432000" cy="540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－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089038" y="1772816"/>
            <a:ext cx="1692000" cy="18720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ldLvl="0" animBg="1" autoUpdateAnimBg="0"/>
      <p:bldP spid="83" grpId="0" bldLvl="0" animBg="1" autoUpdateAnimBg="0"/>
      <p:bldP spid="84" grpId="0" bldLvl="0" animBg="1" autoUpdateAnimBg="0"/>
      <p:bldP spid="87" grpId="0" autoUpdateAnimBg="0"/>
      <p:bldP spid="88" grpId="0" autoUpdateAnimBg="0"/>
      <p:bldP spid="89" grpId="0" autoUpdateAnimBg="0"/>
      <p:bldP spid="90" grpId="0" autoUpdateAnimBg="0"/>
      <p:bldP spid="91" grpId="0" autoUpdateAnimBg="0"/>
      <p:bldP spid="92" grpId="0" autoUpdateAnimBg="0"/>
      <p:bldP spid="9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1207528"/>
            <a:ext cx="263170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3024688" y="1623046"/>
            <a:ext cx="3494287" cy="606485"/>
          </a:xfrm>
          <a:prstGeom prst="wedgeRoundRectCallout">
            <a:avLst>
              <a:gd name="adj1" fmla="val 71866"/>
              <a:gd name="adj2" fmla="val 2393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49920" y="1583200"/>
            <a:ext cx="3710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连环画有多少本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3270" y="2708920"/>
            <a:ext cx="7439130" cy="3149083"/>
            <a:chOff x="550571" y="2708920"/>
            <a:chExt cx="7439130" cy="3149083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71" y="2708920"/>
              <a:ext cx="4612294" cy="3149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6" name="组合 15"/>
            <p:cNvGrpSpPr/>
            <p:nvPr/>
          </p:nvGrpSpPr>
          <p:grpSpPr>
            <a:xfrm>
              <a:off x="2699792" y="3068960"/>
              <a:ext cx="5289909" cy="2168888"/>
              <a:chOff x="2771799" y="3068960"/>
              <a:chExt cx="5289909" cy="2168888"/>
            </a:xfrm>
          </p:grpSpPr>
          <p:pic>
            <p:nvPicPr>
              <p:cNvPr id="21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2865" y="3362126"/>
                <a:ext cx="2898843" cy="18757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云形标注 21"/>
              <p:cNvSpPr/>
              <p:nvPr/>
            </p:nvSpPr>
            <p:spPr>
              <a:xfrm>
                <a:off x="2771799" y="3140968"/>
                <a:ext cx="2391065" cy="1296144"/>
              </a:xfrm>
              <a:prstGeom prst="cloudCallout">
                <a:avLst>
                  <a:gd name="adj1" fmla="val -58559"/>
                  <a:gd name="adj2" fmla="val -9826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dirty="0">
                    <a:latin typeface="华文新魏" pitchFamily="2" charset="-122"/>
                    <a:ea typeface="华文新魏" pitchFamily="2" charset="-122"/>
                  </a:rPr>
                  <a:t>书架上</a:t>
                </a:r>
                <a:r>
                  <a:rPr lang="zh-CN" altLang="en-US" sz="2000" dirty="0" smtClean="0">
                    <a:latin typeface="华文新魏" pitchFamily="2" charset="-122"/>
                    <a:ea typeface="华文新魏" pitchFamily="2" charset="-122"/>
                  </a:rPr>
                  <a:t>有连环画和字典一共</a:t>
                </a:r>
                <a:r>
                  <a:rPr lang="en-US" altLang="zh-CN" sz="2000" dirty="0" smtClean="0">
                    <a:latin typeface="华文新魏" pitchFamily="2" charset="-122"/>
                    <a:ea typeface="华文新魏" pitchFamily="2" charset="-122"/>
                  </a:rPr>
                  <a:t>57</a:t>
                </a:r>
                <a:r>
                  <a:rPr lang="zh-CN" altLang="en-US" sz="2000" dirty="0" smtClean="0">
                    <a:latin typeface="华文新魏" pitchFamily="2" charset="-122"/>
                    <a:ea typeface="华文新魏" pitchFamily="2" charset="-122"/>
                  </a:rPr>
                  <a:t>本</a:t>
                </a:r>
                <a:r>
                  <a:rPr lang="zh-CN" altLang="en-US" sz="2000" dirty="0">
                    <a:latin typeface="华文新魏" pitchFamily="2" charset="-122"/>
                    <a:ea typeface="华文新魏" pitchFamily="2" charset="-122"/>
                  </a:rPr>
                  <a:t>。</a:t>
                </a:r>
                <a:endParaRPr lang="zh-CN" altLang="en-US" sz="2000" dirty="0"/>
              </a:p>
            </p:txBody>
          </p:sp>
          <p:sp>
            <p:nvSpPr>
              <p:cNvPr id="23" name="云形标注 22"/>
              <p:cNvSpPr/>
              <p:nvPr/>
            </p:nvSpPr>
            <p:spPr>
              <a:xfrm>
                <a:off x="5171248" y="3068960"/>
                <a:ext cx="1993040" cy="1437968"/>
              </a:xfrm>
              <a:prstGeom prst="cloudCallout">
                <a:avLst>
                  <a:gd name="adj1" fmla="val 60580"/>
                  <a:gd name="adj2" fmla="val -152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dirty="0" smtClean="0">
                    <a:latin typeface="华文新魏" pitchFamily="2" charset="-122"/>
                    <a:ea typeface="华文新魏" pitchFamily="2" charset="-122"/>
                  </a:rPr>
                  <a:t>书柜里有</a:t>
                </a:r>
                <a:r>
                  <a:rPr lang="en-US" altLang="zh-CN" sz="2000" dirty="0" smtClean="0">
                    <a:latin typeface="华文新魏" pitchFamily="2" charset="-122"/>
                    <a:ea typeface="华文新魏" pitchFamily="2" charset="-122"/>
                  </a:rPr>
                  <a:t>9</a:t>
                </a:r>
                <a:r>
                  <a:rPr lang="zh-CN" altLang="en-US" sz="2000" dirty="0" smtClean="0">
                    <a:latin typeface="华文新魏" pitchFamily="2" charset="-122"/>
                    <a:ea typeface="华文新魏" pitchFamily="2" charset="-122"/>
                  </a:rPr>
                  <a:t>本字典。</a:t>
                </a:r>
                <a:endParaRPr lang="zh-CN" altLang="en-US" sz="2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027341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279154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理解题意。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X270A.EPS" descr="id:2147495398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2516" y="3230774"/>
            <a:ext cx="8227956" cy="140805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792408"/>
            <a:ext cx="5301403" cy="220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592516" y="2628201"/>
            <a:ext cx="32875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连环画有多少本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1943" y="4630476"/>
            <a:ext cx="1258836" cy="167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6792607" y="5177510"/>
            <a:ext cx="18838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本书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左箭头 13"/>
          <p:cNvSpPr/>
          <p:nvPr/>
        </p:nvSpPr>
        <p:spPr>
          <a:xfrm flipH="1" flipV="1">
            <a:off x="3293690" y="5364075"/>
            <a:ext cx="936000" cy="29651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5219944"/>
            <a:ext cx="2880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其中有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本字典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3771" y="4630476"/>
            <a:ext cx="1258836" cy="167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8271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419550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算法。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31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2383463"/>
            <a:ext cx="3594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方法一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借助直观图</a:t>
            </a:r>
          </a:p>
        </p:txBody>
      </p:sp>
      <p:sp>
        <p:nvSpPr>
          <p:cNvPr id="8" name="矩形 7"/>
          <p:cNvSpPr/>
          <p:nvPr/>
        </p:nvSpPr>
        <p:spPr>
          <a:xfrm>
            <a:off x="2589053" y="5807005"/>
            <a:ext cx="1172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本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4134" y="5520931"/>
            <a:ext cx="20265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79646">
                    <a:lumMod val="75000"/>
                  </a:srgbClr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57-9=48</a:t>
            </a:r>
            <a:endParaRPr lang="zh-CN" altLang="en-US" sz="3600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292080" y="2636912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56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右箭头 55"/>
          <p:cNvSpPr/>
          <p:nvPr/>
        </p:nvSpPr>
        <p:spPr>
          <a:xfrm>
            <a:off x="5946682" y="2776665"/>
            <a:ext cx="504056" cy="399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50738" y="2636912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55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8" name="下箭头 57"/>
          <p:cNvSpPr/>
          <p:nvPr/>
        </p:nvSpPr>
        <p:spPr>
          <a:xfrm>
            <a:off x="7803515" y="3241881"/>
            <a:ext cx="399600" cy="504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48090" y="3657041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53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0" name="右箭头 59"/>
          <p:cNvSpPr/>
          <p:nvPr/>
        </p:nvSpPr>
        <p:spPr>
          <a:xfrm flipH="1">
            <a:off x="7199884" y="3780636"/>
            <a:ext cx="504056" cy="399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489432" y="3646324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52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2" name="右箭头 61"/>
          <p:cNvSpPr/>
          <p:nvPr/>
        </p:nvSpPr>
        <p:spPr>
          <a:xfrm flipH="1">
            <a:off x="6017873" y="3818474"/>
            <a:ext cx="504056" cy="399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307421" y="3684162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51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4" name="右箭头 63"/>
          <p:cNvSpPr/>
          <p:nvPr/>
        </p:nvSpPr>
        <p:spPr>
          <a:xfrm>
            <a:off x="7144034" y="2788682"/>
            <a:ext cx="504056" cy="399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48090" y="2648929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54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444" y="2957933"/>
            <a:ext cx="3738270" cy="288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矩形 38"/>
          <p:cNvSpPr/>
          <p:nvPr/>
        </p:nvSpPr>
        <p:spPr>
          <a:xfrm>
            <a:off x="3518761" y="2999203"/>
            <a:ext cx="909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本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035435" y="3006513"/>
            <a:ext cx="528453" cy="243000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>
            <a:off x="5462846" y="4291168"/>
            <a:ext cx="399600" cy="504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64088" y="4725144"/>
            <a:ext cx="718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50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018690" y="4864897"/>
            <a:ext cx="504056" cy="399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22746" y="4725144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49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4" name="右箭头 53"/>
          <p:cNvSpPr/>
          <p:nvPr/>
        </p:nvSpPr>
        <p:spPr>
          <a:xfrm>
            <a:off x="7216042" y="4876914"/>
            <a:ext cx="504056" cy="399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720098" y="4737161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48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299416" y="1629418"/>
            <a:ext cx="710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57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9" name="下箭头 68"/>
          <p:cNvSpPr/>
          <p:nvPr/>
        </p:nvSpPr>
        <p:spPr>
          <a:xfrm>
            <a:off x="5454841" y="2236424"/>
            <a:ext cx="399600" cy="504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356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39" grpId="0"/>
      <p:bldP spid="41" grpId="0" animBg="1"/>
      <p:bldP spid="42" grpId="0"/>
      <p:bldP spid="43" grpId="0" animBg="1"/>
      <p:bldP spid="44" grpId="0"/>
      <p:bldP spid="54" grpId="0" animBg="1"/>
      <p:bldP spid="67" grpId="0"/>
      <p:bldP spid="68" grpId="0"/>
      <p:bldP spid="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4843581" cy="59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的算法。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31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55576" y="2383463"/>
            <a:ext cx="4004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方法二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利用数的组成</a:t>
            </a:r>
          </a:p>
        </p:txBody>
      </p:sp>
      <p:pic>
        <p:nvPicPr>
          <p:cNvPr id="8" name="X274.EPS" descr="id:214749543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01560" y="3186529"/>
            <a:ext cx="3150000" cy="2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8856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4843581" cy="59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的算法。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31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2383463"/>
            <a:ext cx="2773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方法三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凑整法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4438" y="3266329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  -  9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  <p:sp>
        <p:nvSpPr>
          <p:cNvPr id="11" name="上箭头 10"/>
          <p:cNvSpPr/>
          <p:nvPr/>
        </p:nvSpPr>
        <p:spPr>
          <a:xfrm rot="10800000">
            <a:off x="2972578" y="3789040"/>
            <a:ext cx="46282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81704" y="4371081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0</a:t>
            </a:r>
            <a:endParaRPr lang="zh-CN" altLang="en-US" sz="3200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1282" y="4371080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  -  10 = 47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563888" y="4371081"/>
            <a:ext cx="707394" cy="5187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上箭头 14"/>
          <p:cNvSpPr/>
          <p:nvPr/>
        </p:nvSpPr>
        <p:spPr>
          <a:xfrm rot="10800000" flipV="1">
            <a:off x="5369802" y="3723008"/>
            <a:ext cx="46282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91805" y="3212976"/>
            <a:ext cx="1901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47+1=48</a:t>
            </a:r>
            <a:endParaRPr lang="zh-CN" altLang="en-US" sz="3200" dirty="0">
              <a:solidFill>
                <a:srgbClr val="00B0F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09691" y="3266329"/>
            <a:ext cx="9941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=48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16194" y="5301208"/>
            <a:ext cx="2230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57-9=48</a:t>
            </a:r>
          </a:p>
        </p:txBody>
      </p:sp>
      <p:sp>
        <p:nvSpPr>
          <p:cNvPr id="19" name="矩形 18"/>
          <p:cNvSpPr/>
          <p:nvPr/>
        </p:nvSpPr>
        <p:spPr>
          <a:xfrm>
            <a:off x="1848761" y="536276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凑整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法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148808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462755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探究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的算法。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2383463"/>
            <a:ext cx="3594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方法四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借助摆小棒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3407" y="3566869"/>
            <a:ext cx="834494" cy="151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384" y="3719043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3383" y="3566869"/>
            <a:ext cx="834494" cy="151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3264" y="3566868"/>
            <a:ext cx="834494" cy="151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3240" y="3566868"/>
            <a:ext cx="834494" cy="151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7335" y="371904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2667" y="3719043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8610" y="371904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5818" y="3719044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/>
          <p:cNvSpPr/>
          <p:nvPr/>
        </p:nvSpPr>
        <p:spPr>
          <a:xfrm>
            <a:off x="3275856" y="5313402"/>
            <a:ext cx="2230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79646">
                    <a:lumMod val="75000"/>
                  </a:srgbClr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57-9=48</a:t>
            </a:r>
            <a:endParaRPr lang="zh-CN" altLang="en-US" sz="4000" dirty="0">
              <a:solidFill>
                <a:srgbClr val="F79646">
                  <a:lumMod val="75000"/>
                </a:srgbClr>
              </a:solidFill>
            </a:endParaRPr>
          </a:p>
        </p:txBody>
      </p:sp>
      <p:pic>
        <p:nvPicPr>
          <p:cNvPr id="22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0494" y="3717656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1352" y="3717655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44253"/>
            <a:ext cx="834494" cy="151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6091" y="1702196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4042" y="1702197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9374" y="1702196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5317" y="1702197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525" y="1702197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201" y="1700809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144" y="1700810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0352" y="1700810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8059" y="1700808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7" descr="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8384" y="1711007"/>
            <a:ext cx="180000" cy="13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441300" y="1610076"/>
            <a:ext cx="2376000" cy="1518316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 rot="19587240">
            <a:off x="4190214" y="2968238"/>
            <a:ext cx="1307572" cy="5760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3828893" y="3573016"/>
            <a:ext cx="622118" cy="14760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085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593</Words>
  <Application>Microsoft Office PowerPoint</Application>
  <PresentationFormat>全屏显示(4:3)</PresentationFormat>
  <Paragraphs>181</Paragraphs>
  <Slides>23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2017-02-04T07:17:19Z</dcterms:modified>
</cp:coreProperties>
</file>