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notesMasterIdLst>
    <p:notesMasterId r:id="rId35"/>
  </p:notesMasterIdLst>
  <p:sldIdLst>
    <p:sldId id="271" r:id="rId2"/>
    <p:sldId id="264" r:id="rId3"/>
    <p:sldId id="289" r:id="rId4"/>
    <p:sldId id="429" r:id="rId5"/>
    <p:sldId id="407" r:id="rId6"/>
    <p:sldId id="439" r:id="rId7"/>
    <p:sldId id="447" r:id="rId8"/>
    <p:sldId id="448" r:id="rId9"/>
    <p:sldId id="449" r:id="rId10"/>
    <p:sldId id="451" r:id="rId11"/>
    <p:sldId id="454" r:id="rId12"/>
    <p:sldId id="455" r:id="rId13"/>
    <p:sldId id="456" r:id="rId14"/>
    <p:sldId id="457" r:id="rId15"/>
    <p:sldId id="458" r:id="rId16"/>
    <p:sldId id="459" r:id="rId17"/>
    <p:sldId id="460" r:id="rId18"/>
    <p:sldId id="461" r:id="rId19"/>
    <p:sldId id="462" r:id="rId20"/>
    <p:sldId id="293" r:id="rId21"/>
    <p:sldId id="463" r:id="rId22"/>
    <p:sldId id="326" r:id="rId23"/>
    <p:sldId id="453" r:id="rId24"/>
    <p:sldId id="329" r:id="rId25"/>
    <p:sldId id="452" r:id="rId26"/>
    <p:sldId id="278" r:id="rId27"/>
    <p:sldId id="314" r:id="rId28"/>
    <p:sldId id="331" r:id="rId29"/>
    <p:sldId id="420" r:id="rId30"/>
    <p:sldId id="446" r:id="rId31"/>
    <p:sldId id="408" r:id="rId32"/>
    <p:sldId id="464" r:id="rId33"/>
    <p:sldId id="305" r:id="rId3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FFFF"/>
    <a:srgbClr val="6DFF44"/>
    <a:srgbClr val="FFFFB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45" autoAdjust="0"/>
    <p:restoredTop sz="95993" autoAdjust="0"/>
  </p:normalViewPr>
  <p:slideViewPr>
    <p:cSldViewPr>
      <p:cViewPr>
        <p:scale>
          <a:sx n="65" d="100"/>
          <a:sy n="65" d="100"/>
        </p:scale>
        <p:origin x="-444" y="-3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A19D5C-0580-480D-AA2E-5596DA47B7B4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C30879-53BA-4D1F-9592-E77013010D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08599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492446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4BA53-FEF0-42C0-98E6-490A4868B365}" type="datetimeFigureOut">
              <a:rPr lang="zh-CN" altLang="en-US" smtClean="0"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D18B3-2BEC-4C15-ACF7-EFF5F2DD0E4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4BA53-FEF0-42C0-98E6-490A4868B365}" type="datetimeFigureOut">
              <a:rPr lang="zh-CN" altLang="en-US" smtClean="0"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D18B3-2BEC-4C15-ACF7-EFF5F2DD0E4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4BA53-FEF0-42C0-98E6-490A4868B365}" type="datetimeFigureOut">
              <a:rPr lang="zh-CN" altLang="en-US" smtClean="0"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D18B3-2BEC-4C15-ACF7-EFF5F2DD0E4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4BA53-FEF0-42C0-98E6-490A4868B365}" type="datetimeFigureOut">
              <a:rPr lang="zh-CN" altLang="en-US" smtClean="0"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D18B3-2BEC-4C15-ACF7-EFF5F2DD0E4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4BA53-FEF0-42C0-98E6-490A4868B365}" type="datetimeFigureOut">
              <a:rPr lang="zh-CN" altLang="en-US" smtClean="0"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D18B3-2BEC-4C15-ACF7-EFF5F2DD0E4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4BA53-FEF0-42C0-98E6-490A4868B365}" type="datetimeFigureOut">
              <a:rPr lang="zh-CN" altLang="en-US" smtClean="0"/>
              <a:t>2017/2/4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D18B3-2BEC-4C15-ACF7-EFF5F2DD0E4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4BA53-FEF0-42C0-98E6-490A4868B365}" type="datetimeFigureOut">
              <a:rPr lang="zh-CN" altLang="en-US" smtClean="0"/>
              <a:t>2017/2/4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D18B3-2BEC-4C15-ACF7-EFF5F2DD0E4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4BA53-FEF0-42C0-98E6-490A4868B365}" type="datetimeFigureOut">
              <a:rPr lang="zh-CN" altLang="en-US" smtClean="0"/>
              <a:t>2017/2/4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D18B3-2BEC-4C15-ACF7-EFF5F2DD0E4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4BA53-FEF0-42C0-98E6-490A4868B365}" type="datetimeFigureOut">
              <a:rPr lang="zh-CN" altLang="en-US" smtClean="0"/>
              <a:t>2017/2/4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D18B3-2BEC-4C15-ACF7-EFF5F2DD0E4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4BA53-FEF0-42C0-98E6-490A4868B365}" type="datetimeFigureOut">
              <a:rPr lang="zh-CN" altLang="en-US" smtClean="0"/>
              <a:t>2017/2/4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D18B3-2BEC-4C15-ACF7-EFF5F2DD0E4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A4BA53-FEF0-42C0-98E6-490A4868B365}" type="datetimeFigureOut">
              <a:rPr lang="zh-CN" altLang="en-US" smtClean="0"/>
              <a:t>2017/2/4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D18B3-2BEC-4C15-ACF7-EFF5F2DD0E4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A4BA53-FEF0-42C0-98E6-490A4868B365}" type="datetimeFigureOut">
              <a:rPr lang="zh-CN" altLang="en-US" smtClean="0"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1D18B3-2BEC-4C15-ACF7-EFF5F2DD0E4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  <p:sldLayoutId id="2147483681" r:id="rId19"/>
    <p:sldLayoutId id="2147483682" r:id="rId20"/>
    <p:sldLayoutId id="2147483683" r:id="rId21"/>
    <p:sldLayoutId id="2147483684" r:id="rId22"/>
    <p:sldLayoutId id="2147483685" r:id="rId23"/>
    <p:sldLayoutId id="2147483686" r:id="rId24"/>
    <p:sldLayoutId id="2147483687" r:id="rId25"/>
    <p:sldLayoutId id="2147483688" r:id="rId26"/>
    <p:sldLayoutId id="2147483689" r:id="rId27"/>
    <p:sldLayoutId id="2147483690" r:id="rId28"/>
    <p:sldLayoutId id="2147483691" r:id="rId29"/>
    <p:sldLayoutId id="2147483692" r:id="rId30"/>
    <p:sldLayoutId id="2147483693" r:id="rId31"/>
    <p:sldLayoutId id="2147483694" r:id="rId32"/>
    <p:sldLayoutId id="2147483695" r:id="rId33"/>
    <p:sldLayoutId id="2147483696" r:id="rId34"/>
    <p:sldLayoutId id="2147483697" r:id="rId35"/>
    <p:sldLayoutId id="2147483698" r:id="rId36"/>
    <p:sldLayoutId id="2147483699" r:id="rId37"/>
    <p:sldLayoutId id="2147483700" r:id="rId38"/>
    <p:sldLayoutId id="2147483701" r:id="rId39"/>
    <p:sldLayoutId id="2147483702" r:id="rId40"/>
    <p:sldLayoutId id="2147483703" r:id="rId41"/>
    <p:sldLayoutId id="2147483704" r:id="rId42"/>
    <p:sldLayoutId id="2147483705" r:id="rId43"/>
    <p:sldLayoutId id="2147483706" r:id="rId4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7.jpe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7.jpe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7.jpe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3.jpe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23.jpe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28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3.jpe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3.jpe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jpe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2.jpe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3.png"/><Relationship Id="rId9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4.xml"/><Relationship Id="rId4" Type="http://schemas.openxmlformats.org/officeDocument/2006/relationships/image" Target="../media/image4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46.pn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50.png"/><Relationship Id="rId5" Type="http://schemas.openxmlformats.org/officeDocument/2006/relationships/image" Target="../media/image49.jpeg"/><Relationship Id="rId4" Type="http://schemas.openxmlformats.org/officeDocument/2006/relationships/image" Target="../media/image4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8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9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10" Type="http://schemas.openxmlformats.org/officeDocument/2006/relationships/image" Target="../media/image62.png"/><Relationship Id="rId4" Type="http://schemas.openxmlformats.org/officeDocument/2006/relationships/image" Target="../media/image56.png"/><Relationship Id="rId9" Type="http://schemas.openxmlformats.org/officeDocument/2006/relationships/image" Target="../media/image6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6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908721"/>
            <a:ext cx="44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文楷体" pitchFamily="2" charset="-122"/>
                <a:ea typeface="华文楷体" pitchFamily="2" charset="-122"/>
              </a:rPr>
              <a:t>第</a:t>
            </a:r>
            <a:r>
              <a:rPr kumimoji="1" lang="en-US" altLang="zh-CN" sz="3600" b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文楷体" pitchFamily="2" charset="-122"/>
                <a:ea typeface="华文楷体" pitchFamily="2" charset="-122"/>
              </a:rPr>
              <a:t>3</a:t>
            </a:r>
            <a:r>
              <a:rPr kumimoji="1" lang="zh-CN" altLang="en-US" sz="3600" b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文楷体" pitchFamily="2" charset="-122"/>
                <a:ea typeface="华文楷体" pitchFamily="2" charset="-122"/>
              </a:rPr>
              <a:t>单元   认识人民币</a:t>
            </a:r>
            <a:endParaRPr lang="zh-CN" altLang="en-US" sz="36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7" name="直线连接符 21"/>
          <p:cNvCxnSpPr/>
          <p:nvPr/>
        </p:nvCxnSpPr>
        <p:spPr>
          <a:xfrm>
            <a:off x="4536304" y="3212976"/>
            <a:ext cx="4032000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9" name="Picture 4" descr="C:\Users\duyanlin\Desktop\二年级上学路上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70" y="2636913"/>
            <a:ext cx="5168371" cy="3524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/>
        </p:nvSpPr>
        <p:spPr>
          <a:xfrm>
            <a:off x="4427984" y="2348881"/>
            <a:ext cx="41764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4800" b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rPr>
              <a:t>2  </a:t>
            </a:r>
            <a:r>
              <a:rPr kumimoji="1" lang="zh-CN" altLang="en-US" sz="4800" b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rPr>
              <a:t>人民币</a:t>
            </a:r>
            <a:r>
              <a:rPr kumimoji="1" lang="zh-CN" altLang="en-US" sz="4800" b="1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rPr>
              <a:t>的</a:t>
            </a:r>
            <a:r>
              <a:rPr kumimoji="1" lang="zh-CN" altLang="en-US" sz="4800" b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rPr>
              <a:t>简 单</a:t>
            </a:r>
            <a:r>
              <a:rPr kumimoji="1" lang="zh-CN" altLang="en-US" sz="4800" b="1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rPr>
              <a:t>计算</a:t>
            </a:r>
            <a:endParaRPr lang="zh-CN" altLang="en-US" sz="4800" dirty="0"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>
            <a:off x="4499992" y="3918541"/>
            <a:ext cx="1944000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86297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467544" y="3171591"/>
            <a:ext cx="6564652" cy="977489"/>
            <a:chOff x="599636" y="4357602"/>
            <a:chExt cx="6564652" cy="977489"/>
          </a:xfrm>
        </p:grpSpPr>
        <p:sp>
          <p:nvSpPr>
            <p:cNvPr id="30" name="矩形 29"/>
            <p:cNvSpPr/>
            <p:nvPr/>
          </p:nvSpPr>
          <p:spPr>
            <a:xfrm>
              <a:off x="599636" y="4688760"/>
              <a:ext cx="656465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600" dirty="0">
                  <a:latin typeface="华文新魏" pitchFamily="2" charset="-122"/>
                  <a:ea typeface="华文新魏" pitchFamily="2" charset="-122"/>
                </a:rPr>
                <a:t>(1)</a:t>
              </a:r>
              <a:r>
                <a:rPr lang="zh-CN" altLang="zh-CN" sz="3600" dirty="0">
                  <a:latin typeface="华文新魏" pitchFamily="2" charset="-122"/>
                  <a:ea typeface="华文新魏" pitchFamily="2" charset="-122"/>
                </a:rPr>
                <a:t>买</a:t>
              </a:r>
              <a:r>
                <a:rPr lang="en-US" altLang="zh-CN" sz="3600" dirty="0">
                  <a:latin typeface="华文新魏" pitchFamily="2" charset="-122"/>
                  <a:ea typeface="华文新魏" pitchFamily="2" charset="-122"/>
                </a:rPr>
                <a:t>1</a:t>
              </a:r>
              <a:r>
                <a:rPr lang="zh-CN" altLang="zh-CN" sz="3600" dirty="0" smtClean="0">
                  <a:latin typeface="华文新魏" pitchFamily="2" charset="-122"/>
                  <a:ea typeface="华文新魏" pitchFamily="2" charset="-122"/>
                </a:rPr>
                <a:t>盒</a:t>
              </a:r>
              <a:r>
                <a:rPr lang="en-US" altLang="zh-CN" sz="3600" dirty="0" smtClean="0">
                  <a:latin typeface="华文新魏" pitchFamily="2" charset="-122"/>
                  <a:ea typeface="华文新魏" pitchFamily="2" charset="-122"/>
                </a:rPr>
                <a:t>    </a:t>
              </a:r>
              <a:r>
                <a:rPr lang="zh-CN" altLang="zh-CN" sz="3600" dirty="0" smtClean="0">
                  <a:latin typeface="华文新魏" pitchFamily="2" charset="-122"/>
                  <a:ea typeface="华文新魏" pitchFamily="2" charset="-122"/>
                </a:rPr>
                <a:t>和</a:t>
              </a:r>
              <a:r>
                <a:rPr lang="en-US" altLang="zh-CN" sz="3600" dirty="0">
                  <a:latin typeface="华文新魏" pitchFamily="2" charset="-122"/>
                  <a:ea typeface="华文新魏" pitchFamily="2" charset="-122"/>
                </a:rPr>
                <a:t>1</a:t>
              </a:r>
              <a:r>
                <a:rPr lang="zh-CN" altLang="zh-CN" sz="3600" dirty="0" smtClean="0">
                  <a:latin typeface="华文新魏" pitchFamily="2" charset="-122"/>
                  <a:ea typeface="华文新魏" pitchFamily="2" charset="-122"/>
                </a:rPr>
                <a:t>瓶</a:t>
              </a:r>
              <a:r>
                <a:rPr lang="en-US" altLang="zh-CN" sz="3600" dirty="0" smtClean="0">
                  <a:latin typeface="华文新魏" pitchFamily="2" charset="-122"/>
                  <a:ea typeface="华文新魏" pitchFamily="2" charset="-122"/>
                </a:rPr>
                <a:t>    ,</a:t>
              </a:r>
              <a:r>
                <a:rPr lang="zh-CN" altLang="zh-CN" sz="3600" dirty="0">
                  <a:latin typeface="华文新魏" pitchFamily="2" charset="-122"/>
                  <a:ea typeface="华文新魏" pitchFamily="2" charset="-122"/>
                </a:rPr>
                <a:t>需要多少</a:t>
              </a:r>
              <a:r>
                <a:rPr lang="zh-CN" altLang="zh-CN" sz="3600" dirty="0" smtClean="0">
                  <a:latin typeface="华文新魏" pitchFamily="2" charset="-122"/>
                  <a:ea typeface="华文新魏" pitchFamily="2" charset="-122"/>
                </a:rPr>
                <a:t>钱</a:t>
              </a:r>
              <a:r>
                <a:rPr lang="zh-CN" altLang="en-US" sz="3600" dirty="0" smtClean="0">
                  <a:latin typeface="华文新魏" pitchFamily="2" charset="-122"/>
                  <a:ea typeface="华文新魏" pitchFamily="2" charset="-122"/>
                </a:rPr>
                <a:t>？</a:t>
              </a:r>
              <a:endParaRPr lang="zh-CN" altLang="en-US" sz="3600" dirty="0">
                <a:latin typeface="华文新魏" pitchFamily="2" charset="-122"/>
                <a:ea typeface="华文新魏" pitchFamily="2" charset="-122"/>
              </a:endParaRPr>
            </a:p>
          </p:txBody>
        </p:sp>
        <p:pic>
          <p:nvPicPr>
            <p:cNvPr id="32" name="x391C.EPS" descr="id:2147496767;FounderCES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01099" y="4742069"/>
              <a:ext cx="396000" cy="540000"/>
            </a:xfrm>
            <a:prstGeom prst="rect">
              <a:avLst/>
            </a:prstGeom>
          </p:spPr>
        </p:pic>
        <p:pic>
          <p:nvPicPr>
            <p:cNvPr id="33" name="x391B.EPS" descr="id:2147496774;FounderCES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81962" y="4357602"/>
              <a:ext cx="347405" cy="947782"/>
            </a:xfrm>
            <a:prstGeom prst="rect">
              <a:avLst/>
            </a:prstGeom>
          </p:spPr>
        </p:pic>
      </p:grpSp>
      <p:sp>
        <p:nvSpPr>
          <p:cNvPr id="2" name="同侧圆角矩形 1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rPr>
              <a:t>探究新知</a:t>
            </a:r>
            <a:endParaRPr lang="zh-CN" altLang="en-US" sz="3000" b="1" dirty="0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25" name="直线连接符 21"/>
          <p:cNvCxnSpPr/>
          <p:nvPr/>
        </p:nvCxnSpPr>
        <p:spPr>
          <a:xfrm flipV="1">
            <a:off x="484074" y="1628800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48500" y="1792533"/>
            <a:ext cx="3331412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6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36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解决问题</a:t>
            </a:r>
            <a:r>
              <a:rPr lang="en-US" altLang="zh-CN" sz="36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6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。</a:t>
            </a:r>
            <a:endParaRPr lang="zh-CN" altLang="en-US" sz="3600" dirty="0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0" name="x389.EPS" descr="说明: id:2147496746;FounderCE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758610"/>
            <a:ext cx="1105901" cy="2479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x388.EPS" descr="说明: id:2147496739;FounderCES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883119"/>
            <a:ext cx="1200449" cy="2216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x390.EPS" descr="说明: id:2147496753;FounderCES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810645"/>
            <a:ext cx="1126010" cy="2045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x391.EPS" descr="说明: id:2147496760;FounderCES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890397"/>
            <a:ext cx="1277960" cy="1966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流程图: 联系 25"/>
          <p:cNvSpPr/>
          <p:nvPr/>
        </p:nvSpPr>
        <p:spPr>
          <a:xfrm>
            <a:off x="3923928" y="2698396"/>
            <a:ext cx="912449" cy="540000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流程图: 联系 27"/>
          <p:cNvSpPr/>
          <p:nvPr/>
        </p:nvSpPr>
        <p:spPr>
          <a:xfrm>
            <a:off x="5172781" y="2860459"/>
            <a:ext cx="912449" cy="540000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4380152" y="4149080"/>
            <a:ext cx="2208072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下箭头 6"/>
          <p:cNvSpPr/>
          <p:nvPr/>
        </p:nvSpPr>
        <p:spPr>
          <a:xfrm>
            <a:off x="5201757" y="4217202"/>
            <a:ext cx="601042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65933" y="5081298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用加法计算</a:t>
            </a:r>
            <a:endParaRPr lang="zh-CN" altLang="en-US" sz="3200" dirty="0">
              <a:solidFill>
                <a:srgbClr val="7030A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" name="左箭头 8"/>
          <p:cNvSpPr/>
          <p:nvPr/>
        </p:nvSpPr>
        <p:spPr>
          <a:xfrm>
            <a:off x="3491050" y="5081298"/>
            <a:ext cx="893427" cy="58477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1248752" y="5081297"/>
            <a:ext cx="22525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元</a:t>
            </a:r>
            <a:r>
              <a:rPr lang="en-US" altLang="zh-CN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角</a:t>
            </a:r>
            <a:r>
              <a:rPr lang="en-US" altLang="zh-CN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+8</a:t>
            </a:r>
            <a:r>
              <a:rPr lang="zh-CN" altLang="en-US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角</a:t>
            </a:r>
            <a:endParaRPr lang="zh-CN" altLang="en-US" sz="3200" dirty="0">
              <a:solidFill>
                <a:srgbClr val="7030A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95536" y="2564904"/>
            <a:ext cx="2740749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6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6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理解题意。</a:t>
            </a:r>
            <a:endParaRPr lang="zh-CN" altLang="en-US" sz="3600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91806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8" grpId="0" animBg="1"/>
      <p:bldP spid="7" grpId="0" animBg="1"/>
      <p:bldP spid="8" grpId="0"/>
      <p:bldP spid="9" grpId="0" animBg="1"/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467544" y="3171591"/>
            <a:ext cx="6564652" cy="977489"/>
            <a:chOff x="599636" y="4357602"/>
            <a:chExt cx="6564652" cy="977489"/>
          </a:xfrm>
        </p:grpSpPr>
        <p:sp>
          <p:nvSpPr>
            <p:cNvPr id="30" name="矩形 29"/>
            <p:cNvSpPr/>
            <p:nvPr/>
          </p:nvSpPr>
          <p:spPr>
            <a:xfrm>
              <a:off x="599636" y="4688760"/>
              <a:ext cx="656465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600" dirty="0">
                  <a:latin typeface="华文新魏" pitchFamily="2" charset="-122"/>
                  <a:ea typeface="华文新魏" pitchFamily="2" charset="-122"/>
                </a:rPr>
                <a:t>(1)</a:t>
              </a:r>
              <a:r>
                <a:rPr lang="zh-CN" altLang="zh-CN" sz="3600" dirty="0">
                  <a:latin typeface="华文新魏" pitchFamily="2" charset="-122"/>
                  <a:ea typeface="华文新魏" pitchFamily="2" charset="-122"/>
                </a:rPr>
                <a:t>买</a:t>
              </a:r>
              <a:r>
                <a:rPr lang="en-US" altLang="zh-CN" sz="3600" dirty="0">
                  <a:latin typeface="华文新魏" pitchFamily="2" charset="-122"/>
                  <a:ea typeface="华文新魏" pitchFamily="2" charset="-122"/>
                </a:rPr>
                <a:t>1</a:t>
              </a:r>
              <a:r>
                <a:rPr lang="zh-CN" altLang="zh-CN" sz="3600" dirty="0" smtClean="0">
                  <a:latin typeface="华文新魏" pitchFamily="2" charset="-122"/>
                  <a:ea typeface="华文新魏" pitchFamily="2" charset="-122"/>
                </a:rPr>
                <a:t>盒</a:t>
              </a:r>
              <a:r>
                <a:rPr lang="en-US" altLang="zh-CN" sz="3600" dirty="0" smtClean="0">
                  <a:latin typeface="华文新魏" pitchFamily="2" charset="-122"/>
                  <a:ea typeface="华文新魏" pitchFamily="2" charset="-122"/>
                </a:rPr>
                <a:t>    </a:t>
              </a:r>
              <a:r>
                <a:rPr lang="zh-CN" altLang="zh-CN" sz="3600" dirty="0" smtClean="0">
                  <a:latin typeface="华文新魏" pitchFamily="2" charset="-122"/>
                  <a:ea typeface="华文新魏" pitchFamily="2" charset="-122"/>
                </a:rPr>
                <a:t>和</a:t>
              </a:r>
              <a:r>
                <a:rPr lang="en-US" altLang="zh-CN" sz="3600" dirty="0">
                  <a:latin typeface="华文新魏" pitchFamily="2" charset="-122"/>
                  <a:ea typeface="华文新魏" pitchFamily="2" charset="-122"/>
                </a:rPr>
                <a:t>1</a:t>
              </a:r>
              <a:r>
                <a:rPr lang="zh-CN" altLang="zh-CN" sz="3600" dirty="0" smtClean="0">
                  <a:latin typeface="华文新魏" pitchFamily="2" charset="-122"/>
                  <a:ea typeface="华文新魏" pitchFamily="2" charset="-122"/>
                </a:rPr>
                <a:t>瓶</a:t>
              </a:r>
              <a:r>
                <a:rPr lang="en-US" altLang="zh-CN" sz="3600" dirty="0" smtClean="0">
                  <a:latin typeface="华文新魏" pitchFamily="2" charset="-122"/>
                  <a:ea typeface="华文新魏" pitchFamily="2" charset="-122"/>
                </a:rPr>
                <a:t>    ,</a:t>
              </a:r>
              <a:r>
                <a:rPr lang="zh-CN" altLang="zh-CN" sz="3600" dirty="0">
                  <a:latin typeface="华文新魏" pitchFamily="2" charset="-122"/>
                  <a:ea typeface="华文新魏" pitchFamily="2" charset="-122"/>
                </a:rPr>
                <a:t>需要多少</a:t>
              </a:r>
              <a:r>
                <a:rPr lang="zh-CN" altLang="zh-CN" sz="3600" dirty="0" smtClean="0">
                  <a:latin typeface="华文新魏" pitchFamily="2" charset="-122"/>
                  <a:ea typeface="华文新魏" pitchFamily="2" charset="-122"/>
                </a:rPr>
                <a:t>钱</a:t>
              </a:r>
              <a:r>
                <a:rPr lang="zh-CN" altLang="en-US" sz="3600" dirty="0" smtClean="0">
                  <a:latin typeface="华文新魏" pitchFamily="2" charset="-122"/>
                  <a:ea typeface="华文新魏" pitchFamily="2" charset="-122"/>
                </a:rPr>
                <a:t>？</a:t>
              </a:r>
              <a:endParaRPr lang="zh-CN" altLang="en-US" sz="3600" dirty="0">
                <a:latin typeface="华文新魏" pitchFamily="2" charset="-122"/>
                <a:ea typeface="华文新魏" pitchFamily="2" charset="-122"/>
              </a:endParaRPr>
            </a:p>
          </p:txBody>
        </p:sp>
        <p:pic>
          <p:nvPicPr>
            <p:cNvPr id="32" name="x391C.EPS" descr="id:2147496767;FounderCES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01099" y="4742069"/>
              <a:ext cx="396000" cy="540000"/>
            </a:xfrm>
            <a:prstGeom prst="rect">
              <a:avLst/>
            </a:prstGeom>
          </p:spPr>
        </p:pic>
        <p:pic>
          <p:nvPicPr>
            <p:cNvPr id="33" name="x391B.EPS" descr="id:2147496774;FounderCES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81962" y="4357602"/>
              <a:ext cx="347405" cy="947782"/>
            </a:xfrm>
            <a:prstGeom prst="rect">
              <a:avLst/>
            </a:prstGeom>
          </p:spPr>
        </p:pic>
      </p:grpSp>
      <p:sp>
        <p:nvSpPr>
          <p:cNvPr id="2" name="同侧圆角矩形 1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rPr>
              <a:t>探究新知</a:t>
            </a:r>
            <a:endParaRPr lang="zh-CN" altLang="en-US" sz="3000" b="1" dirty="0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25" name="直线连接符 21"/>
          <p:cNvCxnSpPr/>
          <p:nvPr/>
        </p:nvCxnSpPr>
        <p:spPr>
          <a:xfrm flipV="1">
            <a:off x="484074" y="1628800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48500" y="1792533"/>
            <a:ext cx="3331412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6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36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解决问题</a:t>
            </a:r>
            <a:r>
              <a:rPr lang="en-US" altLang="zh-CN" sz="36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6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。</a:t>
            </a:r>
            <a:endParaRPr lang="zh-CN" altLang="en-US" sz="3600" dirty="0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0" name="x389.EPS" descr="说明: id:2147496746;FounderCE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758610"/>
            <a:ext cx="1105901" cy="2479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x388.EPS" descr="说明: id:2147496739;FounderCES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883119"/>
            <a:ext cx="1200449" cy="2216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x390.EPS" descr="说明: id:2147496753;FounderCES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810645"/>
            <a:ext cx="1126010" cy="2045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x391.EPS" descr="说明: id:2147496760;FounderCES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890397"/>
            <a:ext cx="1277960" cy="1966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流程图: 联系 25"/>
          <p:cNvSpPr/>
          <p:nvPr/>
        </p:nvSpPr>
        <p:spPr>
          <a:xfrm>
            <a:off x="3923928" y="2698396"/>
            <a:ext cx="912449" cy="540000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流程图: 联系 27"/>
          <p:cNvSpPr/>
          <p:nvPr/>
        </p:nvSpPr>
        <p:spPr>
          <a:xfrm>
            <a:off x="5172781" y="2860459"/>
            <a:ext cx="912449" cy="540000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2261795" y="4437112"/>
            <a:ext cx="22525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元</a:t>
            </a:r>
            <a:r>
              <a:rPr lang="en-US" altLang="zh-CN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角</a:t>
            </a:r>
            <a:r>
              <a:rPr lang="en-US" altLang="zh-CN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+8</a:t>
            </a:r>
            <a:r>
              <a:rPr lang="zh-CN" altLang="en-US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角</a:t>
            </a:r>
            <a:endParaRPr lang="zh-CN" altLang="en-US" sz="3200" dirty="0">
              <a:solidFill>
                <a:srgbClr val="7030A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95536" y="2564904"/>
            <a:ext cx="2740749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6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6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计算结果。</a:t>
            </a:r>
            <a:endParaRPr lang="zh-CN" altLang="en-US" sz="3600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411788" y="4456607"/>
            <a:ext cx="17443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=1</a:t>
            </a:r>
            <a:r>
              <a:rPr lang="zh-CN" altLang="en-US" sz="32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元</a:t>
            </a:r>
            <a:r>
              <a:rPr lang="en-US" altLang="zh-CN" sz="32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9</a:t>
            </a:r>
            <a:r>
              <a:rPr lang="zh-CN" altLang="en-US" sz="32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角</a:t>
            </a:r>
            <a:endParaRPr lang="zh-CN" altLang="en-US" sz="3200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949215" y="4960663"/>
            <a:ext cx="540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3799780" y="4949555"/>
            <a:ext cx="540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空心弧 4"/>
          <p:cNvSpPr/>
          <p:nvPr/>
        </p:nvSpPr>
        <p:spPr>
          <a:xfrm rot="10800000">
            <a:off x="3088915" y="4458433"/>
            <a:ext cx="1124873" cy="1222310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222675" y="5672032"/>
            <a:ext cx="8290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</a:rPr>
              <a:t>9</a:t>
            </a:r>
            <a:r>
              <a:rPr lang="zh-CN" altLang="en-US" sz="3200" dirty="0" smtClean="0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</a:rPr>
              <a:t>角</a:t>
            </a:r>
            <a:endParaRPr lang="zh-CN" altLang="en-US" sz="3200" dirty="0">
              <a:solidFill>
                <a:srgbClr val="00B0F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18029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8" grpId="0" animBg="1"/>
      <p:bldP spid="36" grpId="0"/>
      <p:bldP spid="23" grpId="0"/>
      <p:bldP spid="5" grpId="0" animBg="1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467544" y="3171591"/>
            <a:ext cx="6564652" cy="977489"/>
            <a:chOff x="599636" y="4357602"/>
            <a:chExt cx="6564652" cy="977489"/>
          </a:xfrm>
        </p:grpSpPr>
        <p:sp>
          <p:nvSpPr>
            <p:cNvPr id="30" name="矩形 29"/>
            <p:cNvSpPr/>
            <p:nvPr/>
          </p:nvSpPr>
          <p:spPr>
            <a:xfrm>
              <a:off x="599636" y="4688760"/>
              <a:ext cx="656465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600" dirty="0">
                  <a:latin typeface="华文新魏" pitchFamily="2" charset="-122"/>
                  <a:ea typeface="华文新魏" pitchFamily="2" charset="-122"/>
                </a:rPr>
                <a:t>(1)</a:t>
              </a:r>
              <a:r>
                <a:rPr lang="zh-CN" altLang="zh-CN" sz="3600" dirty="0">
                  <a:latin typeface="华文新魏" pitchFamily="2" charset="-122"/>
                  <a:ea typeface="华文新魏" pitchFamily="2" charset="-122"/>
                </a:rPr>
                <a:t>买</a:t>
              </a:r>
              <a:r>
                <a:rPr lang="en-US" altLang="zh-CN" sz="3600" dirty="0">
                  <a:latin typeface="华文新魏" pitchFamily="2" charset="-122"/>
                  <a:ea typeface="华文新魏" pitchFamily="2" charset="-122"/>
                </a:rPr>
                <a:t>1</a:t>
              </a:r>
              <a:r>
                <a:rPr lang="zh-CN" altLang="zh-CN" sz="3600" dirty="0" smtClean="0">
                  <a:latin typeface="华文新魏" pitchFamily="2" charset="-122"/>
                  <a:ea typeface="华文新魏" pitchFamily="2" charset="-122"/>
                </a:rPr>
                <a:t>盒</a:t>
              </a:r>
              <a:r>
                <a:rPr lang="en-US" altLang="zh-CN" sz="3600" dirty="0" smtClean="0">
                  <a:latin typeface="华文新魏" pitchFamily="2" charset="-122"/>
                  <a:ea typeface="华文新魏" pitchFamily="2" charset="-122"/>
                </a:rPr>
                <a:t>    </a:t>
              </a:r>
              <a:r>
                <a:rPr lang="zh-CN" altLang="zh-CN" sz="3600" dirty="0" smtClean="0">
                  <a:latin typeface="华文新魏" pitchFamily="2" charset="-122"/>
                  <a:ea typeface="华文新魏" pitchFamily="2" charset="-122"/>
                </a:rPr>
                <a:t>和</a:t>
              </a:r>
              <a:r>
                <a:rPr lang="en-US" altLang="zh-CN" sz="3600" dirty="0">
                  <a:latin typeface="华文新魏" pitchFamily="2" charset="-122"/>
                  <a:ea typeface="华文新魏" pitchFamily="2" charset="-122"/>
                </a:rPr>
                <a:t>1</a:t>
              </a:r>
              <a:r>
                <a:rPr lang="zh-CN" altLang="zh-CN" sz="3600" dirty="0" smtClean="0">
                  <a:latin typeface="华文新魏" pitchFamily="2" charset="-122"/>
                  <a:ea typeface="华文新魏" pitchFamily="2" charset="-122"/>
                </a:rPr>
                <a:t>瓶</a:t>
              </a:r>
              <a:r>
                <a:rPr lang="en-US" altLang="zh-CN" sz="3600" dirty="0" smtClean="0">
                  <a:latin typeface="华文新魏" pitchFamily="2" charset="-122"/>
                  <a:ea typeface="华文新魏" pitchFamily="2" charset="-122"/>
                </a:rPr>
                <a:t>    ,</a:t>
              </a:r>
              <a:r>
                <a:rPr lang="zh-CN" altLang="zh-CN" sz="3600" dirty="0">
                  <a:latin typeface="华文新魏" pitchFamily="2" charset="-122"/>
                  <a:ea typeface="华文新魏" pitchFamily="2" charset="-122"/>
                </a:rPr>
                <a:t>需要多少</a:t>
              </a:r>
              <a:r>
                <a:rPr lang="zh-CN" altLang="zh-CN" sz="3600" dirty="0" smtClean="0">
                  <a:latin typeface="华文新魏" pitchFamily="2" charset="-122"/>
                  <a:ea typeface="华文新魏" pitchFamily="2" charset="-122"/>
                </a:rPr>
                <a:t>钱</a:t>
              </a:r>
              <a:r>
                <a:rPr lang="zh-CN" altLang="en-US" sz="3600" dirty="0" smtClean="0">
                  <a:latin typeface="华文新魏" pitchFamily="2" charset="-122"/>
                  <a:ea typeface="华文新魏" pitchFamily="2" charset="-122"/>
                </a:rPr>
                <a:t>？</a:t>
              </a:r>
              <a:endParaRPr lang="zh-CN" altLang="en-US" sz="3600" dirty="0">
                <a:latin typeface="华文新魏" pitchFamily="2" charset="-122"/>
                <a:ea typeface="华文新魏" pitchFamily="2" charset="-122"/>
              </a:endParaRPr>
            </a:p>
          </p:txBody>
        </p:sp>
        <p:pic>
          <p:nvPicPr>
            <p:cNvPr id="32" name="x391C.EPS" descr="id:2147496767;FounderCES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01099" y="4742069"/>
              <a:ext cx="396000" cy="540000"/>
            </a:xfrm>
            <a:prstGeom prst="rect">
              <a:avLst/>
            </a:prstGeom>
          </p:spPr>
        </p:pic>
        <p:pic>
          <p:nvPicPr>
            <p:cNvPr id="33" name="x391B.EPS" descr="id:2147496774;FounderCES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881962" y="4357602"/>
              <a:ext cx="347405" cy="947782"/>
            </a:xfrm>
            <a:prstGeom prst="rect">
              <a:avLst/>
            </a:prstGeom>
          </p:spPr>
        </p:pic>
      </p:grpSp>
      <p:sp>
        <p:nvSpPr>
          <p:cNvPr id="2" name="同侧圆角矩形 1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rPr>
              <a:t>探究新知</a:t>
            </a:r>
            <a:endParaRPr lang="zh-CN" altLang="en-US" sz="3000" b="1" dirty="0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25" name="直线连接符 21"/>
          <p:cNvCxnSpPr/>
          <p:nvPr/>
        </p:nvCxnSpPr>
        <p:spPr>
          <a:xfrm flipV="1">
            <a:off x="484074" y="1628800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48500" y="1792533"/>
            <a:ext cx="3331412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6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36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解决问题</a:t>
            </a:r>
            <a:r>
              <a:rPr lang="en-US" altLang="zh-CN" sz="36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6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。</a:t>
            </a:r>
            <a:endParaRPr lang="zh-CN" altLang="en-US" sz="3600" dirty="0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0" name="x389.EPS" descr="说明: id:2147496746;FounderCE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758610"/>
            <a:ext cx="1105901" cy="2479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x388.EPS" descr="说明: id:2147496739;FounderCES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883119"/>
            <a:ext cx="1200449" cy="2216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x390.EPS" descr="说明: id:2147496753;FounderCES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810645"/>
            <a:ext cx="1126010" cy="2045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x391.EPS" descr="说明: id:2147496760;FounderCES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890397"/>
            <a:ext cx="1277960" cy="1966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流程图: 联系 25"/>
          <p:cNvSpPr/>
          <p:nvPr/>
        </p:nvSpPr>
        <p:spPr>
          <a:xfrm>
            <a:off x="3923928" y="2698396"/>
            <a:ext cx="912449" cy="540000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流程图: 联系 27"/>
          <p:cNvSpPr/>
          <p:nvPr/>
        </p:nvSpPr>
        <p:spPr>
          <a:xfrm>
            <a:off x="5172781" y="2860459"/>
            <a:ext cx="912449" cy="540000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2169007" y="4644425"/>
            <a:ext cx="38122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元</a:t>
            </a:r>
            <a:r>
              <a:rPr lang="en-US" altLang="zh-CN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角</a:t>
            </a:r>
            <a:r>
              <a:rPr lang="en-US" altLang="zh-CN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+8</a:t>
            </a:r>
            <a:r>
              <a:rPr lang="zh-CN" altLang="en-US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角</a:t>
            </a:r>
            <a:r>
              <a:rPr lang="en-US" altLang="zh-CN" sz="3200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=1</a:t>
            </a:r>
            <a:r>
              <a:rPr lang="zh-CN" altLang="en-US" sz="3200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元</a:t>
            </a:r>
            <a:r>
              <a:rPr lang="en-US" altLang="zh-CN" sz="3200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9</a:t>
            </a:r>
            <a:r>
              <a:rPr lang="zh-CN" altLang="en-US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角</a:t>
            </a:r>
            <a:endParaRPr lang="zh-CN" altLang="en-US" sz="3200" dirty="0">
              <a:solidFill>
                <a:srgbClr val="7030A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95536" y="2564904"/>
            <a:ext cx="207262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6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36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解答。</a:t>
            </a:r>
            <a:endParaRPr lang="zh-CN" altLang="en-US" sz="3600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35696" y="5445224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单位相同的数才能</a:t>
            </a:r>
            <a:r>
              <a:rPr lang="zh-CN" altLang="zh-CN" sz="36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相加</a:t>
            </a:r>
            <a:endParaRPr lang="zh-CN" altLang="en-US" sz="36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92532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8" grpId="0" animBg="1"/>
      <p:bldP spid="36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rPr>
              <a:t>探究新知</a:t>
            </a:r>
            <a:endParaRPr lang="zh-CN" altLang="en-US" sz="3000" b="1" dirty="0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25" name="直线连接符 21"/>
          <p:cNvCxnSpPr/>
          <p:nvPr/>
        </p:nvCxnSpPr>
        <p:spPr>
          <a:xfrm flipV="1">
            <a:off x="484074" y="1628800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48500" y="1792533"/>
            <a:ext cx="3331412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6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36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解决问题</a:t>
            </a:r>
            <a:r>
              <a:rPr lang="en-US" altLang="zh-CN" sz="36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6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。</a:t>
            </a:r>
            <a:endParaRPr lang="zh-CN" altLang="en-US" sz="3600" dirty="0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0" name="x389.EPS" descr="说明: id:2147496746;FounderCE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758610"/>
            <a:ext cx="1105901" cy="2479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x388.EPS" descr="说明: id:2147496739;FounderCE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883119"/>
            <a:ext cx="1200449" cy="2216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x390.EPS" descr="说明: id:2147496753;FounderCE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810645"/>
            <a:ext cx="1126010" cy="2045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x391.EPS" descr="说明: id:2147496760;FounderCES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890397"/>
            <a:ext cx="1277960" cy="1966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流程图: 联系 25"/>
          <p:cNvSpPr/>
          <p:nvPr/>
        </p:nvSpPr>
        <p:spPr>
          <a:xfrm>
            <a:off x="6406972" y="2466392"/>
            <a:ext cx="912449" cy="540000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流程图: 联系 27"/>
          <p:cNvSpPr/>
          <p:nvPr/>
        </p:nvSpPr>
        <p:spPr>
          <a:xfrm>
            <a:off x="5172781" y="2860459"/>
            <a:ext cx="912449" cy="540000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380152" y="4149080"/>
            <a:ext cx="2208072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下箭头 6"/>
          <p:cNvSpPr/>
          <p:nvPr/>
        </p:nvSpPr>
        <p:spPr>
          <a:xfrm>
            <a:off x="5201757" y="4217202"/>
            <a:ext cx="601042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65933" y="5081298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用加法计算</a:t>
            </a:r>
            <a:endParaRPr lang="zh-CN" altLang="en-US" sz="3200" dirty="0">
              <a:solidFill>
                <a:srgbClr val="7030A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" name="左箭头 8"/>
          <p:cNvSpPr/>
          <p:nvPr/>
        </p:nvSpPr>
        <p:spPr>
          <a:xfrm>
            <a:off x="3491050" y="5081298"/>
            <a:ext cx="893427" cy="58477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115616" y="5081297"/>
            <a:ext cx="23936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元</a:t>
            </a:r>
            <a:r>
              <a:rPr lang="en-US" altLang="zh-CN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角</a:t>
            </a:r>
            <a:r>
              <a:rPr lang="en-US" altLang="zh-CN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+8</a:t>
            </a:r>
            <a:r>
              <a:rPr lang="zh-CN" altLang="en-US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角</a:t>
            </a:r>
            <a:endParaRPr lang="zh-CN" altLang="en-US" sz="3200" dirty="0">
              <a:solidFill>
                <a:srgbClr val="7030A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95536" y="2564904"/>
            <a:ext cx="2740749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6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6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理解题意。</a:t>
            </a:r>
            <a:endParaRPr lang="zh-CN" altLang="en-US" sz="3600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95536" y="3345314"/>
            <a:ext cx="6619120" cy="947782"/>
            <a:chOff x="540665" y="5335127"/>
            <a:chExt cx="6619120" cy="947782"/>
          </a:xfrm>
        </p:grpSpPr>
        <p:sp>
          <p:nvSpPr>
            <p:cNvPr id="34" name="矩形 33"/>
            <p:cNvSpPr/>
            <p:nvPr/>
          </p:nvSpPr>
          <p:spPr>
            <a:xfrm>
              <a:off x="540665" y="5517232"/>
              <a:ext cx="661912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latin typeface="华文新魏" pitchFamily="2" charset="-122"/>
                  <a:ea typeface="华文新魏" pitchFamily="2" charset="-122"/>
                </a:rPr>
                <a:t>(2)</a:t>
              </a:r>
              <a:r>
                <a:rPr lang="zh-CN" altLang="zh-CN" sz="3600" dirty="0">
                  <a:latin typeface="华文新魏" pitchFamily="2" charset="-122"/>
                  <a:ea typeface="华文新魏" pitchFamily="2" charset="-122"/>
                </a:rPr>
                <a:t>买</a:t>
              </a:r>
              <a:r>
                <a:rPr lang="en-US" altLang="zh-CN" sz="3600" dirty="0">
                  <a:latin typeface="华文新魏" pitchFamily="2" charset="-122"/>
                  <a:ea typeface="华文新魏" pitchFamily="2" charset="-122"/>
                </a:rPr>
                <a:t>1</a:t>
              </a:r>
              <a:r>
                <a:rPr lang="zh-CN" altLang="zh-CN" sz="3600" dirty="0" smtClean="0">
                  <a:latin typeface="华文新魏" pitchFamily="2" charset="-122"/>
                  <a:ea typeface="华文新魏" pitchFamily="2" charset="-122"/>
                </a:rPr>
                <a:t>盒</a:t>
              </a:r>
              <a:r>
                <a:rPr lang="en-US" altLang="zh-CN" sz="3600" dirty="0" smtClean="0">
                  <a:latin typeface="华文新魏" pitchFamily="2" charset="-122"/>
                  <a:ea typeface="华文新魏" pitchFamily="2" charset="-122"/>
                </a:rPr>
                <a:t>    </a:t>
              </a:r>
              <a:r>
                <a:rPr lang="zh-CN" altLang="zh-CN" sz="3600" dirty="0" smtClean="0">
                  <a:latin typeface="华文新魏" pitchFamily="2" charset="-122"/>
                  <a:ea typeface="华文新魏" pitchFamily="2" charset="-122"/>
                </a:rPr>
                <a:t>和</a:t>
              </a:r>
              <a:r>
                <a:rPr lang="en-US" altLang="zh-CN" sz="3600" dirty="0">
                  <a:latin typeface="华文新魏" pitchFamily="2" charset="-122"/>
                  <a:ea typeface="华文新魏" pitchFamily="2" charset="-122"/>
                </a:rPr>
                <a:t>1</a:t>
              </a:r>
              <a:r>
                <a:rPr lang="zh-CN" altLang="zh-CN" sz="3600" dirty="0" smtClean="0">
                  <a:latin typeface="华文新魏" pitchFamily="2" charset="-122"/>
                  <a:ea typeface="华文新魏" pitchFamily="2" charset="-122"/>
                </a:rPr>
                <a:t>瓶</a:t>
              </a:r>
              <a:r>
                <a:rPr lang="en-US" altLang="zh-CN" sz="3600" dirty="0" smtClean="0">
                  <a:latin typeface="华文新魏" pitchFamily="2" charset="-122"/>
                  <a:ea typeface="华文新魏" pitchFamily="2" charset="-122"/>
                </a:rPr>
                <a:t>    ,</a:t>
              </a:r>
              <a:r>
                <a:rPr lang="zh-CN" altLang="zh-CN" sz="3600" dirty="0">
                  <a:latin typeface="华文新魏" pitchFamily="2" charset="-122"/>
                  <a:ea typeface="华文新魏" pitchFamily="2" charset="-122"/>
                </a:rPr>
                <a:t>需要多少钱</a:t>
              </a:r>
              <a:r>
                <a:rPr lang="en-US" altLang="zh-CN" sz="3600" dirty="0">
                  <a:latin typeface="华文新魏" pitchFamily="2" charset="-122"/>
                  <a:ea typeface="华文新魏" pitchFamily="2" charset="-122"/>
                </a:rPr>
                <a:t>?</a:t>
              </a:r>
              <a:endParaRPr lang="zh-CN" altLang="en-US" sz="3600" dirty="0">
                <a:latin typeface="华文新魏" pitchFamily="2" charset="-122"/>
                <a:ea typeface="华文新魏" pitchFamily="2" charset="-122"/>
              </a:endParaRPr>
            </a:p>
          </p:txBody>
        </p:sp>
        <p:pic>
          <p:nvPicPr>
            <p:cNvPr id="39" name="x391A.EPS" descr="id:2147496781;FounderCES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267800" y="5572125"/>
              <a:ext cx="504000" cy="540000"/>
            </a:xfrm>
            <a:prstGeom prst="rect">
              <a:avLst/>
            </a:prstGeom>
          </p:spPr>
        </p:pic>
        <p:pic>
          <p:nvPicPr>
            <p:cNvPr id="40" name="x391B.EPS" descr="id:2147496774;FounderCES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881962" y="5335127"/>
              <a:ext cx="347405" cy="9477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8893528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8" grpId="0" animBg="1"/>
      <p:bldP spid="7" grpId="0" animBg="1"/>
      <p:bldP spid="8" grpId="0"/>
      <p:bldP spid="9" grpId="0" animBg="1"/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rPr>
              <a:t>探究新知</a:t>
            </a:r>
            <a:endParaRPr lang="zh-CN" altLang="en-US" sz="3000" b="1" dirty="0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25" name="直线连接符 21"/>
          <p:cNvCxnSpPr/>
          <p:nvPr/>
        </p:nvCxnSpPr>
        <p:spPr>
          <a:xfrm flipV="1">
            <a:off x="484074" y="1628800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48500" y="1792533"/>
            <a:ext cx="3331412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6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36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解决问题</a:t>
            </a:r>
            <a:r>
              <a:rPr lang="en-US" altLang="zh-CN" sz="36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6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。</a:t>
            </a:r>
            <a:endParaRPr lang="zh-CN" altLang="en-US" sz="3600" dirty="0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0" name="x389.EPS" descr="说明: id:2147496746;FounderCE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758610"/>
            <a:ext cx="1105901" cy="2479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x388.EPS" descr="说明: id:2147496739;FounderCE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883119"/>
            <a:ext cx="1200449" cy="2216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x390.EPS" descr="说明: id:2147496753;FounderCE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810645"/>
            <a:ext cx="1126010" cy="2045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x391.EPS" descr="说明: id:2147496760;FounderCES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890397"/>
            <a:ext cx="1277960" cy="1966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流程图: 联系 27"/>
          <p:cNvSpPr/>
          <p:nvPr/>
        </p:nvSpPr>
        <p:spPr>
          <a:xfrm>
            <a:off x="5172781" y="2860459"/>
            <a:ext cx="912449" cy="540000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178396" y="4437112"/>
            <a:ext cx="23936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元</a:t>
            </a:r>
            <a:r>
              <a:rPr lang="en-US" altLang="zh-CN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角</a:t>
            </a:r>
            <a:r>
              <a:rPr lang="en-US" altLang="zh-CN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+8</a:t>
            </a:r>
            <a:r>
              <a:rPr lang="zh-CN" altLang="en-US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角</a:t>
            </a:r>
            <a:endParaRPr lang="zh-CN" altLang="en-US" sz="3200" dirty="0">
              <a:solidFill>
                <a:srgbClr val="7030A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95536" y="2564904"/>
            <a:ext cx="2740749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6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6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计算结果。</a:t>
            </a:r>
            <a:endParaRPr lang="zh-CN" altLang="en-US" sz="3600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411788" y="4456607"/>
            <a:ext cx="18149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=3</a:t>
            </a:r>
            <a:r>
              <a:rPr lang="zh-CN" altLang="en-US" sz="32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元</a:t>
            </a:r>
            <a:r>
              <a:rPr lang="en-US" altLang="zh-CN" sz="32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32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角</a:t>
            </a:r>
            <a:endParaRPr lang="zh-CN" altLang="en-US" sz="3200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949215" y="4960663"/>
            <a:ext cx="540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3799780" y="4949555"/>
            <a:ext cx="540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空心弧 4"/>
          <p:cNvSpPr/>
          <p:nvPr/>
        </p:nvSpPr>
        <p:spPr>
          <a:xfrm rot="10800000">
            <a:off x="3088915" y="4458433"/>
            <a:ext cx="1124873" cy="1222310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987824" y="5672032"/>
            <a:ext cx="14029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200" dirty="0" smtClean="0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</a:rPr>
              <a:t>元</a:t>
            </a:r>
            <a:r>
              <a:rPr lang="en-US" altLang="zh-CN" sz="3200" dirty="0" smtClean="0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3200" dirty="0" smtClean="0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</a:rPr>
              <a:t>角</a:t>
            </a:r>
            <a:endParaRPr lang="zh-CN" altLang="en-US" sz="3200" dirty="0">
              <a:solidFill>
                <a:srgbClr val="00B0F0"/>
              </a:solidFill>
              <a:latin typeface="华文新魏" pitchFamily="2" charset="-122"/>
              <a:ea typeface="华文新魏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395536" y="3345314"/>
            <a:ext cx="6619120" cy="947782"/>
            <a:chOff x="540665" y="5335127"/>
            <a:chExt cx="6619120" cy="947782"/>
          </a:xfrm>
        </p:grpSpPr>
        <p:sp>
          <p:nvSpPr>
            <p:cNvPr id="38" name="矩形 37"/>
            <p:cNvSpPr/>
            <p:nvPr/>
          </p:nvSpPr>
          <p:spPr>
            <a:xfrm>
              <a:off x="540665" y="5517232"/>
              <a:ext cx="661912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latin typeface="华文新魏" pitchFamily="2" charset="-122"/>
                  <a:ea typeface="华文新魏" pitchFamily="2" charset="-122"/>
                </a:rPr>
                <a:t>(2)</a:t>
              </a:r>
              <a:r>
                <a:rPr lang="zh-CN" altLang="zh-CN" sz="3600" dirty="0">
                  <a:latin typeface="华文新魏" pitchFamily="2" charset="-122"/>
                  <a:ea typeface="华文新魏" pitchFamily="2" charset="-122"/>
                </a:rPr>
                <a:t>买</a:t>
              </a:r>
              <a:r>
                <a:rPr lang="en-US" altLang="zh-CN" sz="3600" dirty="0">
                  <a:latin typeface="华文新魏" pitchFamily="2" charset="-122"/>
                  <a:ea typeface="华文新魏" pitchFamily="2" charset="-122"/>
                </a:rPr>
                <a:t>1</a:t>
              </a:r>
              <a:r>
                <a:rPr lang="zh-CN" altLang="zh-CN" sz="3600" dirty="0" smtClean="0">
                  <a:latin typeface="华文新魏" pitchFamily="2" charset="-122"/>
                  <a:ea typeface="华文新魏" pitchFamily="2" charset="-122"/>
                </a:rPr>
                <a:t>盒</a:t>
              </a:r>
              <a:r>
                <a:rPr lang="en-US" altLang="zh-CN" sz="3600" dirty="0" smtClean="0">
                  <a:latin typeface="华文新魏" pitchFamily="2" charset="-122"/>
                  <a:ea typeface="华文新魏" pitchFamily="2" charset="-122"/>
                </a:rPr>
                <a:t>    </a:t>
              </a:r>
              <a:r>
                <a:rPr lang="zh-CN" altLang="zh-CN" sz="3600" dirty="0" smtClean="0">
                  <a:latin typeface="华文新魏" pitchFamily="2" charset="-122"/>
                  <a:ea typeface="华文新魏" pitchFamily="2" charset="-122"/>
                </a:rPr>
                <a:t>和</a:t>
              </a:r>
              <a:r>
                <a:rPr lang="en-US" altLang="zh-CN" sz="3600" dirty="0">
                  <a:latin typeface="华文新魏" pitchFamily="2" charset="-122"/>
                  <a:ea typeface="华文新魏" pitchFamily="2" charset="-122"/>
                </a:rPr>
                <a:t>1</a:t>
              </a:r>
              <a:r>
                <a:rPr lang="zh-CN" altLang="zh-CN" sz="3600" dirty="0" smtClean="0">
                  <a:latin typeface="华文新魏" pitchFamily="2" charset="-122"/>
                  <a:ea typeface="华文新魏" pitchFamily="2" charset="-122"/>
                </a:rPr>
                <a:t>瓶</a:t>
              </a:r>
              <a:r>
                <a:rPr lang="en-US" altLang="zh-CN" sz="3600" dirty="0" smtClean="0">
                  <a:latin typeface="华文新魏" pitchFamily="2" charset="-122"/>
                  <a:ea typeface="华文新魏" pitchFamily="2" charset="-122"/>
                </a:rPr>
                <a:t>    ,</a:t>
              </a:r>
              <a:r>
                <a:rPr lang="zh-CN" altLang="zh-CN" sz="3600" dirty="0">
                  <a:latin typeface="华文新魏" pitchFamily="2" charset="-122"/>
                  <a:ea typeface="华文新魏" pitchFamily="2" charset="-122"/>
                </a:rPr>
                <a:t>需要多少钱</a:t>
              </a:r>
              <a:r>
                <a:rPr lang="en-US" altLang="zh-CN" sz="3600" dirty="0">
                  <a:latin typeface="华文新魏" pitchFamily="2" charset="-122"/>
                  <a:ea typeface="华文新魏" pitchFamily="2" charset="-122"/>
                </a:rPr>
                <a:t>?</a:t>
              </a:r>
              <a:endParaRPr lang="zh-CN" altLang="en-US" sz="3600" dirty="0">
                <a:latin typeface="华文新魏" pitchFamily="2" charset="-122"/>
                <a:ea typeface="华文新魏" pitchFamily="2" charset="-122"/>
              </a:endParaRPr>
            </a:p>
          </p:txBody>
        </p:sp>
        <p:pic>
          <p:nvPicPr>
            <p:cNvPr id="39" name="x391A.EPS" descr="id:2147496781;FounderCES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267800" y="5572125"/>
              <a:ext cx="504000" cy="540000"/>
            </a:xfrm>
            <a:prstGeom prst="rect">
              <a:avLst/>
            </a:prstGeom>
          </p:spPr>
        </p:pic>
        <p:pic>
          <p:nvPicPr>
            <p:cNvPr id="40" name="x391B.EPS" descr="id:2147496774;FounderCES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881962" y="5335127"/>
              <a:ext cx="347405" cy="947782"/>
            </a:xfrm>
            <a:prstGeom prst="rect">
              <a:avLst/>
            </a:prstGeom>
          </p:spPr>
        </p:pic>
      </p:grpSp>
      <p:sp>
        <p:nvSpPr>
          <p:cNvPr id="41" name="流程图: 联系 40"/>
          <p:cNvSpPr/>
          <p:nvPr/>
        </p:nvSpPr>
        <p:spPr>
          <a:xfrm>
            <a:off x="6406972" y="2466392"/>
            <a:ext cx="912449" cy="540000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27162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6" grpId="0"/>
      <p:bldP spid="23" grpId="0"/>
      <p:bldP spid="5" grpId="0" animBg="1"/>
      <p:bldP spid="34" grpId="0"/>
      <p:bldP spid="4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rPr>
              <a:t>探究新知</a:t>
            </a:r>
            <a:endParaRPr lang="zh-CN" altLang="en-US" sz="3000" b="1" dirty="0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25" name="直线连接符 21"/>
          <p:cNvCxnSpPr/>
          <p:nvPr/>
        </p:nvCxnSpPr>
        <p:spPr>
          <a:xfrm flipV="1">
            <a:off x="484074" y="1628800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48500" y="1792533"/>
            <a:ext cx="3331412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6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36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解决问题</a:t>
            </a:r>
            <a:r>
              <a:rPr lang="en-US" altLang="zh-CN" sz="36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6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。</a:t>
            </a:r>
            <a:endParaRPr lang="zh-CN" altLang="en-US" sz="3600" dirty="0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0" name="x389.EPS" descr="说明: id:2147496746;FounderCE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758610"/>
            <a:ext cx="1105901" cy="2479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x388.EPS" descr="说明: id:2147496739;FounderCE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883119"/>
            <a:ext cx="1200449" cy="2216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x390.EPS" descr="说明: id:2147496753;FounderCE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810645"/>
            <a:ext cx="1126010" cy="2045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x391.EPS" descr="说明: id:2147496760;FounderCES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890397"/>
            <a:ext cx="1277960" cy="1966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流程图: 联系 27"/>
          <p:cNvSpPr/>
          <p:nvPr/>
        </p:nvSpPr>
        <p:spPr>
          <a:xfrm>
            <a:off x="5172781" y="2860459"/>
            <a:ext cx="912449" cy="540000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169007" y="4644425"/>
            <a:ext cx="40238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元</a:t>
            </a:r>
            <a:r>
              <a:rPr lang="en-US" altLang="zh-CN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角</a:t>
            </a:r>
            <a:r>
              <a:rPr lang="en-US" altLang="zh-CN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+8</a:t>
            </a:r>
            <a:r>
              <a:rPr lang="zh-CN" altLang="en-US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角</a:t>
            </a:r>
            <a:r>
              <a:rPr lang="en-US" altLang="zh-CN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=3</a:t>
            </a:r>
            <a:r>
              <a:rPr lang="zh-CN" altLang="en-US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元</a:t>
            </a:r>
            <a:r>
              <a:rPr lang="en-US" altLang="zh-CN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角</a:t>
            </a:r>
            <a:endParaRPr lang="zh-CN" altLang="en-US" sz="3200" dirty="0">
              <a:solidFill>
                <a:srgbClr val="7030A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95536" y="2564904"/>
            <a:ext cx="2072621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6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36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解答。</a:t>
            </a:r>
            <a:endParaRPr lang="zh-CN" altLang="en-US" sz="3600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流程图: 联系 16"/>
          <p:cNvSpPr/>
          <p:nvPr/>
        </p:nvSpPr>
        <p:spPr>
          <a:xfrm>
            <a:off x="6406972" y="2466392"/>
            <a:ext cx="912449" cy="540000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95536" y="3345314"/>
            <a:ext cx="6619120" cy="947782"/>
            <a:chOff x="540665" y="5335127"/>
            <a:chExt cx="6619120" cy="947782"/>
          </a:xfrm>
        </p:grpSpPr>
        <p:sp>
          <p:nvSpPr>
            <p:cNvPr id="19" name="矩形 18"/>
            <p:cNvSpPr/>
            <p:nvPr/>
          </p:nvSpPr>
          <p:spPr>
            <a:xfrm>
              <a:off x="540665" y="5517232"/>
              <a:ext cx="661912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latin typeface="华文新魏" pitchFamily="2" charset="-122"/>
                  <a:ea typeface="华文新魏" pitchFamily="2" charset="-122"/>
                </a:rPr>
                <a:t>(2)</a:t>
              </a:r>
              <a:r>
                <a:rPr lang="zh-CN" altLang="zh-CN" sz="3600" dirty="0">
                  <a:latin typeface="华文新魏" pitchFamily="2" charset="-122"/>
                  <a:ea typeface="华文新魏" pitchFamily="2" charset="-122"/>
                </a:rPr>
                <a:t>买</a:t>
              </a:r>
              <a:r>
                <a:rPr lang="en-US" altLang="zh-CN" sz="3600" dirty="0">
                  <a:latin typeface="华文新魏" pitchFamily="2" charset="-122"/>
                  <a:ea typeface="华文新魏" pitchFamily="2" charset="-122"/>
                </a:rPr>
                <a:t>1</a:t>
              </a:r>
              <a:r>
                <a:rPr lang="zh-CN" altLang="zh-CN" sz="3600" dirty="0" smtClean="0">
                  <a:latin typeface="华文新魏" pitchFamily="2" charset="-122"/>
                  <a:ea typeface="华文新魏" pitchFamily="2" charset="-122"/>
                </a:rPr>
                <a:t>盒</a:t>
              </a:r>
              <a:r>
                <a:rPr lang="en-US" altLang="zh-CN" sz="3600" dirty="0" smtClean="0">
                  <a:latin typeface="华文新魏" pitchFamily="2" charset="-122"/>
                  <a:ea typeface="华文新魏" pitchFamily="2" charset="-122"/>
                </a:rPr>
                <a:t>    </a:t>
              </a:r>
              <a:r>
                <a:rPr lang="zh-CN" altLang="zh-CN" sz="3600" dirty="0" smtClean="0">
                  <a:latin typeface="华文新魏" pitchFamily="2" charset="-122"/>
                  <a:ea typeface="华文新魏" pitchFamily="2" charset="-122"/>
                </a:rPr>
                <a:t>和</a:t>
              </a:r>
              <a:r>
                <a:rPr lang="en-US" altLang="zh-CN" sz="3600" dirty="0">
                  <a:latin typeface="华文新魏" pitchFamily="2" charset="-122"/>
                  <a:ea typeface="华文新魏" pitchFamily="2" charset="-122"/>
                </a:rPr>
                <a:t>1</a:t>
              </a:r>
              <a:r>
                <a:rPr lang="zh-CN" altLang="zh-CN" sz="3600" dirty="0" smtClean="0">
                  <a:latin typeface="华文新魏" pitchFamily="2" charset="-122"/>
                  <a:ea typeface="华文新魏" pitchFamily="2" charset="-122"/>
                </a:rPr>
                <a:t>瓶</a:t>
              </a:r>
              <a:r>
                <a:rPr lang="en-US" altLang="zh-CN" sz="3600" dirty="0" smtClean="0">
                  <a:latin typeface="华文新魏" pitchFamily="2" charset="-122"/>
                  <a:ea typeface="华文新魏" pitchFamily="2" charset="-122"/>
                </a:rPr>
                <a:t>    ,</a:t>
              </a:r>
              <a:r>
                <a:rPr lang="zh-CN" altLang="zh-CN" sz="3600" dirty="0">
                  <a:latin typeface="华文新魏" pitchFamily="2" charset="-122"/>
                  <a:ea typeface="华文新魏" pitchFamily="2" charset="-122"/>
                </a:rPr>
                <a:t>需要多少钱</a:t>
              </a:r>
              <a:r>
                <a:rPr lang="en-US" altLang="zh-CN" sz="3600" dirty="0">
                  <a:latin typeface="华文新魏" pitchFamily="2" charset="-122"/>
                  <a:ea typeface="华文新魏" pitchFamily="2" charset="-122"/>
                </a:rPr>
                <a:t>?</a:t>
              </a:r>
              <a:endParaRPr lang="zh-CN" altLang="en-US" sz="3600" dirty="0">
                <a:latin typeface="华文新魏" pitchFamily="2" charset="-122"/>
                <a:ea typeface="华文新魏" pitchFamily="2" charset="-122"/>
              </a:endParaRPr>
            </a:p>
          </p:txBody>
        </p:sp>
        <p:pic>
          <p:nvPicPr>
            <p:cNvPr id="23" name="x391A.EPS" descr="id:2147496781;FounderCES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267800" y="5572125"/>
              <a:ext cx="504000" cy="540000"/>
            </a:xfrm>
            <a:prstGeom prst="rect">
              <a:avLst/>
            </a:prstGeom>
          </p:spPr>
        </p:pic>
        <p:pic>
          <p:nvPicPr>
            <p:cNvPr id="31" name="x391B.EPS" descr="id:2147496774;FounderCES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881962" y="5335127"/>
              <a:ext cx="347405" cy="947782"/>
            </a:xfrm>
            <a:prstGeom prst="rect">
              <a:avLst/>
            </a:prstGeom>
          </p:spPr>
        </p:pic>
      </p:grpSp>
      <p:sp>
        <p:nvSpPr>
          <p:cNvPr id="34" name="矩形 33"/>
          <p:cNvSpPr/>
          <p:nvPr/>
        </p:nvSpPr>
        <p:spPr>
          <a:xfrm>
            <a:off x="1835696" y="5445224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单位相同的数才能</a:t>
            </a:r>
            <a:r>
              <a:rPr lang="zh-CN" altLang="zh-CN" sz="36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相加</a:t>
            </a:r>
            <a:endParaRPr lang="zh-CN" altLang="en-US" sz="36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5691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6" grpId="0"/>
      <p:bldP spid="17" grpId="0" animBg="1"/>
      <p:bldP spid="3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rPr>
              <a:t>探究新知</a:t>
            </a:r>
            <a:endParaRPr lang="zh-CN" altLang="en-US" sz="3000" b="1" dirty="0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25" name="直线连接符 21"/>
          <p:cNvCxnSpPr/>
          <p:nvPr/>
        </p:nvCxnSpPr>
        <p:spPr>
          <a:xfrm flipV="1">
            <a:off x="484074" y="1628800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48500" y="1792533"/>
            <a:ext cx="3331412" cy="5948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6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 sz="36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提出数学问题。</a:t>
            </a:r>
            <a:endParaRPr lang="zh-CN" altLang="en-US" sz="3600" dirty="0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0" name="x389.EPS" descr="说明: id:2147496746;FounderCE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758610"/>
            <a:ext cx="1105901" cy="2479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x388.EPS" descr="说明: id:2147496739;FounderCE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883119"/>
            <a:ext cx="1200449" cy="2216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x390.EPS" descr="说明: id:2147496753;FounderCE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810645"/>
            <a:ext cx="1126010" cy="2045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x391.EPS" descr="说明: id:2147496760;FounderCES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890397"/>
            <a:ext cx="1277960" cy="1966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流程图: 联系 25"/>
          <p:cNvSpPr/>
          <p:nvPr/>
        </p:nvSpPr>
        <p:spPr>
          <a:xfrm>
            <a:off x="7707083" y="2466392"/>
            <a:ext cx="912449" cy="540000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流程图: 联系 27"/>
          <p:cNvSpPr/>
          <p:nvPr/>
        </p:nvSpPr>
        <p:spPr>
          <a:xfrm>
            <a:off x="5172781" y="2860459"/>
            <a:ext cx="912449" cy="540000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380152" y="4149080"/>
            <a:ext cx="2208072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下箭头 6"/>
          <p:cNvSpPr/>
          <p:nvPr/>
        </p:nvSpPr>
        <p:spPr>
          <a:xfrm>
            <a:off x="5201757" y="4217202"/>
            <a:ext cx="601042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65933" y="5081298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用加法计算</a:t>
            </a:r>
            <a:endParaRPr lang="zh-CN" altLang="en-US" sz="3200" dirty="0">
              <a:solidFill>
                <a:srgbClr val="7030A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" name="左箭头 8"/>
          <p:cNvSpPr/>
          <p:nvPr/>
        </p:nvSpPr>
        <p:spPr>
          <a:xfrm>
            <a:off x="3491050" y="5081298"/>
            <a:ext cx="893427" cy="58477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742683" y="5081297"/>
            <a:ext cx="17491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6</a:t>
            </a:r>
            <a:r>
              <a:rPr lang="zh-CN" altLang="en-US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元</a:t>
            </a:r>
            <a:r>
              <a:rPr lang="en-US" altLang="zh-CN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+8</a:t>
            </a:r>
            <a:r>
              <a:rPr lang="zh-CN" altLang="en-US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角</a:t>
            </a:r>
            <a:endParaRPr lang="zh-CN" altLang="en-US" sz="3200" dirty="0">
              <a:solidFill>
                <a:srgbClr val="7030A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95536" y="2564904"/>
            <a:ext cx="2740749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6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6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理解题意。</a:t>
            </a:r>
            <a:endParaRPr lang="zh-CN" altLang="en-US" sz="3600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3160" y="3345314"/>
            <a:ext cx="6428363" cy="947782"/>
            <a:chOff x="395536" y="3345314"/>
            <a:chExt cx="6428363" cy="947782"/>
          </a:xfrm>
        </p:grpSpPr>
        <p:grpSp>
          <p:nvGrpSpPr>
            <p:cNvPr id="23" name="组合 22"/>
            <p:cNvGrpSpPr/>
            <p:nvPr/>
          </p:nvGrpSpPr>
          <p:grpSpPr>
            <a:xfrm>
              <a:off x="395536" y="3345314"/>
              <a:ext cx="6428363" cy="947782"/>
              <a:chOff x="540665" y="5335127"/>
              <a:chExt cx="6428363" cy="947782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540665" y="5517232"/>
                <a:ext cx="6428363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600" dirty="0" smtClean="0">
                    <a:solidFill>
                      <a:prstClr val="black"/>
                    </a:solidFill>
                    <a:latin typeface="华文新魏" pitchFamily="2" charset="-122"/>
                    <a:ea typeface="华文新魏" pitchFamily="2" charset="-122"/>
                  </a:rPr>
                  <a:t>(1)</a:t>
                </a:r>
                <a:r>
                  <a:rPr lang="zh-CN" altLang="zh-CN" sz="3600" dirty="0">
                    <a:solidFill>
                      <a:prstClr val="black"/>
                    </a:solidFill>
                    <a:latin typeface="华文新魏" pitchFamily="2" charset="-122"/>
                    <a:ea typeface="华文新魏" pitchFamily="2" charset="-122"/>
                  </a:rPr>
                  <a:t>买</a:t>
                </a:r>
                <a:r>
                  <a:rPr lang="en-US" altLang="zh-CN" sz="3600" dirty="0" smtClean="0">
                    <a:solidFill>
                      <a:prstClr val="black"/>
                    </a:solidFill>
                    <a:latin typeface="华文新魏" pitchFamily="2" charset="-122"/>
                    <a:ea typeface="华文新魏" pitchFamily="2" charset="-122"/>
                  </a:rPr>
                  <a:t>1</a:t>
                </a:r>
                <a:r>
                  <a:rPr lang="zh-CN" altLang="en-US" sz="3600" dirty="0" smtClean="0">
                    <a:solidFill>
                      <a:prstClr val="black"/>
                    </a:solidFill>
                    <a:latin typeface="华文新魏" pitchFamily="2" charset="-122"/>
                    <a:ea typeface="华文新魏" pitchFamily="2" charset="-122"/>
                  </a:rPr>
                  <a:t>瓶</a:t>
                </a:r>
                <a:r>
                  <a:rPr lang="en-US" altLang="zh-CN" sz="3600" dirty="0" smtClean="0">
                    <a:solidFill>
                      <a:prstClr val="black"/>
                    </a:solidFill>
                    <a:latin typeface="华文新魏" pitchFamily="2" charset="-122"/>
                    <a:ea typeface="华文新魏" pitchFamily="2" charset="-122"/>
                  </a:rPr>
                  <a:t>    </a:t>
                </a:r>
                <a:r>
                  <a:rPr lang="zh-CN" altLang="zh-CN" sz="3600" dirty="0" smtClean="0">
                    <a:solidFill>
                      <a:prstClr val="black"/>
                    </a:solidFill>
                    <a:latin typeface="华文新魏" pitchFamily="2" charset="-122"/>
                    <a:ea typeface="华文新魏" pitchFamily="2" charset="-122"/>
                  </a:rPr>
                  <a:t>和</a:t>
                </a:r>
                <a:r>
                  <a:rPr lang="en-US" altLang="zh-CN" sz="3600" dirty="0">
                    <a:solidFill>
                      <a:prstClr val="black"/>
                    </a:solidFill>
                    <a:latin typeface="华文新魏" pitchFamily="2" charset="-122"/>
                    <a:ea typeface="华文新魏" pitchFamily="2" charset="-122"/>
                  </a:rPr>
                  <a:t>1</a:t>
                </a:r>
                <a:r>
                  <a:rPr lang="zh-CN" altLang="zh-CN" sz="3600" dirty="0" smtClean="0">
                    <a:solidFill>
                      <a:prstClr val="black"/>
                    </a:solidFill>
                    <a:latin typeface="华文新魏" pitchFamily="2" charset="-122"/>
                    <a:ea typeface="华文新魏" pitchFamily="2" charset="-122"/>
                  </a:rPr>
                  <a:t>瓶</a:t>
                </a:r>
                <a:r>
                  <a:rPr lang="en-US" altLang="zh-CN" sz="3600" dirty="0" smtClean="0">
                    <a:solidFill>
                      <a:prstClr val="black"/>
                    </a:solidFill>
                    <a:latin typeface="华文新魏" pitchFamily="2" charset="-122"/>
                    <a:ea typeface="华文新魏" pitchFamily="2" charset="-122"/>
                  </a:rPr>
                  <a:t>    ,</a:t>
                </a:r>
                <a:r>
                  <a:rPr lang="zh-CN" altLang="zh-CN" sz="3600" dirty="0">
                    <a:solidFill>
                      <a:prstClr val="black"/>
                    </a:solidFill>
                    <a:latin typeface="华文新魏" pitchFamily="2" charset="-122"/>
                    <a:ea typeface="华文新魏" pitchFamily="2" charset="-122"/>
                  </a:rPr>
                  <a:t>需要多少钱</a:t>
                </a:r>
                <a:r>
                  <a:rPr lang="en-US" altLang="zh-CN" sz="3600" dirty="0">
                    <a:solidFill>
                      <a:prstClr val="black"/>
                    </a:solidFill>
                    <a:latin typeface="华文新魏" pitchFamily="2" charset="-122"/>
                    <a:ea typeface="华文新魏" pitchFamily="2" charset="-122"/>
                  </a:rPr>
                  <a:t>?</a:t>
                </a:r>
                <a:endParaRPr lang="zh-CN" altLang="en-US" sz="3600" dirty="0">
                  <a:solidFill>
                    <a:prstClr val="black"/>
                  </a:solidFill>
                  <a:latin typeface="华文新魏" pitchFamily="2" charset="-122"/>
                  <a:ea typeface="华文新魏" pitchFamily="2" charset="-122"/>
                </a:endParaRPr>
              </a:p>
            </p:txBody>
          </p:sp>
          <p:pic>
            <p:nvPicPr>
              <p:cNvPr id="40" name="x391B.EPS" descr="id:2147496774;FounderCES"/>
              <p:cNvPicPr/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3881962" y="5335127"/>
                <a:ext cx="347405" cy="947782"/>
              </a:xfrm>
              <a:prstGeom prst="rect">
                <a:avLst/>
              </a:prstGeom>
            </p:spPr>
          </p:pic>
        </p:grp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1399" y="3573016"/>
              <a:ext cx="476385" cy="504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10588439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8" grpId="0" animBg="1"/>
      <p:bldP spid="7" grpId="0" animBg="1"/>
      <p:bldP spid="8" grpId="0"/>
      <p:bldP spid="9" grpId="0" animBg="1"/>
      <p:bldP spid="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rPr>
              <a:t>探究新知</a:t>
            </a:r>
            <a:endParaRPr lang="zh-CN" altLang="en-US" sz="3000" b="1" dirty="0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25" name="直线连接符 21"/>
          <p:cNvCxnSpPr/>
          <p:nvPr/>
        </p:nvCxnSpPr>
        <p:spPr>
          <a:xfrm flipV="1">
            <a:off x="484074" y="1628800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0" name="x389.EPS" descr="说明: id:2147496746;FounderCE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758610"/>
            <a:ext cx="1105901" cy="2479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x390.EPS" descr="说明: id:2147496753;FounderCE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810645"/>
            <a:ext cx="1126010" cy="2045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x391.EPS" descr="说明: id:2147496760;FounderCE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890397"/>
            <a:ext cx="1277960" cy="1966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流程图: 联系 27"/>
          <p:cNvSpPr/>
          <p:nvPr/>
        </p:nvSpPr>
        <p:spPr>
          <a:xfrm>
            <a:off x="5172781" y="2860459"/>
            <a:ext cx="912449" cy="540000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2699792" y="4509120"/>
            <a:ext cx="174919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6</a:t>
            </a:r>
            <a:r>
              <a:rPr lang="zh-CN" altLang="en-US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元</a:t>
            </a:r>
            <a:r>
              <a:rPr lang="en-US" altLang="zh-CN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+8</a:t>
            </a:r>
            <a:r>
              <a:rPr lang="zh-CN" altLang="en-US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角</a:t>
            </a:r>
            <a:endParaRPr lang="zh-CN" altLang="en-US" sz="3200" dirty="0">
              <a:solidFill>
                <a:srgbClr val="7030A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95536" y="2564904"/>
            <a:ext cx="2740749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6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6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解决问题。</a:t>
            </a:r>
            <a:endParaRPr lang="zh-CN" altLang="en-US" sz="3600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288777" y="4528615"/>
            <a:ext cx="18149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=6</a:t>
            </a:r>
            <a:r>
              <a:rPr lang="zh-CN" altLang="en-US" sz="32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元</a:t>
            </a:r>
            <a:r>
              <a:rPr lang="en-US" altLang="zh-CN" sz="32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8</a:t>
            </a:r>
            <a:r>
              <a:rPr lang="zh-CN" altLang="en-US" sz="32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角</a:t>
            </a:r>
            <a:endParaRPr lang="zh-CN" altLang="en-US" sz="3200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1" name="流程图: 联系 40"/>
          <p:cNvSpPr/>
          <p:nvPr/>
        </p:nvSpPr>
        <p:spPr>
          <a:xfrm>
            <a:off x="7707083" y="2466392"/>
            <a:ext cx="912449" cy="540000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473160" y="3345314"/>
            <a:ext cx="6428363" cy="947782"/>
            <a:chOff x="395536" y="3345314"/>
            <a:chExt cx="6428363" cy="947782"/>
          </a:xfrm>
        </p:grpSpPr>
        <p:grpSp>
          <p:nvGrpSpPr>
            <p:cNvPr id="29" name="组合 28"/>
            <p:cNvGrpSpPr/>
            <p:nvPr/>
          </p:nvGrpSpPr>
          <p:grpSpPr>
            <a:xfrm>
              <a:off x="395536" y="3345314"/>
              <a:ext cx="6428363" cy="947782"/>
              <a:chOff x="540665" y="5335127"/>
              <a:chExt cx="6428363" cy="947782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540665" y="5517232"/>
                <a:ext cx="6428363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600" dirty="0" smtClean="0">
                    <a:solidFill>
                      <a:prstClr val="black"/>
                    </a:solidFill>
                    <a:latin typeface="华文新魏" pitchFamily="2" charset="-122"/>
                    <a:ea typeface="华文新魏" pitchFamily="2" charset="-122"/>
                  </a:rPr>
                  <a:t>(1)</a:t>
                </a:r>
                <a:r>
                  <a:rPr lang="zh-CN" altLang="zh-CN" sz="3600" dirty="0">
                    <a:solidFill>
                      <a:prstClr val="black"/>
                    </a:solidFill>
                    <a:latin typeface="华文新魏" pitchFamily="2" charset="-122"/>
                    <a:ea typeface="华文新魏" pitchFamily="2" charset="-122"/>
                  </a:rPr>
                  <a:t>买</a:t>
                </a:r>
                <a:r>
                  <a:rPr lang="en-US" altLang="zh-CN" sz="3600" dirty="0" smtClean="0">
                    <a:solidFill>
                      <a:prstClr val="black"/>
                    </a:solidFill>
                    <a:latin typeface="华文新魏" pitchFamily="2" charset="-122"/>
                    <a:ea typeface="华文新魏" pitchFamily="2" charset="-122"/>
                  </a:rPr>
                  <a:t>1</a:t>
                </a:r>
                <a:r>
                  <a:rPr lang="zh-CN" altLang="en-US" sz="3600" dirty="0" smtClean="0">
                    <a:solidFill>
                      <a:prstClr val="black"/>
                    </a:solidFill>
                    <a:latin typeface="华文新魏" pitchFamily="2" charset="-122"/>
                    <a:ea typeface="华文新魏" pitchFamily="2" charset="-122"/>
                  </a:rPr>
                  <a:t>瓶</a:t>
                </a:r>
                <a:r>
                  <a:rPr lang="en-US" altLang="zh-CN" sz="3600" dirty="0" smtClean="0">
                    <a:solidFill>
                      <a:prstClr val="black"/>
                    </a:solidFill>
                    <a:latin typeface="华文新魏" pitchFamily="2" charset="-122"/>
                    <a:ea typeface="华文新魏" pitchFamily="2" charset="-122"/>
                  </a:rPr>
                  <a:t>    </a:t>
                </a:r>
                <a:r>
                  <a:rPr lang="zh-CN" altLang="zh-CN" sz="3600" dirty="0" smtClean="0">
                    <a:solidFill>
                      <a:prstClr val="black"/>
                    </a:solidFill>
                    <a:latin typeface="华文新魏" pitchFamily="2" charset="-122"/>
                    <a:ea typeface="华文新魏" pitchFamily="2" charset="-122"/>
                  </a:rPr>
                  <a:t>和</a:t>
                </a:r>
                <a:r>
                  <a:rPr lang="en-US" altLang="zh-CN" sz="3600" dirty="0">
                    <a:solidFill>
                      <a:prstClr val="black"/>
                    </a:solidFill>
                    <a:latin typeface="华文新魏" pitchFamily="2" charset="-122"/>
                    <a:ea typeface="华文新魏" pitchFamily="2" charset="-122"/>
                  </a:rPr>
                  <a:t>1</a:t>
                </a:r>
                <a:r>
                  <a:rPr lang="zh-CN" altLang="zh-CN" sz="3600" dirty="0" smtClean="0">
                    <a:solidFill>
                      <a:prstClr val="black"/>
                    </a:solidFill>
                    <a:latin typeface="华文新魏" pitchFamily="2" charset="-122"/>
                    <a:ea typeface="华文新魏" pitchFamily="2" charset="-122"/>
                  </a:rPr>
                  <a:t>瓶</a:t>
                </a:r>
                <a:r>
                  <a:rPr lang="en-US" altLang="zh-CN" sz="3600" dirty="0" smtClean="0">
                    <a:solidFill>
                      <a:prstClr val="black"/>
                    </a:solidFill>
                    <a:latin typeface="华文新魏" pitchFamily="2" charset="-122"/>
                    <a:ea typeface="华文新魏" pitchFamily="2" charset="-122"/>
                  </a:rPr>
                  <a:t>    ,</a:t>
                </a:r>
                <a:r>
                  <a:rPr lang="zh-CN" altLang="zh-CN" sz="3600" dirty="0">
                    <a:solidFill>
                      <a:prstClr val="black"/>
                    </a:solidFill>
                    <a:latin typeface="华文新魏" pitchFamily="2" charset="-122"/>
                    <a:ea typeface="华文新魏" pitchFamily="2" charset="-122"/>
                  </a:rPr>
                  <a:t>需要多少钱</a:t>
                </a:r>
                <a:r>
                  <a:rPr lang="en-US" altLang="zh-CN" sz="3600" dirty="0">
                    <a:solidFill>
                      <a:prstClr val="black"/>
                    </a:solidFill>
                    <a:latin typeface="华文新魏" pitchFamily="2" charset="-122"/>
                    <a:ea typeface="华文新魏" pitchFamily="2" charset="-122"/>
                  </a:rPr>
                  <a:t>?</a:t>
                </a:r>
                <a:endParaRPr lang="zh-CN" altLang="en-US" sz="3600" dirty="0">
                  <a:solidFill>
                    <a:prstClr val="black"/>
                  </a:solidFill>
                  <a:latin typeface="华文新魏" pitchFamily="2" charset="-122"/>
                  <a:ea typeface="华文新魏" pitchFamily="2" charset="-122"/>
                </a:endParaRPr>
              </a:p>
            </p:txBody>
          </p:sp>
          <p:pic>
            <p:nvPicPr>
              <p:cNvPr id="33" name="x391B.EPS" descr="id:2147496774;FounderCES"/>
              <p:cNvPicPr/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3881962" y="5335127"/>
                <a:ext cx="347405" cy="947782"/>
              </a:xfrm>
              <a:prstGeom prst="rect">
                <a:avLst/>
              </a:prstGeom>
            </p:spPr>
          </p:pic>
        </p:grpSp>
        <p:pic>
          <p:nvPicPr>
            <p:cNvPr id="30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1399" y="3573016"/>
              <a:ext cx="476385" cy="504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2" name="矩形 41"/>
          <p:cNvSpPr/>
          <p:nvPr/>
        </p:nvSpPr>
        <p:spPr>
          <a:xfrm>
            <a:off x="1835696" y="5445224"/>
            <a:ext cx="57246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单位</a:t>
            </a:r>
            <a:r>
              <a:rPr lang="zh-CN" altLang="en-US" sz="36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不</a:t>
            </a:r>
            <a:r>
              <a:rPr lang="zh-CN" altLang="zh-CN" sz="36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同</a:t>
            </a:r>
            <a:r>
              <a:rPr lang="zh-CN" altLang="zh-CN" sz="36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的</a:t>
            </a:r>
            <a:r>
              <a:rPr lang="zh-CN" altLang="zh-CN" sz="36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数</a:t>
            </a:r>
            <a:r>
              <a:rPr lang="zh-CN" altLang="en-US" sz="36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不</a:t>
            </a:r>
            <a:r>
              <a:rPr lang="zh-CN" altLang="zh-CN" sz="36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能</a:t>
            </a:r>
            <a:r>
              <a:rPr lang="zh-CN" altLang="en-US" sz="36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直接</a:t>
            </a:r>
            <a:r>
              <a:rPr lang="zh-CN" altLang="zh-CN" sz="36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相加</a:t>
            </a:r>
            <a:endParaRPr lang="zh-CN" altLang="en-US" sz="36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48500" y="1792533"/>
            <a:ext cx="3331412" cy="5948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6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 sz="36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提出数学问题。</a:t>
            </a:r>
            <a:endParaRPr lang="zh-CN" altLang="en-US" sz="3600" dirty="0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1" name="x388.EPS" descr="说明: id:2147496739;FounderCES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883119"/>
            <a:ext cx="1200449" cy="2216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322127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6" grpId="0"/>
      <p:bldP spid="23" grpId="0"/>
      <p:bldP spid="41" grpId="0" animBg="1"/>
      <p:bldP spid="4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rPr>
              <a:t>探究新知</a:t>
            </a:r>
            <a:endParaRPr lang="zh-CN" altLang="en-US" sz="3000" b="1" dirty="0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25" name="直线连接符 21"/>
          <p:cNvCxnSpPr/>
          <p:nvPr/>
        </p:nvCxnSpPr>
        <p:spPr>
          <a:xfrm flipV="1">
            <a:off x="484074" y="1628800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48500" y="1792533"/>
            <a:ext cx="3331412" cy="5948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6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 sz="36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提出数学问题。</a:t>
            </a:r>
            <a:endParaRPr lang="zh-CN" altLang="en-US" sz="3600" dirty="0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0" name="x389.EPS" descr="说明: id:2147496746;FounderCE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758610"/>
            <a:ext cx="1105901" cy="2479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x388.EPS" descr="说明: id:2147496739;FounderCE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883119"/>
            <a:ext cx="1200449" cy="2216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x390.EPS" descr="说明: id:2147496753;FounderCE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810645"/>
            <a:ext cx="1126010" cy="2045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x391.EPS" descr="说明: id:2147496760;FounderCES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890397"/>
            <a:ext cx="1277960" cy="1966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流程图: 联系 25"/>
          <p:cNvSpPr/>
          <p:nvPr/>
        </p:nvSpPr>
        <p:spPr>
          <a:xfrm>
            <a:off x="7707083" y="2466392"/>
            <a:ext cx="912449" cy="540000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流程图: 联系 27"/>
          <p:cNvSpPr/>
          <p:nvPr/>
        </p:nvSpPr>
        <p:spPr>
          <a:xfrm>
            <a:off x="6406972" y="2466392"/>
            <a:ext cx="912449" cy="540000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302936" y="4147296"/>
            <a:ext cx="2208072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下箭头 6"/>
          <p:cNvSpPr/>
          <p:nvPr/>
        </p:nvSpPr>
        <p:spPr>
          <a:xfrm>
            <a:off x="5201757" y="4217202"/>
            <a:ext cx="601042" cy="8640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65933" y="5081298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用减法计算</a:t>
            </a:r>
            <a:endParaRPr lang="zh-CN" altLang="en-US" sz="3200" dirty="0">
              <a:solidFill>
                <a:srgbClr val="7030A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" name="左箭头 8"/>
          <p:cNvSpPr/>
          <p:nvPr/>
        </p:nvSpPr>
        <p:spPr>
          <a:xfrm>
            <a:off x="3491050" y="5081298"/>
            <a:ext cx="893427" cy="58477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247355" y="5081297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6</a:t>
            </a:r>
            <a:r>
              <a:rPr lang="zh-CN" altLang="en-US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元</a:t>
            </a:r>
            <a:r>
              <a:rPr lang="en-US" altLang="zh-CN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-2</a:t>
            </a:r>
            <a:r>
              <a:rPr lang="zh-CN" altLang="en-US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元</a:t>
            </a:r>
            <a:r>
              <a:rPr lang="en-US" altLang="zh-CN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32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角</a:t>
            </a:r>
            <a:endParaRPr lang="zh-CN" altLang="en-US" sz="3200" dirty="0">
              <a:solidFill>
                <a:srgbClr val="7030A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95536" y="2564904"/>
            <a:ext cx="2740749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6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6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理解题意。</a:t>
            </a:r>
            <a:endParaRPr lang="zh-CN" altLang="en-US" sz="3600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73160" y="3527419"/>
            <a:ext cx="7298793" cy="646331"/>
            <a:chOff x="473160" y="3527419"/>
            <a:chExt cx="7298793" cy="646331"/>
          </a:xfrm>
        </p:grpSpPr>
        <p:grpSp>
          <p:nvGrpSpPr>
            <p:cNvPr id="3" name="组合 2"/>
            <p:cNvGrpSpPr/>
            <p:nvPr/>
          </p:nvGrpSpPr>
          <p:grpSpPr>
            <a:xfrm>
              <a:off x="473160" y="3527419"/>
              <a:ext cx="7298793" cy="646331"/>
              <a:chOff x="395536" y="3527419"/>
              <a:chExt cx="7298793" cy="646331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395536" y="3527419"/>
                <a:ext cx="7298793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600" dirty="0" smtClean="0">
                    <a:solidFill>
                      <a:prstClr val="black"/>
                    </a:solidFill>
                    <a:latin typeface="华文新魏" pitchFamily="2" charset="-122"/>
                    <a:ea typeface="华文新魏" pitchFamily="2" charset="-122"/>
                  </a:rPr>
                  <a:t>(2)</a:t>
                </a:r>
                <a:r>
                  <a:rPr lang="zh-CN" altLang="zh-CN" sz="3600" dirty="0">
                    <a:solidFill>
                      <a:prstClr val="black"/>
                    </a:solidFill>
                    <a:latin typeface="华文新魏" pitchFamily="2" charset="-122"/>
                    <a:ea typeface="华文新魏" pitchFamily="2" charset="-122"/>
                  </a:rPr>
                  <a:t>买</a:t>
                </a:r>
                <a:r>
                  <a:rPr lang="en-US" altLang="zh-CN" sz="3600" dirty="0" smtClean="0">
                    <a:solidFill>
                      <a:prstClr val="black"/>
                    </a:solidFill>
                    <a:latin typeface="华文新魏" pitchFamily="2" charset="-122"/>
                    <a:ea typeface="华文新魏" pitchFamily="2" charset="-122"/>
                  </a:rPr>
                  <a:t>1</a:t>
                </a:r>
                <a:r>
                  <a:rPr lang="zh-CN" altLang="en-US" sz="3600" dirty="0" smtClean="0">
                    <a:solidFill>
                      <a:prstClr val="black"/>
                    </a:solidFill>
                    <a:latin typeface="华文新魏" pitchFamily="2" charset="-122"/>
                    <a:ea typeface="华文新魏" pitchFamily="2" charset="-122"/>
                  </a:rPr>
                  <a:t>瓶</a:t>
                </a:r>
                <a:r>
                  <a:rPr lang="en-US" altLang="zh-CN" sz="3600" dirty="0" smtClean="0">
                    <a:solidFill>
                      <a:prstClr val="black"/>
                    </a:solidFill>
                    <a:latin typeface="华文新魏" pitchFamily="2" charset="-122"/>
                    <a:ea typeface="华文新魏" pitchFamily="2" charset="-122"/>
                  </a:rPr>
                  <a:t>    </a:t>
                </a:r>
                <a:r>
                  <a:rPr lang="zh-CN" altLang="en-US" sz="3600" dirty="0" smtClean="0">
                    <a:solidFill>
                      <a:prstClr val="black"/>
                    </a:solidFill>
                    <a:latin typeface="华文新魏" pitchFamily="2" charset="-122"/>
                    <a:ea typeface="华文新魏" pitchFamily="2" charset="-122"/>
                  </a:rPr>
                  <a:t>比买</a:t>
                </a:r>
                <a:r>
                  <a:rPr lang="en-US" altLang="zh-CN" sz="3600" dirty="0" smtClean="0">
                    <a:solidFill>
                      <a:prstClr val="black"/>
                    </a:solidFill>
                    <a:latin typeface="华文新魏" pitchFamily="2" charset="-122"/>
                    <a:ea typeface="华文新魏" pitchFamily="2" charset="-122"/>
                  </a:rPr>
                  <a:t>1</a:t>
                </a:r>
                <a:r>
                  <a:rPr lang="zh-CN" altLang="en-US" sz="3600" dirty="0" smtClean="0">
                    <a:solidFill>
                      <a:prstClr val="black"/>
                    </a:solidFill>
                    <a:latin typeface="华文新魏" pitchFamily="2" charset="-122"/>
                    <a:ea typeface="华文新魏" pitchFamily="2" charset="-122"/>
                  </a:rPr>
                  <a:t>盒</a:t>
                </a:r>
                <a:r>
                  <a:rPr lang="en-US" altLang="zh-CN" sz="3600" dirty="0" smtClean="0">
                    <a:solidFill>
                      <a:prstClr val="black"/>
                    </a:solidFill>
                    <a:latin typeface="华文新魏" pitchFamily="2" charset="-122"/>
                    <a:ea typeface="华文新魏" pitchFamily="2" charset="-122"/>
                  </a:rPr>
                  <a:t>    </a:t>
                </a:r>
                <a:r>
                  <a:rPr lang="zh-CN" altLang="en-US" sz="3600" dirty="0" smtClean="0">
                    <a:solidFill>
                      <a:prstClr val="black"/>
                    </a:solidFill>
                    <a:latin typeface="华文新魏" pitchFamily="2" charset="-122"/>
                    <a:ea typeface="华文新魏" pitchFamily="2" charset="-122"/>
                  </a:rPr>
                  <a:t>要多花</a:t>
                </a:r>
                <a:r>
                  <a:rPr lang="zh-CN" altLang="zh-CN" sz="3600" dirty="0" smtClean="0">
                    <a:solidFill>
                      <a:prstClr val="black"/>
                    </a:solidFill>
                    <a:latin typeface="华文新魏" pitchFamily="2" charset="-122"/>
                    <a:ea typeface="华文新魏" pitchFamily="2" charset="-122"/>
                  </a:rPr>
                  <a:t>多少</a:t>
                </a:r>
                <a:r>
                  <a:rPr lang="zh-CN" altLang="zh-CN" sz="3600" dirty="0">
                    <a:solidFill>
                      <a:prstClr val="black"/>
                    </a:solidFill>
                    <a:latin typeface="华文新魏" pitchFamily="2" charset="-122"/>
                    <a:ea typeface="华文新魏" pitchFamily="2" charset="-122"/>
                  </a:rPr>
                  <a:t>钱</a:t>
                </a:r>
                <a:r>
                  <a:rPr lang="en-US" altLang="zh-CN" sz="3600" dirty="0">
                    <a:solidFill>
                      <a:prstClr val="black"/>
                    </a:solidFill>
                    <a:latin typeface="华文新魏" pitchFamily="2" charset="-122"/>
                    <a:ea typeface="华文新魏" pitchFamily="2" charset="-122"/>
                  </a:rPr>
                  <a:t>?</a:t>
                </a:r>
                <a:endParaRPr lang="zh-CN" altLang="en-US" sz="3600" dirty="0">
                  <a:solidFill>
                    <a:prstClr val="black"/>
                  </a:solidFill>
                  <a:latin typeface="华文新魏" pitchFamily="2" charset="-122"/>
                  <a:ea typeface="华文新魏" pitchFamily="2" charset="-122"/>
                </a:endParaRPr>
              </a:p>
            </p:txBody>
          </p:sp>
          <p:pic>
            <p:nvPicPr>
              <p:cNvPr id="2050" name="Picture 2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51399" y="3573016"/>
                <a:ext cx="476385" cy="504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29" name="x391A.EPS" descr="id:2147496781;FounderCES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132477" y="3573016"/>
              <a:ext cx="504000" cy="54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6596228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8" grpId="0" animBg="1"/>
      <p:bldP spid="7" grpId="0" animBg="1"/>
      <p:bldP spid="8" grpId="0"/>
      <p:bldP spid="9" grpId="0" animBg="1"/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rPr>
              <a:t>探究新知</a:t>
            </a:r>
            <a:endParaRPr lang="zh-CN" altLang="en-US" sz="3000" b="1" dirty="0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25" name="直线连接符 21"/>
          <p:cNvCxnSpPr/>
          <p:nvPr/>
        </p:nvCxnSpPr>
        <p:spPr>
          <a:xfrm flipV="1">
            <a:off x="484074" y="1628800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0" name="x389.EPS" descr="说明: id:2147496746;FounderCE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758610"/>
            <a:ext cx="1105901" cy="2479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x388.EPS" descr="说明: id:2147496739;FounderCE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912" y="883119"/>
            <a:ext cx="1200449" cy="2216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x390.EPS" descr="说明: id:2147496753;FounderCE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810645"/>
            <a:ext cx="1126010" cy="2045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x391.EPS" descr="说明: id:2147496760;FounderCES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24328" y="890397"/>
            <a:ext cx="1277960" cy="1966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流程图: 联系 27"/>
          <p:cNvSpPr/>
          <p:nvPr/>
        </p:nvSpPr>
        <p:spPr>
          <a:xfrm>
            <a:off x="6406972" y="2466392"/>
            <a:ext cx="912449" cy="540000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043608" y="4365104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6</a:t>
            </a:r>
            <a:r>
              <a:rPr lang="zh-CN" altLang="en-US" sz="3200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元</a:t>
            </a:r>
            <a:r>
              <a:rPr lang="en-US" altLang="zh-CN" sz="3200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-2</a:t>
            </a:r>
            <a:r>
              <a:rPr lang="zh-CN" altLang="en-US" sz="3200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元</a:t>
            </a:r>
            <a:r>
              <a:rPr lang="en-US" altLang="zh-CN" sz="3200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3200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角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95536" y="2564904"/>
            <a:ext cx="2740749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6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6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解决问题。</a:t>
            </a:r>
            <a:endParaRPr lang="zh-CN" altLang="en-US" sz="3600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076593" y="4391924"/>
            <a:ext cx="34018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=5</a:t>
            </a:r>
            <a:r>
              <a:rPr lang="zh-CN" altLang="en-US" sz="32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元</a:t>
            </a:r>
            <a:r>
              <a:rPr lang="en-US" altLang="zh-CN" sz="32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10</a:t>
            </a:r>
            <a:r>
              <a:rPr lang="zh-CN" altLang="en-US" sz="32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角</a:t>
            </a:r>
            <a:r>
              <a:rPr lang="en-US" altLang="zh-CN" sz="32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-2</a:t>
            </a:r>
            <a:r>
              <a:rPr lang="zh-CN" altLang="en-US" sz="32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元</a:t>
            </a:r>
            <a:r>
              <a:rPr lang="en-US" altLang="zh-CN" sz="32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32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角</a:t>
            </a:r>
            <a:endParaRPr lang="zh-CN" altLang="en-US" sz="3200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1" name="流程图: 联系 40"/>
          <p:cNvSpPr/>
          <p:nvPr/>
        </p:nvSpPr>
        <p:spPr>
          <a:xfrm>
            <a:off x="7707083" y="2466392"/>
            <a:ext cx="912449" cy="540000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614038" y="5085184"/>
            <a:ext cx="61263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单位</a:t>
            </a:r>
            <a:r>
              <a:rPr lang="zh-CN" altLang="en-US" sz="36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不</a:t>
            </a:r>
            <a:r>
              <a:rPr lang="zh-CN" altLang="zh-CN" sz="36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同</a:t>
            </a:r>
            <a:r>
              <a:rPr lang="zh-CN" altLang="zh-CN" sz="36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的</a:t>
            </a:r>
            <a:r>
              <a:rPr lang="zh-CN" altLang="zh-CN" sz="36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数</a:t>
            </a:r>
            <a:r>
              <a:rPr lang="zh-CN" altLang="en-US" sz="36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不</a:t>
            </a:r>
            <a:r>
              <a:rPr lang="zh-CN" altLang="zh-CN" sz="36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能</a:t>
            </a:r>
            <a:r>
              <a:rPr lang="zh-CN" altLang="en-US" sz="36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直接</a:t>
            </a:r>
            <a:r>
              <a:rPr lang="zh-CN" altLang="zh-CN" sz="36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相</a:t>
            </a:r>
            <a:r>
              <a:rPr lang="zh-CN" altLang="en-US" sz="36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减，要先统一单位</a:t>
            </a:r>
            <a:endParaRPr lang="zh-CN" altLang="en-US" sz="36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48500" y="1792533"/>
            <a:ext cx="3331412" cy="5948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6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 sz="36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提出数学问题。</a:t>
            </a:r>
            <a:endParaRPr lang="zh-CN" altLang="en-US" sz="3600" dirty="0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73160" y="3527419"/>
            <a:ext cx="7298793" cy="646331"/>
            <a:chOff x="473160" y="3527419"/>
            <a:chExt cx="7298793" cy="646331"/>
          </a:xfrm>
        </p:grpSpPr>
        <p:grpSp>
          <p:nvGrpSpPr>
            <p:cNvPr id="31" name="组合 30"/>
            <p:cNvGrpSpPr/>
            <p:nvPr/>
          </p:nvGrpSpPr>
          <p:grpSpPr>
            <a:xfrm>
              <a:off x="473160" y="3527419"/>
              <a:ext cx="7298793" cy="646331"/>
              <a:chOff x="395536" y="3527419"/>
              <a:chExt cx="7298793" cy="646331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395536" y="3527419"/>
                <a:ext cx="7298793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600" dirty="0" smtClean="0">
                    <a:solidFill>
                      <a:prstClr val="black"/>
                    </a:solidFill>
                    <a:latin typeface="华文新魏" pitchFamily="2" charset="-122"/>
                    <a:ea typeface="华文新魏" pitchFamily="2" charset="-122"/>
                  </a:rPr>
                  <a:t>(2)</a:t>
                </a:r>
                <a:r>
                  <a:rPr lang="zh-CN" altLang="zh-CN" sz="3600" dirty="0">
                    <a:solidFill>
                      <a:prstClr val="black"/>
                    </a:solidFill>
                    <a:latin typeface="华文新魏" pitchFamily="2" charset="-122"/>
                    <a:ea typeface="华文新魏" pitchFamily="2" charset="-122"/>
                  </a:rPr>
                  <a:t>买</a:t>
                </a:r>
                <a:r>
                  <a:rPr lang="en-US" altLang="zh-CN" sz="3600" dirty="0" smtClean="0">
                    <a:solidFill>
                      <a:prstClr val="black"/>
                    </a:solidFill>
                    <a:latin typeface="华文新魏" pitchFamily="2" charset="-122"/>
                    <a:ea typeface="华文新魏" pitchFamily="2" charset="-122"/>
                  </a:rPr>
                  <a:t>1</a:t>
                </a:r>
                <a:r>
                  <a:rPr lang="zh-CN" altLang="en-US" sz="3600" dirty="0" smtClean="0">
                    <a:solidFill>
                      <a:prstClr val="black"/>
                    </a:solidFill>
                    <a:latin typeface="华文新魏" pitchFamily="2" charset="-122"/>
                    <a:ea typeface="华文新魏" pitchFamily="2" charset="-122"/>
                  </a:rPr>
                  <a:t>瓶</a:t>
                </a:r>
                <a:r>
                  <a:rPr lang="en-US" altLang="zh-CN" sz="3600" dirty="0" smtClean="0">
                    <a:solidFill>
                      <a:prstClr val="black"/>
                    </a:solidFill>
                    <a:latin typeface="华文新魏" pitchFamily="2" charset="-122"/>
                    <a:ea typeface="华文新魏" pitchFamily="2" charset="-122"/>
                  </a:rPr>
                  <a:t>    </a:t>
                </a:r>
                <a:r>
                  <a:rPr lang="zh-CN" altLang="en-US" sz="3600" dirty="0" smtClean="0">
                    <a:solidFill>
                      <a:prstClr val="black"/>
                    </a:solidFill>
                    <a:latin typeface="华文新魏" pitchFamily="2" charset="-122"/>
                    <a:ea typeface="华文新魏" pitchFamily="2" charset="-122"/>
                  </a:rPr>
                  <a:t>比买</a:t>
                </a:r>
                <a:r>
                  <a:rPr lang="en-US" altLang="zh-CN" sz="3600" dirty="0" smtClean="0">
                    <a:solidFill>
                      <a:prstClr val="black"/>
                    </a:solidFill>
                    <a:latin typeface="华文新魏" pitchFamily="2" charset="-122"/>
                    <a:ea typeface="华文新魏" pitchFamily="2" charset="-122"/>
                  </a:rPr>
                  <a:t>1</a:t>
                </a:r>
                <a:r>
                  <a:rPr lang="zh-CN" altLang="en-US" sz="3600" dirty="0" smtClean="0">
                    <a:solidFill>
                      <a:prstClr val="black"/>
                    </a:solidFill>
                    <a:latin typeface="华文新魏" pitchFamily="2" charset="-122"/>
                    <a:ea typeface="华文新魏" pitchFamily="2" charset="-122"/>
                  </a:rPr>
                  <a:t>盒</a:t>
                </a:r>
                <a:r>
                  <a:rPr lang="en-US" altLang="zh-CN" sz="3600" dirty="0" smtClean="0">
                    <a:solidFill>
                      <a:prstClr val="black"/>
                    </a:solidFill>
                    <a:latin typeface="华文新魏" pitchFamily="2" charset="-122"/>
                    <a:ea typeface="华文新魏" pitchFamily="2" charset="-122"/>
                  </a:rPr>
                  <a:t>    </a:t>
                </a:r>
                <a:r>
                  <a:rPr lang="zh-CN" altLang="en-US" sz="3600" dirty="0" smtClean="0">
                    <a:solidFill>
                      <a:prstClr val="black"/>
                    </a:solidFill>
                    <a:latin typeface="华文新魏" pitchFamily="2" charset="-122"/>
                    <a:ea typeface="华文新魏" pitchFamily="2" charset="-122"/>
                  </a:rPr>
                  <a:t>要多花</a:t>
                </a:r>
                <a:r>
                  <a:rPr lang="zh-CN" altLang="zh-CN" sz="3600" dirty="0" smtClean="0">
                    <a:solidFill>
                      <a:prstClr val="black"/>
                    </a:solidFill>
                    <a:latin typeface="华文新魏" pitchFamily="2" charset="-122"/>
                    <a:ea typeface="华文新魏" pitchFamily="2" charset="-122"/>
                  </a:rPr>
                  <a:t>多少</a:t>
                </a:r>
                <a:r>
                  <a:rPr lang="zh-CN" altLang="zh-CN" sz="3600" dirty="0">
                    <a:solidFill>
                      <a:prstClr val="black"/>
                    </a:solidFill>
                    <a:latin typeface="华文新魏" pitchFamily="2" charset="-122"/>
                    <a:ea typeface="华文新魏" pitchFamily="2" charset="-122"/>
                  </a:rPr>
                  <a:t>钱</a:t>
                </a:r>
                <a:r>
                  <a:rPr lang="en-US" altLang="zh-CN" sz="3600" dirty="0">
                    <a:solidFill>
                      <a:prstClr val="black"/>
                    </a:solidFill>
                    <a:latin typeface="华文新魏" pitchFamily="2" charset="-122"/>
                    <a:ea typeface="华文新魏" pitchFamily="2" charset="-122"/>
                  </a:rPr>
                  <a:t>?</a:t>
                </a:r>
                <a:endParaRPr lang="zh-CN" altLang="en-US" sz="3600" dirty="0">
                  <a:solidFill>
                    <a:prstClr val="black"/>
                  </a:solidFill>
                  <a:latin typeface="华文新魏" pitchFamily="2" charset="-122"/>
                  <a:ea typeface="华文新魏" pitchFamily="2" charset="-122"/>
                </a:endParaRPr>
              </a:p>
            </p:txBody>
          </p:sp>
          <p:pic>
            <p:nvPicPr>
              <p:cNvPr id="38" name="Picture 2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51399" y="3573016"/>
                <a:ext cx="476385" cy="504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34" name="x391A.EPS" descr="id:2147496781;FounderCES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132477" y="3573016"/>
              <a:ext cx="504000" cy="540000"/>
            </a:xfrm>
            <a:prstGeom prst="rect">
              <a:avLst/>
            </a:prstGeom>
          </p:spPr>
        </p:pic>
      </p:grpSp>
      <p:sp>
        <p:nvSpPr>
          <p:cNvPr id="39" name="矩形 38"/>
          <p:cNvSpPr/>
          <p:nvPr/>
        </p:nvSpPr>
        <p:spPr>
          <a:xfrm>
            <a:off x="6300192" y="4365103"/>
            <a:ext cx="18149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</a:rPr>
              <a:t>=3</a:t>
            </a:r>
            <a:r>
              <a:rPr lang="zh-CN" altLang="en-US" sz="3200" dirty="0" smtClean="0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</a:rPr>
              <a:t>元</a:t>
            </a:r>
            <a:r>
              <a:rPr lang="en-US" altLang="zh-CN" sz="3200" dirty="0" smtClean="0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3200" dirty="0" smtClean="0">
                <a:solidFill>
                  <a:srgbClr val="00B0F0"/>
                </a:solidFill>
                <a:latin typeface="华文新魏" pitchFamily="2" charset="-122"/>
                <a:ea typeface="华文新魏" pitchFamily="2" charset="-122"/>
              </a:rPr>
              <a:t>角</a:t>
            </a:r>
            <a:endParaRPr lang="zh-CN" altLang="en-US" sz="3200" dirty="0">
              <a:solidFill>
                <a:srgbClr val="00B0F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4544091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6" grpId="0"/>
      <p:bldP spid="23" grpId="0"/>
      <p:bldP spid="41" grpId="0" animBg="1"/>
      <p:bldP spid="42" grpId="0"/>
      <p:bldP spid="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同侧圆角矩形 23"/>
          <p:cNvSpPr/>
          <p:nvPr/>
        </p:nvSpPr>
        <p:spPr>
          <a:xfrm>
            <a:off x="452463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学习目标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12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9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732240" y="4797152"/>
            <a:ext cx="2016226" cy="1483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67544" y="4316903"/>
            <a:ext cx="82089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3.</a:t>
            </a:r>
            <a:r>
              <a:rPr lang="zh-CN" altLang="en-US" sz="3600" dirty="0">
                <a:latin typeface="华文新魏" panose="02010800040101010101" pitchFamily="2" charset="-122"/>
                <a:ea typeface="华文新魏" panose="02010800040101010101" pitchFamily="2" charset="-122"/>
              </a:rPr>
              <a:t>能运用元、角的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加减法解决简单的实际问题。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4074" y="1894766"/>
            <a:ext cx="81923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掌握元、角、分之间换算的方法。</a:t>
            </a:r>
            <a:endParaRPr lang="zh-CN" altLang="zh-CN" sz="36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3651" y="3068960"/>
            <a:ext cx="84188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理解并掌握有关元、角的</a:t>
            </a:r>
            <a:r>
              <a:rPr lang="zh-CN" altLang="en-US" sz="3600" dirty="0" smtClean="0">
                <a:latin typeface="华文新魏" pitchFamily="2" charset="-122"/>
                <a:ea typeface="华文新魏" pitchFamily="2" charset="-122"/>
              </a:rPr>
              <a:t>加减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计算方法。</a:t>
            </a:r>
            <a:endParaRPr lang="zh-CN" altLang="zh-CN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6" y="966995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典题精讲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754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8" name="例.eps" descr="id:2147501035;FounderC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131" y="1828148"/>
            <a:ext cx="507485" cy="448724"/>
          </a:xfrm>
          <a:prstGeom prst="rect">
            <a:avLst/>
          </a:prstGeom>
          <a:noFill/>
        </p:spPr>
      </p:pic>
      <p:pic>
        <p:nvPicPr>
          <p:cNvPr id="24" name="Picture 4" descr="p57_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9384" y="2313682"/>
            <a:ext cx="7239000" cy="1403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5" name="TextBox 29"/>
          <p:cNvSpPr txBox="1">
            <a:spLocks noChangeArrowheads="1"/>
          </p:cNvSpPr>
          <p:nvPr/>
        </p:nvSpPr>
        <p:spPr bwMode="auto">
          <a:xfrm>
            <a:off x="1435422" y="3942559"/>
            <a:ext cx="338613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3200" dirty="0" smtClean="0"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3200" dirty="0" smtClean="0">
                <a:latin typeface="华文新魏" pitchFamily="2" charset="-122"/>
                <a:ea typeface="华文新魏" pitchFamily="2" charset="-122"/>
              </a:rPr>
              <a:t>角＋</a:t>
            </a:r>
            <a:r>
              <a:rPr lang="en-US" sz="3200" dirty="0" smtClean="0">
                <a:latin typeface="华文新魏" pitchFamily="2" charset="-122"/>
                <a:ea typeface="华文新魏" pitchFamily="2" charset="-122"/>
              </a:rPr>
              <a:t>8</a:t>
            </a:r>
            <a:r>
              <a:rPr lang="zh-CN" altLang="en-US" sz="3200" dirty="0" smtClean="0">
                <a:latin typeface="华文新魏" pitchFamily="2" charset="-122"/>
                <a:ea typeface="华文新魏" pitchFamily="2" charset="-122"/>
              </a:rPr>
              <a:t>角＝</a:t>
            </a:r>
            <a:r>
              <a:rPr lang="en-US" sz="3200" dirty="0" smtClean="0">
                <a:latin typeface="华文新魏" pitchFamily="2" charset="-122"/>
                <a:ea typeface="华文新魏" pitchFamily="2" charset="-122"/>
              </a:rPr>
              <a:t>13</a:t>
            </a:r>
            <a:r>
              <a:rPr lang="zh-CN" altLang="en-US" sz="3200" dirty="0" smtClean="0">
                <a:latin typeface="华文新魏" pitchFamily="2" charset="-122"/>
                <a:ea typeface="华文新魏" pitchFamily="2" charset="-122"/>
              </a:rPr>
              <a:t>角</a:t>
            </a:r>
            <a:endParaRPr lang="zh-CN" altLang="en-US" sz="32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7" name="TextBox 30"/>
          <p:cNvSpPr txBox="1">
            <a:spLocks noChangeArrowheads="1"/>
          </p:cNvSpPr>
          <p:nvPr/>
        </p:nvSpPr>
        <p:spPr bwMode="auto">
          <a:xfrm>
            <a:off x="4716016" y="3933056"/>
            <a:ext cx="264636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3200" dirty="0">
                <a:latin typeface="华文新魏" pitchFamily="2" charset="-122"/>
                <a:ea typeface="华文新魏" pitchFamily="2" charset="-122"/>
              </a:rPr>
              <a:t>13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角＝</a:t>
            </a:r>
            <a:r>
              <a:rPr lang="en-US" sz="3200" dirty="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元</a:t>
            </a:r>
            <a:r>
              <a:rPr lang="en-US" sz="3200" dirty="0"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角</a:t>
            </a:r>
          </a:p>
        </p:txBody>
      </p:sp>
      <p:grpSp>
        <p:nvGrpSpPr>
          <p:cNvPr id="28" name="Group 7"/>
          <p:cNvGrpSpPr>
            <a:grpSpLocks/>
          </p:cNvGrpSpPr>
          <p:nvPr/>
        </p:nvGrpSpPr>
        <p:grpSpPr bwMode="auto">
          <a:xfrm>
            <a:off x="1384697" y="3358257"/>
            <a:ext cx="2081212" cy="358775"/>
            <a:chOff x="0" y="0"/>
            <a:chExt cx="1311" cy="227"/>
          </a:xfrm>
        </p:grpSpPr>
        <p:sp>
          <p:nvSpPr>
            <p:cNvPr id="29" name="圆角矩形 1"/>
            <p:cNvSpPr>
              <a:spLocks noChangeArrowheads="1"/>
            </p:cNvSpPr>
            <p:nvPr/>
          </p:nvSpPr>
          <p:spPr bwMode="auto">
            <a:xfrm>
              <a:off x="0" y="0"/>
              <a:ext cx="368" cy="227"/>
            </a:xfrm>
            <a:prstGeom prst="roundRect">
              <a:avLst>
                <a:gd name="adj" fmla="val 16667"/>
              </a:avLst>
            </a:prstGeom>
            <a:noFill/>
            <a:ln w="38100" cap="flat" cmpd="sng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30" name="圆角矩形 25"/>
            <p:cNvSpPr>
              <a:spLocks noChangeArrowheads="1"/>
            </p:cNvSpPr>
            <p:nvPr/>
          </p:nvSpPr>
          <p:spPr bwMode="auto">
            <a:xfrm>
              <a:off x="943" y="0"/>
              <a:ext cx="368" cy="227"/>
            </a:xfrm>
            <a:prstGeom prst="roundRect">
              <a:avLst>
                <a:gd name="adj" fmla="val 16667"/>
              </a:avLst>
            </a:prstGeom>
            <a:noFill/>
            <a:ln w="38100" cap="flat" cmpd="sng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2000">
                <a:latin typeface="华文新魏" pitchFamily="2" charset="-122"/>
                <a:ea typeface="华文新魏" pitchFamily="2" charset="-122"/>
              </a:endParaRPr>
            </a:p>
          </p:txBody>
        </p:sp>
      </p:grpSp>
      <p:grpSp>
        <p:nvGrpSpPr>
          <p:cNvPr id="32" name="Group 11"/>
          <p:cNvGrpSpPr>
            <a:grpSpLocks/>
          </p:cNvGrpSpPr>
          <p:nvPr/>
        </p:nvGrpSpPr>
        <p:grpSpPr bwMode="auto">
          <a:xfrm>
            <a:off x="327025" y="4234947"/>
            <a:ext cx="4965700" cy="1993900"/>
            <a:chOff x="0" y="0"/>
            <a:chExt cx="3128" cy="1255"/>
          </a:xfrm>
        </p:grpSpPr>
        <p:sp>
          <p:nvSpPr>
            <p:cNvPr id="33" name="AutoShape 12"/>
            <p:cNvSpPr>
              <a:spLocks noChangeArrowheads="1"/>
            </p:cNvSpPr>
            <p:nvPr/>
          </p:nvSpPr>
          <p:spPr bwMode="auto">
            <a:xfrm>
              <a:off x="859" y="438"/>
              <a:ext cx="2269" cy="817"/>
            </a:xfrm>
            <a:prstGeom prst="wedgeRoundRectCallout">
              <a:avLst>
                <a:gd name="adj1" fmla="val -58944"/>
                <a:gd name="adj2" fmla="val -43514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r>
                <a:rPr lang="zh-CN" altLang="en-US" sz="2000">
                  <a:latin typeface="华文新魏" pitchFamily="2" charset="-122"/>
                  <a:ea typeface="华文新魏" pitchFamily="2" charset="-122"/>
                </a:rPr>
                <a:t>一个蓝色的气球</a:t>
              </a:r>
              <a:r>
                <a:rPr lang="en-US" sz="2000">
                  <a:latin typeface="华文新魏" pitchFamily="2" charset="-122"/>
                  <a:ea typeface="华文新魏" pitchFamily="2" charset="-122"/>
                </a:rPr>
                <a:t>5</a:t>
              </a:r>
              <a:r>
                <a:rPr lang="zh-CN" altLang="en-US" sz="2000">
                  <a:latin typeface="华文新魏" pitchFamily="2" charset="-122"/>
                  <a:ea typeface="华文新魏" pitchFamily="2" charset="-122"/>
                </a:rPr>
                <a:t>角，一个红色的心形气球</a:t>
              </a:r>
              <a:r>
                <a:rPr lang="en-US" sz="2000">
                  <a:latin typeface="华文新魏" pitchFamily="2" charset="-122"/>
                  <a:ea typeface="华文新魏" pitchFamily="2" charset="-122"/>
                </a:rPr>
                <a:t>8</a:t>
              </a:r>
              <a:r>
                <a:rPr lang="zh-CN" altLang="en-US" sz="2000">
                  <a:latin typeface="华文新魏" pitchFamily="2" charset="-122"/>
                  <a:ea typeface="华文新魏" pitchFamily="2" charset="-122"/>
                </a:rPr>
                <a:t>角，它们一共</a:t>
              </a:r>
              <a:r>
                <a:rPr lang="en-US" sz="2000">
                  <a:latin typeface="华文新魏" pitchFamily="2" charset="-122"/>
                  <a:ea typeface="华文新魏" pitchFamily="2" charset="-122"/>
                </a:rPr>
                <a:t>13</a:t>
              </a:r>
              <a:r>
                <a:rPr lang="zh-CN" altLang="en-US" sz="2000">
                  <a:latin typeface="华文新魏" pitchFamily="2" charset="-122"/>
                  <a:ea typeface="华文新魏" pitchFamily="2" charset="-122"/>
                </a:rPr>
                <a:t>角，也就是</a:t>
              </a:r>
              <a:r>
                <a:rPr lang="en-US" sz="2000">
                  <a:latin typeface="华文新魏" pitchFamily="2" charset="-122"/>
                  <a:ea typeface="华文新魏" pitchFamily="2" charset="-122"/>
                </a:rPr>
                <a:t>……</a:t>
              </a:r>
              <a:endParaRPr lang="zh-CN" altLang="en-US" sz="2000">
                <a:latin typeface="华文新魏" pitchFamily="2" charset="-122"/>
                <a:ea typeface="华文新魏" pitchFamily="2" charset="-122"/>
              </a:endParaRPr>
            </a:p>
          </p:txBody>
        </p:sp>
        <p:pic>
          <p:nvPicPr>
            <p:cNvPr id="34" name="Picture 13" descr="p4_1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768" cy="11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grpSp>
        <p:nvGrpSpPr>
          <p:cNvPr id="35" name="Group 14"/>
          <p:cNvGrpSpPr>
            <a:grpSpLocks/>
          </p:cNvGrpSpPr>
          <p:nvPr/>
        </p:nvGrpSpPr>
        <p:grpSpPr bwMode="auto">
          <a:xfrm>
            <a:off x="5638800" y="3789040"/>
            <a:ext cx="3106738" cy="2028825"/>
            <a:chOff x="0" y="0"/>
            <a:chExt cx="1957" cy="1278"/>
          </a:xfrm>
        </p:grpSpPr>
        <p:sp>
          <p:nvSpPr>
            <p:cNvPr id="36" name="AutoShape 15"/>
            <p:cNvSpPr>
              <a:spLocks noChangeArrowheads="1"/>
            </p:cNvSpPr>
            <p:nvPr/>
          </p:nvSpPr>
          <p:spPr bwMode="auto">
            <a:xfrm>
              <a:off x="0" y="897"/>
              <a:ext cx="1723" cy="381"/>
            </a:xfrm>
            <a:prstGeom prst="wedgeRoundRectCallout">
              <a:avLst>
                <a:gd name="adj1" fmla="val 35375"/>
                <a:gd name="adj2" fmla="val -81495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r>
                <a:rPr lang="zh-CN" altLang="en-US" sz="2000">
                  <a:latin typeface="华文新魏" pitchFamily="2" charset="-122"/>
                  <a:ea typeface="华文新魏" pitchFamily="2" charset="-122"/>
                </a:rPr>
                <a:t>这些气球真漂亮啊！</a:t>
              </a:r>
            </a:p>
          </p:txBody>
        </p:sp>
        <p:pic>
          <p:nvPicPr>
            <p:cNvPr id="37" name="Picture 16" descr="女天使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7" y="0"/>
              <a:ext cx="960" cy="8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grpSp>
        <p:nvGrpSpPr>
          <p:cNvPr id="38" name="Group 17"/>
          <p:cNvGrpSpPr>
            <a:grpSpLocks/>
          </p:cNvGrpSpPr>
          <p:nvPr/>
        </p:nvGrpSpPr>
        <p:grpSpPr bwMode="auto">
          <a:xfrm>
            <a:off x="5435600" y="3792215"/>
            <a:ext cx="3313113" cy="2435225"/>
            <a:chOff x="0" y="0"/>
            <a:chExt cx="2087" cy="1533"/>
          </a:xfrm>
        </p:grpSpPr>
        <p:sp>
          <p:nvSpPr>
            <p:cNvPr id="39" name="AutoShape 18"/>
            <p:cNvSpPr>
              <a:spLocks noChangeArrowheads="1"/>
            </p:cNvSpPr>
            <p:nvPr/>
          </p:nvSpPr>
          <p:spPr bwMode="auto">
            <a:xfrm>
              <a:off x="0" y="897"/>
              <a:ext cx="1896" cy="636"/>
            </a:xfrm>
            <a:prstGeom prst="wedgeRoundRectCallout">
              <a:avLst>
                <a:gd name="adj1" fmla="val 35125"/>
                <a:gd name="adj2" fmla="val -70755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r>
                <a:rPr lang="zh-CN" altLang="en-US" sz="2000">
                  <a:latin typeface="华文新魏" pitchFamily="2" charset="-122"/>
                  <a:ea typeface="华文新魏" pitchFamily="2" charset="-122"/>
                </a:rPr>
                <a:t>单位名称都是“角”，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2000">
                  <a:latin typeface="华文新魏" pitchFamily="2" charset="-122"/>
                  <a:ea typeface="华文新魏" pitchFamily="2" charset="-122"/>
                </a:rPr>
                <a:t>可以直接计算。</a:t>
              </a:r>
            </a:p>
          </p:txBody>
        </p:sp>
        <p:pic>
          <p:nvPicPr>
            <p:cNvPr id="40" name="Picture 19" descr="女天使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7" y="0"/>
              <a:ext cx="960" cy="8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grpSp>
        <p:nvGrpSpPr>
          <p:cNvPr id="4" name="组合 3"/>
          <p:cNvGrpSpPr/>
          <p:nvPr/>
        </p:nvGrpSpPr>
        <p:grpSpPr>
          <a:xfrm>
            <a:off x="1043608" y="1792532"/>
            <a:ext cx="6393013" cy="628356"/>
            <a:chOff x="1043608" y="1792532"/>
            <a:chExt cx="6393013" cy="628356"/>
          </a:xfrm>
        </p:grpSpPr>
        <p:sp>
          <p:nvSpPr>
            <p:cNvPr id="41" name="TextBox 40"/>
            <p:cNvSpPr txBox="1"/>
            <p:nvPr/>
          </p:nvSpPr>
          <p:spPr>
            <a:xfrm>
              <a:off x="1043608" y="1792532"/>
              <a:ext cx="6393013" cy="590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zh-CN" altLang="en-US" sz="3600" dirty="0" smtClean="0">
                  <a:solidFill>
                    <a:prstClr val="black"/>
                  </a:solidFill>
                  <a:latin typeface="华文新魏" pitchFamily="2" charset="-122"/>
                  <a:ea typeface="华文新魏" pitchFamily="2" charset="-122"/>
                  <a:cs typeface="Times New Roman" panose="02020603050405020304" pitchFamily="18" charset="0"/>
                </a:rPr>
                <a:t>买一个    和一个    ，要多少钱？</a:t>
              </a:r>
              <a:endParaRPr lang="zh-CN" altLang="en-US" sz="3600" dirty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0624" y="1844888"/>
              <a:ext cx="547200" cy="576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2970" y="1844824"/>
              <a:ext cx="485054" cy="576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3307469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utoUpdateAnimBg="0"/>
      <p:bldP spid="27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6" y="966995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典题精讲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754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8" name="例.eps" descr="id:2147501035;FounderC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131" y="1828148"/>
            <a:ext cx="507485" cy="448724"/>
          </a:xfrm>
          <a:prstGeom prst="rect">
            <a:avLst/>
          </a:prstGeom>
          <a:noFill/>
        </p:spPr>
      </p:pic>
      <p:pic>
        <p:nvPicPr>
          <p:cNvPr id="24" name="Picture 4" descr="p57_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9384" y="2313682"/>
            <a:ext cx="7239000" cy="1403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5" name="TextBox 29"/>
          <p:cNvSpPr txBox="1">
            <a:spLocks noChangeArrowheads="1"/>
          </p:cNvSpPr>
          <p:nvPr/>
        </p:nvSpPr>
        <p:spPr bwMode="auto">
          <a:xfrm>
            <a:off x="2468155" y="3942559"/>
            <a:ext cx="420337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3200" dirty="0" smtClean="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200" dirty="0" smtClean="0">
                <a:latin typeface="华文新魏" pitchFamily="2" charset="-122"/>
                <a:ea typeface="华文新魏" pitchFamily="2" charset="-122"/>
              </a:rPr>
              <a:t>元＋</a:t>
            </a:r>
            <a:r>
              <a:rPr lang="en-US" altLang="zh-CN" sz="3200" dirty="0" smtClean="0"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3200" dirty="0" smtClean="0">
                <a:latin typeface="华文新魏" pitchFamily="2" charset="-122"/>
                <a:ea typeface="华文新魏" pitchFamily="2" charset="-122"/>
              </a:rPr>
              <a:t>元</a:t>
            </a:r>
            <a:r>
              <a:rPr lang="en-US" altLang="zh-CN" sz="3200" dirty="0" smtClean="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200" dirty="0" smtClean="0">
                <a:latin typeface="华文新魏" pitchFamily="2" charset="-122"/>
                <a:ea typeface="华文新魏" pitchFamily="2" charset="-122"/>
              </a:rPr>
              <a:t>角＝</a:t>
            </a:r>
            <a:r>
              <a:rPr lang="en-US" sz="3200" dirty="0" smtClean="0">
                <a:latin typeface="华文新魏" pitchFamily="2" charset="-122"/>
                <a:ea typeface="华文新魏" pitchFamily="2" charset="-122"/>
              </a:rPr>
              <a:t>4</a:t>
            </a:r>
            <a:r>
              <a:rPr lang="zh-CN" altLang="en-US" sz="3200" dirty="0" smtClean="0">
                <a:latin typeface="华文新魏" pitchFamily="2" charset="-122"/>
                <a:ea typeface="华文新魏" pitchFamily="2" charset="-122"/>
              </a:rPr>
              <a:t>元</a:t>
            </a:r>
            <a:r>
              <a:rPr lang="en-US" altLang="zh-CN" sz="3200" dirty="0" smtClean="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200" dirty="0" smtClean="0">
                <a:latin typeface="华文新魏" pitchFamily="2" charset="-122"/>
                <a:ea typeface="华文新魏" pitchFamily="2" charset="-122"/>
              </a:rPr>
              <a:t>角</a:t>
            </a:r>
            <a:endParaRPr lang="zh-CN" altLang="en-US" sz="32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9" name="圆角矩形 1"/>
          <p:cNvSpPr>
            <a:spLocks noChangeArrowheads="1"/>
          </p:cNvSpPr>
          <p:nvPr/>
        </p:nvSpPr>
        <p:spPr bwMode="auto">
          <a:xfrm>
            <a:off x="4218980" y="3358257"/>
            <a:ext cx="584200" cy="358775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000">
              <a:latin typeface="华文新魏" pitchFamily="2" charset="-122"/>
              <a:ea typeface="华文新魏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43608" y="1738836"/>
            <a:ext cx="6393013" cy="666750"/>
            <a:chOff x="1043608" y="1738836"/>
            <a:chExt cx="6393013" cy="666750"/>
          </a:xfrm>
        </p:grpSpPr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33862" y="1738836"/>
              <a:ext cx="676275" cy="6667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1" name="TextBox 40"/>
            <p:cNvSpPr txBox="1"/>
            <p:nvPr/>
          </p:nvSpPr>
          <p:spPr>
            <a:xfrm>
              <a:off x="1043608" y="1792532"/>
              <a:ext cx="6393013" cy="590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zh-CN" altLang="en-US" sz="3600" dirty="0" smtClean="0">
                  <a:solidFill>
                    <a:prstClr val="black"/>
                  </a:solidFill>
                  <a:latin typeface="华文新魏" pitchFamily="2" charset="-122"/>
                  <a:ea typeface="华文新魏" pitchFamily="2" charset="-122"/>
                  <a:cs typeface="Times New Roman" panose="02020603050405020304" pitchFamily="18" charset="0"/>
                </a:rPr>
                <a:t>买一个    和一个    ，要多少钱？</a:t>
              </a:r>
              <a:endParaRPr lang="zh-CN" altLang="en-US" sz="3600" dirty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68155" y="1792532"/>
              <a:ext cx="542925" cy="590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1" name="圆角矩形 25"/>
          <p:cNvSpPr>
            <a:spLocks noChangeArrowheads="1"/>
          </p:cNvSpPr>
          <p:nvPr/>
        </p:nvSpPr>
        <p:spPr bwMode="auto">
          <a:xfrm>
            <a:off x="6800534" y="3358257"/>
            <a:ext cx="1008000" cy="358775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000">
              <a:latin typeface="华文新魏" pitchFamily="2" charset="-122"/>
              <a:ea typeface="华文新魏" pitchFamily="2" charset="-122"/>
            </a:endParaRPr>
          </a:p>
        </p:txBody>
      </p:sp>
      <p:grpSp>
        <p:nvGrpSpPr>
          <p:cNvPr id="42" name="Group 9"/>
          <p:cNvGrpSpPr>
            <a:grpSpLocks/>
          </p:cNvGrpSpPr>
          <p:nvPr/>
        </p:nvGrpSpPr>
        <p:grpSpPr bwMode="auto">
          <a:xfrm>
            <a:off x="4064000" y="4143375"/>
            <a:ext cx="4822825" cy="2036763"/>
            <a:chOff x="0" y="0"/>
            <a:chExt cx="3038" cy="1283"/>
          </a:xfrm>
        </p:grpSpPr>
        <p:sp>
          <p:nvSpPr>
            <p:cNvPr id="43" name="AutoShape 10"/>
            <p:cNvSpPr>
              <a:spLocks noChangeArrowheads="1"/>
            </p:cNvSpPr>
            <p:nvPr/>
          </p:nvSpPr>
          <p:spPr bwMode="auto">
            <a:xfrm>
              <a:off x="0" y="627"/>
              <a:ext cx="2087" cy="606"/>
            </a:xfrm>
            <a:prstGeom prst="wedgeRoundRectCallout">
              <a:avLst>
                <a:gd name="adj1" fmla="val 55079"/>
                <a:gd name="adj2" fmla="val -45546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r>
                <a:rPr lang="zh-CN" altLang="en-US" sz="2400">
                  <a:latin typeface="华文新魏" pitchFamily="2" charset="-122"/>
                  <a:ea typeface="华文新魏" pitchFamily="2" charset="-122"/>
                </a:rPr>
                <a:t>先计算</a:t>
              </a:r>
              <a:r>
                <a:rPr lang="en-US" sz="2400">
                  <a:latin typeface="华文新魏" pitchFamily="2" charset="-122"/>
                  <a:ea typeface="华文新魏" pitchFamily="2" charset="-122"/>
                </a:rPr>
                <a:t>1</a:t>
              </a:r>
              <a:r>
                <a:rPr lang="zh-CN" altLang="en-US" sz="2400">
                  <a:latin typeface="华文新魏" pitchFamily="2" charset="-122"/>
                  <a:ea typeface="华文新魏" pitchFamily="2" charset="-122"/>
                </a:rPr>
                <a:t>元＋</a:t>
              </a:r>
              <a:r>
                <a:rPr lang="en-US" sz="2400">
                  <a:latin typeface="华文新魏" pitchFamily="2" charset="-122"/>
                  <a:ea typeface="华文新魏" pitchFamily="2" charset="-122"/>
                </a:rPr>
                <a:t>3</a:t>
              </a:r>
              <a:r>
                <a:rPr lang="zh-CN" altLang="en-US" sz="2400">
                  <a:latin typeface="华文新魏" pitchFamily="2" charset="-122"/>
                  <a:ea typeface="华文新魏" pitchFamily="2" charset="-122"/>
                </a:rPr>
                <a:t>元＝</a:t>
              </a:r>
              <a:r>
                <a:rPr lang="en-US" sz="2400">
                  <a:latin typeface="华文新魏" pitchFamily="2" charset="-122"/>
                  <a:ea typeface="华文新魏" pitchFamily="2" charset="-122"/>
                </a:rPr>
                <a:t>4</a:t>
              </a:r>
              <a:r>
                <a:rPr lang="zh-CN" altLang="en-US" sz="2400">
                  <a:latin typeface="华文新魏" pitchFamily="2" charset="-122"/>
                  <a:ea typeface="华文新魏" pitchFamily="2" charset="-122"/>
                </a:rPr>
                <a:t>元，</a:t>
              </a:r>
              <a:endParaRPr lang="en-US" sz="2400">
                <a:latin typeface="华文新魏" pitchFamily="2" charset="-122"/>
                <a:ea typeface="华文新魏" pitchFamily="2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sz="2400">
                  <a:latin typeface="华文新魏" pitchFamily="2" charset="-122"/>
                  <a:ea typeface="华文新魏" pitchFamily="2" charset="-122"/>
                </a:rPr>
                <a:t>4</a:t>
              </a:r>
              <a:r>
                <a:rPr lang="zh-CN" altLang="en-US" sz="2400">
                  <a:latin typeface="华文新魏" pitchFamily="2" charset="-122"/>
                  <a:ea typeface="华文新魏" pitchFamily="2" charset="-122"/>
                </a:rPr>
                <a:t>元再加</a:t>
              </a:r>
              <a:r>
                <a:rPr lang="en-US" sz="2400">
                  <a:latin typeface="华文新魏" pitchFamily="2" charset="-122"/>
                  <a:ea typeface="华文新魏" pitchFamily="2" charset="-122"/>
                </a:rPr>
                <a:t>1</a:t>
              </a:r>
              <a:r>
                <a:rPr lang="zh-CN" altLang="en-US" sz="2400">
                  <a:latin typeface="华文新魏" pitchFamily="2" charset="-122"/>
                  <a:ea typeface="华文新魏" pitchFamily="2" charset="-122"/>
                </a:rPr>
                <a:t>角等于</a:t>
              </a:r>
              <a:r>
                <a:rPr lang="en-US" sz="2400">
                  <a:latin typeface="华文新魏" pitchFamily="2" charset="-122"/>
                  <a:ea typeface="华文新魏" pitchFamily="2" charset="-122"/>
                </a:rPr>
                <a:t>4</a:t>
              </a:r>
              <a:r>
                <a:rPr lang="zh-CN" altLang="en-US" sz="2400">
                  <a:latin typeface="华文新魏" pitchFamily="2" charset="-122"/>
                  <a:ea typeface="华文新魏" pitchFamily="2" charset="-122"/>
                </a:rPr>
                <a:t>元</a:t>
              </a:r>
              <a:r>
                <a:rPr lang="en-US" sz="2400">
                  <a:latin typeface="华文新魏" pitchFamily="2" charset="-122"/>
                  <a:ea typeface="华文新魏" pitchFamily="2" charset="-122"/>
                </a:rPr>
                <a:t>1</a:t>
              </a:r>
              <a:r>
                <a:rPr lang="zh-CN" altLang="en-US" sz="2400">
                  <a:latin typeface="华文新魏" pitchFamily="2" charset="-122"/>
                  <a:ea typeface="华文新魏" pitchFamily="2" charset="-122"/>
                </a:rPr>
                <a:t>角。</a:t>
              </a:r>
            </a:p>
          </p:txBody>
        </p:sp>
        <p:pic>
          <p:nvPicPr>
            <p:cNvPr id="44" name="Picture 11" descr="未标题-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59" y="0"/>
              <a:ext cx="1079" cy="12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grpSp>
        <p:nvGrpSpPr>
          <p:cNvPr id="45" name="Group 12"/>
          <p:cNvGrpSpPr>
            <a:grpSpLocks/>
          </p:cNvGrpSpPr>
          <p:nvPr/>
        </p:nvGrpSpPr>
        <p:grpSpPr bwMode="auto">
          <a:xfrm>
            <a:off x="4067175" y="3898900"/>
            <a:ext cx="4692650" cy="2232025"/>
            <a:chOff x="0" y="0"/>
            <a:chExt cx="2956" cy="1406"/>
          </a:xfrm>
        </p:grpSpPr>
        <p:sp>
          <p:nvSpPr>
            <p:cNvPr id="46" name="AutoShape 13"/>
            <p:cNvSpPr>
              <a:spLocks noChangeArrowheads="1"/>
            </p:cNvSpPr>
            <p:nvPr/>
          </p:nvSpPr>
          <p:spPr bwMode="auto">
            <a:xfrm>
              <a:off x="0" y="771"/>
              <a:ext cx="2122" cy="635"/>
            </a:xfrm>
            <a:prstGeom prst="wedgeRoundRectCallout">
              <a:avLst>
                <a:gd name="adj1" fmla="val 56519"/>
                <a:gd name="adj2" fmla="val -46694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latin typeface="华文新魏" pitchFamily="2" charset="-122"/>
                  <a:ea typeface="华文新魏" pitchFamily="2" charset="-122"/>
                </a:rPr>
                <a:t>进行人民币的计算时，一定要注意单位名称呦！</a:t>
              </a:r>
            </a:p>
          </p:txBody>
        </p:sp>
        <p:pic>
          <p:nvPicPr>
            <p:cNvPr id="47" name="Picture 14" descr="女天使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96" y="0"/>
              <a:ext cx="960" cy="8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grpSp>
        <p:nvGrpSpPr>
          <p:cNvPr id="48" name="Group 16"/>
          <p:cNvGrpSpPr>
            <a:grpSpLocks/>
          </p:cNvGrpSpPr>
          <p:nvPr/>
        </p:nvGrpSpPr>
        <p:grpSpPr bwMode="auto">
          <a:xfrm>
            <a:off x="520700" y="4394200"/>
            <a:ext cx="3324225" cy="1717675"/>
            <a:chOff x="0" y="0"/>
            <a:chExt cx="2094" cy="1082"/>
          </a:xfrm>
        </p:grpSpPr>
        <p:sp>
          <p:nvSpPr>
            <p:cNvPr id="49" name="AutoShape 17"/>
            <p:cNvSpPr>
              <a:spLocks noChangeArrowheads="1"/>
            </p:cNvSpPr>
            <p:nvPr/>
          </p:nvSpPr>
          <p:spPr bwMode="auto">
            <a:xfrm>
              <a:off x="874" y="163"/>
              <a:ext cx="1220" cy="375"/>
            </a:xfrm>
            <a:prstGeom prst="wedgeRoundRectCallout">
              <a:avLst>
                <a:gd name="adj1" fmla="val -67213"/>
                <a:gd name="adj2" fmla="val 51866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latin typeface="华文新魏" pitchFamily="2" charset="-122"/>
                  <a:ea typeface="华文新魏" pitchFamily="2" charset="-122"/>
                </a:rPr>
                <a:t>怎样计算呢？</a:t>
              </a:r>
            </a:p>
          </p:txBody>
        </p:sp>
        <p:pic>
          <p:nvPicPr>
            <p:cNvPr id="50" name="Picture 52" descr="P-055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04" cy="10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35566154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23553" name="例.eps" descr="id:2147501035;FounderC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687" y="1781378"/>
            <a:ext cx="507485" cy="448724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982661" y="1694285"/>
            <a:ext cx="17896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比大小。</a:t>
            </a:r>
          </a:p>
        </p:txBody>
      </p:sp>
      <p:sp>
        <p:nvSpPr>
          <p:cNvPr id="12" name="同侧圆角矩形 11"/>
          <p:cNvSpPr/>
          <p:nvPr/>
        </p:nvSpPr>
        <p:spPr>
          <a:xfrm>
            <a:off x="467546" y="966995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rPr>
              <a:t>易错提醒</a:t>
            </a:r>
            <a:endParaRPr lang="zh-CN" altLang="en-US" sz="3000" b="1" dirty="0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46754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Text Box 15"/>
          <p:cNvSpPr txBox="1">
            <a:spLocks noChangeArrowheads="1"/>
          </p:cNvSpPr>
          <p:nvPr/>
        </p:nvSpPr>
        <p:spPr bwMode="auto">
          <a:xfrm>
            <a:off x="971600" y="4964975"/>
            <a:ext cx="715944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错误原因：</a:t>
            </a:r>
            <a:r>
              <a:rPr lang="zh-CN" altLang="en-US" sz="3600" dirty="0" smtClean="0">
                <a:latin typeface="华文新魏" pitchFamily="2" charset="-122"/>
                <a:ea typeface="华文新魏" pitchFamily="2" charset="-122"/>
              </a:rPr>
              <a:t>在比大小时，没有完全记牢元、角、分之间的换算关系。</a:t>
            </a:r>
            <a:endParaRPr lang="zh-CN" altLang="en-US" sz="3600" dirty="0">
              <a:latin typeface="华文新魏" pitchFamily="2" charset="-122"/>
              <a:ea typeface="华文新魏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71600" y="2385906"/>
            <a:ext cx="6912768" cy="2308324"/>
            <a:chOff x="979406" y="2492896"/>
            <a:chExt cx="6912768" cy="2308324"/>
          </a:xfrm>
        </p:grpSpPr>
        <p:sp>
          <p:nvSpPr>
            <p:cNvPr id="44" name="Text Box 4"/>
            <p:cNvSpPr txBox="1">
              <a:spLocks noChangeArrowheads="1"/>
            </p:cNvSpPr>
            <p:nvPr/>
          </p:nvSpPr>
          <p:spPr bwMode="auto">
            <a:xfrm>
              <a:off x="979406" y="2492896"/>
              <a:ext cx="6912768" cy="2308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200" dirty="0" smtClean="0">
                  <a:latin typeface="华文新魏" pitchFamily="2" charset="-122"/>
                  <a:ea typeface="华文新魏" pitchFamily="2" charset="-122"/>
                </a:rPr>
                <a:t>2</a:t>
              </a:r>
              <a:r>
                <a:rPr lang="zh-CN" altLang="en-US" sz="3200" dirty="0" smtClean="0">
                  <a:latin typeface="华文新魏" pitchFamily="2" charset="-122"/>
                  <a:ea typeface="华文新魏" pitchFamily="2" charset="-122"/>
                </a:rPr>
                <a:t>元</a:t>
              </a:r>
              <a:r>
                <a:rPr lang="en-US" altLang="zh-CN" sz="3200" dirty="0" smtClean="0">
                  <a:latin typeface="华文新魏" pitchFamily="2" charset="-122"/>
                  <a:ea typeface="华文新魏" pitchFamily="2" charset="-122"/>
                </a:rPr>
                <a:t>8</a:t>
              </a:r>
              <a:r>
                <a:rPr lang="zh-CN" altLang="en-US" sz="3200" dirty="0" smtClean="0">
                  <a:latin typeface="华文新魏" pitchFamily="2" charset="-122"/>
                  <a:ea typeface="华文新魏" pitchFamily="2" charset="-122"/>
                </a:rPr>
                <a:t>分      </a:t>
              </a:r>
              <a:r>
                <a:rPr lang="en-US" altLang="zh-CN" sz="3200" dirty="0" smtClean="0">
                  <a:latin typeface="华文新魏" pitchFamily="2" charset="-122"/>
                  <a:ea typeface="华文新魏" pitchFamily="2" charset="-122"/>
                </a:rPr>
                <a:t>2</a:t>
              </a:r>
              <a:r>
                <a:rPr lang="zh-CN" altLang="en-US" sz="3200" dirty="0" smtClean="0">
                  <a:latin typeface="华文新魏" pitchFamily="2" charset="-122"/>
                  <a:ea typeface="华文新魏" pitchFamily="2" charset="-122"/>
                </a:rPr>
                <a:t>元</a:t>
              </a:r>
              <a:r>
                <a:rPr lang="en-US" altLang="zh-CN" sz="3200" dirty="0" smtClean="0">
                  <a:latin typeface="华文新魏" pitchFamily="2" charset="-122"/>
                  <a:ea typeface="华文新魏" pitchFamily="2" charset="-122"/>
                </a:rPr>
                <a:t>1</a:t>
              </a:r>
              <a:r>
                <a:rPr lang="zh-CN" altLang="en-US" sz="3200" dirty="0" smtClean="0">
                  <a:latin typeface="华文新魏" pitchFamily="2" charset="-122"/>
                  <a:ea typeface="华文新魏" pitchFamily="2" charset="-122"/>
                </a:rPr>
                <a:t>角         </a:t>
              </a:r>
              <a:r>
                <a:rPr lang="en-US" altLang="zh-CN" sz="3200" dirty="0" smtClean="0">
                  <a:latin typeface="华文新魏" pitchFamily="2" charset="-122"/>
                  <a:ea typeface="华文新魏" pitchFamily="2" charset="-122"/>
                </a:rPr>
                <a:t>18</a:t>
              </a:r>
              <a:r>
                <a:rPr lang="zh-CN" altLang="en-US" sz="3200" dirty="0" smtClean="0">
                  <a:latin typeface="华文新魏" pitchFamily="2" charset="-122"/>
                  <a:ea typeface="华文新魏" pitchFamily="2" charset="-122"/>
                </a:rPr>
                <a:t>角     </a:t>
              </a:r>
              <a:r>
                <a:rPr lang="en-US" altLang="zh-CN" sz="3200" dirty="0" smtClean="0">
                  <a:latin typeface="华文新魏" pitchFamily="2" charset="-122"/>
                  <a:ea typeface="华文新魏" pitchFamily="2" charset="-122"/>
                </a:rPr>
                <a:t>2</a:t>
              </a:r>
              <a:r>
                <a:rPr lang="zh-CN" altLang="en-US" sz="3200" dirty="0" smtClean="0">
                  <a:latin typeface="华文新魏" pitchFamily="2" charset="-122"/>
                  <a:ea typeface="华文新魏" pitchFamily="2" charset="-122"/>
                </a:rPr>
                <a:t>元</a:t>
              </a:r>
              <a:endParaRPr lang="zh-CN" altLang="en-US" sz="3200" dirty="0">
                <a:latin typeface="华文新魏" pitchFamily="2" charset="-122"/>
                <a:ea typeface="华文新魏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3200" dirty="0" smtClean="0">
                  <a:latin typeface="华文新魏" pitchFamily="2" charset="-122"/>
                  <a:ea typeface="华文新魏" pitchFamily="2" charset="-122"/>
                </a:rPr>
                <a:t>40</a:t>
              </a:r>
              <a:r>
                <a:rPr lang="zh-CN" altLang="en-US" sz="3200" dirty="0">
                  <a:latin typeface="华文新魏" pitchFamily="2" charset="-122"/>
                  <a:ea typeface="华文新魏" pitchFamily="2" charset="-122"/>
                </a:rPr>
                <a:t>角   </a:t>
              </a:r>
              <a:r>
                <a:rPr lang="zh-CN" altLang="en-US" sz="3200" dirty="0" smtClean="0">
                  <a:latin typeface="华文新魏" pitchFamily="2" charset="-122"/>
                  <a:ea typeface="华文新魏" pitchFamily="2" charset="-122"/>
                </a:rPr>
                <a:t>   </a:t>
              </a:r>
              <a:r>
                <a:rPr lang="zh-CN" altLang="en-US" sz="3200" dirty="0">
                  <a:latin typeface="华文新魏" pitchFamily="2" charset="-122"/>
                  <a:ea typeface="华文新魏" pitchFamily="2" charset="-122"/>
                </a:rPr>
                <a:t>3</a:t>
              </a:r>
              <a:r>
                <a:rPr lang="zh-CN" altLang="en-US" sz="3200" dirty="0" smtClean="0">
                  <a:latin typeface="华文新魏" pitchFamily="2" charset="-122"/>
                  <a:ea typeface="华文新魏" pitchFamily="2" charset="-122"/>
                </a:rPr>
                <a:t>元</a:t>
              </a:r>
              <a:r>
                <a:rPr lang="en-US" altLang="zh-CN" sz="3200" dirty="0" smtClean="0">
                  <a:latin typeface="华文新魏" pitchFamily="2" charset="-122"/>
                  <a:ea typeface="华文新魏" pitchFamily="2" charset="-122"/>
                </a:rPr>
                <a:t>8</a:t>
              </a:r>
              <a:r>
                <a:rPr lang="zh-CN" altLang="en-US" sz="3200" dirty="0" smtClean="0">
                  <a:latin typeface="华文新魏" pitchFamily="2" charset="-122"/>
                  <a:ea typeface="华文新魏" pitchFamily="2" charset="-122"/>
                </a:rPr>
                <a:t>角      </a:t>
              </a:r>
              <a:r>
                <a:rPr lang="zh-CN" altLang="en-US" sz="3200" dirty="0">
                  <a:latin typeface="华文新魏" pitchFamily="2" charset="-122"/>
                  <a:ea typeface="华文新魏" pitchFamily="2" charset="-122"/>
                </a:rPr>
                <a:t>	   </a:t>
              </a:r>
              <a:r>
                <a:rPr lang="en-US" altLang="zh-CN" sz="3200" dirty="0" smtClean="0">
                  <a:latin typeface="华文新魏" pitchFamily="2" charset="-122"/>
                  <a:ea typeface="华文新魏" pitchFamily="2" charset="-122"/>
                </a:rPr>
                <a:t>25</a:t>
              </a:r>
              <a:r>
                <a:rPr lang="zh-CN" altLang="en-US" sz="3200" dirty="0" smtClean="0">
                  <a:latin typeface="华文新魏" pitchFamily="2" charset="-122"/>
                  <a:ea typeface="华文新魏" pitchFamily="2" charset="-122"/>
                </a:rPr>
                <a:t>分     </a:t>
              </a:r>
              <a:r>
                <a:rPr lang="en-US" altLang="zh-CN" sz="3200" dirty="0" smtClean="0">
                  <a:latin typeface="华文新魏" pitchFamily="2" charset="-122"/>
                  <a:ea typeface="华文新魏" pitchFamily="2" charset="-122"/>
                </a:rPr>
                <a:t>2</a:t>
              </a:r>
              <a:r>
                <a:rPr lang="zh-CN" altLang="en-US" sz="3200" dirty="0" smtClean="0">
                  <a:latin typeface="华文新魏" pitchFamily="2" charset="-122"/>
                  <a:ea typeface="华文新魏" pitchFamily="2" charset="-122"/>
                </a:rPr>
                <a:t>角</a:t>
              </a:r>
              <a:r>
                <a:rPr lang="en-US" altLang="zh-CN" sz="3200" dirty="0" smtClean="0">
                  <a:latin typeface="华文新魏" pitchFamily="2" charset="-122"/>
                  <a:ea typeface="华文新魏" pitchFamily="2" charset="-122"/>
                </a:rPr>
                <a:t>5</a:t>
              </a:r>
              <a:r>
                <a:rPr lang="zh-CN" altLang="en-US" sz="3200" dirty="0" smtClean="0">
                  <a:latin typeface="华文新魏" pitchFamily="2" charset="-122"/>
                  <a:ea typeface="华文新魏" pitchFamily="2" charset="-122"/>
                </a:rPr>
                <a:t>分 </a:t>
              </a:r>
              <a:endParaRPr lang="zh-CN" altLang="en-US" sz="3200" dirty="0">
                <a:latin typeface="华文新魏" pitchFamily="2" charset="-122"/>
                <a:ea typeface="华文新魏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3200" dirty="0" smtClean="0">
                  <a:latin typeface="华文新魏" pitchFamily="2" charset="-122"/>
                  <a:ea typeface="华文新魏" pitchFamily="2" charset="-122"/>
                </a:rPr>
                <a:t> </a:t>
              </a:r>
              <a:r>
                <a:rPr lang="en-US" altLang="zh-CN" sz="3200" dirty="0" smtClean="0">
                  <a:latin typeface="华文新魏" pitchFamily="2" charset="-122"/>
                  <a:ea typeface="华文新魏" pitchFamily="2" charset="-122"/>
                </a:rPr>
                <a:t>1</a:t>
              </a:r>
              <a:r>
                <a:rPr lang="zh-CN" altLang="en-US" sz="3200" dirty="0" smtClean="0">
                  <a:latin typeface="华文新魏" pitchFamily="2" charset="-122"/>
                  <a:ea typeface="华文新魏" pitchFamily="2" charset="-122"/>
                </a:rPr>
                <a:t>元</a:t>
              </a:r>
              <a:r>
                <a:rPr lang="en-US" altLang="zh-CN" sz="3200" dirty="0" smtClean="0">
                  <a:latin typeface="华文新魏" pitchFamily="2" charset="-122"/>
                  <a:ea typeface="华文新魏" pitchFamily="2" charset="-122"/>
                </a:rPr>
                <a:t>5</a:t>
              </a:r>
              <a:r>
                <a:rPr lang="zh-CN" altLang="en-US" sz="3200" dirty="0" smtClean="0">
                  <a:latin typeface="华文新魏" pitchFamily="2" charset="-122"/>
                  <a:ea typeface="华文新魏" pitchFamily="2" charset="-122"/>
                </a:rPr>
                <a:t>角</a:t>
              </a:r>
              <a:r>
                <a:rPr lang="en-US" altLang="zh-CN" sz="3200" dirty="0" smtClean="0">
                  <a:latin typeface="华文新魏" pitchFamily="2" charset="-122"/>
                  <a:ea typeface="华文新魏" pitchFamily="2" charset="-122"/>
                </a:rPr>
                <a:t>+5</a:t>
              </a:r>
              <a:r>
                <a:rPr lang="zh-CN" altLang="en-US" sz="3200" dirty="0" smtClean="0">
                  <a:latin typeface="华文新魏" pitchFamily="2" charset="-122"/>
                  <a:ea typeface="华文新魏" pitchFamily="2" charset="-122"/>
                </a:rPr>
                <a:t>元</a:t>
              </a:r>
              <a:r>
                <a:rPr lang="en-US" altLang="zh-CN" sz="3200" dirty="0" smtClean="0">
                  <a:latin typeface="华文新魏" pitchFamily="2" charset="-122"/>
                  <a:ea typeface="华文新魏" pitchFamily="2" charset="-122"/>
                </a:rPr>
                <a:t>4</a:t>
              </a:r>
              <a:r>
                <a:rPr lang="zh-CN" altLang="en-US" sz="3200" dirty="0" smtClean="0">
                  <a:latin typeface="华文新魏" pitchFamily="2" charset="-122"/>
                  <a:ea typeface="华文新魏" pitchFamily="2" charset="-122"/>
                </a:rPr>
                <a:t>角      </a:t>
              </a:r>
              <a:r>
                <a:rPr lang="en-US" altLang="zh-CN" sz="3200" dirty="0" smtClean="0">
                  <a:latin typeface="华文新魏" pitchFamily="2" charset="-122"/>
                  <a:ea typeface="华文新魏" pitchFamily="2" charset="-122"/>
                </a:rPr>
                <a:t>3</a:t>
              </a:r>
              <a:r>
                <a:rPr lang="zh-CN" altLang="en-US" sz="3200" dirty="0" smtClean="0">
                  <a:latin typeface="华文新魏" pitchFamily="2" charset="-122"/>
                  <a:ea typeface="华文新魏" pitchFamily="2" charset="-122"/>
                </a:rPr>
                <a:t>元</a:t>
              </a:r>
              <a:r>
                <a:rPr lang="en-US" altLang="zh-CN" sz="3200" dirty="0" smtClean="0">
                  <a:latin typeface="华文新魏" pitchFamily="2" charset="-122"/>
                  <a:ea typeface="华文新魏" pitchFamily="2" charset="-122"/>
                </a:rPr>
                <a:t>8</a:t>
              </a:r>
              <a:r>
                <a:rPr lang="zh-CN" altLang="en-US" sz="3200" dirty="0" smtClean="0">
                  <a:latin typeface="华文新魏" pitchFamily="2" charset="-122"/>
                  <a:ea typeface="华文新魏" pitchFamily="2" charset="-122"/>
                </a:rPr>
                <a:t>角</a:t>
              </a:r>
              <a:r>
                <a:rPr lang="en-US" altLang="zh-CN" sz="3200" dirty="0" smtClean="0">
                  <a:latin typeface="华文新魏" pitchFamily="2" charset="-122"/>
                  <a:ea typeface="华文新魏" pitchFamily="2" charset="-122"/>
                </a:rPr>
                <a:t>+3</a:t>
              </a:r>
              <a:r>
                <a:rPr lang="zh-CN" altLang="en-US" sz="3200" dirty="0" smtClean="0">
                  <a:latin typeface="华文新魏" pitchFamily="2" charset="-122"/>
                  <a:ea typeface="华文新魏" pitchFamily="2" charset="-122"/>
                </a:rPr>
                <a:t>元</a:t>
              </a:r>
              <a:r>
                <a:rPr lang="en-US" altLang="zh-CN" sz="3200" dirty="0" smtClean="0">
                  <a:latin typeface="华文新魏" pitchFamily="2" charset="-122"/>
                  <a:ea typeface="华文新魏" pitchFamily="2" charset="-122"/>
                </a:rPr>
                <a:t>4</a:t>
              </a:r>
              <a:r>
                <a:rPr lang="zh-CN" altLang="en-US" sz="3200" dirty="0" smtClean="0">
                  <a:latin typeface="华文新魏" pitchFamily="2" charset="-122"/>
                  <a:ea typeface="华文新魏" pitchFamily="2" charset="-122"/>
                </a:rPr>
                <a:t>角</a:t>
              </a:r>
              <a:endParaRPr lang="zh-CN" altLang="en-US" sz="3200" dirty="0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45" name="Oval 5"/>
            <p:cNvSpPr>
              <a:spLocks noChangeArrowheads="1"/>
            </p:cNvSpPr>
            <p:nvPr/>
          </p:nvSpPr>
          <p:spPr bwMode="auto">
            <a:xfrm>
              <a:off x="2339752" y="2704863"/>
              <a:ext cx="431800" cy="431800"/>
            </a:xfrm>
            <a:prstGeom prst="ellipse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67" name="Oval 5"/>
            <p:cNvSpPr>
              <a:spLocks noChangeArrowheads="1"/>
            </p:cNvSpPr>
            <p:nvPr/>
          </p:nvSpPr>
          <p:spPr bwMode="auto">
            <a:xfrm>
              <a:off x="1993681" y="3479459"/>
              <a:ext cx="431800" cy="431800"/>
            </a:xfrm>
            <a:prstGeom prst="ellipse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68" name="Oval 5"/>
            <p:cNvSpPr>
              <a:spLocks noChangeArrowheads="1"/>
            </p:cNvSpPr>
            <p:nvPr/>
          </p:nvSpPr>
          <p:spPr bwMode="auto">
            <a:xfrm>
              <a:off x="3997156" y="4216954"/>
              <a:ext cx="431800" cy="431800"/>
            </a:xfrm>
            <a:prstGeom prst="ellipse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69" name="Oval 5"/>
            <p:cNvSpPr>
              <a:spLocks noChangeArrowheads="1"/>
            </p:cNvSpPr>
            <p:nvPr/>
          </p:nvSpPr>
          <p:spPr bwMode="auto">
            <a:xfrm>
              <a:off x="5875950" y="2743902"/>
              <a:ext cx="431800" cy="431800"/>
            </a:xfrm>
            <a:prstGeom prst="ellipse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70" name="Oval 5"/>
            <p:cNvSpPr>
              <a:spLocks noChangeArrowheads="1"/>
            </p:cNvSpPr>
            <p:nvPr/>
          </p:nvSpPr>
          <p:spPr bwMode="auto">
            <a:xfrm>
              <a:off x="5948206" y="3537233"/>
              <a:ext cx="431800" cy="431800"/>
            </a:xfrm>
            <a:prstGeom prst="ellipse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华文新魏" pitchFamily="2" charset="-122"/>
                <a:ea typeface="华文新魏" pitchFamily="2" charset="-122"/>
              </a:endParaRPr>
            </a:p>
          </p:txBody>
        </p:sp>
      </p:grpSp>
      <p:sp>
        <p:nvSpPr>
          <p:cNvPr id="63" name="Text Box 13"/>
          <p:cNvSpPr txBox="1">
            <a:spLocks noChangeArrowheads="1"/>
          </p:cNvSpPr>
          <p:nvPr/>
        </p:nvSpPr>
        <p:spPr bwMode="auto">
          <a:xfrm>
            <a:off x="5896008" y="3348281"/>
            <a:ext cx="62020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＞</a:t>
            </a:r>
            <a:endParaRPr lang="zh-CN" altLang="en-US" sz="3200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5" name="Text Box 15"/>
          <p:cNvSpPr txBox="1">
            <a:spLocks noChangeArrowheads="1"/>
          </p:cNvSpPr>
          <p:nvPr/>
        </p:nvSpPr>
        <p:spPr bwMode="auto">
          <a:xfrm>
            <a:off x="1913197" y="3282605"/>
            <a:ext cx="57715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＜</a:t>
            </a:r>
            <a:endParaRPr lang="zh-CN" altLang="en-US" sz="3200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66" name="Text Box 16"/>
          <p:cNvSpPr txBox="1">
            <a:spLocks noChangeArrowheads="1"/>
          </p:cNvSpPr>
          <p:nvPr/>
        </p:nvSpPr>
        <p:spPr bwMode="auto">
          <a:xfrm>
            <a:off x="2267744" y="2492896"/>
            <a:ext cx="69214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＞</a:t>
            </a:r>
            <a:endParaRPr lang="zh-CN" altLang="en-US" sz="3200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2" name="Text Box 16"/>
          <p:cNvSpPr txBox="1">
            <a:spLocks noChangeArrowheads="1"/>
          </p:cNvSpPr>
          <p:nvPr/>
        </p:nvSpPr>
        <p:spPr bwMode="auto">
          <a:xfrm>
            <a:off x="5824074" y="2524054"/>
            <a:ext cx="69214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＞</a:t>
            </a:r>
            <a:endParaRPr lang="zh-CN" altLang="en-US" sz="3200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4" name="Text Box 16"/>
          <p:cNvSpPr txBox="1">
            <a:spLocks noChangeArrowheads="1"/>
          </p:cNvSpPr>
          <p:nvPr/>
        </p:nvSpPr>
        <p:spPr bwMode="auto">
          <a:xfrm>
            <a:off x="3859179" y="4005065"/>
            <a:ext cx="69214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＞</a:t>
            </a:r>
            <a:endParaRPr lang="zh-CN" altLang="en-US" sz="3200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75" name="Picture 52" descr="P-05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444207" y="986730"/>
            <a:ext cx="1817137" cy="1886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7" name="矩形 26"/>
          <p:cNvSpPr/>
          <p:nvPr/>
        </p:nvSpPr>
        <p:spPr>
          <a:xfrm rot="18298042">
            <a:off x="5639768" y="3971921"/>
            <a:ext cx="2236510" cy="70788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错误</a:t>
            </a:r>
            <a:r>
              <a:rPr lang="zh-CN" altLang="zh-CN" sz="40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解答</a:t>
            </a:r>
            <a:endParaRPr lang="zh-CN" altLang="en-US" sz="40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6990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63" grpId="0" bldLvl="0" autoUpdateAnimBg="0"/>
      <p:bldP spid="65" grpId="0" bldLvl="0" autoUpdateAnimBg="0"/>
      <p:bldP spid="66" grpId="0" bldLvl="0" autoUpdateAnimBg="0"/>
      <p:bldP spid="72" grpId="0" bldLvl="0" autoUpdateAnimBg="0"/>
      <p:bldP spid="74" grpId="0" bldLvl="0" autoUpdateAnimBg="0"/>
      <p:bldP spid="2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23553" name="例.eps" descr="id:2147501035;FounderC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687" y="1781378"/>
            <a:ext cx="507485" cy="448724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982661" y="1694285"/>
            <a:ext cx="41579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 dirty="0">
                <a:solidFill>
                  <a:srgbClr val="000000"/>
                </a:solidFill>
                <a:latin typeface="Times New Roman" panose="02020603050405020304" pitchFamily="18" charset="0"/>
                <a:ea typeface="华文新魏" panose="02010800040101010101" pitchFamily="2" charset="-122"/>
                <a:cs typeface="Times New Roman" panose="02020603050405020304" pitchFamily="18" charset="0"/>
              </a:rPr>
              <a:t>比大小。</a:t>
            </a:r>
          </a:p>
        </p:txBody>
      </p:sp>
      <p:sp>
        <p:nvSpPr>
          <p:cNvPr id="12" name="同侧圆角矩形 11"/>
          <p:cNvSpPr/>
          <p:nvPr/>
        </p:nvSpPr>
        <p:spPr>
          <a:xfrm>
            <a:off x="467546" y="966995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rPr>
              <a:t>易错提醒</a:t>
            </a:r>
            <a:endParaRPr lang="zh-CN" altLang="en-US" sz="3000" b="1" dirty="0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46754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 Box 15"/>
          <p:cNvSpPr txBox="1">
            <a:spLocks noChangeArrowheads="1"/>
          </p:cNvSpPr>
          <p:nvPr/>
        </p:nvSpPr>
        <p:spPr bwMode="auto">
          <a:xfrm>
            <a:off x="1043953" y="5086925"/>
            <a:ext cx="69844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600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元＝</a:t>
            </a:r>
            <a:r>
              <a:rPr lang="en-US" altLang="zh-CN" sz="3600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10</a:t>
            </a:r>
            <a:r>
              <a:rPr lang="zh-CN" altLang="en-US" sz="36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角   </a:t>
            </a:r>
            <a:r>
              <a:rPr lang="en-US" altLang="zh-CN" sz="36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600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角＝</a:t>
            </a:r>
            <a:r>
              <a:rPr lang="en-US" altLang="zh-CN" sz="3600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10</a:t>
            </a:r>
            <a:r>
              <a:rPr lang="zh-CN" altLang="en-US" sz="36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分  </a:t>
            </a:r>
            <a:r>
              <a:rPr lang="en-US" altLang="zh-CN" sz="36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6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元</a:t>
            </a:r>
            <a:r>
              <a:rPr lang="en-US" altLang="zh-CN" sz="36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=100</a:t>
            </a:r>
            <a:r>
              <a:rPr lang="zh-CN" altLang="en-US" sz="36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分</a:t>
            </a:r>
            <a:endParaRPr lang="zh-CN" altLang="en-US" sz="3600" dirty="0">
              <a:solidFill>
                <a:srgbClr val="7030A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24" name="Picture 52" descr="P-05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6444207" y="986730"/>
            <a:ext cx="1817137" cy="18861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7" name="矩形 26"/>
          <p:cNvSpPr/>
          <p:nvPr/>
        </p:nvSpPr>
        <p:spPr>
          <a:xfrm rot="18298042">
            <a:off x="5639767" y="3971921"/>
            <a:ext cx="2236510" cy="70788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正确</a:t>
            </a:r>
            <a:r>
              <a:rPr lang="zh-CN" altLang="zh-CN" sz="40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解答</a:t>
            </a:r>
            <a:endParaRPr lang="zh-CN" altLang="en-US" sz="40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971600" y="2385906"/>
            <a:ext cx="6912768" cy="2308324"/>
            <a:chOff x="979406" y="2492896"/>
            <a:chExt cx="6912768" cy="2308324"/>
          </a:xfrm>
        </p:grpSpPr>
        <p:sp>
          <p:nvSpPr>
            <p:cNvPr id="26" name="Text Box 4"/>
            <p:cNvSpPr txBox="1">
              <a:spLocks noChangeArrowheads="1"/>
            </p:cNvSpPr>
            <p:nvPr/>
          </p:nvSpPr>
          <p:spPr bwMode="auto">
            <a:xfrm>
              <a:off x="979406" y="2492896"/>
              <a:ext cx="6912768" cy="2308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200" dirty="0" smtClean="0">
                  <a:latin typeface="华文新魏" pitchFamily="2" charset="-122"/>
                  <a:ea typeface="华文新魏" pitchFamily="2" charset="-122"/>
                </a:rPr>
                <a:t>2</a:t>
              </a:r>
              <a:r>
                <a:rPr lang="zh-CN" altLang="en-US" sz="3200" dirty="0" smtClean="0">
                  <a:latin typeface="华文新魏" pitchFamily="2" charset="-122"/>
                  <a:ea typeface="华文新魏" pitchFamily="2" charset="-122"/>
                </a:rPr>
                <a:t>元</a:t>
              </a:r>
              <a:r>
                <a:rPr lang="en-US" altLang="zh-CN" sz="3200" dirty="0" smtClean="0">
                  <a:latin typeface="华文新魏" pitchFamily="2" charset="-122"/>
                  <a:ea typeface="华文新魏" pitchFamily="2" charset="-122"/>
                </a:rPr>
                <a:t>8</a:t>
              </a:r>
              <a:r>
                <a:rPr lang="zh-CN" altLang="en-US" sz="3200" dirty="0" smtClean="0">
                  <a:latin typeface="华文新魏" pitchFamily="2" charset="-122"/>
                  <a:ea typeface="华文新魏" pitchFamily="2" charset="-122"/>
                </a:rPr>
                <a:t>分      </a:t>
              </a:r>
              <a:r>
                <a:rPr lang="en-US" altLang="zh-CN" sz="3200" dirty="0" smtClean="0">
                  <a:latin typeface="华文新魏" pitchFamily="2" charset="-122"/>
                  <a:ea typeface="华文新魏" pitchFamily="2" charset="-122"/>
                </a:rPr>
                <a:t>2</a:t>
              </a:r>
              <a:r>
                <a:rPr lang="zh-CN" altLang="en-US" sz="3200" dirty="0" smtClean="0">
                  <a:latin typeface="华文新魏" pitchFamily="2" charset="-122"/>
                  <a:ea typeface="华文新魏" pitchFamily="2" charset="-122"/>
                </a:rPr>
                <a:t>元</a:t>
              </a:r>
              <a:r>
                <a:rPr lang="en-US" altLang="zh-CN" sz="3200" dirty="0" smtClean="0">
                  <a:latin typeface="华文新魏" pitchFamily="2" charset="-122"/>
                  <a:ea typeface="华文新魏" pitchFamily="2" charset="-122"/>
                </a:rPr>
                <a:t>1</a:t>
              </a:r>
              <a:r>
                <a:rPr lang="zh-CN" altLang="en-US" sz="3200" dirty="0" smtClean="0">
                  <a:latin typeface="华文新魏" pitchFamily="2" charset="-122"/>
                  <a:ea typeface="华文新魏" pitchFamily="2" charset="-122"/>
                </a:rPr>
                <a:t>角         </a:t>
              </a:r>
              <a:r>
                <a:rPr lang="en-US" altLang="zh-CN" sz="3200" dirty="0" smtClean="0">
                  <a:latin typeface="华文新魏" pitchFamily="2" charset="-122"/>
                  <a:ea typeface="华文新魏" pitchFamily="2" charset="-122"/>
                </a:rPr>
                <a:t>18</a:t>
              </a:r>
              <a:r>
                <a:rPr lang="zh-CN" altLang="en-US" sz="3200" dirty="0" smtClean="0">
                  <a:latin typeface="华文新魏" pitchFamily="2" charset="-122"/>
                  <a:ea typeface="华文新魏" pitchFamily="2" charset="-122"/>
                </a:rPr>
                <a:t>角     </a:t>
              </a:r>
              <a:r>
                <a:rPr lang="en-US" altLang="zh-CN" sz="3200" dirty="0" smtClean="0">
                  <a:latin typeface="华文新魏" pitchFamily="2" charset="-122"/>
                  <a:ea typeface="华文新魏" pitchFamily="2" charset="-122"/>
                </a:rPr>
                <a:t>2</a:t>
              </a:r>
              <a:r>
                <a:rPr lang="zh-CN" altLang="en-US" sz="3200" dirty="0" smtClean="0">
                  <a:latin typeface="华文新魏" pitchFamily="2" charset="-122"/>
                  <a:ea typeface="华文新魏" pitchFamily="2" charset="-122"/>
                </a:rPr>
                <a:t>元</a:t>
              </a:r>
              <a:endParaRPr lang="zh-CN" altLang="en-US" sz="3200" dirty="0">
                <a:latin typeface="华文新魏" pitchFamily="2" charset="-122"/>
                <a:ea typeface="华文新魏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3200" dirty="0" smtClean="0">
                  <a:latin typeface="华文新魏" pitchFamily="2" charset="-122"/>
                  <a:ea typeface="华文新魏" pitchFamily="2" charset="-122"/>
                </a:rPr>
                <a:t>40</a:t>
              </a:r>
              <a:r>
                <a:rPr lang="zh-CN" altLang="en-US" sz="3200" dirty="0">
                  <a:latin typeface="华文新魏" pitchFamily="2" charset="-122"/>
                  <a:ea typeface="华文新魏" pitchFamily="2" charset="-122"/>
                </a:rPr>
                <a:t>角   </a:t>
              </a:r>
              <a:r>
                <a:rPr lang="zh-CN" altLang="en-US" sz="3200" dirty="0" smtClean="0">
                  <a:latin typeface="华文新魏" pitchFamily="2" charset="-122"/>
                  <a:ea typeface="华文新魏" pitchFamily="2" charset="-122"/>
                </a:rPr>
                <a:t>   </a:t>
              </a:r>
              <a:r>
                <a:rPr lang="zh-CN" altLang="en-US" sz="3200" dirty="0">
                  <a:latin typeface="华文新魏" pitchFamily="2" charset="-122"/>
                  <a:ea typeface="华文新魏" pitchFamily="2" charset="-122"/>
                </a:rPr>
                <a:t>3</a:t>
              </a:r>
              <a:r>
                <a:rPr lang="zh-CN" altLang="en-US" sz="3200" dirty="0" smtClean="0">
                  <a:latin typeface="华文新魏" pitchFamily="2" charset="-122"/>
                  <a:ea typeface="华文新魏" pitchFamily="2" charset="-122"/>
                </a:rPr>
                <a:t>元</a:t>
              </a:r>
              <a:r>
                <a:rPr lang="en-US" altLang="zh-CN" sz="3200" dirty="0" smtClean="0">
                  <a:latin typeface="华文新魏" pitchFamily="2" charset="-122"/>
                  <a:ea typeface="华文新魏" pitchFamily="2" charset="-122"/>
                </a:rPr>
                <a:t>8</a:t>
              </a:r>
              <a:r>
                <a:rPr lang="zh-CN" altLang="en-US" sz="3200" dirty="0" smtClean="0">
                  <a:latin typeface="华文新魏" pitchFamily="2" charset="-122"/>
                  <a:ea typeface="华文新魏" pitchFamily="2" charset="-122"/>
                </a:rPr>
                <a:t>角      </a:t>
              </a:r>
              <a:r>
                <a:rPr lang="zh-CN" altLang="en-US" sz="3200" dirty="0">
                  <a:latin typeface="华文新魏" pitchFamily="2" charset="-122"/>
                  <a:ea typeface="华文新魏" pitchFamily="2" charset="-122"/>
                </a:rPr>
                <a:t>	   </a:t>
              </a:r>
              <a:r>
                <a:rPr lang="en-US" altLang="zh-CN" sz="3200" dirty="0" smtClean="0">
                  <a:latin typeface="华文新魏" pitchFamily="2" charset="-122"/>
                  <a:ea typeface="华文新魏" pitchFamily="2" charset="-122"/>
                </a:rPr>
                <a:t>25</a:t>
              </a:r>
              <a:r>
                <a:rPr lang="zh-CN" altLang="en-US" sz="3200" dirty="0" smtClean="0">
                  <a:latin typeface="华文新魏" pitchFamily="2" charset="-122"/>
                  <a:ea typeface="华文新魏" pitchFamily="2" charset="-122"/>
                </a:rPr>
                <a:t>分     </a:t>
              </a:r>
              <a:r>
                <a:rPr lang="en-US" altLang="zh-CN" sz="3200" dirty="0" smtClean="0">
                  <a:latin typeface="华文新魏" pitchFamily="2" charset="-122"/>
                  <a:ea typeface="华文新魏" pitchFamily="2" charset="-122"/>
                </a:rPr>
                <a:t>2</a:t>
              </a:r>
              <a:r>
                <a:rPr lang="zh-CN" altLang="en-US" sz="3200" dirty="0" smtClean="0">
                  <a:latin typeface="华文新魏" pitchFamily="2" charset="-122"/>
                  <a:ea typeface="华文新魏" pitchFamily="2" charset="-122"/>
                </a:rPr>
                <a:t>角</a:t>
              </a:r>
              <a:r>
                <a:rPr lang="en-US" altLang="zh-CN" sz="3200" dirty="0" smtClean="0">
                  <a:latin typeface="华文新魏" pitchFamily="2" charset="-122"/>
                  <a:ea typeface="华文新魏" pitchFamily="2" charset="-122"/>
                </a:rPr>
                <a:t>5</a:t>
              </a:r>
              <a:r>
                <a:rPr lang="zh-CN" altLang="en-US" sz="3200" dirty="0" smtClean="0">
                  <a:latin typeface="华文新魏" pitchFamily="2" charset="-122"/>
                  <a:ea typeface="华文新魏" pitchFamily="2" charset="-122"/>
                </a:rPr>
                <a:t>分 </a:t>
              </a:r>
              <a:endParaRPr lang="zh-CN" altLang="en-US" sz="3200" dirty="0">
                <a:latin typeface="华文新魏" pitchFamily="2" charset="-122"/>
                <a:ea typeface="华文新魏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3200" dirty="0" smtClean="0">
                  <a:latin typeface="华文新魏" pitchFamily="2" charset="-122"/>
                  <a:ea typeface="华文新魏" pitchFamily="2" charset="-122"/>
                </a:rPr>
                <a:t>1</a:t>
              </a:r>
              <a:r>
                <a:rPr lang="zh-CN" altLang="en-US" sz="3200" dirty="0" smtClean="0">
                  <a:latin typeface="华文新魏" pitchFamily="2" charset="-122"/>
                  <a:ea typeface="华文新魏" pitchFamily="2" charset="-122"/>
                </a:rPr>
                <a:t>元</a:t>
              </a:r>
              <a:r>
                <a:rPr lang="en-US" altLang="zh-CN" sz="3200" dirty="0" smtClean="0">
                  <a:latin typeface="华文新魏" pitchFamily="2" charset="-122"/>
                  <a:ea typeface="华文新魏" pitchFamily="2" charset="-122"/>
                </a:rPr>
                <a:t>5</a:t>
              </a:r>
              <a:r>
                <a:rPr lang="zh-CN" altLang="en-US" sz="3200" dirty="0" smtClean="0">
                  <a:latin typeface="华文新魏" pitchFamily="2" charset="-122"/>
                  <a:ea typeface="华文新魏" pitchFamily="2" charset="-122"/>
                </a:rPr>
                <a:t>角</a:t>
              </a:r>
              <a:r>
                <a:rPr lang="en-US" altLang="zh-CN" sz="3200" dirty="0" smtClean="0">
                  <a:latin typeface="华文新魏" pitchFamily="2" charset="-122"/>
                  <a:ea typeface="华文新魏" pitchFamily="2" charset="-122"/>
                </a:rPr>
                <a:t>+5</a:t>
              </a:r>
              <a:r>
                <a:rPr lang="zh-CN" altLang="en-US" sz="3200" dirty="0" smtClean="0">
                  <a:latin typeface="华文新魏" pitchFamily="2" charset="-122"/>
                  <a:ea typeface="华文新魏" pitchFamily="2" charset="-122"/>
                </a:rPr>
                <a:t>元</a:t>
              </a:r>
              <a:r>
                <a:rPr lang="en-US" altLang="zh-CN" sz="3200" dirty="0" smtClean="0">
                  <a:latin typeface="华文新魏" pitchFamily="2" charset="-122"/>
                  <a:ea typeface="华文新魏" pitchFamily="2" charset="-122"/>
                </a:rPr>
                <a:t>4</a:t>
              </a:r>
              <a:r>
                <a:rPr lang="zh-CN" altLang="en-US" sz="3200" dirty="0" smtClean="0">
                  <a:latin typeface="华文新魏" pitchFamily="2" charset="-122"/>
                  <a:ea typeface="华文新魏" pitchFamily="2" charset="-122"/>
                </a:rPr>
                <a:t>角      </a:t>
              </a:r>
              <a:r>
                <a:rPr lang="en-US" altLang="zh-CN" sz="3200" dirty="0" smtClean="0">
                  <a:latin typeface="华文新魏" pitchFamily="2" charset="-122"/>
                  <a:ea typeface="华文新魏" pitchFamily="2" charset="-122"/>
                </a:rPr>
                <a:t>3</a:t>
              </a:r>
              <a:r>
                <a:rPr lang="zh-CN" altLang="en-US" sz="3200" dirty="0" smtClean="0">
                  <a:latin typeface="华文新魏" pitchFamily="2" charset="-122"/>
                  <a:ea typeface="华文新魏" pitchFamily="2" charset="-122"/>
                </a:rPr>
                <a:t>元</a:t>
              </a:r>
              <a:r>
                <a:rPr lang="en-US" altLang="zh-CN" sz="3200" dirty="0" smtClean="0">
                  <a:latin typeface="华文新魏" pitchFamily="2" charset="-122"/>
                  <a:ea typeface="华文新魏" pitchFamily="2" charset="-122"/>
                </a:rPr>
                <a:t>8</a:t>
              </a:r>
              <a:r>
                <a:rPr lang="zh-CN" altLang="en-US" sz="3200" dirty="0" smtClean="0">
                  <a:latin typeface="华文新魏" pitchFamily="2" charset="-122"/>
                  <a:ea typeface="华文新魏" pitchFamily="2" charset="-122"/>
                </a:rPr>
                <a:t>角</a:t>
              </a:r>
              <a:r>
                <a:rPr lang="en-US" altLang="zh-CN" sz="3200" dirty="0" smtClean="0">
                  <a:latin typeface="华文新魏" pitchFamily="2" charset="-122"/>
                  <a:ea typeface="华文新魏" pitchFamily="2" charset="-122"/>
                </a:rPr>
                <a:t>+3</a:t>
              </a:r>
              <a:r>
                <a:rPr lang="zh-CN" altLang="en-US" sz="3200" dirty="0" smtClean="0">
                  <a:latin typeface="华文新魏" pitchFamily="2" charset="-122"/>
                  <a:ea typeface="华文新魏" pitchFamily="2" charset="-122"/>
                </a:rPr>
                <a:t>元</a:t>
              </a:r>
              <a:r>
                <a:rPr lang="en-US" altLang="zh-CN" sz="3200" dirty="0" smtClean="0">
                  <a:latin typeface="华文新魏" pitchFamily="2" charset="-122"/>
                  <a:ea typeface="华文新魏" pitchFamily="2" charset="-122"/>
                </a:rPr>
                <a:t>4</a:t>
              </a:r>
              <a:r>
                <a:rPr lang="zh-CN" altLang="en-US" sz="3200" dirty="0" smtClean="0">
                  <a:latin typeface="华文新魏" pitchFamily="2" charset="-122"/>
                  <a:ea typeface="华文新魏" pitchFamily="2" charset="-122"/>
                </a:rPr>
                <a:t>角</a:t>
              </a:r>
              <a:endParaRPr lang="zh-CN" altLang="en-US" sz="3200" dirty="0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28" name="Oval 5"/>
            <p:cNvSpPr>
              <a:spLocks noChangeArrowheads="1"/>
            </p:cNvSpPr>
            <p:nvPr/>
          </p:nvSpPr>
          <p:spPr bwMode="auto">
            <a:xfrm>
              <a:off x="2339752" y="2704863"/>
              <a:ext cx="431800" cy="431800"/>
            </a:xfrm>
            <a:prstGeom prst="ellipse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29" name="Oval 5"/>
            <p:cNvSpPr>
              <a:spLocks noChangeArrowheads="1"/>
            </p:cNvSpPr>
            <p:nvPr/>
          </p:nvSpPr>
          <p:spPr bwMode="auto">
            <a:xfrm>
              <a:off x="1993681" y="3479459"/>
              <a:ext cx="431800" cy="431800"/>
            </a:xfrm>
            <a:prstGeom prst="ellipse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30" name="Oval 5"/>
            <p:cNvSpPr>
              <a:spLocks noChangeArrowheads="1"/>
            </p:cNvSpPr>
            <p:nvPr/>
          </p:nvSpPr>
          <p:spPr bwMode="auto">
            <a:xfrm>
              <a:off x="3859726" y="4216954"/>
              <a:ext cx="431800" cy="431800"/>
            </a:xfrm>
            <a:prstGeom prst="ellipse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31" name="Oval 5"/>
            <p:cNvSpPr>
              <a:spLocks noChangeArrowheads="1"/>
            </p:cNvSpPr>
            <p:nvPr/>
          </p:nvSpPr>
          <p:spPr bwMode="auto">
            <a:xfrm>
              <a:off x="5875950" y="2743902"/>
              <a:ext cx="431800" cy="431800"/>
            </a:xfrm>
            <a:prstGeom prst="ellipse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32" name="Oval 5"/>
            <p:cNvSpPr>
              <a:spLocks noChangeArrowheads="1"/>
            </p:cNvSpPr>
            <p:nvPr/>
          </p:nvSpPr>
          <p:spPr bwMode="auto">
            <a:xfrm>
              <a:off x="5948206" y="3463982"/>
              <a:ext cx="431800" cy="431800"/>
            </a:xfrm>
            <a:prstGeom prst="ellipse">
              <a:avLst/>
            </a:prstGeom>
            <a:solidFill>
              <a:schemeClr val="bg1"/>
            </a:solidFill>
            <a:ln w="9525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华文新魏" pitchFamily="2" charset="-122"/>
                <a:ea typeface="华文新魏" pitchFamily="2" charset="-122"/>
              </a:endParaRPr>
            </a:p>
          </p:txBody>
        </p:sp>
      </p:grpSp>
      <p:sp>
        <p:nvSpPr>
          <p:cNvPr id="33" name="Text Box 13"/>
          <p:cNvSpPr txBox="1">
            <a:spLocks noChangeArrowheads="1"/>
          </p:cNvSpPr>
          <p:nvPr/>
        </p:nvSpPr>
        <p:spPr bwMode="auto">
          <a:xfrm>
            <a:off x="5868144" y="3284984"/>
            <a:ext cx="62020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＝</a:t>
            </a:r>
          </a:p>
        </p:txBody>
      </p:sp>
      <p:sp>
        <p:nvSpPr>
          <p:cNvPr id="34" name="Text Box 15"/>
          <p:cNvSpPr txBox="1">
            <a:spLocks noChangeArrowheads="1"/>
          </p:cNvSpPr>
          <p:nvPr/>
        </p:nvSpPr>
        <p:spPr bwMode="auto">
          <a:xfrm>
            <a:off x="1913197" y="3282605"/>
            <a:ext cx="57715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＞</a:t>
            </a:r>
          </a:p>
        </p:txBody>
      </p:sp>
      <p:sp>
        <p:nvSpPr>
          <p:cNvPr id="35" name="Text Box 16"/>
          <p:cNvSpPr txBox="1">
            <a:spLocks noChangeArrowheads="1"/>
          </p:cNvSpPr>
          <p:nvPr/>
        </p:nvSpPr>
        <p:spPr bwMode="auto">
          <a:xfrm>
            <a:off x="2267744" y="2492896"/>
            <a:ext cx="69214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＜</a:t>
            </a:r>
          </a:p>
        </p:txBody>
      </p:sp>
      <p:sp>
        <p:nvSpPr>
          <p:cNvPr id="36" name="Text Box 16"/>
          <p:cNvSpPr txBox="1">
            <a:spLocks noChangeArrowheads="1"/>
          </p:cNvSpPr>
          <p:nvPr/>
        </p:nvSpPr>
        <p:spPr bwMode="auto">
          <a:xfrm>
            <a:off x="5824074" y="2524054"/>
            <a:ext cx="69214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＜</a:t>
            </a:r>
          </a:p>
        </p:txBody>
      </p:sp>
      <p:sp>
        <p:nvSpPr>
          <p:cNvPr id="37" name="Text Box 16"/>
          <p:cNvSpPr txBox="1">
            <a:spLocks noChangeArrowheads="1"/>
          </p:cNvSpPr>
          <p:nvPr/>
        </p:nvSpPr>
        <p:spPr bwMode="auto">
          <a:xfrm>
            <a:off x="3735842" y="4005065"/>
            <a:ext cx="692142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＜</a:t>
            </a:r>
          </a:p>
        </p:txBody>
      </p:sp>
    </p:spTree>
    <p:extLst>
      <p:ext uri="{BB962C8B-B14F-4D97-AF65-F5344CB8AC3E}">
        <p14:creationId xmlns:p14="http://schemas.microsoft.com/office/powerpoint/2010/main" xmlns="" val="711962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 animBg="1"/>
      <p:bldP spid="33" grpId="0" bldLvl="0" autoUpdateAnimBg="0"/>
      <p:bldP spid="34" grpId="0" bldLvl="0" autoUpdateAnimBg="0"/>
      <p:bldP spid="35" grpId="0" bldLvl="0" autoUpdateAnimBg="0"/>
      <p:bldP spid="36" grpId="0" bldLvl="0" autoUpdateAnimBg="0"/>
      <p:bldP spid="37" grpId="0" bldLvl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侧圆角矩形 8"/>
          <p:cNvSpPr/>
          <p:nvPr/>
        </p:nvSpPr>
        <p:spPr>
          <a:xfrm>
            <a:off x="467548" y="96836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学以致用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484074" y="1744360"/>
            <a:ext cx="22506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3600" kern="100" dirty="0">
                <a:latin typeface="华文新魏" panose="02010800040101010101" pitchFamily="2" charset="-122"/>
                <a:ea typeface="华文新魏" panose="02010800040101010101" pitchFamily="2" charset="-122"/>
              </a:rPr>
              <a:t>填一填。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6336" y="791915"/>
            <a:ext cx="1079797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"/>
          <p:cNvGrpSpPr/>
          <p:nvPr/>
        </p:nvGrpSpPr>
        <p:grpSpPr>
          <a:xfrm>
            <a:off x="4489521" y="944522"/>
            <a:ext cx="2684815" cy="1269755"/>
            <a:chOff x="2534885" y="5106463"/>
            <a:chExt cx="2684815" cy="932391"/>
          </a:xfrm>
        </p:grpSpPr>
        <p:sp>
          <p:nvSpPr>
            <p:cNvPr id="33" name="云形标注 32"/>
            <p:cNvSpPr/>
            <p:nvPr/>
          </p:nvSpPr>
          <p:spPr>
            <a:xfrm>
              <a:off x="2534885" y="5106463"/>
              <a:ext cx="2684815" cy="932391"/>
            </a:xfrm>
            <a:prstGeom prst="cloudCallout">
              <a:avLst>
                <a:gd name="adj1" fmla="val 76134"/>
                <a:gd name="adj2" fmla="val -895"/>
              </a:avLst>
            </a:prstGeom>
            <a:solidFill>
              <a:schemeClr val="accent3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717131" y="5348507"/>
              <a:ext cx="2376264" cy="384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prstClr val="black"/>
                  </a:solidFill>
                  <a:latin typeface="华文新魏" pitchFamily="2" charset="-122"/>
                  <a:ea typeface="华文新魏" pitchFamily="2" charset="-122"/>
                </a:rPr>
                <a:t>你填对了吗？</a:t>
              </a:r>
              <a:endParaRPr lang="zh-CN" altLang="en-US" sz="2800" dirty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</p:grpSp>
      <p:pic>
        <p:nvPicPr>
          <p:cNvPr id="23" name="Picture 4" descr="5jia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3356992"/>
            <a:ext cx="2376364" cy="1098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AutoShape 7"/>
          <p:cNvSpPr>
            <a:spLocks/>
          </p:cNvSpPr>
          <p:nvPr/>
        </p:nvSpPr>
        <p:spPr bwMode="auto">
          <a:xfrm rot="-5400000">
            <a:off x="4133333" y="1135143"/>
            <a:ext cx="720725" cy="6900174"/>
          </a:xfrm>
          <a:prstGeom prst="leftBrace">
            <a:avLst>
              <a:gd name="adj1" fmla="val 74101"/>
              <a:gd name="adj2" fmla="val 49833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b="1"/>
          </a:p>
        </p:txBody>
      </p:sp>
      <p:pic>
        <p:nvPicPr>
          <p:cNvPr id="27" name="Picture 16" descr="第四套人民币的1角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81756" y="3128752"/>
            <a:ext cx="2276707" cy="1021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85617" y="2711509"/>
            <a:ext cx="3165079" cy="1513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8" descr="X1412001A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8000" contrast="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86343" y="3300014"/>
            <a:ext cx="1100440" cy="983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2123728" y="5169322"/>
            <a:ext cx="48958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latin typeface="华文新魏" pitchFamily="2" charset="-122"/>
                <a:ea typeface="华文新魏" pitchFamily="2" charset="-122"/>
              </a:rPr>
              <a:t>(         )</a:t>
            </a:r>
            <a:r>
              <a:rPr lang="zh-CN" altLang="en-US" sz="4400">
                <a:latin typeface="华文新魏" pitchFamily="2" charset="-122"/>
                <a:ea typeface="华文新魏" pitchFamily="2" charset="-122"/>
              </a:rPr>
              <a:t>元</a:t>
            </a:r>
            <a:r>
              <a:rPr lang="en-US" altLang="zh-CN" sz="4400">
                <a:latin typeface="华文新魏" pitchFamily="2" charset="-122"/>
                <a:ea typeface="华文新魏" pitchFamily="2" charset="-122"/>
              </a:rPr>
              <a:t>(         )</a:t>
            </a:r>
            <a:r>
              <a:rPr lang="zh-CN" altLang="en-US" sz="4400">
                <a:latin typeface="华文新魏" pitchFamily="2" charset="-122"/>
                <a:ea typeface="华文新魏" pitchFamily="2" charset="-122"/>
              </a:rPr>
              <a:t>角</a:t>
            </a:r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2468158" y="5085184"/>
            <a:ext cx="102240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11</a:t>
            </a:r>
            <a:endParaRPr lang="en-US" altLang="zh-CN" sz="60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4932040" y="5085184"/>
            <a:ext cx="86518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6</a:t>
            </a:r>
            <a:endParaRPr lang="en-US" altLang="zh-CN" sz="60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176904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侧圆角矩形 8"/>
          <p:cNvSpPr/>
          <p:nvPr/>
        </p:nvSpPr>
        <p:spPr>
          <a:xfrm>
            <a:off x="467548" y="96836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学以致用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484074" y="1744360"/>
            <a:ext cx="22506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3600" kern="100" dirty="0">
                <a:latin typeface="华文新魏" panose="02010800040101010101" pitchFamily="2" charset="-122"/>
                <a:ea typeface="华文新魏" panose="02010800040101010101" pitchFamily="2" charset="-122"/>
              </a:rPr>
              <a:t>填一填。</a:t>
            </a: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6336" y="791915"/>
            <a:ext cx="1079797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"/>
          <p:cNvGrpSpPr/>
          <p:nvPr/>
        </p:nvGrpSpPr>
        <p:grpSpPr>
          <a:xfrm>
            <a:off x="4489521" y="944522"/>
            <a:ext cx="2684815" cy="1269755"/>
            <a:chOff x="2534885" y="5106463"/>
            <a:chExt cx="2684815" cy="932391"/>
          </a:xfrm>
        </p:grpSpPr>
        <p:sp>
          <p:nvSpPr>
            <p:cNvPr id="33" name="云形标注 32"/>
            <p:cNvSpPr/>
            <p:nvPr/>
          </p:nvSpPr>
          <p:spPr>
            <a:xfrm>
              <a:off x="2534885" y="5106463"/>
              <a:ext cx="2684815" cy="932391"/>
            </a:xfrm>
            <a:prstGeom prst="cloudCallout">
              <a:avLst>
                <a:gd name="adj1" fmla="val 76134"/>
                <a:gd name="adj2" fmla="val -895"/>
              </a:avLst>
            </a:prstGeom>
            <a:solidFill>
              <a:schemeClr val="accent3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717131" y="5348507"/>
              <a:ext cx="2376264" cy="3842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prstClr val="black"/>
                  </a:solidFill>
                  <a:latin typeface="华文新魏" pitchFamily="2" charset="-122"/>
                  <a:ea typeface="华文新魏" pitchFamily="2" charset="-122"/>
                </a:rPr>
                <a:t>你填对了吗？</a:t>
              </a:r>
              <a:endParaRPr lang="zh-CN" altLang="en-US" sz="2800" dirty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</a:endParaRPr>
            </a:p>
          </p:txBody>
        </p:sp>
      </p:grp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23728" y="5169322"/>
            <a:ext cx="48958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latin typeface="华文新魏" pitchFamily="2" charset="-122"/>
                <a:ea typeface="华文新魏" pitchFamily="2" charset="-122"/>
              </a:rPr>
              <a:t>(         )</a:t>
            </a:r>
            <a:r>
              <a:rPr lang="zh-CN" altLang="en-US" sz="4400">
                <a:latin typeface="华文新魏" pitchFamily="2" charset="-122"/>
                <a:ea typeface="华文新魏" pitchFamily="2" charset="-122"/>
              </a:rPr>
              <a:t>元</a:t>
            </a:r>
            <a:r>
              <a:rPr lang="en-US" altLang="zh-CN" sz="4400">
                <a:latin typeface="华文新魏" pitchFamily="2" charset="-122"/>
                <a:ea typeface="华文新魏" pitchFamily="2" charset="-122"/>
              </a:rPr>
              <a:t>(         )</a:t>
            </a:r>
            <a:r>
              <a:rPr lang="zh-CN" altLang="en-US" sz="4400">
                <a:latin typeface="华文新魏" pitchFamily="2" charset="-122"/>
                <a:ea typeface="华文新魏" pitchFamily="2" charset="-122"/>
              </a:rPr>
              <a:t>角</a:t>
            </a: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2468158" y="5085184"/>
            <a:ext cx="102240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51</a:t>
            </a:r>
            <a:endParaRPr lang="en-US" altLang="zh-CN" sz="60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4932040" y="5085184"/>
            <a:ext cx="86518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4</a:t>
            </a:r>
            <a:endParaRPr lang="en-US" altLang="zh-CN" sz="60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9" name="AutoShape 11"/>
          <p:cNvSpPr>
            <a:spLocks/>
          </p:cNvSpPr>
          <p:nvPr/>
        </p:nvSpPr>
        <p:spPr bwMode="auto">
          <a:xfrm rot="-5400000">
            <a:off x="4258330" y="595049"/>
            <a:ext cx="771355" cy="8352928"/>
          </a:xfrm>
          <a:prstGeom prst="leftBrace">
            <a:avLst>
              <a:gd name="adj1" fmla="val 112092"/>
              <a:gd name="adj2" fmla="val 50657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2982558"/>
            <a:ext cx="2987585" cy="1465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5" descr="图片-0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97113" y="2906287"/>
            <a:ext cx="1828800" cy="102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4" name="Picture 6" descr="图片-0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49513" y="3058687"/>
            <a:ext cx="2057400" cy="102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5" name="Picture 7" descr="图片-0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1913" y="3211087"/>
            <a:ext cx="2057400" cy="102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6" name="Picture 8" descr="图片-0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54313" y="3363487"/>
            <a:ext cx="2057400" cy="1022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16689" y="3363487"/>
            <a:ext cx="2458052" cy="1213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0791242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侧圆角矩形 8"/>
          <p:cNvSpPr/>
          <p:nvPr/>
        </p:nvSpPr>
        <p:spPr>
          <a:xfrm>
            <a:off x="467548" y="96836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学以致用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484075" y="1744360"/>
            <a:ext cx="76163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3200" dirty="0" smtClean="0">
                <a:latin typeface="华文新魏" pitchFamily="2" charset="-122"/>
                <a:ea typeface="华文新魏" pitchFamily="2" charset="-122"/>
              </a:rPr>
              <a:t>在       里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填上“ ＞ ”“ ＜ ”或“</a:t>
            </a:r>
            <a:r>
              <a:rPr lang="en-US" altLang="zh-CN" sz="3200" dirty="0">
                <a:latin typeface="华文新魏" pitchFamily="2" charset="-122"/>
                <a:ea typeface="华文新魏" pitchFamily="2" charset="-122"/>
              </a:rPr>
              <a:t>=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”</a:t>
            </a:r>
            <a:r>
              <a:rPr lang="zh-CN" altLang="en-US" sz="3200" dirty="0" smtClean="0">
                <a:latin typeface="华文新魏" pitchFamily="2" charset="-122"/>
                <a:ea typeface="华文新魏" pitchFamily="2" charset="-122"/>
              </a:rPr>
              <a:t>。</a:t>
            </a:r>
            <a:endParaRPr lang="zh-CN" altLang="en-US" sz="3200" kern="1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TextBox 10"/>
          <p:cNvSpPr txBox="1">
            <a:spLocks noChangeArrowheads="1"/>
          </p:cNvSpPr>
          <p:nvPr/>
        </p:nvSpPr>
        <p:spPr bwMode="auto">
          <a:xfrm>
            <a:off x="844115" y="2674655"/>
            <a:ext cx="7616317" cy="2554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3200" dirty="0" smtClean="0"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角     </a:t>
            </a:r>
            <a:r>
              <a:rPr lang="zh-CN" altLang="en-US" sz="3200" dirty="0" smtClean="0">
                <a:latin typeface="华文新魏" pitchFamily="2" charset="-122"/>
                <a:ea typeface="华文新魏" pitchFamily="2" charset="-122"/>
              </a:rPr>
              <a:t>  </a:t>
            </a:r>
            <a:r>
              <a:rPr lang="en-US" sz="3200" dirty="0" smtClean="0"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元               </a:t>
            </a:r>
            <a:r>
              <a:rPr lang="zh-CN" altLang="en-US" sz="3200" dirty="0" smtClean="0">
                <a:latin typeface="华文新魏" pitchFamily="2" charset="-122"/>
                <a:ea typeface="华文新魏" pitchFamily="2" charset="-122"/>
              </a:rPr>
              <a:t>   </a:t>
            </a:r>
            <a:r>
              <a:rPr lang="en-US" sz="3200" dirty="0" smtClean="0"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元</a:t>
            </a:r>
            <a:r>
              <a:rPr lang="en-US" sz="3200" dirty="0">
                <a:latin typeface="华文新魏" pitchFamily="2" charset="-122"/>
                <a:ea typeface="华文新魏" pitchFamily="2" charset="-122"/>
              </a:rPr>
              <a:t>6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角   </a:t>
            </a:r>
            <a:r>
              <a:rPr lang="zh-CN" altLang="en-US" sz="3200" dirty="0" smtClean="0">
                <a:latin typeface="华文新魏" pitchFamily="2" charset="-122"/>
                <a:ea typeface="华文新魏" pitchFamily="2" charset="-122"/>
              </a:rPr>
              <a:t>      </a:t>
            </a:r>
            <a:r>
              <a:rPr lang="en-US" sz="3200" dirty="0">
                <a:latin typeface="华文新魏" pitchFamily="2" charset="-122"/>
                <a:ea typeface="华文新魏" pitchFamily="2" charset="-122"/>
              </a:rPr>
              <a:t>6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元</a:t>
            </a:r>
            <a:r>
              <a:rPr lang="en-US" sz="3200" dirty="0"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角</a:t>
            </a:r>
            <a:endParaRPr lang="en-US" sz="3200" dirty="0">
              <a:latin typeface="华文新魏" pitchFamily="2" charset="-122"/>
              <a:ea typeface="华文新魏" pitchFamily="2" charset="-122"/>
            </a:endParaRPr>
          </a:p>
          <a:p>
            <a:endParaRPr lang="en-US" sz="3200" dirty="0">
              <a:latin typeface="华文新魏" pitchFamily="2" charset="-122"/>
              <a:ea typeface="华文新魏" pitchFamily="2" charset="-122"/>
            </a:endParaRPr>
          </a:p>
          <a:p>
            <a:r>
              <a:rPr lang="en-US" sz="3200" dirty="0">
                <a:latin typeface="华文新魏" pitchFamily="2" charset="-122"/>
                <a:ea typeface="华文新魏" pitchFamily="2" charset="-122"/>
              </a:rPr>
              <a:t>89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角     </a:t>
            </a:r>
            <a:r>
              <a:rPr lang="zh-CN" altLang="en-US" sz="3200" dirty="0" smtClean="0">
                <a:latin typeface="华文新魏" pitchFamily="2" charset="-122"/>
                <a:ea typeface="华文新魏" pitchFamily="2" charset="-122"/>
              </a:rPr>
              <a:t> </a:t>
            </a:r>
            <a:r>
              <a:rPr lang="en-US" sz="3200" dirty="0" smtClean="0">
                <a:latin typeface="华文新魏" pitchFamily="2" charset="-122"/>
                <a:ea typeface="华文新魏" pitchFamily="2" charset="-122"/>
              </a:rPr>
              <a:t>8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元</a:t>
            </a:r>
            <a:r>
              <a:rPr lang="en-US" sz="3200" dirty="0">
                <a:latin typeface="华文新魏" pitchFamily="2" charset="-122"/>
                <a:ea typeface="华文新魏" pitchFamily="2" charset="-122"/>
              </a:rPr>
              <a:t>9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角      </a:t>
            </a:r>
            <a:r>
              <a:rPr lang="zh-CN" altLang="en-US" sz="3200" dirty="0" smtClean="0">
                <a:latin typeface="华文新魏" pitchFamily="2" charset="-122"/>
                <a:ea typeface="华文新魏" pitchFamily="2" charset="-122"/>
              </a:rPr>
              <a:t>     </a:t>
            </a:r>
            <a:r>
              <a:rPr lang="en-US" sz="3200" dirty="0">
                <a:latin typeface="华文新魏" pitchFamily="2" charset="-122"/>
                <a:ea typeface="华文新魏" pitchFamily="2" charset="-122"/>
              </a:rPr>
              <a:t>10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元</a:t>
            </a:r>
            <a:r>
              <a:rPr lang="en-US" sz="3200" dirty="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角   </a:t>
            </a:r>
            <a:r>
              <a:rPr lang="zh-CN" altLang="en-US" sz="3200" dirty="0" smtClean="0"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en-US" sz="3200" dirty="0">
                <a:latin typeface="华文新魏" pitchFamily="2" charset="-122"/>
                <a:ea typeface="华文新魏" pitchFamily="2" charset="-122"/>
              </a:rPr>
              <a:t>10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元</a:t>
            </a:r>
            <a:r>
              <a:rPr lang="en-US" sz="3200" dirty="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分</a:t>
            </a:r>
            <a:endParaRPr lang="en-US" sz="3200" dirty="0">
              <a:latin typeface="华文新魏" pitchFamily="2" charset="-122"/>
              <a:ea typeface="华文新魏" pitchFamily="2" charset="-122"/>
            </a:endParaRPr>
          </a:p>
          <a:p>
            <a:endParaRPr lang="en-US" sz="3200" dirty="0">
              <a:latin typeface="华文新魏" pitchFamily="2" charset="-122"/>
              <a:ea typeface="华文新魏" pitchFamily="2" charset="-122"/>
            </a:endParaRPr>
          </a:p>
          <a:p>
            <a:r>
              <a:rPr lang="en-US" sz="3200" dirty="0"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元 </a:t>
            </a:r>
            <a:r>
              <a:rPr lang="zh-CN" altLang="en-US" sz="3200" dirty="0" smtClean="0">
                <a:latin typeface="华文新魏" pitchFamily="2" charset="-122"/>
                <a:ea typeface="华文新魏" pitchFamily="2" charset="-122"/>
              </a:rPr>
              <a:t>      </a:t>
            </a:r>
            <a:r>
              <a:rPr lang="en-US" sz="3200" dirty="0"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元</a:t>
            </a:r>
            <a:r>
              <a:rPr lang="en-US" sz="3200" dirty="0">
                <a:latin typeface="华文新魏" pitchFamily="2" charset="-122"/>
                <a:ea typeface="华文新魏" pitchFamily="2" charset="-122"/>
              </a:rPr>
              <a:t>9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角            </a:t>
            </a:r>
            <a:r>
              <a:rPr lang="en-US" sz="3200" dirty="0"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角</a:t>
            </a:r>
            <a:r>
              <a:rPr lang="en-US" sz="3200" dirty="0">
                <a:latin typeface="华文新魏" pitchFamily="2" charset="-122"/>
                <a:ea typeface="华文新魏" pitchFamily="2" charset="-122"/>
              </a:rPr>
              <a:t>4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分     </a:t>
            </a:r>
            <a:r>
              <a:rPr lang="zh-CN" altLang="en-US" sz="3200" dirty="0" smtClean="0">
                <a:latin typeface="华文新魏" pitchFamily="2" charset="-122"/>
                <a:ea typeface="华文新魏" pitchFamily="2" charset="-122"/>
              </a:rPr>
              <a:t>   </a:t>
            </a:r>
            <a:r>
              <a:rPr lang="en-US" sz="3200" dirty="0"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元</a:t>
            </a:r>
            <a:r>
              <a:rPr lang="en-US" sz="3200" dirty="0">
                <a:latin typeface="华文新魏" pitchFamily="2" charset="-122"/>
                <a:ea typeface="华文新魏" pitchFamily="2" charset="-122"/>
              </a:rPr>
              <a:t>4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角</a:t>
            </a:r>
            <a:endParaRPr lang="en-US" sz="32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8" name="椭圆 3"/>
          <p:cNvSpPr>
            <a:spLocks noChangeArrowheads="1"/>
          </p:cNvSpPr>
          <p:nvPr/>
        </p:nvSpPr>
        <p:spPr bwMode="auto">
          <a:xfrm>
            <a:off x="1405037" y="1788740"/>
            <a:ext cx="574675" cy="504825"/>
          </a:xfrm>
          <a:prstGeom prst="ellipse">
            <a:avLst/>
          </a:prstGeom>
          <a:noFill/>
          <a:ln w="25400" cap="flat" cmpd="sng">
            <a:solidFill>
              <a:srgbClr val="385D8A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15" name="椭圆 15"/>
          <p:cNvSpPr>
            <a:spLocks noChangeArrowheads="1"/>
          </p:cNvSpPr>
          <p:nvPr/>
        </p:nvSpPr>
        <p:spPr bwMode="auto">
          <a:xfrm>
            <a:off x="1629564" y="2695754"/>
            <a:ext cx="576263" cy="504825"/>
          </a:xfrm>
          <a:prstGeom prst="ellipse">
            <a:avLst/>
          </a:prstGeom>
          <a:noFill/>
          <a:ln w="25400" cap="flat" cmpd="sng">
            <a:solidFill>
              <a:srgbClr val="385D8A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1594529" y="2564904"/>
            <a:ext cx="6463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zh-CN" altLang="en-US" sz="3600" dirty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＜</a:t>
            </a:r>
          </a:p>
        </p:txBody>
      </p:sp>
      <p:sp>
        <p:nvSpPr>
          <p:cNvPr id="23" name="TextBox 21"/>
          <p:cNvSpPr txBox="1">
            <a:spLocks noChangeArrowheads="1"/>
          </p:cNvSpPr>
          <p:nvPr/>
        </p:nvSpPr>
        <p:spPr bwMode="auto">
          <a:xfrm>
            <a:off x="6158116" y="3628761"/>
            <a:ext cx="6463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zh-CN" altLang="en-US" sz="3600" dirty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＞</a:t>
            </a:r>
          </a:p>
        </p:txBody>
      </p:sp>
      <p:sp>
        <p:nvSpPr>
          <p:cNvPr id="24" name="TextBox 22"/>
          <p:cNvSpPr txBox="1">
            <a:spLocks noChangeArrowheads="1"/>
          </p:cNvSpPr>
          <p:nvPr/>
        </p:nvSpPr>
        <p:spPr bwMode="auto">
          <a:xfrm>
            <a:off x="1772794" y="3628759"/>
            <a:ext cx="56938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3600" dirty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=</a:t>
            </a:r>
            <a:endParaRPr lang="zh-CN" altLang="en-US" sz="3600" dirty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" name="椭圆 15"/>
          <p:cNvSpPr>
            <a:spLocks noChangeArrowheads="1"/>
          </p:cNvSpPr>
          <p:nvPr/>
        </p:nvSpPr>
        <p:spPr bwMode="auto">
          <a:xfrm>
            <a:off x="1765077" y="3699514"/>
            <a:ext cx="576263" cy="504825"/>
          </a:xfrm>
          <a:prstGeom prst="ellipse">
            <a:avLst/>
          </a:prstGeom>
          <a:noFill/>
          <a:ln w="25400" cap="flat" cmpd="sng">
            <a:solidFill>
              <a:srgbClr val="385D8A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6" name="椭圆 15"/>
          <p:cNvSpPr>
            <a:spLocks noChangeArrowheads="1"/>
          </p:cNvSpPr>
          <p:nvPr/>
        </p:nvSpPr>
        <p:spPr bwMode="auto">
          <a:xfrm>
            <a:off x="1629564" y="4618871"/>
            <a:ext cx="576263" cy="504825"/>
          </a:xfrm>
          <a:prstGeom prst="ellipse">
            <a:avLst/>
          </a:prstGeom>
          <a:noFill/>
          <a:ln w="25400" cap="flat" cmpd="sng">
            <a:solidFill>
              <a:srgbClr val="385D8A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7" name="椭圆 15"/>
          <p:cNvSpPr>
            <a:spLocks noChangeArrowheads="1"/>
          </p:cNvSpPr>
          <p:nvPr/>
        </p:nvSpPr>
        <p:spPr bwMode="auto">
          <a:xfrm>
            <a:off x="6084168" y="2730497"/>
            <a:ext cx="576263" cy="504825"/>
          </a:xfrm>
          <a:prstGeom prst="ellipse">
            <a:avLst/>
          </a:prstGeom>
          <a:noFill/>
          <a:ln w="25400" cap="flat" cmpd="sng">
            <a:solidFill>
              <a:srgbClr val="385D8A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8" name="椭圆 15"/>
          <p:cNvSpPr>
            <a:spLocks noChangeArrowheads="1"/>
          </p:cNvSpPr>
          <p:nvPr/>
        </p:nvSpPr>
        <p:spPr bwMode="auto">
          <a:xfrm>
            <a:off x="6228184" y="3699513"/>
            <a:ext cx="576263" cy="504825"/>
          </a:xfrm>
          <a:prstGeom prst="ellipse">
            <a:avLst/>
          </a:prstGeom>
          <a:noFill/>
          <a:ln w="25400" cap="flat" cmpd="sng">
            <a:solidFill>
              <a:srgbClr val="385D8A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29" name="椭圆 15"/>
          <p:cNvSpPr>
            <a:spLocks noChangeArrowheads="1"/>
          </p:cNvSpPr>
          <p:nvPr/>
        </p:nvSpPr>
        <p:spPr bwMode="auto">
          <a:xfrm>
            <a:off x="6155977" y="4630468"/>
            <a:ext cx="576263" cy="504825"/>
          </a:xfrm>
          <a:prstGeom prst="ellipse">
            <a:avLst/>
          </a:prstGeom>
          <a:noFill/>
          <a:ln w="25400" cap="flat" cmpd="sng">
            <a:solidFill>
              <a:srgbClr val="385D8A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Calibri" pitchFamily="34" charset="0"/>
            </a:endParaRPr>
          </a:p>
        </p:txBody>
      </p:sp>
      <p:sp>
        <p:nvSpPr>
          <p:cNvPr id="30" name="TextBox 19"/>
          <p:cNvSpPr txBox="1">
            <a:spLocks noChangeArrowheads="1"/>
          </p:cNvSpPr>
          <p:nvPr/>
        </p:nvSpPr>
        <p:spPr bwMode="auto">
          <a:xfrm>
            <a:off x="6049133" y="2659743"/>
            <a:ext cx="6463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zh-CN" altLang="en-US" sz="3600" dirty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＜</a:t>
            </a: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6120942" y="4548117"/>
            <a:ext cx="6463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zh-CN" altLang="en-US" sz="3600" dirty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＜</a:t>
            </a:r>
          </a:p>
        </p:txBody>
      </p:sp>
      <p:sp>
        <p:nvSpPr>
          <p:cNvPr id="32" name="TextBox 21"/>
          <p:cNvSpPr txBox="1">
            <a:spLocks noChangeArrowheads="1"/>
          </p:cNvSpPr>
          <p:nvPr/>
        </p:nvSpPr>
        <p:spPr bwMode="auto">
          <a:xfrm>
            <a:off x="1594529" y="4516289"/>
            <a:ext cx="6463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zh-CN" altLang="en-US" sz="3600" dirty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＞</a:t>
            </a:r>
          </a:p>
        </p:txBody>
      </p:sp>
      <p:sp>
        <p:nvSpPr>
          <p:cNvPr id="33" name="Text Box 15"/>
          <p:cNvSpPr txBox="1">
            <a:spLocks noChangeArrowheads="1"/>
          </p:cNvSpPr>
          <p:nvPr/>
        </p:nvSpPr>
        <p:spPr bwMode="auto">
          <a:xfrm>
            <a:off x="844115" y="5410090"/>
            <a:ext cx="69844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600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元＝</a:t>
            </a:r>
            <a:r>
              <a:rPr lang="en-US" altLang="zh-CN" sz="3600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10</a:t>
            </a:r>
            <a:r>
              <a:rPr lang="zh-CN" altLang="en-US" sz="36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角   </a:t>
            </a:r>
            <a:r>
              <a:rPr lang="en-US" altLang="zh-CN" sz="36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600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角＝</a:t>
            </a:r>
            <a:r>
              <a:rPr lang="en-US" altLang="zh-CN" sz="3600" dirty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10</a:t>
            </a:r>
            <a:r>
              <a:rPr lang="zh-CN" altLang="en-US" sz="36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分  </a:t>
            </a:r>
            <a:r>
              <a:rPr lang="en-US" altLang="zh-CN" sz="36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6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元</a:t>
            </a:r>
            <a:r>
              <a:rPr lang="en-US" altLang="zh-CN" sz="36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=100</a:t>
            </a:r>
            <a:r>
              <a:rPr lang="zh-CN" altLang="en-US" sz="36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分</a:t>
            </a:r>
            <a:endParaRPr lang="zh-CN" altLang="en-US" sz="3600" dirty="0">
              <a:solidFill>
                <a:srgbClr val="7030A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6978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utoUpdateAnimBg="0"/>
      <p:bldP spid="23" grpId="0" autoUpdateAnimBg="0"/>
      <p:bldP spid="30" grpId="0" autoUpdateAnimBg="0"/>
      <p:bldP spid="31" grpId="0" autoUpdateAnimBg="0"/>
      <p:bldP spid="32" grpId="0" autoUpdateAnimBg="0"/>
      <p:bldP spid="3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侧圆角矩形 8"/>
          <p:cNvSpPr/>
          <p:nvPr/>
        </p:nvSpPr>
        <p:spPr>
          <a:xfrm>
            <a:off x="467548" y="96836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学以致用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5078" y="2564904"/>
            <a:ext cx="7776864" cy="1948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484073" y="1744360"/>
            <a:ext cx="4747855" cy="584775"/>
            <a:chOff x="484073" y="1744360"/>
            <a:chExt cx="4747855" cy="584775"/>
          </a:xfrm>
        </p:grpSpPr>
        <p:sp>
          <p:nvSpPr>
            <p:cNvPr id="64" name="矩形 63"/>
            <p:cNvSpPr/>
            <p:nvPr/>
          </p:nvSpPr>
          <p:spPr>
            <a:xfrm>
              <a:off x="484073" y="1744360"/>
              <a:ext cx="474785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kern="100" dirty="0" smtClean="0">
                  <a:latin typeface="华文新魏" panose="02010800040101010101" pitchFamily="2" charset="-122"/>
                  <a:ea typeface="华文新魏" panose="02010800040101010101" pitchFamily="2" charset="-122"/>
                </a:rPr>
                <a:t>3.      </a:t>
              </a:r>
              <a:r>
                <a:rPr lang="zh-CN" altLang="en-US" sz="3200" kern="100" dirty="0" smtClean="0">
                  <a:latin typeface="华文新魏" panose="02010800040101010101" pitchFamily="2" charset="-122"/>
                  <a:ea typeface="华文新魏" panose="02010800040101010101" pitchFamily="2" charset="-122"/>
                </a:rPr>
                <a:t>比      便宜多少钱？</a:t>
              </a:r>
              <a:endParaRPr kumimoji="1" lang="zh-CN" altLang="en-US" sz="3200" dirty="0"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pic>
          <p:nvPicPr>
            <p:cNvPr id="5124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4361" y="1744360"/>
              <a:ext cx="528386" cy="468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25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34604" y="1744360"/>
              <a:ext cx="536170" cy="504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69" name="Rectangle 97"/>
          <p:cNvSpPr>
            <a:spLocks noChangeArrowheads="1"/>
          </p:cNvSpPr>
          <p:nvPr/>
        </p:nvSpPr>
        <p:spPr bwMode="auto">
          <a:xfrm>
            <a:off x="2582394" y="5038118"/>
            <a:ext cx="380223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6元－</a:t>
            </a:r>
            <a:r>
              <a:rPr lang="en-US" sz="40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40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3元＝3元</a:t>
            </a:r>
            <a:endParaRPr lang="en-US" sz="40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64026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侧圆角矩形 8"/>
          <p:cNvSpPr/>
          <p:nvPr/>
        </p:nvSpPr>
        <p:spPr>
          <a:xfrm>
            <a:off x="467548" y="96836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学以致用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472264" y="1700808"/>
            <a:ext cx="21771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新魏" pitchFamily="2" charset="-122"/>
                <a:ea typeface="华文新魏" pitchFamily="2" charset="-122"/>
              </a:rPr>
              <a:t>4.</a:t>
            </a:r>
            <a:r>
              <a:rPr lang="zh-CN" altLang="en-US" sz="3200" dirty="0" smtClean="0">
                <a:latin typeface="华文新魏" pitchFamily="2" charset="-122"/>
                <a:ea typeface="华文新魏" pitchFamily="2" charset="-122"/>
              </a:rPr>
              <a:t>填一填。</a:t>
            </a:r>
            <a:endParaRPr lang="zh-CN" altLang="en-US" sz="32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0" name="TextBox 2"/>
          <p:cNvSpPr txBox="1">
            <a:spLocks noChangeArrowheads="1"/>
          </p:cNvSpPr>
          <p:nvPr/>
        </p:nvSpPr>
        <p:spPr bwMode="auto">
          <a:xfrm>
            <a:off x="136971" y="2292176"/>
            <a:ext cx="8899525" cy="4031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3200" dirty="0">
                <a:latin typeface="华文新魏" pitchFamily="2" charset="-122"/>
                <a:ea typeface="华文新魏" pitchFamily="2" charset="-122"/>
              </a:rPr>
              <a:t>   14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角</a:t>
            </a:r>
            <a:r>
              <a:rPr lang="en-US" sz="3200" dirty="0">
                <a:latin typeface="华文新魏" pitchFamily="2" charset="-122"/>
                <a:ea typeface="华文新魏" pitchFamily="2" charset="-122"/>
              </a:rPr>
              <a:t>=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sz="3200" dirty="0">
                <a:latin typeface="华文新魏" pitchFamily="2" charset="-122"/>
                <a:ea typeface="华文新魏" pitchFamily="2" charset="-122"/>
              </a:rPr>
              <a:t>   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）角</a:t>
            </a:r>
            <a:r>
              <a:rPr lang="en-US" sz="3200" dirty="0">
                <a:latin typeface="华文新魏" pitchFamily="2" charset="-122"/>
                <a:ea typeface="华文新魏" pitchFamily="2" charset="-122"/>
              </a:rPr>
              <a:t>+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sz="3200" dirty="0">
                <a:latin typeface="华文新魏" pitchFamily="2" charset="-122"/>
                <a:ea typeface="华文新魏" pitchFamily="2" charset="-122"/>
              </a:rPr>
              <a:t>   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）角</a:t>
            </a:r>
            <a:r>
              <a:rPr lang="en-US" sz="3200" dirty="0">
                <a:latin typeface="华文新魏" pitchFamily="2" charset="-122"/>
                <a:ea typeface="华文新魏" pitchFamily="2" charset="-122"/>
              </a:rPr>
              <a:t>=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sz="3200" dirty="0">
                <a:latin typeface="华文新魏" pitchFamily="2" charset="-122"/>
                <a:ea typeface="华文新魏" pitchFamily="2" charset="-122"/>
              </a:rPr>
              <a:t>   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）元（</a:t>
            </a:r>
            <a:r>
              <a:rPr lang="en-US" sz="3200" dirty="0">
                <a:latin typeface="华文新魏" pitchFamily="2" charset="-122"/>
                <a:ea typeface="华文新魏" pitchFamily="2" charset="-122"/>
              </a:rPr>
              <a:t>   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）角</a:t>
            </a:r>
            <a:endParaRPr lang="en-US" sz="3200" dirty="0">
              <a:latin typeface="华文新魏" pitchFamily="2" charset="-122"/>
              <a:ea typeface="华文新魏" pitchFamily="2" charset="-122"/>
            </a:endParaRPr>
          </a:p>
          <a:p>
            <a:endParaRPr lang="zh-CN" altLang="en-US" sz="3200" dirty="0">
              <a:latin typeface="华文新魏" pitchFamily="2" charset="-122"/>
              <a:ea typeface="华文新魏" pitchFamily="2" charset="-122"/>
            </a:endParaRPr>
          </a:p>
          <a:p>
            <a:r>
              <a:rPr lang="en-US" sz="3200" dirty="0">
                <a:latin typeface="华文新魏" pitchFamily="2" charset="-122"/>
                <a:ea typeface="华文新魏" pitchFamily="2" charset="-122"/>
              </a:rPr>
              <a:t>   37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角</a:t>
            </a:r>
            <a:r>
              <a:rPr lang="en-US" sz="3200" dirty="0">
                <a:latin typeface="华文新魏" pitchFamily="2" charset="-122"/>
                <a:ea typeface="华文新魏" pitchFamily="2" charset="-122"/>
              </a:rPr>
              <a:t>=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sz="3200" dirty="0">
                <a:latin typeface="华文新魏" pitchFamily="2" charset="-122"/>
                <a:ea typeface="华文新魏" pitchFamily="2" charset="-122"/>
              </a:rPr>
              <a:t>   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）角</a:t>
            </a:r>
            <a:r>
              <a:rPr lang="en-US" sz="3200" dirty="0">
                <a:latin typeface="华文新魏" pitchFamily="2" charset="-122"/>
                <a:ea typeface="华文新魏" pitchFamily="2" charset="-122"/>
              </a:rPr>
              <a:t>+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sz="3200" dirty="0">
                <a:latin typeface="华文新魏" pitchFamily="2" charset="-122"/>
                <a:ea typeface="华文新魏" pitchFamily="2" charset="-122"/>
              </a:rPr>
              <a:t>   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）角</a:t>
            </a:r>
            <a:r>
              <a:rPr lang="en-US" sz="3200" dirty="0">
                <a:latin typeface="华文新魏" pitchFamily="2" charset="-122"/>
                <a:ea typeface="华文新魏" pitchFamily="2" charset="-122"/>
              </a:rPr>
              <a:t>=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sz="3200" dirty="0">
                <a:latin typeface="华文新魏" pitchFamily="2" charset="-122"/>
                <a:ea typeface="华文新魏" pitchFamily="2" charset="-122"/>
              </a:rPr>
              <a:t>   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）元（</a:t>
            </a:r>
            <a:r>
              <a:rPr lang="en-US" sz="3200" dirty="0">
                <a:latin typeface="华文新魏" pitchFamily="2" charset="-122"/>
                <a:ea typeface="华文新魏" pitchFamily="2" charset="-122"/>
              </a:rPr>
              <a:t>   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）角</a:t>
            </a:r>
            <a:endParaRPr lang="en-US" sz="3200" dirty="0">
              <a:latin typeface="华文新魏" pitchFamily="2" charset="-122"/>
              <a:ea typeface="华文新魏" pitchFamily="2" charset="-122"/>
            </a:endParaRPr>
          </a:p>
          <a:p>
            <a:endParaRPr lang="zh-CN" altLang="en-US" sz="3200" dirty="0">
              <a:latin typeface="华文新魏" pitchFamily="2" charset="-122"/>
              <a:ea typeface="华文新魏" pitchFamily="2" charset="-122"/>
            </a:endParaRPr>
          </a:p>
          <a:p>
            <a:r>
              <a:rPr lang="en-US" sz="3200" dirty="0">
                <a:latin typeface="华文新魏" pitchFamily="2" charset="-122"/>
                <a:ea typeface="华文新魏" pitchFamily="2" charset="-122"/>
              </a:rPr>
              <a:t>   58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角</a:t>
            </a:r>
            <a:r>
              <a:rPr lang="en-US" sz="3200" dirty="0">
                <a:latin typeface="华文新魏" pitchFamily="2" charset="-122"/>
                <a:ea typeface="华文新魏" pitchFamily="2" charset="-122"/>
              </a:rPr>
              <a:t>=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sz="3200" dirty="0">
                <a:latin typeface="华文新魏" pitchFamily="2" charset="-122"/>
                <a:ea typeface="华文新魏" pitchFamily="2" charset="-122"/>
              </a:rPr>
              <a:t>   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）元（</a:t>
            </a:r>
            <a:r>
              <a:rPr lang="en-US" sz="3200" dirty="0">
                <a:latin typeface="华文新魏" pitchFamily="2" charset="-122"/>
                <a:ea typeface="华文新魏" pitchFamily="2" charset="-122"/>
              </a:rPr>
              <a:t>   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）角</a:t>
            </a:r>
            <a:endParaRPr lang="en-US" sz="3200" dirty="0">
              <a:latin typeface="华文新魏" pitchFamily="2" charset="-122"/>
              <a:ea typeface="华文新魏" pitchFamily="2" charset="-122"/>
            </a:endParaRPr>
          </a:p>
          <a:p>
            <a:r>
              <a:rPr lang="en-US" sz="3200" dirty="0">
                <a:latin typeface="华文新魏" pitchFamily="2" charset="-122"/>
                <a:ea typeface="华文新魏" pitchFamily="2" charset="-122"/>
              </a:rPr>
              <a:t>             </a:t>
            </a:r>
          </a:p>
          <a:p>
            <a:r>
              <a:rPr lang="en-US" sz="3200" dirty="0">
                <a:latin typeface="华文新魏" pitchFamily="2" charset="-122"/>
                <a:ea typeface="华文新魏" pitchFamily="2" charset="-122"/>
              </a:rPr>
              <a:t>   46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角</a:t>
            </a:r>
            <a:r>
              <a:rPr lang="en-US" sz="3200" dirty="0">
                <a:latin typeface="华文新魏" pitchFamily="2" charset="-122"/>
                <a:ea typeface="华文新魏" pitchFamily="2" charset="-122"/>
              </a:rPr>
              <a:t>=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（</a:t>
            </a:r>
            <a:r>
              <a:rPr lang="en-US" sz="3200" dirty="0">
                <a:latin typeface="华文新魏" pitchFamily="2" charset="-122"/>
                <a:ea typeface="华文新魏" pitchFamily="2" charset="-122"/>
              </a:rPr>
              <a:t>   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）元（</a:t>
            </a:r>
            <a:r>
              <a:rPr lang="en-US" sz="3200" dirty="0">
                <a:latin typeface="华文新魏" pitchFamily="2" charset="-122"/>
                <a:ea typeface="华文新魏" pitchFamily="2" charset="-122"/>
              </a:rPr>
              <a:t>   </a:t>
            </a:r>
            <a:r>
              <a:rPr lang="zh-CN" altLang="en-US" sz="3200" dirty="0">
                <a:latin typeface="华文新魏" pitchFamily="2" charset="-122"/>
                <a:ea typeface="华文新魏" pitchFamily="2" charset="-122"/>
              </a:rPr>
              <a:t>）角</a:t>
            </a:r>
          </a:p>
          <a:p>
            <a:endParaRPr lang="zh-CN" altLang="en-US" sz="3200" dirty="0">
              <a:latin typeface="华文新魏" pitchFamily="2" charset="-122"/>
              <a:ea typeface="华文新魏" pitchFamily="2" charset="-122"/>
            </a:endParaRPr>
          </a:p>
        </p:txBody>
      </p:sp>
      <p:grpSp>
        <p:nvGrpSpPr>
          <p:cNvPr id="21" name="Group 61"/>
          <p:cNvGrpSpPr>
            <a:grpSpLocks/>
          </p:cNvGrpSpPr>
          <p:nvPr/>
        </p:nvGrpSpPr>
        <p:grpSpPr bwMode="auto">
          <a:xfrm>
            <a:off x="5004048" y="4149080"/>
            <a:ext cx="3674011" cy="1935162"/>
            <a:chOff x="925" y="-512"/>
            <a:chExt cx="1903" cy="1219"/>
          </a:xfrm>
        </p:grpSpPr>
        <p:pic>
          <p:nvPicPr>
            <p:cNvPr id="23" name="Picture 52" descr="P-05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8" y="-246"/>
              <a:ext cx="770" cy="9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22" name="AutoShape 46"/>
            <p:cNvSpPr>
              <a:spLocks noChangeArrowheads="1"/>
            </p:cNvSpPr>
            <p:nvPr/>
          </p:nvSpPr>
          <p:spPr bwMode="auto">
            <a:xfrm>
              <a:off x="925" y="-512"/>
              <a:ext cx="1255" cy="743"/>
            </a:xfrm>
            <a:prstGeom prst="wedgeRoundRectCallout">
              <a:avLst>
                <a:gd name="adj1" fmla="val 67375"/>
                <a:gd name="adj2" fmla="val 40871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r>
                <a:rPr lang="zh-CN" sz="3200" dirty="0">
                  <a:latin typeface="华文新魏" pitchFamily="2" charset="-122"/>
                  <a:ea typeface="华文新魏" pitchFamily="2" charset="-122"/>
                  <a:sym typeface="Calibri" pitchFamily="34" charset="0"/>
                </a:rPr>
                <a:t>说说你是怎样</a:t>
              </a:r>
              <a:r>
                <a:rPr lang="zh-CN" sz="3200" dirty="0" smtClean="0">
                  <a:latin typeface="华文新魏" pitchFamily="2" charset="-122"/>
                  <a:ea typeface="华文新魏" pitchFamily="2" charset="-122"/>
                  <a:sym typeface="Calibri" pitchFamily="34" charset="0"/>
                </a:rPr>
                <a:t>想</a:t>
              </a:r>
              <a:r>
                <a:rPr lang="zh-CN" altLang="en-US" sz="3200" dirty="0" smtClean="0">
                  <a:latin typeface="华文新魏" pitchFamily="2" charset="-122"/>
                  <a:ea typeface="华文新魏" pitchFamily="2" charset="-122"/>
                  <a:sym typeface="Calibri" pitchFamily="34" charset="0"/>
                </a:rPr>
                <a:t>的</a:t>
              </a:r>
              <a:r>
                <a:rPr lang="zh-CN" sz="3200" dirty="0" smtClean="0">
                  <a:latin typeface="华文新魏" pitchFamily="2" charset="-122"/>
                  <a:ea typeface="华文新魏" pitchFamily="2" charset="-122"/>
                  <a:sym typeface="Calibri" pitchFamily="34" charset="0"/>
                </a:rPr>
                <a:t>？</a:t>
              </a:r>
              <a:endParaRPr lang="zh-CN" sz="3200" dirty="0">
                <a:latin typeface="华文新魏" pitchFamily="2" charset="-122"/>
                <a:ea typeface="华文新魏" pitchFamily="2" charset="-122"/>
                <a:sym typeface="Calibri" pitchFamily="34" charset="0"/>
              </a:endParaRPr>
            </a:p>
          </p:txBody>
        </p:sp>
      </p:grpSp>
      <p:sp>
        <p:nvSpPr>
          <p:cNvPr id="24" name="TextBox 3"/>
          <p:cNvSpPr txBox="1">
            <a:spLocks noChangeArrowheads="1"/>
          </p:cNvSpPr>
          <p:nvPr/>
        </p:nvSpPr>
        <p:spPr bwMode="auto">
          <a:xfrm>
            <a:off x="1912480" y="2312814"/>
            <a:ext cx="59022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320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10</a:t>
            </a:r>
            <a:endParaRPr lang="zh-CN" altLang="en-US" sz="320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5" name="TextBox 12"/>
          <p:cNvSpPr txBox="1">
            <a:spLocks noChangeArrowheads="1"/>
          </p:cNvSpPr>
          <p:nvPr/>
        </p:nvSpPr>
        <p:spPr bwMode="auto">
          <a:xfrm>
            <a:off x="3773488" y="2292176"/>
            <a:ext cx="41870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320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4</a:t>
            </a:r>
            <a:endParaRPr lang="zh-CN" altLang="en-US" sz="320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6" name="TextBox 13"/>
          <p:cNvSpPr txBox="1">
            <a:spLocks noChangeArrowheads="1"/>
          </p:cNvSpPr>
          <p:nvPr/>
        </p:nvSpPr>
        <p:spPr bwMode="auto">
          <a:xfrm>
            <a:off x="5743822" y="2342252"/>
            <a:ext cx="34817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320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1</a:t>
            </a:r>
            <a:endParaRPr lang="zh-CN" altLang="en-US" sz="320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7" name="TextBox 14"/>
          <p:cNvSpPr txBox="1">
            <a:spLocks noChangeArrowheads="1"/>
          </p:cNvSpPr>
          <p:nvPr/>
        </p:nvSpPr>
        <p:spPr bwMode="auto">
          <a:xfrm>
            <a:off x="7222652" y="2324790"/>
            <a:ext cx="41870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320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4</a:t>
            </a:r>
            <a:endParaRPr lang="zh-CN" altLang="en-US" sz="320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8" name="TextBox 15"/>
          <p:cNvSpPr txBox="1">
            <a:spLocks noChangeArrowheads="1"/>
          </p:cNvSpPr>
          <p:nvPr/>
        </p:nvSpPr>
        <p:spPr bwMode="auto">
          <a:xfrm>
            <a:off x="1967026" y="3285202"/>
            <a:ext cx="66075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320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30</a:t>
            </a:r>
            <a:endParaRPr lang="zh-CN" altLang="en-US" sz="320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9" name="TextBox 16"/>
          <p:cNvSpPr txBox="1">
            <a:spLocks noChangeArrowheads="1"/>
          </p:cNvSpPr>
          <p:nvPr/>
        </p:nvSpPr>
        <p:spPr bwMode="auto">
          <a:xfrm>
            <a:off x="3865264" y="3284984"/>
            <a:ext cx="41870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320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7</a:t>
            </a:r>
            <a:endParaRPr lang="zh-CN" altLang="en-US" sz="320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0" name="TextBox 17"/>
          <p:cNvSpPr txBox="1">
            <a:spLocks noChangeArrowheads="1"/>
          </p:cNvSpPr>
          <p:nvPr/>
        </p:nvSpPr>
        <p:spPr bwMode="auto">
          <a:xfrm>
            <a:off x="5737472" y="3284984"/>
            <a:ext cx="41870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3200" dirty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3</a:t>
            </a:r>
            <a:endParaRPr lang="zh-CN" altLang="en-US" sz="3200" dirty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7249640" y="3348281"/>
            <a:ext cx="41870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320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7</a:t>
            </a:r>
            <a:endParaRPr lang="zh-CN" altLang="en-US" sz="320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2090851" y="4261068"/>
            <a:ext cx="41870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320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5</a:t>
            </a:r>
            <a:endParaRPr lang="zh-CN" altLang="en-US" sz="320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3" name="TextBox 20"/>
          <p:cNvSpPr txBox="1">
            <a:spLocks noChangeArrowheads="1"/>
          </p:cNvSpPr>
          <p:nvPr/>
        </p:nvSpPr>
        <p:spPr bwMode="auto">
          <a:xfrm>
            <a:off x="3635896" y="4280119"/>
            <a:ext cx="41870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320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8</a:t>
            </a:r>
            <a:endParaRPr lang="zh-CN" altLang="en-US" sz="320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4" name="TextBox 21"/>
          <p:cNvSpPr txBox="1">
            <a:spLocks noChangeArrowheads="1"/>
          </p:cNvSpPr>
          <p:nvPr/>
        </p:nvSpPr>
        <p:spPr bwMode="auto">
          <a:xfrm>
            <a:off x="2141651" y="5292497"/>
            <a:ext cx="41870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320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4</a:t>
            </a:r>
            <a:endParaRPr lang="zh-CN" altLang="en-US" sz="320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3" name="TextBox 22"/>
          <p:cNvSpPr txBox="1">
            <a:spLocks noChangeArrowheads="1"/>
          </p:cNvSpPr>
          <p:nvPr/>
        </p:nvSpPr>
        <p:spPr bwMode="auto">
          <a:xfrm>
            <a:off x="3659709" y="5292497"/>
            <a:ext cx="41870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320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6</a:t>
            </a:r>
            <a:endParaRPr lang="zh-CN" altLang="en-US" sz="320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61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utoUpdateAnimBg="0"/>
      <p:bldP spid="25" grpId="0" autoUpdateAnimBg="0"/>
      <p:bldP spid="26" grpId="0" autoUpdateAnimBg="0"/>
      <p:bldP spid="27" grpId="0" autoUpdateAnimBg="0"/>
      <p:bldP spid="28" grpId="0" autoUpdateAnimBg="0"/>
      <p:bldP spid="29" grpId="0" autoUpdateAnimBg="0"/>
      <p:bldP spid="30" grpId="0" autoUpdateAnimBg="0"/>
      <p:bldP spid="31" grpId="0" autoUpdateAnimBg="0"/>
      <p:bldP spid="32" grpId="0" autoUpdateAnimBg="0"/>
      <p:bldP spid="33" grpId="0" autoUpdateAnimBg="0"/>
      <p:bldP spid="34" grpId="0" autoUpdateAnimBg="0"/>
      <p:bldP spid="43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侧圆角矩形 8"/>
          <p:cNvSpPr/>
          <p:nvPr/>
        </p:nvSpPr>
        <p:spPr>
          <a:xfrm>
            <a:off x="467548" y="96836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学以致用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484074" y="1744360"/>
            <a:ext cx="8480414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5.</a:t>
            </a:r>
            <a:r>
              <a:rPr lang="en-US" altLang="zh-CN" sz="3200" b="1" dirty="0"/>
              <a:t> </a:t>
            </a:r>
            <a:r>
              <a:rPr lang="zh-CN" altLang="en-US" sz="3200" kern="100" dirty="0">
                <a:latin typeface="华文新魏" panose="02010800040101010101" pitchFamily="2" charset="-122"/>
                <a:ea typeface="华文新魏" panose="02010800040101010101" pitchFamily="2" charset="-122"/>
              </a:rPr>
              <a:t>如果把一种蛋糕和一种饮料配成套餐，你喜欢怎样搭配？价格是多少？</a:t>
            </a:r>
          </a:p>
        </p:txBody>
      </p:sp>
      <p:grpSp>
        <p:nvGrpSpPr>
          <p:cNvPr id="17" name="Group 4"/>
          <p:cNvGrpSpPr>
            <a:grpSpLocks/>
          </p:cNvGrpSpPr>
          <p:nvPr/>
        </p:nvGrpSpPr>
        <p:grpSpPr bwMode="auto">
          <a:xfrm>
            <a:off x="1097685" y="5307558"/>
            <a:ext cx="2297111" cy="955675"/>
            <a:chOff x="-190" y="0"/>
            <a:chExt cx="1447" cy="602"/>
          </a:xfrm>
        </p:grpSpPr>
        <p:sp>
          <p:nvSpPr>
            <p:cNvPr id="20" name="矩形 78"/>
            <p:cNvSpPr>
              <a:spLocks noChangeArrowheads="1"/>
            </p:cNvSpPr>
            <p:nvPr/>
          </p:nvSpPr>
          <p:spPr bwMode="auto">
            <a:xfrm>
              <a:off x="406" y="92"/>
              <a:ext cx="343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>
                  <a:latin typeface="华文新魏" pitchFamily="2" charset="-122"/>
                  <a:ea typeface="华文新魏" pitchFamily="2" charset="-122"/>
                </a:rPr>
                <a:t>＋</a:t>
              </a:r>
            </a:p>
          </p:txBody>
        </p:sp>
        <p:sp>
          <p:nvSpPr>
            <p:cNvPr id="24" name="矩形 79"/>
            <p:cNvSpPr>
              <a:spLocks noChangeArrowheads="1"/>
            </p:cNvSpPr>
            <p:nvPr/>
          </p:nvSpPr>
          <p:spPr bwMode="auto">
            <a:xfrm>
              <a:off x="914" y="92"/>
              <a:ext cx="343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>
                  <a:latin typeface="华文新魏" pitchFamily="2" charset="-122"/>
                  <a:ea typeface="华文新魏" pitchFamily="2" charset="-122"/>
                </a:rPr>
                <a:t>＝</a:t>
              </a:r>
            </a:p>
          </p:txBody>
        </p:sp>
        <p:grpSp>
          <p:nvGrpSpPr>
            <p:cNvPr id="26" name="Group 7"/>
            <p:cNvGrpSpPr>
              <a:grpSpLocks/>
            </p:cNvGrpSpPr>
            <p:nvPr/>
          </p:nvGrpSpPr>
          <p:grpSpPr bwMode="auto">
            <a:xfrm>
              <a:off x="626" y="0"/>
              <a:ext cx="558" cy="602"/>
              <a:chOff x="-51" y="0"/>
              <a:chExt cx="558" cy="602"/>
            </a:xfrm>
          </p:grpSpPr>
          <p:sp>
            <p:nvSpPr>
              <p:cNvPr id="33" name="TextBox 28"/>
              <p:cNvSpPr txBox="1">
                <a:spLocks noChangeArrowheads="1"/>
              </p:cNvSpPr>
              <p:nvPr/>
            </p:nvSpPr>
            <p:spPr bwMode="auto">
              <a:xfrm>
                <a:off x="-51" y="272"/>
                <a:ext cx="558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r>
                  <a:rPr lang="en-US" sz="2800" dirty="0">
                    <a:latin typeface="华文新魏" pitchFamily="2" charset="-122"/>
                    <a:ea typeface="华文新魏" pitchFamily="2" charset="-122"/>
                  </a:rPr>
                  <a:t>3</a:t>
                </a:r>
                <a:r>
                  <a:rPr lang="zh-CN" altLang="en-US" sz="2800" dirty="0">
                    <a:latin typeface="华文新魏" pitchFamily="2" charset="-122"/>
                    <a:ea typeface="华文新魏" pitchFamily="2" charset="-122"/>
                  </a:rPr>
                  <a:t>元</a:t>
                </a:r>
              </a:p>
            </p:txBody>
          </p:sp>
          <p:pic>
            <p:nvPicPr>
              <p:cNvPr id="35" name="Picture 9" descr="瓶装饮料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0" y="0"/>
                <a:ext cx="115" cy="3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28" name="Group 10"/>
            <p:cNvGrpSpPr>
              <a:grpSpLocks/>
            </p:cNvGrpSpPr>
            <p:nvPr/>
          </p:nvGrpSpPr>
          <p:grpSpPr bwMode="auto">
            <a:xfrm>
              <a:off x="-190" y="1"/>
              <a:ext cx="873" cy="597"/>
              <a:chOff x="-190" y="0"/>
              <a:chExt cx="873" cy="597"/>
            </a:xfrm>
          </p:grpSpPr>
          <p:sp>
            <p:nvSpPr>
              <p:cNvPr id="30" name="TextBox 27"/>
              <p:cNvSpPr txBox="1">
                <a:spLocks noChangeArrowheads="1"/>
              </p:cNvSpPr>
              <p:nvPr/>
            </p:nvSpPr>
            <p:spPr bwMode="auto">
              <a:xfrm>
                <a:off x="-190" y="267"/>
                <a:ext cx="873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r>
                  <a:rPr lang="en-US" sz="2800" dirty="0">
                    <a:latin typeface="华文新魏" pitchFamily="2" charset="-122"/>
                    <a:ea typeface="华文新魏" pitchFamily="2" charset="-122"/>
                  </a:rPr>
                  <a:t>6</a:t>
                </a:r>
                <a:r>
                  <a:rPr lang="zh-CN" altLang="en-US" sz="2800" dirty="0">
                    <a:latin typeface="华文新魏" pitchFamily="2" charset="-122"/>
                    <a:ea typeface="华文新魏" pitchFamily="2" charset="-122"/>
                  </a:rPr>
                  <a:t>元</a:t>
                </a:r>
                <a:r>
                  <a:rPr lang="en-US" sz="2800" dirty="0">
                    <a:latin typeface="华文新魏" pitchFamily="2" charset="-122"/>
                    <a:ea typeface="华文新魏" pitchFamily="2" charset="-122"/>
                  </a:rPr>
                  <a:t>5</a:t>
                </a:r>
                <a:r>
                  <a:rPr lang="zh-CN" altLang="en-US" sz="2800" dirty="0">
                    <a:latin typeface="华文新魏" pitchFamily="2" charset="-122"/>
                    <a:ea typeface="华文新魏" pitchFamily="2" charset="-122"/>
                  </a:rPr>
                  <a:t>角</a:t>
                </a:r>
              </a:p>
            </p:txBody>
          </p:sp>
          <p:pic>
            <p:nvPicPr>
              <p:cNvPr id="31" name="Picture 12" descr="面包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0" y="0"/>
                <a:ext cx="241" cy="2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37" name="Group 13"/>
          <p:cNvGrpSpPr>
            <a:grpSpLocks/>
          </p:cNvGrpSpPr>
          <p:nvPr/>
        </p:nvGrpSpPr>
        <p:grpSpPr bwMode="auto">
          <a:xfrm>
            <a:off x="4841703" y="5301208"/>
            <a:ext cx="2468561" cy="996950"/>
            <a:chOff x="-114" y="0"/>
            <a:chExt cx="1555" cy="628"/>
          </a:xfrm>
        </p:grpSpPr>
        <p:grpSp>
          <p:nvGrpSpPr>
            <p:cNvPr id="38" name="Group 14"/>
            <p:cNvGrpSpPr>
              <a:grpSpLocks/>
            </p:cNvGrpSpPr>
            <p:nvPr/>
          </p:nvGrpSpPr>
          <p:grpSpPr bwMode="auto">
            <a:xfrm>
              <a:off x="611" y="0"/>
              <a:ext cx="830" cy="615"/>
              <a:chOff x="-72" y="0"/>
              <a:chExt cx="830" cy="615"/>
            </a:xfrm>
          </p:grpSpPr>
          <p:sp>
            <p:nvSpPr>
              <p:cNvPr id="44" name="TextBox 29"/>
              <p:cNvSpPr txBox="1">
                <a:spLocks noChangeArrowheads="1"/>
              </p:cNvSpPr>
              <p:nvPr/>
            </p:nvSpPr>
            <p:spPr bwMode="auto">
              <a:xfrm>
                <a:off x="-72" y="285"/>
                <a:ext cx="830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r>
                  <a:rPr lang="en-US" sz="2800" dirty="0">
                    <a:latin typeface="华文新魏" pitchFamily="2" charset="-122"/>
                    <a:ea typeface="华文新魏" pitchFamily="2" charset="-122"/>
                  </a:rPr>
                  <a:t>2</a:t>
                </a:r>
                <a:r>
                  <a:rPr lang="zh-CN" altLang="en-US" sz="2800" dirty="0">
                    <a:latin typeface="华文新魏" pitchFamily="2" charset="-122"/>
                    <a:ea typeface="华文新魏" pitchFamily="2" charset="-122"/>
                  </a:rPr>
                  <a:t>元</a:t>
                </a:r>
                <a:r>
                  <a:rPr lang="en-US" sz="2800" dirty="0">
                    <a:latin typeface="华文新魏" pitchFamily="2" charset="-122"/>
                    <a:ea typeface="华文新魏" pitchFamily="2" charset="-122"/>
                  </a:rPr>
                  <a:t>5</a:t>
                </a:r>
                <a:r>
                  <a:rPr lang="zh-CN" altLang="en-US" sz="2800" dirty="0">
                    <a:latin typeface="华文新魏" pitchFamily="2" charset="-122"/>
                    <a:ea typeface="华文新魏" pitchFamily="2" charset="-122"/>
                  </a:rPr>
                  <a:t>角  </a:t>
                </a:r>
              </a:p>
            </p:txBody>
          </p:sp>
          <p:pic>
            <p:nvPicPr>
              <p:cNvPr id="45" name="Picture 16" descr="57-1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0" y="0"/>
                <a:ext cx="190" cy="31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39" name="矩形 96"/>
            <p:cNvSpPr>
              <a:spLocks noChangeArrowheads="1"/>
            </p:cNvSpPr>
            <p:nvPr/>
          </p:nvSpPr>
          <p:spPr bwMode="auto">
            <a:xfrm>
              <a:off x="453" y="53"/>
              <a:ext cx="343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>
                  <a:latin typeface="华文新魏" pitchFamily="2" charset="-122"/>
                  <a:ea typeface="华文新魏" pitchFamily="2" charset="-122"/>
                </a:rPr>
                <a:t>＋</a:t>
              </a:r>
            </a:p>
          </p:txBody>
        </p:sp>
        <p:sp>
          <p:nvSpPr>
            <p:cNvPr id="40" name="矩形 97"/>
            <p:cNvSpPr>
              <a:spLocks noChangeArrowheads="1"/>
            </p:cNvSpPr>
            <p:nvPr/>
          </p:nvSpPr>
          <p:spPr bwMode="auto">
            <a:xfrm>
              <a:off x="1048" y="76"/>
              <a:ext cx="279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>
                  <a:latin typeface="华文新魏" pitchFamily="2" charset="-122"/>
                  <a:ea typeface="华文新魏" pitchFamily="2" charset="-122"/>
                </a:rPr>
                <a:t>＝</a:t>
              </a:r>
            </a:p>
          </p:txBody>
        </p:sp>
        <p:grpSp>
          <p:nvGrpSpPr>
            <p:cNvPr id="41" name="Group 19"/>
            <p:cNvGrpSpPr>
              <a:grpSpLocks/>
            </p:cNvGrpSpPr>
            <p:nvPr/>
          </p:nvGrpSpPr>
          <p:grpSpPr bwMode="auto">
            <a:xfrm>
              <a:off x="-114" y="31"/>
              <a:ext cx="886" cy="597"/>
              <a:chOff x="-114" y="0"/>
              <a:chExt cx="886" cy="597"/>
            </a:xfrm>
          </p:grpSpPr>
          <p:sp>
            <p:nvSpPr>
              <p:cNvPr id="42" name="TextBox 27"/>
              <p:cNvSpPr txBox="1">
                <a:spLocks noChangeArrowheads="1"/>
              </p:cNvSpPr>
              <p:nvPr/>
            </p:nvSpPr>
            <p:spPr bwMode="auto">
              <a:xfrm>
                <a:off x="-114" y="267"/>
                <a:ext cx="886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r>
                  <a:rPr lang="en-US" sz="2800" dirty="0">
                    <a:latin typeface="华文新魏" pitchFamily="2" charset="-122"/>
                    <a:ea typeface="华文新魏" pitchFamily="2" charset="-122"/>
                  </a:rPr>
                  <a:t>6</a:t>
                </a:r>
                <a:r>
                  <a:rPr lang="zh-CN" altLang="en-US" sz="2800" dirty="0">
                    <a:latin typeface="华文新魏" pitchFamily="2" charset="-122"/>
                    <a:ea typeface="华文新魏" pitchFamily="2" charset="-122"/>
                  </a:rPr>
                  <a:t>元</a:t>
                </a:r>
                <a:r>
                  <a:rPr lang="en-US" sz="2800" dirty="0">
                    <a:latin typeface="华文新魏" pitchFamily="2" charset="-122"/>
                    <a:ea typeface="华文新魏" pitchFamily="2" charset="-122"/>
                  </a:rPr>
                  <a:t>5</a:t>
                </a:r>
                <a:r>
                  <a:rPr lang="zh-CN" altLang="en-US" sz="2800" dirty="0">
                    <a:latin typeface="华文新魏" pitchFamily="2" charset="-122"/>
                    <a:ea typeface="华文新魏" pitchFamily="2" charset="-122"/>
                  </a:rPr>
                  <a:t>角</a:t>
                </a:r>
              </a:p>
            </p:txBody>
          </p:sp>
          <p:pic>
            <p:nvPicPr>
              <p:cNvPr id="43" name="Picture 21" descr="面包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0" y="0"/>
                <a:ext cx="241" cy="2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46" name="Group 22"/>
          <p:cNvGrpSpPr>
            <a:grpSpLocks/>
          </p:cNvGrpSpPr>
          <p:nvPr/>
        </p:nvGrpSpPr>
        <p:grpSpPr bwMode="auto">
          <a:xfrm>
            <a:off x="4427538" y="4293096"/>
            <a:ext cx="2524124" cy="996950"/>
            <a:chOff x="-70" y="0"/>
            <a:chExt cx="1590" cy="628"/>
          </a:xfrm>
        </p:grpSpPr>
        <p:grpSp>
          <p:nvGrpSpPr>
            <p:cNvPr id="47" name="Group 23"/>
            <p:cNvGrpSpPr>
              <a:grpSpLocks/>
            </p:cNvGrpSpPr>
            <p:nvPr/>
          </p:nvGrpSpPr>
          <p:grpSpPr bwMode="auto">
            <a:xfrm>
              <a:off x="520" y="0"/>
              <a:ext cx="1000" cy="615"/>
              <a:chOff x="-115" y="0"/>
              <a:chExt cx="1000" cy="615"/>
            </a:xfrm>
          </p:grpSpPr>
          <p:sp>
            <p:nvSpPr>
              <p:cNvPr id="53" name="TextBox 29"/>
              <p:cNvSpPr txBox="1">
                <a:spLocks noChangeArrowheads="1"/>
              </p:cNvSpPr>
              <p:nvPr/>
            </p:nvSpPr>
            <p:spPr bwMode="auto">
              <a:xfrm>
                <a:off x="-115" y="285"/>
                <a:ext cx="1000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r>
                  <a:rPr lang="en-US" sz="2800" dirty="0">
                    <a:latin typeface="华文新魏" pitchFamily="2" charset="-122"/>
                    <a:ea typeface="华文新魏" pitchFamily="2" charset="-122"/>
                  </a:rPr>
                  <a:t>2</a:t>
                </a:r>
                <a:r>
                  <a:rPr lang="zh-CN" altLang="en-US" sz="2800" dirty="0">
                    <a:latin typeface="华文新魏" pitchFamily="2" charset="-122"/>
                    <a:ea typeface="华文新魏" pitchFamily="2" charset="-122"/>
                  </a:rPr>
                  <a:t>元</a:t>
                </a:r>
                <a:r>
                  <a:rPr lang="en-US" sz="2800" dirty="0">
                    <a:latin typeface="华文新魏" pitchFamily="2" charset="-122"/>
                    <a:ea typeface="华文新魏" pitchFamily="2" charset="-122"/>
                  </a:rPr>
                  <a:t>5</a:t>
                </a:r>
                <a:r>
                  <a:rPr lang="zh-CN" altLang="en-US" sz="2800" dirty="0" smtClean="0">
                    <a:latin typeface="华文新魏" pitchFamily="2" charset="-122"/>
                    <a:ea typeface="华文新魏" pitchFamily="2" charset="-122"/>
                  </a:rPr>
                  <a:t>角</a:t>
                </a:r>
                <a:endParaRPr lang="zh-CN" altLang="en-US" sz="2800" dirty="0">
                  <a:latin typeface="华文新魏" pitchFamily="2" charset="-122"/>
                  <a:ea typeface="华文新魏" pitchFamily="2" charset="-122"/>
                </a:endParaRPr>
              </a:p>
            </p:txBody>
          </p:sp>
          <p:pic>
            <p:nvPicPr>
              <p:cNvPr id="54" name="Picture 25" descr="57-1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0" y="0"/>
                <a:ext cx="190" cy="31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48" name="矩形 58"/>
            <p:cNvSpPr>
              <a:spLocks noChangeArrowheads="1"/>
            </p:cNvSpPr>
            <p:nvPr/>
          </p:nvSpPr>
          <p:spPr bwMode="auto">
            <a:xfrm>
              <a:off x="408" y="26"/>
              <a:ext cx="343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>
                  <a:latin typeface="华文新魏" pitchFamily="2" charset="-122"/>
                  <a:ea typeface="华文新魏" pitchFamily="2" charset="-122"/>
                </a:rPr>
                <a:t>＋</a:t>
              </a:r>
            </a:p>
          </p:txBody>
        </p:sp>
        <p:sp>
          <p:nvSpPr>
            <p:cNvPr id="49" name="矩形 59"/>
            <p:cNvSpPr>
              <a:spLocks noChangeArrowheads="1"/>
            </p:cNvSpPr>
            <p:nvPr/>
          </p:nvSpPr>
          <p:spPr bwMode="auto">
            <a:xfrm>
              <a:off x="998" y="48"/>
              <a:ext cx="343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>
                  <a:latin typeface="华文新魏" pitchFamily="2" charset="-122"/>
                  <a:ea typeface="华文新魏" pitchFamily="2" charset="-122"/>
                </a:rPr>
                <a:t>＝</a:t>
              </a:r>
            </a:p>
          </p:txBody>
        </p:sp>
        <p:grpSp>
          <p:nvGrpSpPr>
            <p:cNvPr id="50" name="Group 28"/>
            <p:cNvGrpSpPr>
              <a:grpSpLocks/>
            </p:cNvGrpSpPr>
            <p:nvPr/>
          </p:nvGrpSpPr>
          <p:grpSpPr bwMode="auto">
            <a:xfrm>
              <a:off x="-70" y="71"/>
              <a:ext cx="525" cy="557"/>
              <a:chOff x="-70" y="0"/>
              <a:chExt cx="525" cy="557"/>
            </a:xfrm>
          </p:grpSpPr>
          <p:sp>
            <p:nvSpPr>
              <p:cNvPr id="51" name="TextBox 26"/>
              <p:cNvSpPr txBox="1">
                <a:spLocks noChangeArrowheads="1"/>
              </p:cNvSpPr>
              <p:nvPr/>
            </p:nvSpPr>
            <p:spPr bwMode="auto">
              <a:xfrm>
                <a:off x="-70" y="227"/>
                <a:ext cx="525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r>
                  <a:rPr lang="en-US" sz="2800">
                    <a:latin typeface="华文新魏" pitchFamily="2" charset="-122"/>
                    <a:ea typeface="华文新魏" pitchFamily="2" charset="-122"/>
                  </a:rPr>
                  <a:t>5</a:t>
                </a:r>
                <a:r>
                  <a:rPr lang="zh-CN" altLang="en-US" sz="2800">
                    <a:latin typeface="华文新魏" pitchFamily="2" charset="-122"/>
                    <a:ea typeface="华文新魏" pitchFamily="2" charset="-122"/>
                  </a:rPr>
                  <a:t>元</a:t>
                </a:r>
              </a:p>
            </p:txBody>
          </p:sp>
          <p:pic>
            <p:nvPicPr>
              <p:cNvPr id="52" name="Picture 30" descr="蛋糕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63" cy="18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</p:grp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3051026" y="4369296"/>
            <a:ext cx="80089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2800" dirty="0">
                <a:latin typeface="华文新魏" pitchFamily="2" charset="-122"/>
                <a:ea typeface="华文新魏" pitchFamily="2" charset="-122"/>
              </a:rPr>
              <a:t>8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元</a:t>
            </a:r>
          </a:p>
        </p:txBody>
      </p:sp>
      <p:sp>
        <p:nvSpPr>
          <p:cNvPr id="57" name="TextBox 72"/>
          <p:cNvSpPr txBox="1">
            <a:spLocks noChangeArrowheads="1"/>
          </p:cNvSpPr>
          <p:nvPr/>
        </p:nvSpPr>
        <p:spPr bwMode="auto">
          <a:xfrm>
            <a:off x="6473825" y="4381996"/>
            <a:ext cx="148255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7</a:t>
            </a: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元</a:t>
            </a:r>
            <a:r>
              <a:rPr lang="en-US" sz="2800" dirty="0"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角</a:t>
            </a:r>
          </a:p>
        </p:txBody>
      </p:sp>
      <p:sp>
        <p:nvSpPr>
          <p:cNvPr id="58" name="TextBox 93"/>
          <p:cNvSpPr txBox="1">
            <a:spLocks noChangeArrowheads="1"/>
          </p:cNvSpPr>
          <p:nvPr/>
        </p:nvSpPr>
        <p:spPr bwMode="auto">
          <a:xfrm>
            <a:off x="3209059" y="5485358"/>
            <a:ext cx="13811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9</a:t>
            </a: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元</a:t>
            </a:r>
            <a:r>
              <a:rPr lang="en-US" sz="2800" dirty="0"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角</a:t>
            </a:r>
          </a:p>
        </p:txBody>
      </p:sp>
      <p:sp>
        <p:nvSpPr>
          <p:cNvPr id="59" name="TextBox 120"/>
          <p:cNvSpPr txBox="1">
            <a:spLocks noChangeArrowheads="1"/>
          </p:cNvSpPr>
          <p:nvPr/>
        </p:nvSpPr>
        <p:spPr bwMode="auto">
          <a:xfrm>
            <a:off x="7043564" y="5421858"/>
            <a:ext cx="91281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2800" dirty="0">
                <a:latin typeface="华文新魏" pitchFamily="2" charset="-122"/>
                <a:ea typeface="华文新魏" pitchFamily="2" charset="-122"/>
              </a:rPr>
              <a:t>9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元</a:t>
            </a:r>
          </a:p>
        </p:txBody>
      </p:sp>
      <p:sp>
        <p:nvSpPr>
          <p:cNvPr id="60" name="TextBox 57"/>
          <p:cNvSpPr txBox="1">
            <a:spLocks noChangeArrowheads="1"/>
          </p:cNvSpPr>
          <p:nvPr/>
        </p:nvSpPr>
        <p:spPr bwMode="auto">
          <a:xfrm>
            <a:off x="4427984" y="4766171"/>
            <a:ext cx="8286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元</a:t>
            </a:r>
          </a:p>
        </p:txBody>
      </p:sp>
      <p:sp>
        <p:nvSpPr>
          <p:cNvPr id="61" name="TextBox 57"/>
          <p:cNvSpPr txBox="1">
            <a:spLocks noChangeArrowheads="1"/>
          </p:cNvSpPr>
          <p:nvPr/>
        </p:nvSpPr>
        <p:spPr bwMode="auto">
          <a:xfrm>
            <a:off x="1097287" y="5733008"/>
            <a:ext cx="92432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6</a:t>
            </a:r>
            <a:r>
              <a:rPr lang="zh-CN" altLang="en-US" sz="28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元</a:t>
            </a:r>
          </a:p>
        </p:txBody>
      </p:sp>
      <p:sp>
        <p:nvSpPr>
          <p:cNvPr id="62" name="TextBox 57"/>
          <p:cNvSpPr txBox="1">
            <a:spLocks noChangeArrowheads="1"/>
          </p:cNvSpPr>
          <p:nvPr/>
        </p:nvSpPr>
        <p:spPr bwMode="auto">
          <a:xfrm>
            <a:off x="2393431" y="5734779"/>
            <a:ext cx="8858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元</a:t>
            </a:r>
          </a:p>
        </p:txBody>
      </p:sp>
      <p:sp>
        <p:nvSpPr>
          <p:cNvPr id="63" name="TextBox 57"/>
          <p:cNvSpPr txBox="1">
            <a:spLocks noChangeArrowheads="1"/>
          </p:cNvSpPr>
          <p:nvPr/>
        </p:nvSpPr>
        <p:spPr bwMode="auto">
          <a:xfrm>
            <a:off x="4854550" y="5782221"/>
            <a:ext cx="99456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6</a:t>
            </a: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元</a:t>
            </a:r>
          </a:p>
        </p:txBody>
      </p:sp>
      <p:sp>
        <p:nvSpPr>
          <p:cNvPr id="64" name="TextBox 57"/>
          <p:cNvSpPr txBox="1">
            <a:spLocks noChangeArrowheads="1"/>
          </p:cNvSpPr>
          <p:nvPr/>
        </p:nvSpPr>
        <p:spPr bwMode="auto">
          <a:xfrm>
            <a:off x="5993135" y="5753943"/>
            <a:ext cx="93662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元</a:t>
            </a:r>
          </a:p>
        </p:txBody>
      </p:sp>
      <p:sp>
        <p:nvSpPr>
          <p:cNvPr id="65" name="TextBox 57"/>
          <p:cNvSpPr txBox="1">
            <a:spLocks noChangeArrowheads="1"/>
          </p:cNvSpPr>
          <p:nvPr/>
        </p:nvSpPr>
        <p:spPr bwMode="auto">
          <a:xfrm>
            <a:off x="5419726" y="5753943"/>
            <a:ext cx="93344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28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28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角</a:t>
            </a:r>
          </a:p>
        </p:txBody>
      </p:sp>
      <p:sp>
        <p:nvSpPr>
          <p:cNvPr id="66" name="TextBox 57"/>
          <p:cNvSpPr txBox="1">
            <a:spLocks noChangeArrowheads="1"/>
          </p:cNvSpPr>
          <p:nvPr/>
        </p:nvSpPr>
        <p:spPr bwMode="auto">
          <a:xfrm>
            <a:off x="6569199" y="5753943"/>
            <a:ext cx="9953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28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28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角</a:t>
            </a:r>
          </a:p>
        </p:txBody>
      </p:sp>
      <p:grpSp>
        <p:nvGrpSpPr>
          <p:cNvPr id="67" name="Group 43"/>
          <p:cNvGrpSpPr>
            <a:grpSpLocks/>
          </p:cNvGrpSpPr>
          <p:nvPr/>
        </p:nvGrpSpPr>
        <p:grpSpPr bwMode="auto">
          <a:xfrm>
            <a:off x="1250826" y="4221088"/>
            <a:ext cx="1990725" cy="953705"/>
            <a:chOff x="-62" y="0"/>
            <a:chExt cx="1254" cy="602"/>
          </a:xfrm>
        </p:grpSpPr>
        <p:sp>
          <p:nvSpPr>
            <p:cNvPr id="68" name="矩形 43008"/>
            <p:cNvSpPr>
              <a:spLocks noChangeArrowheads="1"/>
            </p:cNvSpPr>
            <p:nvPr/>
          </p:nvSpPr>
          <p:spPr bwMode="auto">
            <a:xfrm>
              <a:off x="350" y="56"/>
              <a:ext cx="343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>
                  <a:latin typeface="华文新魏" pitchFamily="2" charset="-122"/>
                  <a:ea typeface="华文新魏" pitchFamily="2" charset="-122"/>
                </a:rPr>
                <a:t>＋</a:t>
              </a:r>
            </a:p>
          </p:txBody>
        </p:sp>
        <p:sp>
          <p:nvSpPr>
            <p:cNvPr id="69" name="矩形 43010"/>
            <p:cNvSpPr>
              <a:spLocks noChangeArrowheads="1"/>
            </p:cNvSpPr>
            <p:nvPr/>
          </p:nvSpPr>
          <p:spPr bwMode="auto">
            <a:xfrm>
              <a:off x="849" y="76"/>
              <a:ext cx="343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>
                  <a:latin typeface="华文新魏" pitchFamily="2" charset="-122"/>
                  <a:ea typeface="华文新魏" pitchFamily="2" charset="-122"/>
                </a:rPr>
                <a:t>＝</a:t>
              </a:r>
            </a:p>
          </p:txBody>
        </p:sp>
        <p:grpSp>
          <p:nvGrpSpPr>
            <p:cNvPr id="70" name="Group 46"/>
            <p:cNvGrpSpPr>
              <a:grpSpLocks/>
            </p:cNvGrpSpPr>
            <p:nvPr/>
          </p:nvGrpSpPr>
          <p:grpSpPr bwMode="auto">
            <a:xfrm>
              <a:off x="-62" y="46"/>
              <a:ext cx="491" cy="527"/>
              <a:chOff x="-62" y="0"/>
              <a:chExt cx="491" cy="527"/>
            </a:xfrm>
          </p:grpSpPr>
          <p:sp>
            <p:nvSpPr>
              <p:cNvPr id="74" name="TextBox 26"/>
              <p:cNvSpPr txBox="1">
                <a:spLocks noChangeArrowheads="1"/>
              </p:cNvSpPr>
              <p:nvPr/>
            </p:nvSpPr>
            <p:spPr bwMode="auto">
              <a:xfrm>
                <a:off x="-62" y="197"/>
                <a:ext cx="491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r>
                  <a:rPr lang="en-US" sz="2800" dirty="0">
                    <a:latin typeface="华文新魏" pitchFamily="2" charset="-122"/>
                    <a:ea typeface="华文新魏" pitchFamily="2" charset="-122"/>
                  </a:rPr>
                  <a:t>5</a:t>
                </a:r>
                <a:r>
                  <a:rPr lang="zh-CN" altLang="en-US" sz="2800" dirty="0">
                    <a:latin typeface="华文新魏" pitchFamily="2" charset="-122"/>
                    <a:ea typeface="华文新魏" pitchFamily="2" charset="-122"/>
                  </a:rPr>
                  <a:t>元</a:t>
                </a:r>
              </a:p>
            </p:txBody>
          </p:sp>
          <p:pic>
            <p:nvPicPr>
              <p:cNvPr id="75" name="Picture 48" descr="蛋糕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63" cy="18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71" name="Group 49"/>
            <p:cNvGrpSpPr>
              <a:grpSpLocks/>
            </p:cNvGrpSpPr>
            <p:nvPr/>
          </p:nvGrpSpPr>
          <p:grpSpPr bwMode="auto">
            <a:xfrm>
              <a:off x="565" y="0"/>
              <a:ext cx="539" cy="602"/>
              <a:chOff x="-70" y="0"/>
              <a:chExt cx="539" cy="602"/>
            </a:xfrm>
          </p:grpSpPr>
          <p:sp>
            <p:nvSpPr>
              <p:cNvPr id="72" name="TextBox 28"/>
              <p:cNvSpPr txBox="1">
                <a:spLocks noChangeArrowheads="1"/>
              </p:cNvSpPr>
              <p:nvPr/>
            </p:nvSpPr>
            <p:spPr bwMode="auto">
              <a:xfrm>
                <a:off x="-70" y="272"/>
                <a:ext cx="539" cy="33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r>
                  <a:rPr lang="en-US" sz="2800" dirty="0">
                    <a:latin typeface="华文新魏" pitchFamily="2" charset="-122"/>
                    <a:ea typeface="华文新魏" pitchFamily="2" charset="-122"/>
                  </a:rPr>
                  <a:t>3</a:t>
                </a:r>
                <a:r>
                  <a:rPr lang="zh-CN" altLang="en-US" sz="2800" dirty="0">
                    <a:latin typeface="华文新魏" pitchFamily="2" charset="-122"/>
                    <a:ea typeface="华文新魏" pitchFamily="2" charset="-122"/>
                  </a:rPr>
                  <a:t>元</a:t>
                </a:r>
              </a:p>
            </p:txBody>
          </p:sp>
          <p:pic>
            <p:nvPicPr>
              <p:cNvPr id="73" name="Picture 51" descr="瓶装饮料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0" y="0"/>
                <a:ext cx="115" cy="3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76" name="Group 52"/>
          <p:cNvGrpSpPr>
            <a:grpSpLocks/>
          </p:cNvGrpSpPr>
          <p:nvPr/>
        </p:nvGrpSpPr>
        <p:grpSpPr bwMode="auto">
          <a:xfrm>
            <a:off x="1691680" y="2882661"/>
            <a:ext cx="5832474" cy="1338427"/>
            <a:chOff x="0" y="0"/>
            <a:chExt cx="3674" cy="842"/>
          </a:xfrm>
        </p:grpSpPr>
        <p:sp>
          <p:nvSpPr>
            <p:cNvPr id="77" name="TextBox 28"/>
            <p:cNvSpPr txBox="1">
              <a:spLocks noChangeArrowheads="1"/>
            </p:cNvSpPr>
            <p:nvPr/>
          </p:nvSpPr>
          <p:spPr bwMode="auto">
            <a:xfrm>
              <a:off x="2086" y="498"/>
              <a:ext cx="558" cy="3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US" sz="2800">
                  <a:latin typeface="华文新魏" pitchFamily="2" charset="-122"/>
                  <a:ea typeface="华文新魏" pitchFamily="2" charset="-122"/>
                </a:rPr>
                <a:t>3</a:t>
              </a:r>
              <a:r>
                <a:rPr lang="zh-CN" altLang="en-US" sz="2800">
                  <a:latin typeface="华文新魏" pitchFamily="2" charset="-122"/>
                  <a:ea typeface="华文新魏" pitchFamily="2" charset="-122"/>
                </a:rPr>
                <a:t>元</a:t>
              </a:r>
            </a:p>
          </p:txBody>
        </p:sp>
        <p:pic>
          <p:nvPicPr>
            <p:cNvPr id="78" name="Picture 54" descr="瓶装饮料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77" y="44"/>
              <a:ext cx="181" cy="4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grpSp>
          <p:nvGrpSpPr>
            <p:cNvPr id="79" name="Group 55"/>
            <p:cNvGrpSpPr>
              <a:grpSpLocks/>
            </p:cNvGrpSpPr>
            <p:nvPr/>
          </p:nvGrpSpPr>
          <p:grpSpPr bwMode="auto">
            <a:xfrm>
              <a:off x="953" y="86"/>
              <a:ext cx="854" cy="732"/>
              <a:chOff x="-90" y="0"/>
              <a:chExt cx="854" cy="732"/>
            </a:xfrm>
          </p:grpSpPr>
          <p:sp>
            <p:nvSpPr>
              <p:cNvPr id="86" name="TextBox 27"/>
              <p:cNvSpPr txBox="1">
                <a:spLocks noChangeArrowheads="1"/>
              </p:cNvSpPr>
              <p:nvPr/>
            </p:nvSpPr>
            <p:spPr bwMode="auto">
              <a:xfrm>
                <a:off x="-90" y="403"/>
                <a:ext cx="854" cy="3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r>
                  <a:rPr lang="en-US" sz="2800" dirty="0">
                    <a:latin typeface="华文新魏" pitchFamily="2" charset="-122"/>
                    <a:ea typeface="华文新魏" pitchFamily="2" charset="-122"/>
                  </a:rPr>
                  <a:t>6</a:t>
                </a:r>
                <a:r>
                  <a:rPr lang="zh-CN" altLang="en-US" sz="2800" dirty="0">
                    <a:latin typeface="华文新魏" pitchFamily="2" charset="-122"/>
                    <a:ea typeface="华文新魏" pitchFamily="2" charset="-122"/>
                  </a:rPr>
                  <a:t>元</a:t>
                </a:r>
                <a:r>
                  <a:rPr lang="en-US" sz="2800" dirty="0">
                    <a:latin typeface="华文新魏" pitchFamily="2" charset="-122"/>
                    <a:ea typeface="华文新魏" pitchFamily="2" charset="-122"/>
                  </a:rPr>
                  <a:t>5</a:t>
                </a:r>
                <a:r>
                  <a:rPr lang="zh-CN" altLang="en-US" sz="2800" dirty="0">
                    <a:latin typeface="华文新魏" pitchFamily="2" charset="-122"/>
                    <a:ea typeface="华文新魏" pitchFamily="2" charset="-122"/>
                  </a:rPr>
                  <a:t>角</a:t>
                </a:r>
              </a:p>
            </p:txBody>
          </p:sp>
          <p:pic>
            <p:nvPicPr>
              <p:cNvPr id="87" name="Picture 57" descr="面包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" y="0"/>
                <a:ext cx="401" cy="4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80" name="Group 58"/>
            <p:cNvGrpSpPr>
              <a:grpSpLocks/>
            </p:cNvGrpSpPr>
            <p:nvPr/>
          </p:nvGrpSpPr>
          <p:grpSpPr bwMode="auto">
            <a:xfrm>
              <a:off x="0" y="131"/>
              <a:ext cx="750" cy="664"/>
              <a:chOff x="0" y="0"/>
              <a:chExt cx="750" cy="664"/>
            </a:xfrm>
          </p:grpSpPr>
          <p:sp>
            <p:nvSpPr>
              <p:cNvPr id="84" name="TextBox 26"/>
              <p:cNvSpPr txBox="1">
                <a:spLocks noChangeArrowheads="1"/>
              </p:cNvSpPr>
              <p:nvPr/>
            </p:nvSpPr>
            <p:spPr bwMode="auto">
              <a:xfrm>
                <a:off x="94" y="335"/>
                <a:ext cx="656" cy="3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r>
                  <a:rPr lang="en-US" sz="2800">
                    <a:latin typeface="华文新魏" pitchFamily="2" charset="-122"/>
                    <a:ea typeface="华文新魏" pitchFamily="2" charset="-122"/>
                  </a:rPr>
                  <a:t>5</a:t>
                </a:r>
                <a:r>
                  <a:rPr lang="zh-CN" altLang="en-US" sz="2800">
                    <a:latin typeface="华文新魏" pitchFamily="2" charset="-122"/>
                    <a:ea typeface="华文新魏" pitchFamily="2" charset="-122"/>
                  </a:rPr>
                  <a:t>元</a:t>
                </a:r>
              </a:p>
            </p:txBody>
          </p:sp>
          <p:pic>
            <p:nvPicPr>
              <p:cNvPr id="85" name="Picture 60" descr="蛋糕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589" cy="30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81" name="Group 61"/>
            <p:cNvGrpSpPr>
              <a:grpSpLocks/>
            </p:cNvGrpSpPr>
            <p:nvPr/>
          </p:nvGrpSpPr>
          <p:grpSpPr bwMode="auto">
            <a:xfrm>
              <a:off x="2827" y="0"/>
              <a:ext cx="847" cy="842"/>
              <a:chOff x="-122" y="0"/>
              <a:chExt cx="847" cy="842"/>
            </a:xfrm>
          </p:grpSpPr>
          <p:sp>
            <p:nvSpPr>
              <p:cNvPr id="82" name="TextBox 29"/>
              <p:cNvSpPr txBox="1">
                <a:spLocks noChangeArrowheads="1"/>
              </p:cNvSpPr>
              <p:nvPr/>
            </p:nvSpPr>
            <p:spPr bwMode="auto">
              <a:xfrm>
                <a:off x="-122" y="513"/>
                <a:ext cx="847" cy="32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r>
                  <a:rPr lang="en-US" sz="2800" dirty="0">
                    <a:latin typeface="华文新魏" pitchFamily="2" charset="-122"/>
                    <a:ea typeface="华文新魏" pitchFamily="2" charset="-122"/>
                  </a:rPr>
                  <a:t>2</a:t>
                </a:r>
                <a:r>
                  <a:rPr lang="zh-CN" altLang="en-US" sz="2800" dirty="0">
                    <a:latin typeface="华文新魏" pitchFamily="2" charset="-122"/>
                    <a:ea typeface="华文新魏" pitchFamily="2" charset="-122"/>
                  </a:rPr>
                  <a:t>元</a:t>
                </a:r>
                <a:r>
                  <a:rPr lang="en-US" sz="2800" dirty="0">
                    <a:latin typeface="华文新魏" pitchFamily="2" charset="-122"/>
                    <a:ea typeface="华文新魏" pitchFamily="2" charset="-122"/>
                  </a:rPr>
                  <a:t>5</a:t>
                </a:r>
                <a:r>
                  <a:rPr lang="zh-CN" altLang="en-US" sz="2800" dirty="0">
                    <a:latin typeface="华文新魏" pitchFamily="2" charset="-122"/>
                    <a:ea typeface="华文新魏" pitchFamily="2" charset="-122"/>
                  </a:rPr>
                  <a:t>角  </a:t>
                </a:r>
              </a:p>
            </p:txBody>
          </p:sp>
          <p:pic>
            <p:nvPicPr>
              <p:cNvPr id="83" name="Picture 63" descr="57-1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0" y="0"/>
                <a:ext cx="335" cy="55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pic>
        </p:grpSp>
      </p:grpSp>
      <p:sp>
        <p:nvSpPr>
          <p:cNvPr id="88" name="TextBox 57"/>
          <p:cNvSpPr txBox="1">
            <a:spLocks noChangeArrowheads="1"/>
          </p:cNvSpPr>
          <p:nvPr/>
        </p:nvSpPr>
        <p:spPr bwMode="auto">
          <a:xfrm>
            <a:off x="5364088" y="4743946"/>
            <a:ext cx="80406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元</a:t>
            </a:r>
          </a:p>
        </p:txBody>
      </p:sp>
    </p:spTree>
    <p:extLst>
      <p:ext uri="{BB962C8B-B14F-4D97-AF65-F5344CB8AC3E}">
        <p14:creationId xmlns:p14="http://schemas.microsoft.com/office/powerpoint/2010/main" xmlns="" val="7008376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56" grpId="0" autoUpdateAnimBg="0"/>
      <p:bldP spid="57" grpId="0" autoUpdateAnimBg="0"/>
      <p:bldP spid="58" grpId="0" autoUpdateAnimBg="0"/>
      <p:bldP spid="59" grpId="0" autoUpdateAnimBg="0"/>
      <p:bldP spid="60" grpId="0" autoUpdateAnimBg="0"/>
      <p:bldP spid="61" grpId="0" autoUpdateAnimBg="0"/>
      <p:bldP spid="62" grpId="0" autoUpdateAnimBg="0"/>
      <p:bldP spid="63" grpId="0" autoUpdateAnimBg="0"/>
      <p:bldP spid="64" grpId="0" autoUpdateAnimBg="0"/>
      <p:bldP spid="65" grpId="0" autoUpdateAnimBg="0"/>
      <p:bldP spid="66" grpId="0" autoUpdateAnimBg="0"/>
      <p:bldP spid="88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3" descr="F:\七彩课堂插图板式封面\排版用图标、页眉页脚\标题图（终-排版用）共29个\析字乐园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51" y="4509120"/>
            <a:ext cx="2520305" cy="1762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同侧圆角矩形 22"/>
          <p:cNvSpPr/>
          <p:nvPr/>
        </p:nvSpPr>
        <p:spPr>
          <a:xfrm>
            <a:off x="452463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复习导入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24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43" name="Group 5"/>
          <p:cNvGrpSpPr>
            <a:grpSpLocks/>
          </p:cNvGrpSpPr>
          <p:nvPr/>
        </p:nvGrpSpPr>
        <p:grpSpPr bwMode="auto">
          <a:xfrm flipH="1">
            <a:off x="3706534" y="1006886"/>
            <a:ext cx="4032447" cy="1377278"/>
            <a:chOff x="199" y="118"/>
            <a:chExt cx="2999" cy="1089"/>
          </a:xfrm>
        </p:grpSpPr>
        <p:sp>
          <p:nvSpPr>
            <p:cNvPr id="44" name="AutoShape 6"/>
            <p:cNvSpPr>
              <a:spLocks noChangeArrowheads="1"/>
            </p:cNvSpPr>
            <p:nvPr/>
          </p:nvSpPr>
          <p:spPr bwMode="auto">
            <a:xfrm>
              <a:off x="1211" y="403"/>
              <a:ext cx="1987" cy="804"/>
            </a:xfrm>
            <a:prstGeom prst="wedgeRoundRectCallout">
              <a:avLst>
                <a:gd name="adj1" fmla="val -69681"/>
                <a:gd name="adj2" fmla="val -31023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3399F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>
                <a:lnSpc>
                  <a:spcPct val="110000"/>
                </a:lnSpc>
              </a:pPr>
              <a:r>
                <a:rPr lang="zh-CN" altLang="en-US" sz="2400" dirty="0" smtClean="0">
                  <a:latin typeface="华文新魏" pitchFamily="2" charset="-122"/>
                  <a:ea typeface="华文新魏" pitchFamily="2" charset="-122"/>
                </a:rPr>
                <a:t>小朋友，你认识下面的人民币吗？</a:t>
              </a:r>
              <a:endParaRPr lang="zh-CN" altLang="en-US" sz="2400" dirty="0">
                <a:latin typeface="华文新魏" pitchFamily="2" charset="-122"/>
                <a:ea typeface="华文新魏" pitchFamily="2" charset="-122"/>
              </a:endParaRPr>
            </a:p>
          </p:txBody>
        </p:sp>
        <p:pic>
          <p:nvPicPr>
            <p:cNvPr id="45" name="Picture 52" descr="P-05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9" y="118"/>
              <a:ext cx="966" cy="108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2852936"/>
            <a:ext cx="1452585" cy="878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66507" y="2894847"/>
            <a:ext cx="1378184" cy="794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67414" y="3027948"/>
            <a:ext cx="1091649" cy="652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4628" y="4241846"/>
            <a:ext cx="973355" cy="609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67215" y="4301246"/>
            <a:ext cx="1011269" cy="581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94483" y="4241846"/>
            <a:ext cx="934829" cy="555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8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78289" y="5201618"/>
            <a:ext cx="977487" cy="567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9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48781" y="5200044"/>
            <a:ext cx="847155" cy="478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10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12630" y="2858624"/>
            <a:ext cx="754023" cy="843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11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32270" y="3017643"/>
            <a:ext cx="576064" cy="6607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12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18057" y="3056602"/>
            <a:ext cx="644367" cy="748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13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12629" y="3877107"/>
            <a:ext cx="754023" cy="848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14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73012" y="3907803"/>
            <a:ext cx="670897" cy="853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15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18057" y="4100683"/>
            <a:ext cx="464334" cy="547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1328" y="4149078"/>
            <a:ext cx="2432159" cy="21602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295731"/>
            <a:ext cx="6934366" cy="1944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同侧圆角矩形 8"/>
          <p:cNvSpPr/>
          <p:nvPr/>
        </p:nvSpPr>
        <p:spPr>
          <a:xfrm>
            <a:off x="467548" y="96836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学以致用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484074" y="1744360"/>
            <a:ext cx="776033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6.</a:t>
            </a:r>
            <a:r>
              <a:rPr lang="zh-CN" altLang="en-US" sz="32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下面的文具各买一件，小明带的钱够吗</a:t>
            </a:r>
            <a:r>
              <a:rPr lang="zh-CN" altLang="en-US" sz="3200" kern="100" dirty="0">
                <a:latin typeface="华文新魏" panose="02010800040101010101" pitchFamily="2" charset="-122"/>
                <a:ea typeface="华文新魏" panose="02010800040101010101" pitchFamily="2" charset="-122"/>
              </a:rPr>
              <a:t>？</a:t>
            </a:r>
          </a:p>
        </p:txBody>
      </p:sp>
      <p:sp>
        <p:nvSpPr>
          <p:cNvPr id="17" name="Rectangle 97"/>
          <p:cNvSpPr>
            <a:spLocks noChangeArrowheads="1"/>
          </p:cNvSpPr>
          <p:nvPr/>
        </p:nvSpPr>
        <p:spPr bwMode="auto">
          <a:xfrm>
            <a:off x="2987749" y="4572417"/>
            <a:ext cx="554469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5元＋</a:t>
            </a:r>
            <a:r>
              <a:rPr lang="en-US" sz="32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</a:t>
            </a:r>
            <a:r>
              <a:rPr lang="zh-CN" altLang="en-US" sz="32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2元＋3元2角＝</a:t>
            </a:r>
            <a:r>
              <a:rPr lang="en-US" sz="32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2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0元2角</a:t>
            </a:r>
            <a:endParaRPr lang="en-US" sz="32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0" name="Rectangle 97"/>
          <p:cNvSpPr>
            <a:spLocks noChangeArrowheads="1"/>
          </p:cNvSpPr>
          <p:nvPr/>
        </p:nvSpPr>
        <p:spPr bwMode="auto">
          <a:xfrm>
            <a:off x="2339752" y="5373216"/>
            <a:ext cx="298829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2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0元2角＞10元   </a:t>
            </a:r>
            <a:endParaRPr lang="en-US" sz="32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4" name="Rectangle 97"/>
          <p:cNvSpPr>
            <a:spLocks noChangeArrowheads="1"/>
          </p:cNvSpPr>
          <p:nvPr/>
        </p:nvSpPr>
        <p:spPr bwMode="auto">
          <a:xfrm>
            <a:off x="5364088" y="5445224"/>
            <a:ext cx="338437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小明带的钱不够。   </a:t>
            </a:r>
            <a:endParaRPr lang="en-US" sz="3200" dirty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07630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utoUpdateAnimBg="0"/>
      <p:bldP spid="20" grpId="0" autoUpdateAnimBg="0"/>
      <p:bldP spid="24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同侧圆角矩形 12"/>
          <p:cNvSpPr/>
          <p:nvPr/>
        </p:nvSpPr>
        <p:spPr>
          <a:xfrm>
            <a:off x="467548" y="96836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课堂小结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15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467544" y="2112073"/>
            <a:ext cx="8280920" cy="3637919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en-US" altLang="zh-CN" sz="32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人民币单位间的换算方法</a:t>
            </a:r>
            <a:r>
              <a:rPr lang="en-US" altLang="zh-CN" sz="32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: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几</a:t>
            </a:r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元几角换算成角时</a:t>
            </a:r>
            <a:r>
              <a:rPr lang="en-US" altLang="zh-CN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先想几元是几十角</a:t>
            </a:r>
            <a:r>
              <a:rPr lang="en-US" altLang="zh-CN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再加上几角就是几十几角</a:t>
            </a:r>
            <a:r>
              <a:rPr lang="en-US" altLang="zh-CN" sz="32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;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反过来，将</a:t>
            </a:r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几十几角换算成几元几角时</a:t>
            </a:r>
            <a:r>
              <a:rPr lang="en-US" altLang="zh-CN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先想几十角就是几元</a:t>
            </a:r>
            <a:r>
              <a:rPr lang="en-US" altLang="zh-CN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几元和剩下的几角和在一起就是几元几角</a:t>
            </a:r>
            <a:r>
              <a:rPr lang="zh-CN" altLang="en-US" sz="3200" dirty="0" smtClean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en-US" altLang="zh-CN" sz="3200" dirty="0" smtClean="0">
              <a:solidFill>
                <a:schemeClr val="tx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00392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同侧圆角矩形 12"/>
          <p:cNvSpPr/>
          <p:nvPr/>
        </p:nvSpPr>
        <p:spPr>
          <a:xfrm>
            <a:off x="467548" y="96836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课堂小结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15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467544" y="2719739"/>
            <a:ext cx="8280920" cy="2422586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计算有关元、角、分的加、减法时</a:t>
            </a:r>
            <a:r>
              <a:rPr lang="en-US" altLang="zh-CN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单位相同的数才能相加、减</a:t>
            </a:r>
            <a:r>
              <a:rPr lang="en-US" altLang="zh-CN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即元和元相加、减</a:t>
            </a:r>
            <a:r>
              <a:rPr lang="en-US" altLang="zh-CN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角和角相加、减</a:t>
            </a:r>
            <a:r>
              <a:rPr lang="en-US" altLang="zh-CN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分和分相加、减</a:t>
            </a:r>
            <a:r>
              <a:rPr lang="en-US" altLang="zh-CN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;</a:t>
            </a:r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单位不同时</a:t>
            </a:r>
            <a:r>
              <a:rPr lang="en-US" altLang="zh-CN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要统一单位后再计算。</a:t>
            </a:r>
          </a:p>
        </p:txBody>
      </p:sp>
    </p:spTree>
    <p:extLst>
      <p:ext uri="{BB962C8B-B14F-4D97-AF65-F5344CB8AC3E}">
        <p14:creationId xmlns:p14="http://schemas.microsoft.com/office/powerpoint/2010/main" xmlns="" val="10148932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3"/>
          <p:cNvSpPr>
            <a:spLocks/>
          </p:cNvSpPr>
          <p:nvPr/>
        </p:nvSpPr>
        <p:spPr bwMode="auto">
          <a:xfrm>
            <a:off x="3430940" y="2671168"/>
            <a:ext cx="2592388" cy="412908"/>
          </a:xfrm>
          <a:custGeom>
            <a:avLst/>
            <a:gdLst>
              <a:gd name="T0" fmla="*/ 2147483646 w 1638"/>
              <a:gd name="T1" fmla="*/ 0 h 289"/>
              <a:gd name="T2" fmla="*/ 0 w 1638"/>
              <a:gd name="T3" fmla="*/ 166330131 h 289"/>
              <a:gd name="T4" fmla="*/ 0 w 1638"/>
              <a:gd name="T5" fmla="*/ 728325156 h 289"/>
              <a:gd name="T6" fmla="*/ 2147483646 w 1638"/>
              <a:gd name="T7" fmla="*/ 536793490 h 289"/>
              <a:gd name="T8" fmla="*/ 2147483646 w 1638"/>
              <a:gd name="T9" fmla="*/ 0 h 2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38" h="289">
                <a:moveTo>
                  <a:pt x="1633" y="0"/>
                </a:moveTo>
                <a:lnTo>
                  <a:pt x="0" y="66"/>
                </a:lnTo>
                <a:lnTo>
                  <a:pt x="0" y="289"/>
                </a:lnTo>
                <a:lnTo>
                  <a:pt x="1638" y="213"/>
                </a:lnTo>
                <a:lnTo>
                  <a:pt x="1633" y="0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Freeform 94"/>
          <p:cNvSpPr>
            <a:spLocks/>
          </p:cNvSpPr>
          <p:nvPr/>
        </p:nvSpPr>
        <p:spPr bwMode="auto">
          <a:xfrm>
            <a:off x="3430942" y="2671168"/>
            <a:ext cx="2600325" cy="412908"/>
          </a:xfrm>
          <a:custGeom>
            <a:avLst/>
            <a:gdLst>
              <a:gd name="T0" fmla="*/ 2147483646 w 1638"/>
              <a:gd name="T1" fmla="*/ 0 h 289"/>
              <a:gd name="T2" fmla="*/ 0 w 1638"/>
              <a:gd name="T3" fmla="*/ 166330131 h 289"/>
              <a:gd name="T4" fmla="*/ 0 w 1638"/>
              <a:gd name="T5" fmla="*/ 728325156 h 289"/>
              <a:gd name="T6" fmla="*/ 2147483646 w 1638"/>
              <a:gd name="T7" fmla="*/ 536793490 h 289"/>
              <a:gd name="T8" fmla="*/ 2147483646 w 1638"/>
              <a:gd name="T9" fmla="*/ 0 h 2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38" h="289">
                <a:moveTo>
                  <a:pt x="1633" y="0"/>
                </a:moveTo>
                <a:lnTo>
                  <a:pt x="0" y="66"/>
                </a:lnTo>
                <a:lnTo>
                  <a:pt x="0" y="289"/>
                </a:lnTo>
                <a:lnTo>
                  <a:pt x="1638" y="213"/>
                </a:lnTo>
                <a:lnTo>
                  <a:pt x="163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Freeform 95"/>
          <p:cNvSpPr>
            <a:spLocks/>
          </p:cNvSpPr>
          <p:nvPr/>
        </p:nvSpPr>
        <p:spPr bwMode="auto">
          <a:xfrm>
            <a:off x="2835630" y="3765589"/>
            <a:ext cx="2359025" cy="405766"/>
          </a:xfrm>
          <a:custGeom>
            <a:avLst/>
            <a:gdLst>
              <a:gd name="T0" fmla="*/ 2147483646 w 1486"/>
              <a:gd name="T1" fmla="*/ 0 h 284"/>
              <a:gd name="T2" fmla="*/ 0 w 1486"/>
              <a:gd name="T3" fmla="*/ 153730325 h 284"/>
              <a:gd name="T4" fmla="*/ 12601575 w 1486"/>
              <a:gd name="T5" fmla="*/ 715724375 h 284"/>
              <a:gd name="T6" fmla="*/ 2147483646 w 1486"/>
              <a:gd name="T7" fmla="*/ 536794075 h 284"/>
              <a:gd name="T8" fmla="*/ 2147483646 w 1486"/>
              <a:gd name="T9" fmla="*/ 0 h 2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86" h="284">
                <a:moveTo>
                  <a:pt x="1486" y="0"/>
                </a:moveTo>
                <a:lnTo>
                  <a:pt x="0" y="61"/>
                </a:lnTo>
                <a:lnTo>
                  <a:pt x="5" y="284"/>
                </a:lnTo>
                <a:lnTo>
                  <a:pt x="1486" y="213"/>
                </a:lnTo>
                <a:lnTo>
                  <a:pt x="1486" y="0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Freeform 96"/>
          <p:cNvSpPr>
            <a:spLocks/>
          </p:cNvSpPr>
          <p:nvPr/>
        </p:nvSpPr>
        <p:spPr bwMode="auto">
          <a:xfrm>
            <a:off x="2826105" y="3765589"/>
            <a:ext cx="2359025" cy="405766"/>
          </a:xfrm>
          <a:custGeom>
            <a:avLst/>
            <a:gdLst>
              <a:gd name="T0" fmla="*/ 2147483646 w 1486"/>
              <a:gd name="T1" fmla="*/ 0 h 284"/>
              <a:gd name="T2" fmla="*/ 0 w 1486"/>
              <a:gd name="T3" fmla="*/ 153730325 h 284"/>
              <a:gd name="T4" fmla="*/ 12601575 w 1486"/>
              <a:gd name="T5" fmla="*/ 715724375 h 284"/>
              <a:gd name="T6" fmla="*/ 2147483646 w 1486"/>
              <a:gd name="T7" fmla="*/ 536794075 h 284"/>
              <a:gd name="T8" fmla="*/ 2147483646 w 1486"/>
              <a:gd name="T9" fmla="*/ 0 h 2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86" h="284">
                <a:moveTo>
                  <a:pt x="1486" y="0"/>
                </a:moveTo>
                <a:lnTo>
                  <a:pt x="0" y="61"/>
                </a:lnTo>
                <a:lnTo>
                  <a:pt x="5" y="284"/>
                </a:lnTo>
                <a:lnTo>
                  <a:pt x="1486" y="213"/>
                </a:lnTo>
                <a:lnTo>
                  <a:pt x="148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Freeform 97"/>
          <p:cNvSpPr>
            <a:spLocks/>
          </p:cNvSpPr>
          <p:nvPr/>
        </p:nvSpPr>
        <p:spPr bwMode="auto">
          <a:xfrm>
            <a:off x="3443640" y="4584264"/>
            <a:ext cx="1481138" cy="572929"/>
          </a:xfrm>
          <a:custGeom>
            <a:avLst/>
            <a:gdLst>
              <a:gd name="T0" fmla="*/ 1098788496 w 933"/>
              <a:gd name="T1" fmla="*/ 0 h 401"/>
              <a:gd name="T2" fmla="*/ 2147483646 w 933"/>
              <a:gd name="T3" fmla="*/ 282257722 h 401"/>
              <a:gd name="T4" fmla="*/ 1890117826 w 933"/>
              <a:gd name="T5" fmla="*/ 549394494 h 401"/>
              <a:gd name="T6" fmla="*/ 2094251344 w 933"/>
              <a:gd name="T7" fmla="*/ 1010584244 h 401"/>
              <a:gd name="T8" fmla="*/ 0 w 933"/>
              <a:gd name="T9" fmla="*/ 511592914 h 401"/>
              <a:gd name="T10" fmla="*/ 1098788496 w 933"/>
              <a:gd name="T11" fmla="*/ 0 h 4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33" h="401">
                <a:moveTo>
                  <a:pt x="436" y="0"/>
                </a:moveTo>
                <a:lnTo>
                  <a:pt x="933" y="112"/>
                </a:lnTo>
                <a:lnTo>
                  <a:pt x="750" y="218"/>
                </a:lnTo>
                <a:lnTo>
                  <a:pt x="831" y="401"/>
                </a:lnTo>
                <a:lnTo>
                  <a:pt x="0" y="203"/>
                </a:lnTo>
                <a:lnTo>
                  <a:pt x="436" y="0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Freeform 98"/>
          <p:cNvSpPr>
            <a:spLocks/>
          </p:cNvSpPr>
          <p:nvPr/>
        </p:nvSpPr>
        <p:spPr bwMode="auto">
          <a:xfrm>
            <a:off x="3430940" y="4584264"/>
            <a:ext cx="1481138" cy="572929"/>
          </a:xfrm>
          <a:custGeom>
            <a:avLst/>
            <a:gdLst>
              <a:gd name="T0" fmla="*/ 1098788496 w 933"/>
              <a:gd name="T1" fmla="*/ 0 h 401"/>
              <a:gd name="T2" fmla="*/ 2147483646 w 933"/>
              <a:gd name="T3" fmla="*/ 282257722 h 401"/>
              <a:gd name="T4" fmla="*/ 1890117826 w 933"/>
              <a:gd name="T5" fmla="*/ 549394494 h 401"/>
              <a:gd name="T6" fmla="*/ 2094251344 w 933"/>
              <a:gd name="T7" fmla="*/ 1010584244 h 401"/>
              <a:gd name="T8" fmla="*/ 0 w 933"/>
              <a:gd name="T9" fmla="*/ 511592914 h 401"/>
              <a:gd name="T10" fmla="*/ 1098788496 w 933"/>
              <a:gd name="T11" fmla="*/ 0 h 4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33" h="401">
                <a:moveTo>
                  <a:pt x="436" y="0"/>
                </a:moveTo>
                <a:lnTo>
                  <a:pt x="933" y="112"/>
                </a:lnTo>
                <a:lnTo>
                  <a:pt x="750" y="218"/>
                </a:lnTo>
                <a:lnTo>
                  <a:pt x="831" y="401"/>
                </a:lnTo>
                <a:lnTo>
                  <a:pt x="0" y="203"/>
                </a:lnTo>
                <a:lnTo>
                  <a:pt x="43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Freeform 100"/>
          <p:cNvSpPr>
            <a:spLocks/>
          </p:cNvSpPr>
          <p:nvPr/>
        </p:nvSpPr>
        <p:spPr bwMode="auto">
          <a:xfrm>
            <a:off x="2826103" y="2671168"/>
            <a:ext cx="3205162" cy="1500187"/>
          </a:xfrm>
          <a:custGeom>
            <a:avLst/>
            <a:gdLst>
              <a:gd name="T0" fmla="*/ 2147483646 w 2019"/>
              <a:gd name="T1" fmla="*/ 0 h 1050"/>
              <a:gd name="T2" fmla="*/ 0 w 2019"/>
              <a:gd name="T3" fmla="*/ 1496972813 h 1050"/>
              <a:gd name="T4" fmla="*/ 12601573 w 2019"/>
              <a:gd name="T5" fmla="*/ 2147483646 h 1050"/>
              <a:gd name="T6" fmla="*/ 2147483646 w 2019"/>
              <a:gd name="T7" fmla="*/ 1151712200 h 1050"/>
              <a:gd name="T8" fmla="*/ 2147483646 w 2019"/>
              <a:gd name="T9" fmla="*/ 0 h 10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19" h="1050">
                <a:moveTo>
                  <a:pt x="2014" y="0"/>
                </a:moveTo>
                <a:lnTo>
                  <a:pt x="0" y="594"/>
                </a:lnTo>
                <a:lnTo>
                  <a:pt x="5" y="1050"/>
                </a:lnTo>
                <a:lnTo>
                  <a:pt x="2019" y="457"/>
                </a:lnTo>
                <a:lnTo>
                  <a:pt x="2014" y="0"/>
                </a:lnTo>
              </a:path>
            </a:pathLst>
          </a:custGeom>
          <a:solidFill>
            <a:srgbClr val="57907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Freeform 102"/>
          <p:cNvSpPr>
            <a:spLocks/>
          </p:cNvSpPr>
          <p:nvPr/>
        </p:nvSpPr>
        <p:spPr bwMode="auto">
          <a:xfrm>
            <a:off x="2826105" y="2671167"/>
            <a:ext cx="3197225" cy="942976"/>
          </a:xfrm>
          <a:custGeom>
            <a:avLst/>
            <a:gdLst>
              <a:gd name="T0" fmla="*/ 2147483646 w 2014"/>
              <a:gd name="T1" fmla="*/ 0 h 660"/>
              <a:gd name="T2" fmla="*/ 2147483646 w 2014"/>
              <a:gd name="T3" fmla="*/ 0 h 660"/>
              <a:gd name="T4" fmla="*/ 2147483646 w 2014"/>
              <a:gd name="T5" fmla="*/ 640119688 h 660"/>
              <a:gd name="T6" fmla="*/ 0 w 2014"/>
              <a:gd name="T7" fmla="*/ 1496972813 h 660"/>
              <a:gd name="T8" fmla="*/ 0 w 2014"/>
              <a:gd name="T9" fmla="*/ 1663303125 h 660"/>
              <a:gd name="T10" fmla="*/ 2147483646 w 2014"/>
              <a:gd name="T11" fmla="*/ 191531875 h 660"/>
              <a:gd name="T12" fmla="*/ 2147483646 w 2014"/>
              <a:gd name="T13" fmla="*/ 0 h 66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14" h="660">
                <a:moveTo>
                  <a:pt x="2014" y="0"/>
                </a:moveTo>
                <a:lnTo>
                  <a:pt x="2014" y="0"/>
                </a:lnTo>
                <a:lnTo>
                  <a:pt x="1162" y="254"/>
                </a:lnTo>
                <a:lnTo>
                  <a:pt x="0" y="594"/>
                </a:lnTo>
                <a:lnTo>
                  <a:pt x="0" y="660"/>
                </a:lnTo>
                <a:lnTo>
                  <a:pt x="2014" y="76"/>
                </a:lnTo>
                <a:lnTo>
                  <a:pt x="201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Freeform 104"/>
          <p:cNvSpPr>
            <a:spLocks/>
          </p:cNvSpPr>
          <p:nvPr/>
        </p:nvSpPr>
        <p:spPr bwMode="auto">
          <a:xfrm>
            <a:off x="2826103" y="3229809"/>
            <a:ext cx="3205162" cy="941546"/>
          </a:xfrm>
          <a:custGeom>
            <a:avLst/>
            <a:gdLst>
              <a:gd name="T0" fmla="*/ 2147483646 w 2019"/>
              <a:gd name="T1" fmla="*/ 0 h 659"/>
              <a:gd name="T2" fmla="*/ 0 w 2019"/>
              <a:gd name="T3" fmla="*/ 1507054158 h 659"/>
              <a:gd name="T4" fmla="*/ 12601573 w 2019"/>
              <a:gd name="T5" fmla="*/ 1660784556 h 659"/>
              <a:gd name="T6" fmla="*/ 2147483646 w 2019"/>
              <a:gd name="T7" fmla="*/ 166330392 h 659"/>
              <a:gd name="T8" fmla="*/ 2147483646 w 2019"/>
              <a:gd name="T9" fmla="*/ 0 h 65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19" h="659">
                <a:moveTo>
                  <a:pt x="2019" y="0"/>
                </a:moveTo>
                <a:lnTo>
                  <a:pt x="0" y="598"/>
                </a:lnTo>
                <a:lnTo>
                  <a:pt x="5" y="659"/>
                </a:lnTo>
                <a:lnTo>
                  <a:pt x="2019" y="66"/>
                </a:lnTo>
                <a:lnTo>
                  <a:pt x="201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Freeform 105"/>
          <p:cNvSpPr>
            <a:spLocks/>
          </p:cNvSpPr>
          <p:nvPr/>
        </p:nvSpPr>
        <p:spPr bwMode="auto">
          <a:xfrm>
            <a:off x="2762603" y="3359825"/>
            <a:ext cx="31750" cy="160020"/>
          </a:xfrm>
          <a:custGeom>
            <a:avLst/>
            <a:gdLst>
              <a:gd name="T0" fmla="*/ 0 w 20"/>
              <a:gd name="T1" fmla="*/ 282257500 h 112"/>
              <a:gd name="T2" fmla="*/ 25201563 w 20"/>
              <a:gd name="T3" fmla="*/ 0 h 112"/>
              <a:gd name="T4" fmla="*/ 50403125 w 20"/>
              <a:gd name="T5" fmla="*/ 0 h 112"/>
              <a:gd name="T6" fmla="*/ 25201563 w 20"/>
              <a:gd name="T7" fmla="*/ 282257500 h 112"/>
              <a:gd name="T8" fmla="*/ 0 w 20"/>
              <a:gd name="T9" fmla="*/ 282257500 h 1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" h="112">
                <a:moveTo>
                  <a:pt x="0" y="112"/>
                </a:moveTo>
                <a:lnTo>
                  <a:pt x="10" y="0"/>
                </a:lnTo>
                <a:lnTo>
                  <a:pt x="20" y="0"/>
                </a:lnTo>
                <a:lnTo>
                  <a:pt x="10" y="112"/>
                </a:lnTo>
                <a:lnTo>
                  <a:pt x="0" y="112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Freeform 106"/>
          <p:cNvSpPr>
            <a:spLocks noEditPoints="1"/>
          </p:cNvSpPr>
          <p:nvPr/>
        </p:nvSpPr>
        <p:spPr bwMode="auto">
          <a:xfrm>
            <a:off x="2857855" y="3345538"/>
            <a:ext cx="73025" cy="158591"/>
          </a:xfrm>
          <a:custGeom>
            <a:avLst/>
            <a:gdLst>
              <a:gd name="T0" fmla="*/ 40322500 w 46"/>
              <a:gd name="T1" fmla="*/ 254535853 h 111"/>
              <a:gd name="T2" fmla="*/ 0 w 46"/>
              <a:gd name="T3" fmla="*/ 0 h 111"/>
              <a:gd name="T4" fmla="*/ 27722513 w 46"/>
              <a:gd name="T5" fmla="*/ 0 h 111"/>
              <a:gd name="T6" fmla="*/ 65524063 w 46"/>
              <a:gd name="T7" fmla="*/ 241934314 h 111"/>
              <a:gd name="T8" fmla="*/ 115927188 w 46"/>
              <a:gd name="T9" fmla="*/ 254535853 h 111"/>
              <a:gd name="T10" fmla="*/ 115927188 w 46"/>
              <a:gd name="T11" fmla="*/ 279737344 h 111"/>
              <a:gd name="T12" fmla="*/ 40322500 w 46"/>
              <a:gd name="T13" fmla="*/ 254535853 h 111"/>
              <a:gd name="T14" fmla="*/ 0 w 46"/>
              <a:gd name="T15" fmla="*/ 0 h 111"/>
              <a:gd name="T16" fmla="*/ 0 w 46"/>
              <a:gd name="T17" fmla="*/ 0 h 111"/>
              <a:gd name="T18" fmla="*/ 0 w 46"/>
              <a:gd name="T19" fmla="*/ 0 h 111"/>
              <a:gd name="T20" fmla="*/ 0 w 46"/>
              <a:gd name="T21" fmla="*/ 0 h 11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6" h="111">
                <a:moveTo>
                  <a:pt x="16" y="101"/>
                </a:moveTo>
                <a:lnTo>
                  <a:pt x="0" y="0"/>
                </a:lnTo>
                <a:lnTo>
                  <a:pt x="11" y="0"/>
                </a:lnTo>
                <a:lnTo>
                  <a:pt x="26" y="96"/>
                </a:lnTo>
                <a:lnTo>
                  <a:pt x="46" y="101"/>
                </a:lnTo>
                <a:lnTo>
                  <a:pt x="46" y="111"/>
                </a:lnTo>
                <a:lnTo>
                  <a:pt x="16" y="101"/>
                </a:lnTo>
                <a:close/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Freeform 107"/>
          <p:cNvSpPr>
            <a:spLocks/>
          </p:cNvSpPr>
          <p:nvPr/>
        </p:nvSpPr>
        <p:spPr bwMode="auto">
          <a:xfrm>
            <a:off x="2770542" y="3504128"/>
            <a:ext cx="47625" cy="44292"/>
          </a:xfrm>
          <a:custGeom>
            <a:avLst/>
            <a:gdLst>
              <a:gd name="T0" fmla="*/ 0 w 30"/>
              <a:gd name="T1" fmla="*/ 27722794 h 31"/>
              <a:gd name="T2" fmla="*/ 12601575 w 30"/>
              <a:gd name="T3" fmla="*/ 0 h 31"/>
              <a:gd name="T4" fmla="*/ 75604688 w 30"/>
              <a:gd name="T5" fmla="*/ 52924613 h 31"/>
              <a:gd name="T6" fmla="*/ 50403125 w 30"/>
              <a:gd name="T7" fmla="*/ 78126431 h 31"/>
              <a:gd name="T8" fmla="*/ 0 w 30"/>
              <a:gd name="T9" fmla="*/ 27722794 h 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0" h="31">
                <a:moveTo>
                  <a:pt x="0" y="11"/>
                </a:moveTo>
                <a:lnTo>
                  <a:pt x="5" y="0"/>
                </a:lnTo>
                <a:lnTo>
                  <a:pt x="30" y="21"/>
                </a:lnTo>
                <a:lnTo>
                  <a:pt x="20" y="31"/>
                </a:lnTo>
                <a:lnTo>
                  <a:pt x="0" y="11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任意多边形 38"/>
          <p:cNvSpPr>
            <a:spLocks/>
          </p:cNvSpPr>
          <p:nvPr/>
        </p:nvSpPr>
        <p:spPr bwMode="auto">
          <a:xfrm>
            <a:off x="2348267" y="2888338"/>
            <a:ext cx="754063" cy="490061"/>
          </a:xfrm>
          <a:custGeom>
            <a:avLst/>
            <a:gdLst>
              <a:gd name="T0" fmla="*/ 571249 w 753252"/>
              <a:gd name="T1" fmla="*/ 682 h 544174"/>
              <a:gd name="T2" fmla="*/ 671144 w 753252"/>
              <a:gd name="T3" fmla="*/ 40962 h 544174"/>
              <a:gd name="T4" fmla="*/ 711404 w 753252"/>
              <a:gd name="T5" fmla="*/ 16794 h 544174"/>
              <a:gd name="T6" fmla="*/ 711404 w 753252"/>
              <a:gd name="T7" fmla="*/ 81241 h 544174"/>
              <a:gd name="T8" fmla="*/ 115556 w 753252"/>
              <a:gd name="T9" fmla="*/ 467925 h 544174"/>
              <a:gd name="T10" fmla="*/ 119816 w 753252"/>
              <a:gd name="T11" fmla="*/ 467020 h 544174"/>
              <a:gd name="T12" fmla="*/ 104903 w 753252"/>
              <a:gd name="T13" fmla="*/ 460272 h 544174"/>
              <a:gd name="T14" fmla="*/ 42886 w 753252"/>
              <a:gd name="T15" fmla="*/ 452305 h 544174"/>
              <a:gd name="T16" fmla="*/ 2795 w 753252"/>
              <a:gd name="T17" fmla="*/ 379461 h 544174"/>
              <a:gd name="T18" fmla="*/ 82978 w 753252"/>
              <a:gd name="T19" fmla="*/ 371368 h 544174"/>
              <a:gd name="T20" fmla="*/ 123069 w 753252"/>
              <a:gd name="T21" fmla="*/ 306617 h 544174"/>
              <a:gd name="T22" fmla="*/ 155143 w 753252"/>
              <a:gd name="T23" fmla="*/ 379461 h 544174"/>
              <a:gd name="T24" fmla="*/ 139106 w 753252"/>
              <a:gd name="T25" fmla="*/ 423976 h 544174"/>
              <a:gd name="T26" fmla="*/ 123914 w 753252"/>
              <a:gd name="T27" fmla="*/ 466148 h 544174"/>
              <a:gd name="T28" fmla="*/ 125621 w 753252"/>
              <a:gd name="T29" fmla="*/ 465785 h 544174"/>
              <a:gd name="T30" fmla="*/ 365168 w 753252"/>
              <a:gd name="T31" fmla="*/ 218191 h 544174"/>
              <a:gd name="T32" fmla="*/ 571249 w 753252"/>
              <a:gd name="T33" fmla="*/ 682 h 54417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753252" h="544174">
                <a:moveTo>
                  <a:pt x="570635" y="682"/>
                </a:moveTo>
                <a:cubicBezTo>
                  <a:pt x="604065" y="3701"/>
                  <a:pt x="638249" y="16784"/>
                  <a:pt x="670422" y="40937"/>
                </a:cubicBezTo>
                <a:cubicBezTo>
                  <a:pt x="678465" y="32886"/>
                  <a:pt x="694552" y="24835"/>
                  <a:pt x="710639" y="16784"/>
                </a:cubicBezTo>
                <a:cubicBezTo>
                  <a:pt x="710639" y="32886"/>
                  <a:pt x="710639" y="57038"/>
                  <a:pt x="710639" y="81191"/>
                </a:cubicBezTo>
                <a:cubicBezTo>
                  <a:pt x="839332" y="234158"/>
                  <a:pt x="686509" y="733314"/>
                  <a:pt x="115432" y="467635"/>
                </a:cubicBezTo>
                <a:lnTo>
                  <a:pt x="119687" y="466730"/>
                </a:lnTo>
                <a:lnTo>
                  <a:pt x="104790" y="459986"/>
                </a:lnTo>
                <a:cubicBezTo>
                  <a:pt x="86393" y="455057"/>
                  <a:pt x="66869" y="458090"/>
                  <a:pt x="42840" y="452024"/>
                </a:cubicBezTo>
                <a:cubicBezTo>
                  <a:pt x="2792" y="443935"/>
                  <a:pt x="-5218" y="403491"/>
                  <a:pt x="2792" y="379225"/>
                </a:cubicBezTo>
                <a:cubicBezTo>
                  <a:pt x="18811" y="346870"/>
                  <a:pt x="58860" y="338782"/>
                  <a:pt x="82889" y="371137"/>
                </a:cubicBezTo>
                <a:cubicBezTo>
                  <a:pt x="66869" y="338782"/>
                  <a:pt x="90898" y="298338"/>
                  <a:pt x="122937" y="306427"/>
                </a:cubicBezTo>
                <a:cubicBezTo>
                  <a:pt x="146966" y="306427"/>
                  <a:pt x="170995" y="338782"/>
                  <a:pt x="154976" y="379225"/>
                </a:cubicBezTo>
                <a:cubicBezTo>
                  <a:pt x="150971" y="395403"/>
                  <a:pt x="144964" y="409558"/>
                  <a:pt x="138956" y="423713"/>
                </a:cubicBezTo>
                <a:lnTo>
                  <a:pt x="123781" y="465859"/>
                </a:lnTo>
                <a:lnTo>
                  <a:pt x="125486" y="465496"/>
                </a:lnTo>
                <a:cubicBezTo>
                  <a:pt x="170353" y="454929"/>
                  <a:pt x="350700" y="401215"/>
                  <a:pt x="364775" y="218056"/>
                </a:cubicBezTo>
                <a:cubicBezTo>
                  <a:pt x="376840" y="73140"/>
                  <a:pt x="470344" y="-8375"/>
                  <a:pt x="570635" y="682"/>
                </a:cubicBezTo>
                <a:close/>
              </a:path>
            </a:pathLst>
          </a:custGeom>
          <a:solidFill>
            <a:srgbClr val="FFC1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Freeform 110"/>
          <p:cNvSpPr>
            <a:spLocks/>
          </p:cNvSpPr>
          <p:nvPr/>
        </p:nvSpPr>
        <p:spPr bwMode="auto">
          <a:xfrm>
            <a:off x="2865790" y="2961203"/>
            <a:ext cx="88900" cy="65723"/>
          </a:xfrm>
          <a:custGeom>
            <a:avLst/>
            <a:gdLst>
              <a:gd name="T0" fmla="*/ 0 w 11"/>
              <a:gd name="T1" fmla="*/ 460844547 h 9"/>
              <a:gd name="T2" fmla="*/ 587839127 w 11"/>
              <a:gd name="T3" fmla="*/ 0 h 9"/>
              <a:gd name="T4" fmla="*/ 391895445 w 11"/>
              <a:gd name="T5" fmla="*/ 460844547 h 9"/>
              <a:gd name="T6" fmla="*/ 0 w 11"/>
              <a:gd name="T7" fmla="*/ 460844547 h 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" h="9">
                <a:moveTo>
                  <a:pt x="0" y="7"/>
                </a:moveTo>
                <a:cubicBezTo>
                  <a:pt x="0" y="7"/>
                  <a:pt x="7" y="9"/>
                  <a:pt x="9" y="0"/>
                </a:cubicBezTo>
                <a:cubicBezTo>
                  <a:pt x="9" y="0"/>
                  <a:pt x="11" y="4"/>
                  <a:pt x="6" y="7"/>
                </a:cubicBezTo>
                <a:cubicBezTo>
                  <a:pt x="4" y="9"/>
                  <a:pt x="2" y="8"/>
                  <a:pt x="0" y="7"/>
                </a:cubicBez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Freeform 111"/>
          <p:cNvSpPr>
            <a:spLocks/>
          </p:cNvSpPr>
          <p:nvPr/>
        </p:nvSpPr>
        <p:spPr bwMode="auto">
          <a:xfrm>
            <a:off x="2883255" y="3012639"/>
            <a:ext cx="7937" cy="57150"/>
          </a:xfrm>
          <a:custGeom>
            <a:avLst/>
            <a:gdLst>
              <a:gd name="T0" fmla="*/ 0 w 1"/>
              <a:gd name="T1" fmla="*/ 63007875 h 8"/>
              <a:gd name="T2" fmla="*/ 63003906 w 1"/>
              <a:gd name="T3" fmla="*/ 63007875 h 8"/>
              <a:gd name="T4" fmla="*/ 0 w 1"/>
              <a:gd name="T5" fmla="*/ 0 h 8"/>
              <a:gd name="T6" fmla="*/ 0 w 1"/>
              <a:gd name="T7" fmla="*/ 63007875 h 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" h="8">
                <a:moveTo>
                  <a:pt x="0" y="1"/>
                </a:moveTo>
                <a:cubicBezTo>
                  <a:pt x="0" y="1"/>
                  <a:pt x="0" y="8"/>
                  <a:pt x="1" y="1"/>
                </a:cubicBezTo>
                <a:cubicBezTo>
                  <a:pt x="0" y="0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Freeform 112"/>
          <p:cNvSpPr>
            <a:spLocks/>
          </p:cNvSpPr>
          <p:nvPr/>
        </p:nvSpPr>
        <p:spPr bwMode="auto">
          <a:xfrm>
            <a:off x="2899128" y="3012639"/>
            <a:ext cx="23812" cy="50006"/>
          </a:xfrm>
          <a:custGeom>
            <a:avLst/>
            <a:gdLst>
              <a:gd name="T0" fmla="*/ 0 w 3"/>
              <a:gd name="T1" fmla="*/ 63008442 h 7"/>
              <a:gd name="T2" fmla="*/ 63006552 w 3"/>
              <a:gd name="T3" fmla="*/ 0 h 7"/>
              <a:gd name="T4" fmla="*/ 0 w 3"/>
              <a:gd name="T5" fmla="*/ 0 h 7"/>
              <a:gd name="T6" fmla="*/ 0 w 3"/>
              <a:gd name="T7" fmla="*/ 63008442 h 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" h="7">
                <a:moveTo>
                  <a:pt x="0" y="1"/>
                </a:moveTo>
                <a:cubicBezTo>
                  <a:pt x="0" y="1"/>
                  <a:pt x="3" y="7"/>
                  <a:pt x="1" y="0"/>
                </a:cubicBezTo>
                <a:cubicBezTo>
                  <a:pt x="0" y="0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Freeform 113"/>
          <p:cNvSpPr>
            <a:spLocks/>
          </p:cNvSpPr>
          <p:nvPr/>
        </p:nvSpPr>
        <p:spPr bwMode="auto">
          <a:xfrm>
            <a:off x="2922940" y="2996923"/>
            <a:ext cx="31750" cy="44291"/>
          </a:xfrm>
          <a:custGeom>
            <a:avLst/>
            <a:gdLst>
              <a:gd name="T0" fmla="*/ 0 w 4"/>
              <a:gd name="T1" fmla="*/ 67272804 h 6"/>
              <a:gd name="T2" fmla="*/ 63007875 w 4"/>
              <a:gd name="T3" fmla="*/ 0 h 6"/>
              <a:gd name="T4" fmla="*/ 0 w 4"/>
              <a:gd name="T5" fmla="*/ 67272804 h 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" h="6">
                <a:moveTo>
                  <a:pt x="0" y="1"/>
                </a:moveTo>
                <a:cubicBezTo>
                  <a:pt x="0" y="1"/>
                  <a:pt x="4" y="6"/>
                  <a:pt x="1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" name="Freeform 114"/>
          <p:cNvSpPr>
            <a:spLocks/>
          </p:cNvSpPr>
          <p:nvPr/>
        </p:nvSpPr>
        <p:spPr bwMode="auto">
          <a:xfrm>
            <a:off x="2938815" y="2975491"/>
            <a:ext cx="39688" cy="37147"/>
          </a:xfrm>
          <a:custGeom>
            <a:avLst/>
            <a:gdLst>
              <a:gd name="T0" fmla="*/ 0 w 5"/>
              <a:gd name="T1" fmla="*/ 136290050 h 5"/>
              <a:gd name="T2" fmla="*/ 0 w 5"/>
              <a:gd name="T3" fmla="*/ 0 h 5"/>
              <a:gd name="T4" fmla="*/ 0 w 5"/>
              <a:gd name="T5" fmla="*/ 68145025 h 5"/>
              <a:gd name="T6" fmla="*/ 0 w 5"/>
              <a:gd name="T7" fmla="*/ 136290050 h 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" h="5">
                <a:moveTo>
                  <a:pt x="0" y="2"/>
                </a:moveTo>
                <a:cubicBezTo>
                  <a:pt x="0" y="2"/>
                  <a:pt x="5" y="5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0" y="2"/>
                </a:ln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Freeform 115"/>
          <p:cNvSpPr>
            <a:spLocks/>
          </p:cNvSpPr>
          <p:nvPr/>
        </p:nvSpPr>
        <p:spPr bwMode="auto">
          <a:xfrm>
            <a:off x="2729267" y="3026926"/>
            <a:ext cx="322263" cy="231457"/>
          </a:xfrm>
          <a:custGeom>
            <a:avLst/>
            <a:gdLst>
              <a:gd name="T0" fmla="*/ 0 w 40"/>
              <a:gd name="T1" fmla="*/ 2066843145 h 32"/>
              <a:gd name="T2" fmla="*/ 843805383 w 40"/>
              <a:gd name="T3" fmla="*/ 839652265 h 32"/>
              <a:gd name="T4" fmla="*/ 0 w 40"/>
              <a:gd name="T5" fmla="*/ 2066843145 h 3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0" h="32">
                <a:moveTo>
                  <a:pt x="0" y="32"/>
                </a:moveTo>
                <a:cubicBezTo>
                  <a:pt x="0" y="32"/>
                  <a:pt x="12" y="25"/>
                  <a:pt x="13" y="13"/>
                </a:cubicBezTo>
                <a:cubicBezTo>
                  <a:pt x="13" y="0"/>
                  <a:pt x="40" y="25"/>
                  <a:pt x="0" y="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Freeform 116"/>
          <p:cNvSpPr>
            <a:spLocks/>
          </p:cNvSpPr>
          <p:nvPr/>
        </p:nvSpPr>
        <p:spPr bwMode="auto">
          <a:xfrm>
            <a:off x="5853467" y="2569726"/>
            <a:ext cx="73025" cy="145733"/>
          </a:xfrm>
          <a:custGeom>
            <a:avLst/>
            <a:gdLst>
              <a:gd name="T0" fmla="*/ 0 w 46"/>
              <a:gd name="T1" fmla="*/ 12601575 h 102"/>
              <a:gd name="T2" fmla="*/ 27722513 w 46"/>
              <a:gd name="T3" fmla="*/ 0 h 102"/>
              <a:gd name="T4" fmla="*/ 115927188 w 46"/>
              <a:gd name="T5" fmla="*/ 241935000 h 102"/>
              <a:gd name="T6" fmla="*/ 90725625 w 46"/>
              <a:gd name="T7" fmla="*/ 257055938 h 102"/>
              <a:gd name="T8" fmla="*/ 0 w 46"/>
              <a:gd name="T9" fmla="*/ 12601575 h 10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6" h="102">
                <a:moveTo>
                  <a:pt x="0" y="5"/>
                </a:moveTo>
                <a:lnTo>
                  <a:pt x="11" y="0"/>
                </a:lnTo>
                <a:lnTo>
                  <a:pt x="46" y="96"/>
                </a:lnTo>
                <a:lnTo>
                  <a:pt x="36" y="102"/>
                </a:lnTo>
                <a:lnTo>
                  <a:pt x="0" y="5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" name="Freeform 117"/>
          <p:cNvSpPr>
            <a:spLocks/>
          </p:cNvSpPr>
          <p:nvPr/>
        </p:nvSpPr>
        <p:spPr bwMode="auto">
          <a:xfrm>
            <a:off x="5766155" y="2576869"/>
            <a:ext cx="47625" cy="160020"/>
          </a:xfrm>
          <a:custGeom>
            <a:avLst/>
            <a:gdLst>
              <a:gd name="T0" fmla="*/ 0 w 30"/>
              <a:gd name="T1" fmla="*/ 269657513 h 112"/>
              <a:gd name="T2" fmla="*/ 37803138 w 30"/>
              <a:gd name="T3" fmla="*/ 229335013 h 112"/>
              <a:gd name="T4" fmla="*/ 12601575 w 30"/>
              <a:gd name="T5" fmla="*/ 0 h 112"/>
              <a:gd name="T6" fmla="*/ 37803138 w 30"/>
              <a:gd name="T7" fmla="*/ 0 h 112"/>
              <a:gd name="T8" fmla="*/ 75604688 w 30"/>
              <a:gd name="T9" fmla="*/ 244455950 h 112"/>
              <a:gd name="T10" fmla="*/ 12601575 w 30"/>
              <a:gd name="T11" fmla="*/ 282257500 h 112"/>
              <a:gd name="T12" fmla="*/ 0 w 30"/>
              <a:gd name="T13" fmla="*/ 269657513 h 1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112">
                <a:moveTo>
                  <a:pt x="0" y="107"/>
                </a:moveTo>
                <a:lnTo>
                  <a:pt x="15" y="91"/>
                </a:lnTo>
                <a:lnTo>
                  <a:pt x="5" y="0"/>
                </a:lnTo>
                <a:lnTo>
                  <a:pt x="15" y="0"/>
                </a:lnTo>
                <a:lnTo>
                  <a:pt x="30" y="97"/>
                </a:lnTo>
                <a:lnTo>
                  <a:pt x="5" y="112"/>
                </a:lnTo>
                <a:lnTo>
                  <a:pt x="0" y="107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" name="Freeform 118"/>
          <p:cNvSpPr>
            <a:spLocks/>
          </p:cNvSpPr>
          <p:nvPr/>
        </p:nvSpPr>
        <p:spPr bwMode="auto">
          <a:xfrm>
            <a:off x="5886805" y="2699743"/>
            <a:ext cx="39687" cy="44291"/>
          </a:xfrm>
          <a:custGeom>
            <a:avLst/>
            <a:gdLst>
              <a:gd name="T0" fmla="*/ 0 w 25"/>
              <a:gd name="T1" fmla="*/ 65523397 h 31"/>
              <a:gd name="T2" fmla="*/ 37802661 w 25"/>
              <a:gd name="T3" fmla="*/ 0 h 31"/>
              <a:gd name="T4" fmla="*/ 63003906 w 25"/>
              <a:gd name="T5" fmla="*/ 12601447 h 31"/>
              <a:gd name="T6" fmla="*/ 25201245 w 25"/>
              <a:gd name="T7" fmla="*/ 78124844 h 31"/>
              <a:gd name="T8" fmla="*/ 0 w 25"/>
              <a:gd name="T9" fmla="*/ 65523397 h 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5" h="31">
                <a:moveTo>
                  <a:pt x="0" y="26"/>
                </a:moveTo>
                <a:lnTo>
                  <a:pt x="15" y="0"/>
                </a:lnTo>
                <a:lnTo>
                  <a:pt x="25" y="5"/>
                </a:lnTo>
                <a:lnTo>
                  <a:pt x="10" y="31"/>
                </a:lnTo>
                <a:lnTo>
                  <a:pt x="0" y="26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" name="任意多边形 37"/>
          <p:cNvSpPr>
            <a:spLocks/>
          </p:cNvSpPr>
          <p:nvPr/>
        </p:nvSpPr>
        <p:spPr bwMode="auto">
          <a:xfrm>
            <a:off x="5467703" y="2159675"/>
            <a:ext cx="760412" cy="440056"/>
          </a:xfrm>
          <a:custGeom>
            <a:avLst/>
            <a:gdLst>
              <a:gd name="T0" fmla="*/ 639527 w 760238"/>
              <a:gd name="T1" fmla="*/ 161808 h 489328"/>
              <a:gd name="T2" fmla="*/ 677040 w 760238"/>
              <a:gd name="T3" fmla="*/ 214091 h 489328"/>
              <a:gd name="T4" fmla="*/ 749794 w 760238"/>
              <a:gd name="T5" fmla="*/ 206009 h 489328"/>
              <a:gd name="T6" fmla="*/ 733626 w 760238"/>
              <a:gd name="T7" fmla="*/ 278752 h 489328"/>
              <a:gd name="T8" fmla="*/ 660873 w 760238"/>
              <a:gd name="T9" fmla="*/ 319163 h 489328"/>
              <a:gd name="T10" fmla="*/ 604287 w 760238"/>
              <a:gd name="T11" fmla="*/ 238339 h 489328"/>
              <a:gd name="T12" fmla="*/ 620455 w 760238"/>
              <a:gd name="T13" fmla="*/ 165597 h 489328"/>
              <a:gd name="T14" fmla="*/ 639527 w 760238"/>
              <a:gd name="T15" fmla="*/ 161808 h 489328"/>
              <a:gd name="T16" fmla="*/ 170818 w 760238"/>
              <a:gd name="T17" fmla="*/ 516 h 489328"/>
              <a:gd name="T18" fmla="*/ 378889 w 760238"/>
              <a:gd name="T19" fmla="*/ 158784 h 489328"/>
              <a:gd name="T20" fmla="*/ 669101 w 760238"/>
              <a:gd name="T21" fmla="*/ 319725 h 489328"/>
              <a:gd name="T22" fmla="*/ 16123 w 760238"/>
              <a:gd name="T23" fmla="*/ 126596 h 489328"/>
              <a:gd name="T24" fmla="*/ 0 w 760238"/>
              <a:gd name="T25" fmla="*/ 70267 h 489328"/>
              <a:gd name="T26" fmla="*/ 40307 w 760238"/>
              <a:gd name="T27" fmla="*/ 78313 h 489328"/>
              <a:gd name="T28" fmla="*/ 170818 w 760238"/>
              <a:gd name="T29" fmla="*/ 516 h 489328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760238" h="489328">
                <a:moveTo>
                  <a:pt x="639381" y="161933"/>
                </a:moveTo>
                <a:cubicBezTo>
                  <a:pt x="658701" y="165725"/>
                  <a:pt x="676885" y="189991"/>
                  <a:pt x="676885" y="214257"/>
                </a:cubicBezTo>
                <a:cubicBezTo>
                  <a:pt x="684967" y="181902"/>
                  <a:pt x="725376" y="181902"/>
                  <a:pt x="749622" y="206168"/>
                </a:cubicBezTo>
                <a:cubicBezTo>
                  <a:pt x="765785" y="230434"/>
                  <a:pt x="765785" y="262789"/>
                  <a:pt x="733458" y="278967"/>
                </a:cubicBezTo>
                <a:cubicBezTo>
                  <a:pt x="709213" y="295144"/>
                  <a:pt x="684967" y="295144"/>
                  <a:pt x="660722" y="319410"/>
                </a:cubicBezTo>
                <a:cubicBezTo>
                  <a:pt x="644558" y="287055"/>
                  <a:pt x="620313" y="270878"/>
                  <a:pt x="604149" y="238523"/>
                </a:cubicBezTo>
                <a:cubicBezTo>
                  <a:pt x="587985" y="206168"/>
                  <a:pt x="596067" y="173813"/>
                  <a:pt x="620313" y="165725"/>
                </a:cubicBezTo>
                <a:cubicBezTo>
                  <a:pt x="626374" y="161680"/>
                  <a:pt x="632940" y="160669"/>
                  <a:pt x="639381" y="161933"/>
                </a:cubicBezTo>
                <a:close/>
                <a:moveTo>
                  <a:pt x="170779" y="516"/>
                </a:moveTo>
                <a:cubicBezTo>
                  <a:pt x="250352" y="-5933"/>
                  <a:pt x="333467" y="48174"/>
                  <a:pt x="378802" y="158907"/>
                </a:cubicBezTo>
                <a:cubicBezTo>
                  <a:pt x="451339" y="344132"/>
                  <a:pt x="668948" y="319972"/>
                  <a:pt x="668948" y="319972"/>
                </a:cubicBezTo>
                <a:cubicBezTo>
                  <a:pt x="217610" y="722635"/>
                  <a:pt x="-64477" y="303866"/>
                  <a:pt x="16119" y="126694"/>
                </a:cubicBezTo>
                <a:cubicBezTo>
                  <a:pt x="8060" y="110587"/>
                  <a:pt x="8060" y="78374"/>
                  <a:pt x="0" y="70321"/>
                </a:cubicBezTo>
                <a:cubicBezTo>
                  <a:pt x="16119" y="70321"/>
                  <a:pt x="32239" y="78374"/>
                  <a:pt x="40298" y="78374"/>
                </a:cubicBezTo>
                <a:cubicBezTo>
                  <a:pt x="76567" y="30055"/>
                  <a:pt x="123035" y="4385"/>
                  <a:pt x="170779" y="516"/>
                </a:cubicBezTo>
                <a:close/>
              </a:path>
            </a:pathLst>
          </a:custGeom>
          <a:solidFill>
            <a:srgbClr val="FFC1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" name="Freeform 121"/>
          <p:cNvSpPr>
            <a:spLocks/>
          </p:cNvSpPr>
          <p:nvPr/>
        </p:nvSpPr>
        <p:spPr bwMode="auto">
          <a:xfrm>
            <a:off x="5572480" y="2279690"/>
            <a:ext cx="306387" cy="217170"/>
          </a:xfrm>
          <a:custGeom>
            <a:avLst/>
            <a:gdLst>
              <a:gd name="T0" fmla="*/ 2147483646 w 38"/>
              <a:gd name="T1" fmla="*/ 1617377597 h 30"/>
              <a:gd name="T2" fmla="*/ 1365195969 w 38"/>
              <a:gd name="T3" fmla="*/ 711650003 h 30"/>
              <a:gd name="T4" fmla="*/ 2147483646 w 38"/>
              <a:gd name="T5" fmla="*/ 1617377597 h 3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38" h="30">
                <a:moveTo>
                  <a:pt x="38" y="25"/>
                </a:moveTo>
                <a:cubicBezTo>
                  <a:pt x="38" y="25"/>
                  <a:pt x="25" y="22"/>
                  <a:pt x="21" y="11"/>
                </a:cubicBezTo>
                <a:cubicBezTo>
                  <a:pt x="17" y="0"/>
                  <a:pt x="0" y="30"/>
                  <a:pt x="38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6" name="Freeform 122"/>
          <p:cNvSpPr>
            <a:spLocks/>
          </p:cNvSpPr>
          <p:nvPr/>
        </p:nvSpPr>
        <p:spPr bwMode="auto">
          <a:xfrm>
            <a:off x="5588353" y="2243971"/>
            <a:ext cx="112712" cy="57150"/>
          </a:xfrm>
          <a:custGeom>
            <a:avLst/>
            <a:gdLst>
              <a:gd name="T0" fmla="*/ 0 w 14"/>
              <a:gd name="T1" fmla="*/ 0 h 8"/>
              <a:gd name="T2" fmla="*/ 907436261 w 14"/>
              <a:gd name="T3" fmla="*/ 126007813 h 8"/>
              <a:gd name="T4" fmla="*/ 388904705 w 14"/>
              <a:gd name="T5" fmla="*/ 378023438 h 8"/>
              <a:gd name="T6" fmla="*/ 0 w 14"/>
              <a:gd name="T7" fmla="*/ 0 h 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" h="8">
                <a:moveTo>
                  <a:pt x="0" y="0"/>
                </a:moveTo>
                <a:cubicBezTo>
                  <a:pt x="0" y="0"/>
                  <a:pt x="5" y="8"/>
                  <a:pt x="14" y="2"/>
                </a:cubicBezTo>
                <a:cubicBezTo>
                  <a:pt x="14" y="2"/>
                  <a:pt x="12" y="7"/>
                  <a:pt x="6" y="6"/>
                </a:cubicBezTo>
                <a:cubicBezTo>
                  <a:pt x="2" y="5"/>
                  <a:pt x="1" y="3"/>
                  <a:pt x="0" y="0"/>
                </a:cubicBez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7" name="Freeform 123"/>
          <p:cNvSpPr>
            <a:spLocks/>
          </p:cNvSpPr>
          <p:nvPr/>
        </p:nvSpPr>
        <p:spPr bwMode="auto">
          <a:xfrm>
            <a:off x="3703990" y="1641039"/>
            <a:ext cx="1481138" cy="724376"/>
          </a:xfrm>
          <a:custGeom>
            <a:avLst/>
            <a:gdLst>
              <a:gd name="T0" fmla="*/ 2147483646 w 933"/>
              <a:gd name="T1" fmla="*/ 587197565 h 507"/>
              <a:gd name="T2" fmla="*/ 229335090 w 933"/>
              <a:gd name="T3" fmla="*/ 0 h 507"/>
              <a:gd name="T4" fmla="*/ 433467021 w 933"/>
              <a:gd name="T5" fmla="*/ 433467144 h 507"/>
              <a:gd name="T6" fmla="*/ 0 w 933"/>
              <a:gd name="T7" fmla="*/ 728326402 h 507"/>
              <a:gd name="T8" fmla="*/ 2147483646 w 933"/>
              <a:gd name="T9" fmla="*/ 1277720806 h 507"/>
              <a:gd name="T10" fmla="*/ 2147483646 w 933"/>
              <a:gd name="T11" fmla="*/ 587197565 h 50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33" h="507">
                <a:moveTo>
                  <a:pt x="928" y="233"/>
                </a:moveTo>
                <a:lnTo>
                  <a:pt x="91" y="0"/>
                </a:lnTo>
                <a:lnTo>
                  <a:pt x="172" y="172"/>
                </a:lnTo>
                <a:lnTo>
                  <a:pt x="0" y="289"/>
                </a:lnTo>
                <a:lnTo>
                  <a:pt x="933" y="507"/>
                </a:lnTo>
                <a:lnTo>
                  <a:pt x="928" y="233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8" name="Freeform 124"/>
          <p:cNvSpPr>
            <a:spLocks/>
          </p:cNvSpPr>
          <p:nvPr/>
        </p:nvSpPr>
        <p:spPr bwMode="auto">
          <a:xfrm>
            <a:off x="3703990" y="1649612"/>
            <a:ext cx="1481138" cy="724376"/>
          </a:xfrm>
          <a:custGeom>
            <a:avLst/>
            <a:gdLst>
              <a:gd name="T0" fmla="*/ 2147483646 w 933"/>
              <a:gd name="T1" fmla="*/ 587197565 h 507"/>
              <a:gd name="T2" fmla="*/ 229335090 w 933"/>
              <a:gd name="T3" fmla="*/ 0 h 507"/>
              <a:gd name="T4" fmla="*/ 433467021 w 933"/>
              <a:gd name="T5" fmla="*/ 433467144 h 507"/>
              <a:gd name="T6" fmla="*/ 0 w 933"/>
              <a:gd name="T7" fmla="*/ 728326402 h 507"/>
              <a:gd name="T8" fmla="*/ 2147483646 w 933"/>
              <a:gd name="T9" fmla="*/ 1277720806 h 507"/>
              <a:gd name="T10" fmla="*/ 2147483646 w 933"/>
              <a:gd name="T11" fmla="*/ 587197565 h 50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33" h="507">
                <a:moveTo>
                  <a:pt x="928" y="233"/>
                </a:moveTo>
                <a:lnTo>
                  <a:pt x="91" y="0"/>
                </a:lnTo>
                <a:lnTo>
                  <a:pt x="172" y="172"/>
                </a:lnTo>
                <a:lnTo>
                  <a:pt x="0" y="289"/>
                </a:lnTo>
                <a:lnTo>
                  <a:pt x="933" y="507"/>
                </a:lnTo>
                <a:lnTo>
                  <a:pt x="928" y="23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Freeform 126"/>
          <p:cNvSpPr>
            <a:spLocks/>
          </p:cNvSpPr>
          <p:nvPr/>
        </p:nvSpPr>
        <p:spPr bwMode="auto">
          <a:xfrm>
            <a:off x="3421415" y="1975366"/>
            <a:ext cx="1771650" cy="1108710"/>
          </a:xfrm>
          <a:custGeom>
            <a:avLst/>
            <a:gdLst>
              <a:gd name="T0" fmla="*/ 2147483646 w 1116"/>
              <a:gd name="T1" fmla="*/ 0 h 776"/>
              <a:gd name="T2" fmla="*/ 0 w 1116"/>
              <a:gd name="T3" fmla="*/ 806450000 h 776"/>
              <a:gd name="T4" fmla="*/ 15120938 w 1116"/>
              <a:gd name="T5" fmla="*/ 1955641250 h 776"/>
              <a:gd name="T6" fmla="*/ 2147483646 w 1116"/>
              <a:gd name="T7" fmla="*/ 1151712200 h 776"/>
              <a:gd name="T8" fmla="*/ 2147483646 w 1116"/>
              <a:gd name="T9" fmla="*/ 0 h 7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16" h="776">
                <a:moveTo>
                  <a:pt x="1111" y="0"/>
                </a:moveTo>
                <a:lnTo>
                  <a:pt x="0" y="320"/>
                </a:lnTo>
                <a:lnTo>
                  <a:pt x="6" y="776"/>
                </a:lnTo>
                <a:lnTo>
                  <a:pt x="1116" y="457"/>
                </a:lnTo>
                <a:lnTo>
                  <a:pt x="11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0" name="Freeform 129"/>
          <p:cNvSpPr>
            <a:spLocks/>
          </p:cNvSpPr>
          <p:nvPr/>
        </p:nvSpPr>
        <p:spPr bwMode="auto">
          <a:xfrm>
            <a:off x="3430942" y="2555439"/>
            <a:ext cx="1762125" cy="528637"/>
          </a:xfrm>
          <a:custGeom>
            <a:avLst/>
            <a:gdLst>
              <a:gd name="T0" fmla="*/ 2147483646 w 1110"/>
              <a:gd name="T1" fmla="*/ 0 h 370"/>
              <a:gd name="T2" fmla="*/ 0 w 1110"/>
              <a:gd name="T3" fmla="*/ 791329063 h 370"/>
              <a:gd name="T4" fmla="*/ 0 w 1110"/>
              <a:gd name="T5" fmla="*/ 932457813 h 370"/>
              <a:gd name="T6" fmla="*/ 2147483646 w 1110"/>
              <a:gd name="T7" fmla="*/ 128528763 h 370"/>
              <a:gd name="T8" fmla="*/ 2147483646 w 1110"/>
              <a:gd name="T9" fmla="*/ 0 h 3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10" h="370">
                <a:moveTo>
                  <a:pt x="1110" y="0"/>
                </a:moveTo>
                <a:lnTo>
                  <a:pt x="0" y="314"/>
                </a:lnTo>
                <a:lnTo>
                  <a:pt x="0" y="370"/>
                </a:lnTo>
                <a:lnTo>
                  <a:pt x="1110" y="51"/>
                </a:lnTo>
                <a:lnTo>
                  <a:pt x="11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1" name="Freeform 131"/>
          <p:cNvSpPr>
            <a:spLocks/>
          </p:cNvSpPr>
          <p:nvPr/>
        </p:nvSpPr>
        <p:spPr bwMode="auto">
          <a:xfrm>
            <a:off x="3421415" y="3765590"/>
            <a:ext cx="1771650" cy="1108710"/>
          </a:xfrm>
          <a:custGeom>
            <a:avLst/>
            <a:gdLst>
              <a:gd name="T0" fmla="*/ 2147483646 w 1116"/>
              <a:gd name="T1" fmla="*/ 0 h 776"/>
              <a:gd name="T2" fmla="*/ 0 w 1116"/>
              <a:gd name="T3" fmla="*/ 806450000 h 776"/>
              <a:gd name="T4" fmla="*/ 15120938 w 1116"/>
              <a:gd name="T5" fmla="*/ 1955641250 h 776"/>
              <a:gd name="T6" fmla="*/ 2147483646 w 1116"/>
              <a:gd name="T7" fmla="*/ 1151712200 h 776"/>
              <a:gd name="T8" fmla="*/ 2147483646 w 1116"/>
              <a:gd name="T9" fmla="*/ 0 h 7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16" h="776">
                <a:moveTo>
                  <a:pt x="1111" y="0"/>
                </a:moveTo>
                <a:lnTo>
                  <a:pt x="0" y="320"/>
                </a:lnTo>
                <a:lnTo>
                  <a:pt x="6" y="776"/>
                </a:lnTo>
                <a:lnTo>
                  <a:pt x="1116" y="457"/>
                </a:lnTo>
                <a:lnTo>
                  <a:pt x="11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Freeform 133"/>
          <p:cNvSpPr>
            <a:spLocks noEditPoints="1"/>
          </p:cNvSpPr>
          <p:nvPr/>
        </p:nvSpPr>
        <p:spPr bwMode="auto">
          <a:xfrm>
            <a:off x="3421415" y="3765590"/>
            <a:ext cx="1771650" cy="1108710"/>
          </a:xfrm>
          <a:custGeom>
            <a:avLst/>
            <a:gdLst>
              <a:gd name="T0" fmla="*/ 2147483646 w 1116"/>
              <a:gd name="T1" fmla="*/ 1023183438 h 776"/>
              <a:gd name="T2" fmla="*/ 15120938 w 1116"/>
              <a:gd name="T3" fmla="*/ 1814512500 h 776"/>
              <a:gd name="T4" fmla="*/ 15120938 w 1116"/>
              <a:gd name="T5" fmla="*/ 1955641250 h 776"/>
              <a:gd name="T6" fmla="*/ 2147483646 w 1116"/>
              <a:gd name="T7" fmla="*/ 1151712200 h 776"/>
              <a:gd name="T8" fmla="*/ 2147483646 w 1116"/>
              <a:gd name="T9" fmla="*/ 1023183438 h 776"/>
              <a:gd name="T10" fmla="*/ 2147483646 w 1116"/>
              <a:gd name="T11" fmla="*/ 0 h 776"/>
              <a:gd name="T12" fmla="*/ 2147483646 w 1116"/>
              <a:gd name="T13" fmla="*/ 0 h 776"/>
              <a:gd name="T14" fmla="*/ 0 w 1116"/>
              <a:gd name="T15" fmla="*/ 806450000 h 776"/>
              <a:gd name="T16" fmla="*/ 0 w 1116"/>
              <a:gd name="T17" fmla="*/ 869454700 h 776"/>
              <a:gd name="T18" fmla="*/ 0 w 1116"/>
              <a:gd name="T19" fmla="*/ 932457813 h 776"/>
              <a:gd name="T20" fmla="*/ 2147483646 w 1116"/>
              <a:gd name="T21" fmla="*/ 128528763 h 776"/>
              <a:gd name="T22" fmla="*/ 2147483646 w 1116"/>
              <a:gd name="T23" fmla="*/ 0 h 77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116" h="776">
                <a:moveTo>
                  <a:pt x="1116" y="406"/>
                </a:moveTo>
                <a:lnTo>
                  <a:pt x="6" y="720"/>
                </a:lnTo>
                <a:lnTo>
                  <a:pt x="6" y="776"/>
                </a:lnTo>
                <a:lnTo>
                  <a:pt x="1116" y="457"/>
                </a:lnTo>
                <a:lnTo>
                  <a:pt x="1116" y="406"/>
                </a:lnTo>
                <a:moveTo>
                  <a:pt x="1111" y="0"/>
                </a:moveTo>
                <a:lnTo>
                  <a:pt x="1111" y="0"/>
                </a:lnTo>
                <a:lnTo>
                  <a:pt x="0" y="320"/>
                </a:lnTo>
                <a:lnTo>
                  <a:pt x="0" y="345"/>
                </a:lnTo>
                <a:lnTo>
                  <a:pt x="0" y="370"/>
                </a:lnTo>
                <a:lnTo>
                  <a:pt x="1111" y="51"/>
                </a:lnTo>
                <a:lnTo>
                  <a:pt x="11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任意多边形 163"/>
          <p:cNvSpPr>
            <a:spLocks/>
          </p:cNvSpPr>
          <p:nvPr/>
        </p:nvSpPr>
        <p:spPr bwMode="auto">
          <a:xfrm rot="-942146">
            <a:off x="2667353" y="3086933"/>
            <a:ext cx="3522662" cy="668656"/>
          </a:xfrm>
          <a:custGeom>
            <a:avLst/>
            <a:gdLst>
              <a:gd name="T0" fmla="*/ 3522662 w 3521391"/>
              <a:gd name="T1" fmla="*/ 0 h 741516"/>
              <a:gd name="T2" fmla="*/ 3361063 w 3521391"/>
              <a:gd name="T3" fmla="*/ 600874 h 741516"/>
              <a:gd name="T4" fmla="*/ 3362254 w 3521391"/>
              <a:gd name="T5" fmla="*/ 600856 h 741516"/>
              <a:gd name="T6" fmla="*/ 3333887 w 3521391"/>
              <a:gd name="T7" fmla="*/ 701916 h 741516"/>
              <a:gd name="T8" fmla="*/ 0 w 3521391"/>
              <a:gd name="T9" fmla="*/ 742950 h 741516"/>
              <a:gd name="T10" fmla="*/ 3715 w 3521391"/>
              <a:gd name="T11" fmla="*/ 723834 h 741516"/>
              <a:gd name="T12" fmla="*/ 25198 w 3521391"/>
              <a:gd name="T13" fmla="*/ 647301 h 741516"/>
              <a:gd name="T14" fmla="*/ 25723 w 3521391"/>
              <a:gd name="T15" fmla="*/ 647294 h 741516"/>
              <a:gd name="T16" fmla="*/ 37682 w 3521391"/>
              <a:gd name="T17" fmla="*/ 602828 h 741516"/>
              <a:gd name="T18" fmla="*/ 194966 w 3521391"/>
              <a:gd name="T19" fmla="*/ 42480 h 741516"/>
              <a:gd name="T20" fmla="*/ 3522615 w 3521391"/>
              <a:gd name="T21" fmla="*/ 0 h 741516"/>
              <a:gd name="T22" fmla="*/ 3522661 w 3521391"/>
              <a:gd name="T23" fmla="*/ 0 h 74151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3521391"/>
              <a:gd name="T37" fmla="*/ 0 h 741516"/>
              <a:gd name="T38" fmla="*/ 3521391 w 3521391"/>
              <a:gd name="T39" fmla="*/ 741516 h 74151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3521391" h="741516">
                <a:moveTo>
                  <a:pt x="3521391" y="0"/>
                </a:moveTo>
                <a:lnTo>
                  <a:pt x="3359850" y="599714"/>
                </a:lnTo>
                <a:lnTo>
                  <a:pt x="3361041" y="599696"/>
                </a:lnTo>
                <a:lnTo>
                  <a:pt x="3332684" y="700561"/>
                </a:lnTo>
                <a:lnTo>
                  <a:pt x="0" y="741516"/>
                </a:lnTo>
                <a:lnTo>
                  <a:pt x="3714" y="722437"/>
                </a:lnTo>
                <a:lnTo>
                  <a:pt x="25189" y="646052"/>
                </a:lnTo>
                <a:lnTo>
                  <a:pt x="25714" y="646045"/>
                </a:lnTo>
                <a:lnTo>
                  <a:pt x="37668" y="601664"/>
                </a:lnTo>
                <a:lnTo>
                  <a:pt x="194896" y="42398"/>
                </a:lnTo>
                <a:lnTo>
                  <a:pt x="3521344" y="0"/>
                </a:lnTo>
                <a:lnTo>
                  <a:pt x="3521390" y="0"/>
                </a:lnTo>
                <a:lnTo>
                  <a:pt x="3521391" y="0"/>
                </a:lnTo>
                <a:close/>
              </a:path>
            </a:pathLst>
          </a:custGeom>
          <a:solidFill>
            <a:srgbClr val="00BC5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/>
            <a:r>
              <a:rPr lang="zh-CN" altLang="en-US" sz="4800" dirty="0" smtClean="0">
                <a:solidFill>
                  <a:srgbClr val="FFFFFF"/>
                </a:solidFill>
                <a:latin typeface="华文行楷" pitchFamily="2" charset="-122"/>
                <a:ea typeface="华文行楷" pitchFamily="2" charset="-122"/>
              </a:rPr>
              <a:t>谢谢</a:t>
            </a:r>
            <a:endParaRPr lang="zh-CN" altLang="en-US" sz="4800" dirty="0">
              <a:solidFill>
                <a:srgbClr val="FFFFFF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4" name="任意多边形 167"/>
          <p:cNvSpPr>
            <a:spLocks/>
          </p:cNvSpPr>
          <p:nvPr/>
        </p:nvSpPr>
        <p:spPr bwMode="auto">
          <a:xfrm rot="-878033">
            <a:off x="3303940" y="2192536"/>
            <a:ext cx="2008188" cy="674370"/>
          </a:xfrm>
          <a:custGeom>
            <a:avLst/>
            <a:gdLst>
              <a:gd name="T0" fmla="*/ 2008188 w 2008511"/>
              <a:gd name="T1" fmla="*/ 0 h 748757"/>
              <a:gd name="T2" fmla="*/ 1832608 w 2008511"/>
              <a:gd name="T3" fmla="*/ 704469 h 748757"/>
              <a:gd name="T4" fmla="*/ 0 w 2008511"/>
              <a:gd name="T5" fmla="*/ 749300 h 748757"/>
              <a:gd name="T6" fmla="*/ 173644 w 2008511"/>
              <a:gd name="T7" fmla="*/ 45967 h 748757"/>
              <a:gd name="T8" fmla="*/ 0 60000 65536"/>
              <a:gd name="T9" fmla="*/ 0 60000 65536"/>
              <a:gd name="T10" fmla="*/ 0 60000 65536"/>
              <a:gd name="T11" fmla="*/ 0 60000 65536"/>
              <a:gd name="T12" fmla="*/ 0 w 2008511"/>
              <a:gd name="T13" fmla="*/ 0 h 748757"/>
              <a:gd name="T14" fmla="*/ 2008511 w 2008511"/>
              <a:gd name="T15" fmla="*/ 748757 h 74875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8511" h="748757">
                <a:moveTo>
                  <a:pt x="2008511" y="0"/>
                </a:moveTo>
                <a:lnTo>
                  <a:pt x="1832903" y="703958"/>
                </a:lnTo>
                <a:lnTo>
                  <a:pt x="0" y="748757"/>
                </a:lnTo>
                <a:lnTo>
                  <a:pt x="173672" y="45934"/>
                </a:lnTo>
                <a:lnTo>
                  <a:pt x="2008511" y="0"/>
                </a:lnTo>
                <a:close/>
              </a:path>
            </a:pathLst>
          </a:custGeom>
          <a:solidFill>
            <a:srgbClr val="00BC5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/>
            <a:endParaRPr lang="zh-CN" altLang="en-US" sz="3600" dirty="0">
              <a:solidFill>
                <a:srgbClr val="FFFFFF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5" name="任意多边形 171"/>
          <p:cNvSpPr>
            <a:spLocks/>
          </p:cNvSpPr>
          <p:nvPr/>
        </p:nvSpPr>
        <p:spPr bwMode="auto">
          <a:xfrm rot="-750403">
            <a:off x="3330928" y="3949898"/>
            <a:ext cx="1979612" cy="740093"/>
          </a:xfrm>
          <a:custGeom>
            <a:avLst/>
            <a:gdLst>
              <a:gd name="T0" fmla="*/ 1979612 w 1979334"/>
              <a:gd name="T1" fmla="*/ 0 h 822792"/>
              <a:gd name="T2" fmla="*/ 1830233 w 1979334"/>
              <a:gd name="T3" fmla="*/ 709588 h 822792"/>
              <a:gd name="T4" fmla="*/ 0 w 1979334"/>
              <a:gd name="T5" fmla="*/ 822325 h 822792"/>
              <a:gd name="T6" fmla="*/ 147486 w 1979334"/>
              <a:gd name="T7" fmla="*/ 113942 h 822792"/>
              <a:gd name="T8" fmla="*/ 0 60000 65536"/>
              <a:gd name="T9" fmla="*/ 0 60000 65536"/>
              <a:gd name="T10" fmla="*/ 0 60000 65536"/>
              <a:gd name="T11" fmla="*/ 0 60000 65536"/>
              <a:gd name="T12" fmla="*/ 0 w 1979334"/>
              <a:gd name="T13" fmla="*/ 0 h 822792"/>
              <a:gd name="T14" fmla="*/ 1979334 w 1979334"/>
              <a:gd name="T15" fmla="*/ 822792 h 82279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79334" h="822792">
                <a:moveTo>
                  <a:pt x="1979334" y="0"/>
                </a:moveTo>
                <a:lnTo>
                  <a:pt x="1829976" y="709991"/>
                </a:lnTo>
                <a:lnTo>
                  <a:pt x="0" y="822792"/>
                </a:lnTo>
                <a:lnTo>
                  <a:pt x="147465" y="114007"/>
                </a:lnTo>
                <a:lnTo>
                  <a:pt x="1979334" y="0"/>
                </a:lnTo>
                <a:close/>
              </a:path>
            </a:pathLst>
          </a:custGeom>
          <a:solidFill>
            <a:srgbClr val="00BC5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/>
            <a:endParaRPr lang="zh-CN" altLang="en-US" sz="3600" dirty="0">
              <a:solidFill>
                <a:srgbClr val="FFFFFF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 descr="F:\七彩课堂插图板式封面\排版用图标、页眉页脚\标题图（终-排版用）共29个\预习指导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940152" y="1207528"/>
            <a:ext cx="2631705" cy="1661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同侧圆角矩形 17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rPr>
              <a:t>情景导入</a:t>
            </a:r>
            <a:r>
              <a:rPr lang="en-US" altLang="zh-CN" sz="3000" b="1" dirty="0" smtClean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rPr>
              <a:t>1</a:t>
            </a:r>
            <a:endParaRPr lang="zh-CN" altLang="en-US" sz="3000" b="1" dirty="0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19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" name="AutoShape 27"/>
          <p:cNvSpPr>
            <a:spLocks noChangeArrowheads="1"/>
          </p:cNvSpPr>
          <p:nvPr/>
        </p:nvSpPr>
        <p:spPr bwMode="auto">
          <a:xfrm>
            <a:off x="2843809" y="1188397"/>
            <a:ext cx="3600400" cy="656427"/>
          </a:xfrm>
          <a:prstGeom prst="wedgeRoundRectCallout">
            <a:avLst>
              <a:gd name="adj1" fmla="val 70227"/>
              <a:gd name="adj2" fmla="val 83145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endParaRPr lang="zh-CN" altLang="zh-CN" sz="2000">
              <a:solidFill>
                <a:schemeClr val="tx1"/>
              </a:solidFill>
              <a:latin typeface="楷体_GB2312" pitchFamily="49" charset="-122"/>
              <a:ea typeface="宋体" panose="02010600030101010101" pitchFamily="2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zh-CN" sz="1800" b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843808" y="1198493"/>
            <a:ext cx="37103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元</a:t>
            </a:r>
            <a:r>
              <a:rPr lang="en-US" altLang="zh-CN" sz="3600" dirty="0"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角是多少角</a:t>
            </a:r>
            <a:r>
              <a:rPr lang="en-US" altLang="zh-CN" sz="3600" dirty="0">
                <a:latin typeface="华文新魏" pitchFamily="2" charset="-122"/>
                <a:ea typeface="华文新魏" pitchFamily="2" charset="-122"/>
              </a:rPr>
              <a:t>?</a:t>
            </a:r>
          </a:p>
        </p:txBody>
      </p:sp>
      <p:sp>
        <p:nvSpPr>
          <p:cNvPr id="3" name="矩形 2"/>
          <p:cNvSpPr/>
          <p:nvPr/>
        </p:nvSpPr>
        <p:spPr>
          <a:xfrm>
            <a:off x="1551136" y="5445224"/>
            <a:ext cx="57246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latin typeface="华文新魏" pitchFamily="2" charset="-122"/>
                <a:ea typeface="华文新魏" pitchFamily="2" charset="-122"/>
              </a:rPr>
              <a:t>我们平时购物要用到</a:t>
            </a:r>
            <a:r>
              <a:rPr lang="zh-CN" altLang="en-US" sz="36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人民币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pic>
        <p:nvPicPr>
          <p:cNvPr id="11" name="X382.EPS" descr="id:2147496646;FounderCES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539855" y="2595116"/>
            <a:ext cx="5786808" cy="2562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273412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rPr>
              <a:t>探究新知</a:t>
            </a:r>
            <a:endParaRPr lang="zh-CN" altLang="en-US" sz="3000" b="1" dirty="0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25" name="直线连接符 21"/>
          <p:cNvCxnSpPr/>
          <p:nvPr/>
        </p:nvCxnSpPr>
        <p:spPr>
          <a:xfrm flipV="1">
            <a:off x="484074" y="1628800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48500" y="1792533"/>
            <a:ext cx="2683340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6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sz="36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理解题意。</a:t>
            </a:r>
            <a:endParaRPr lang="zh-CN" altLang="en-US" sz="3600" dirty="0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331640" y="5301208"/>
            <a:ext cx="64807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6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元</a:t>
            </a:r>
            <a:r>
              <a:rPr lang="en-US" altLang="zh-CN" sz="36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36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角和</a:t>
            </a:r>
            <a:r>
              <a:rPr lang="en-US" altLang="zh-CN" sz="36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15</a:t>
            </a:r>
            <a:r>
              <a:rPr lang="zh-CN" altLang="en-US" sz="36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角的有什么关系呢？</a:t>
            </a:r>
            <a:endParaRPr lang="zh-CN" altLang="en-US" sz="36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12" name="X382.EPS" descr="id:2147496646;FounderCES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39855" y="2595116"/>
            <a:ext cx="5786808" cy="2562076"/>
          </a:xfrm>
          <a:prstGeom prst="rect">
            <a:avLst/>
          </a:prstGeom>
        </p:spPr>
      </p:pic>
      <p:sp>
        <p:nvSpPr>
          <p:cNvPr id="4" name="流程图: 联系 3"/>
          <p:cNvSpPr/>
          <p:nvPr/>
        </p:nvSpPr>
        <p:spPr>
          <a:xfrm>
            <a:off x="3779912" y="3609080"/>
            <a:ext cx="576000" cy="540000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上箭头 4"/>
          <p:cNvSpPr/>
          <p:nvPr/>
        </p:nvSpPr>
        <p:spPr>
          <a:xfrm rot="3606421">
            <a:off x="5065455" y="2048012"/>
            <a:ext cx="311763" cy="2143493"/>
          </a:xfrm>
          <a:prstGeom prst="upArrow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84168" y="2329716"/>
            <a:ext cx="23871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28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张</a:t>
            </a:r>
            <a:r>
              <a:rPr lang="en-US" altLang="zh-CN" sz="28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2800" dirty="0" smtClean="0">
                <a:solidFill>
                  <a:srgbClr val="7030A0"/>
                </a:solidFill>
                <a:latin typeface="华文新魏" pitchFamily="2" charset="-122"/>
                <a:ea typeface="华文新魏" pitchFamily="2" charset="-122"/>
              </a:rPr>
              <a:t>角的纸币</a:t>
            </a:r>
            <a:endParaRPr lang="zh-CN" altLang="en-US" sz="2800" dirty="0">
              <a:solidFill>
                <a:srgbClr val="7030A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827133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rPr>
              <a:t>探究新知</a:t>
            </a:r>
            <a:endParaRPr lang="zh-CN" altLang="en-US" sz="3000" b="1" dirty="0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25" name="直线连接符 21"/>
          <p:cNvCxnSpPr/>
          <p:nvPr/>
        </p:nvCxnSpPr>
        <p:spPr>
          <a:xfrm flipV="1">
            <a:off x="484074" y="1628800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48499" y="1792533"/>
            <a:ext cx="2671259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6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36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思路分析。</a:t>
            </a:r>
            <a:endParaRPr lang="zh-CN" altLang="en-US" sz="3600" dirty="0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6" name="X383.EPS" descr="id:2147496660;FounderCES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43066" y="3219116"/>
            <a:ext cx="7845357" cy="2802172"/>
          </a:xfrm>
          <a:prstGeom prst="rect">
            <a:avLst/>
          </a:prstGeom>
        </p:spPr>
      </p:pic>
      <p:pic>
        <p:nvPicPr>
          <p:cNvPr id="29" name="X382.EPS" descr="id:2147496646;FounderCES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347864" y="803474"/>
            <a:ext cx="5256584" cy="2193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803564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rPr>
              <a:t>探究新知</a:t>
            </a:r>
            <a:endParaRPr lang="zh-CN" altLang="en-US" sz="3000" b="1" dirty="0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25" name="直线连接符 21"/>
          <p:cNvCxnSpPr/>
          <p:nvPr/>
        </p:nvCxnSpPr>
        <p:spPr>
          <a:xfrm flipV="1">
            <a:off x="484074" y="1628800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48499" y="1792533"/>
            <a:ext cx="2035269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6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36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解答。</a:t>
            </a:r>
            <a:endParaRPr lang="zh-CN" altLang="en-US" sz="3600" dirty="0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8" name="Picture 2" descr="F:\七彩课堂插图板式封面\排版用图标、页眉页脚\标题图（终-排版用）共29个\写法宝典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980731"/>
            <a:ext cx="2088232" cy="1460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X382.EPS" descr="id:2147496646;FounderCES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539855" y="2595116"/>
            <a:ext cx="5786808" cy="2562076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2443223" y="5301208"/>
            <a:ext cx="284885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36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元</a:t>
            </a:r>
            <a:r>
              <a:rPr lang="en-US" altLang="zh-CN" sz="36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36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角</a:t>
            </a:r>
            <a:r>
              <a:rPr lang="en-US" altLang="zh-CN" sz="36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=15</a:t>
            </a:r>
            <a:r>
              <a:rPr lang="zh-CN" altLang="en-US" sz="36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角</a:t>
            </a:r>
            <a:endParaRPr lang="zh-CN" altLang="en-US" sz="36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74483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x389.EPS" descr="说明: id:2147496746;FounderCE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2614" y="1268760"/>
            <a:ext cx="1445330" cy="34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同侧圆角矩形 17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rPr>
              <a:t>情景导入</a:t>
            </a:r>
            <a:r>
              <a:rPr lang="en-US" altLang="zh-CN" sz="3000" b="1" dirty="0" smtClean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rPr>
              <a:t>2</a:t>
            </a:r>
            <a:endParaRPr lang="zh-CN" altLang="en-US" sz="3000" b="1" dirty="0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19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028" name="x388.EPS" descr="说明: id:2147496739;FounderCE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1228" y="1873443"/>
            <a:ext cx="1462500" cy="27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x390.EPS" descr="说明: id:2147496753;FounderCE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98118" y="1873443"/>
            <a:ext cx="1486050" cy="27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x391.EPS" descr="说明: id:2147496760;FounderCES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06408" y="2061128"/>
            <a:ext cx="1638000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0" y="55721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40665" y="4357602"/>
            <a:ext cx="6623623" cy="1925307"/>
            <a:chOff x="540665" y="4357602"/>
            <a:chExt cx="6623623" cy="1925307"/>
          </a:xfrm>
        </p:grpSpPr>
        <p:sp>
          <p:nvSpPr>
            <p:cNvPr id="9" name="矩形 8"/>
            <p:cNvSpPr/>
            <p:nvPr/>
          </p:nvSpPr>
          <p:spPr>
            <a:xfrm>
              <a:off x="599636" y="4688760"/>
              <a:ext cx="656465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600" dirty="0">
                  <a:latin typeface="华文新魏" pitchFamily="2" charset="-122"/>
                  <a:ea typeface="华文新魏" pitchFamily="2" charset="-122"/>
                </a:rPr>
                <a:t>(1)</a:t>
              </a:r>
              <a:r>
                <a:rPr lang="zh-CN" altLang="zh-CN" sz="3600" dirty="0">
                  <a:latin typeface="华文新魏" pitchFamily="2" charset="-122"/>
                  <a:ea typeface="华文新魏" pitchFamily="2" charset="-122"/>
                </a:rPr>
                <a:t>买</a:t>
              </a:r>
              <a:r>
                <a:rPr lang="en-US" altLang="zh-CN" sz="3600" dirty="0">
                  <a:latin typeface="华文新魏" pitchFamily="2" charset="-122"/>
                  <a:ea typeface="华文新魏" pitchFamily="2" charset="-122"/>
                </a:rPr>
                <a:t>1</a:t>
              </a:r>
              <a:r>
                <a:rPr lang="zh-CN" altLang="zh-CN" sz="3600" dirty="0" smtClean="0">
                  <a:latin typeface="华文新魏" pitchFamily="2" charset="-122"/>
                  <a:ea typeface="华文新魏" pitchFamily="2" charset="-122"/>
                </a:rPr>
                <a:t>盒</a:t>
              </a:r>
              <a:r>
                <a:rPr lang="en-US" altLang="zh-CN" sz="3600" dirty="0" smtClean="0">
                  <a:latin typeface="华文新魏" pitchFamily="2" charset="-122"/>
                  <a:ea typeface="华文新魏" pitchFamily="2" charset="-122"/>
                </a:rPr>
                <a:t>    </a:t>
              </a:r>
              <a:r>
                <a:rPr lang="zh-CN" altLang="zh-CN" sz="3600" dirty="0" smtClean="0">
                  <a:latin typeface="华文新魏" pitchFamily="2" charset="-122"/>
                  <a:ea typeface="华文新魏" pitchFamily="2" charset="-122"/>
                </a:rPr>
                <a:t>和</a:t>
              </a:r>
              <a:r>
                <a:rPr lang="en-US" altLang="zh-CN" sz="3600" dirty="0">
                  <a:latin typeface="华文新魏" pitchFamily="2" charset="-122"/>
                  <a:ea typeface="华文新魏" pitchFamily="2" charset="-122"/>
                </a:rPr>
                <a:t>1</a:t>
              </a:r>
              <a:r>
                <a:rPr lang="zh-CN" altLang="zh-CN" sz="3600" dirty="0" smtClean="0">
                  <a:latin typeface="华文新魏" pitchFamily="2" charset="-122"/>
                  <a:ea typeface="华文新魏" pitchFamily="2" charset="-122"/>
                </a:rPr>
                <a:t>瓶</a:t>
              </a:r>
              <a:r>
                <a:rPr lang="en-US" altLang="zh-CN" sz="3600" dirty="0" smtClean="0">
                  <a:latin typeface="华文新魏" pitchFamily="2" charset="-122"/>
                  <a:ea typeface="华文新魏" pitchFamily="2" charset="-122"/>
                </a:rPr>
                <a:t>    ,</a:t>
              </a:r>
              <a:r>
                <a:rPr lang="zh-CN" altLang="zh-CN" sz="3600" dirty="0">
                  <a:latin typeface="华文新魏" pitchFamily="2" charset="-122"/>
                  <a:ea typeface="华文新魏" pitchFamily="2" charset="-122"/>
                </a:rPr>
                <a:t>需要多少</a:t>
              </a:r>
              <a:r>
                <a:rPr lang="zh-CN" altLang="zh-CN" sz="3600" dirty="0" smtClean="0">
                  <a:latin typeface="华文新魏" pitchFamily="2" charset="-122"/>
                  <a:ea typeface="华文新魏" pitchFamily="2" charset="-122"/>
                </a:rPr>
                <a:t>钱</a:t>
              </a:r>
              <a:r>
                <a:rPr lang="zh-CN" altLang="en-US" sz="3600" dirty="0" smtClean="0">
                  <a:latin typeface="华文新魏" pitchFamily="2" charset="-122"/>
                  <a:ea typeface="华文新魏" pitchFamily="2" charset="-122"/>
                </a:rPr>
                <a:t>？</a:t>
              </a:r>
              <a:endParaRPr lang="zh-CN" altLang="en-US" sz="3600" dirty="0">
                <a:latin typeface="华文新魏" pitchFamily="2" charset="-122"/>
                <a:ea typeface="华文新魏" pitchFamily="2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40665" y="5517232"/>
              <a:ext cx="661912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latin typeface="华文新魏" pitchFamily="2" charset="-122"/>
                  <a:ea typeface="华文新魏" pitchFamily="2" charset="-122"/>
                </a:rPr>
                <a:t>(2)</a:t>
              </a:r>
              <a:r>
                <a:rPr lang="zh-CN" altLang="zh-CN" sz="3600" dirty="0">
                  <a:latin typeface="华文新魏" pitchFamily="2" charset="-122"/>
                  <a:ea typeface="华文新魏" pitchFamily="2" charset="-122"/>
                </a:rPr>
                <a:t>买</a:t>
              </a:r>
              <a:r>
                <a:rPr lang="en-US" altLang="zh-CN" sz="3600" dirty="0">
                  <a:latin typeface="华文新魏" pitchFamily="2" charset="-122"/>
                  <a:ea typeface="华文新魏" pitchFamily="2" charset="-122"/>
                </a:rPr>
                <a:t>1</a:t>
              </a:r>
              <a:r>
                <a:rPr lang="zh-CN" altLang="zh-CN" sz="3600" dirty="0" smtClean="0">
                  <a:latin typeface="华文新魏" pitchFamily="2" charset="-122"/>
                  <a:ea typeface="华文新魏" pitchFamily="2" charset="-122"/>
                </a:rPr>
                <a:t>盒</a:t>
              </a:r>
              <a:r>
                <a:rPr lang="en-US" altLang="zh-CN" sz="3600" dirty="0" smtClean="0">
                  <a:latin typeface="华文新魏" pitchFamily="2" charset="-122"/>
                  <a:ea typeface="华文新魏" pitchFamily="2" charset="-122"/>
                </a:rPr>
                <a:t>    </a:t>
              </a:r>
              <a:r>
                <a:rPr lang="zh-CN" altLang="zh-CN" sz="3600" dirty="0" smtClean="0">
                  <a:latin typeface="华文新魏" pitchFamily="2" charset="-122"/>
                  <a:ea typeface="华文新魏" pitchFamily="2" charset="-122"/>
                </a:rPr>
                <a:t>和</a:t>
              </a:r>
              <a:r>
                <a:rPr lang="en-US" altLang="zh-CN" sz="3600" dirty="0">
                  <a:latin typeface="华文新魏" pitchFamily="2" charset="-122"/>
                  <a:ea typeface="华文新魏" pitchFamily="2" charset="-122"/>
                </a:rPr>
                <a:t>1</a:t>
              </a:r>
              <a:r>
                <a:rPr lang="zh-CN" altLang="zh-CN" sz="3600" dirty="0" smtClean="0">
                  <a:latin typeface="华文新魏" pitchFamily="2" charset="-122"/>
                  <a:ea typeface="华文新魏" pitchFamily="2" charset="-122"/>
                </a:rPr>
                <a:t>瓶</a:t>
              </a:r>
              <a:r>
                <a:rPr lang="en-US" altLang="zh-CN" sz="3600" dirty="0" smtClean="0">
                  <a:latin typeface="华文新魏" pitchFamily="2" charset="-122"/>
                  <a:ea typeface="华文新魏" pitchFamily="2" charset="-122"/>
                </a:rPr>
                <a:t>    ,</a:t>
              </a:r>
              <a:r>
                <a:rPr lang="zh-CN" altLang="zh-CN" sz="3600" dirty="0">
                  <a:latin typeface="华文新魏" pitchFamily="2" charset="-122"/>
                  <a:ea typeface="华文新魏" pitchFamily="2" charset="-122"/>
                </a:rPr>
                <a:t>需要多少钱</a:t>
              </a:r>
              <a:r>
                <a:rPr lang="en-US" altLang="zh-CN" sz="3600" dirty="0">
                  <a:latin typeface="华文新魏" pitchFamily="2" charset="-122"/>
                  <a:ea typeface="华文新魏" pitchFamily="2" charset="-122"/>
                </a:rPr>
                <a:t>?</a:t>
              </a:r>
              <a:endParaRPr lang="zh-CN" altLang="en-US" sz="3600" dirty="0">
                <a:latin typeface="华文新魏" pitchFamily="2" charset="-122"/>
                <a:ea typeface="华文新魏" pitchFamily="2" charset="-122"/>
              </a:endParaRPr>
            </a:p>
          </p:txBody>
        </p:sp>
        <p:pic>
          <p:nvPicPr>
            <p:cNvPr id="26" name="x391C.EPS" descr="id:2147496767;FounderCES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301099" y="4742069"/>
              <a:ext cx="396000" cy="540000"/>
            </a:xfrm>
            <a:prstGeom prst="rect">
              <a:avLst/>
            </a:prstGeom>
          </p:spPr>
        </p:pic>
        <p:pic>
          <p:nvPicPr>
            <p:cNvPr id="27" name="x391B.EPS" descr="id:2147496774;FounderCES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881962" y="4357602"/>
              <a:ext cx="347405" cy="947782"/>
            </a:xfrm>
            <a:prstGeom prst="rect">
              <a:avLst/>
            </a:prstGeom>
          </p:spPr>
        </p:pic>
        <p:pic>
          <p:nvPicPr>
            <p:cNvPr id="28" name="x391A.EPS" descr="id:2147496781;FounderCES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267800" y="5572125"/>
              <a:ext cx="504000" cy="540000"/>
            </a:xfrm>
            <a:prstGeom prst="rect">
              <a:avLst/>
            </a:prstGeom>
          </p:spPr>
        </p:pic>
        <p:pic>
          <p:nvPicPr>
            <p:cNvPr id="29" name="x391B.EPS" descr="id:2147496774;FounderCES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881962" y="5335127"/>
              <a:ext cx="347405" cy="947782"/>
            </a:xfrm>
            <a:prstGeom prst="rect">
              <a:avLst/>
            </a:prstGeom>
          </p:spPr>
        </p:pic>
      </p:grpSp>
      <p:sp>
        <p:nvSpPr>
          <p:cNvPr id="21" name="矩形 20"/>
          <p:cNvSpPr/>
          <p:nvPr/>
        </p:nvSpPr>
        <p:spPr>
          <a:xfrm>
            <a:off x="4229367" y="1050966"/>
            <a:ext cx="40398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你还能提出什么问题</a:t>
            </a:r>
            <a:r>
              <a:rPr lang="en-US" altLang="zh-CN" sz="32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?</a:t>
            </a:r>
            <a:endParaRPr lang="zh-CN" altLang="en-US" sz="32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72046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solidFill>
                  <a:prstClr val="black"/>
                </a:solidFill>
                <a:latin typeface="华文新魏" pitchFamily="2" charset="-122"/>
                <a:ea typeface="华文新魏" pitchFamily="2" charset="-122"/>
                <a:cs typeface="黑体"/>
              </a:rPr>
              <a:t>探究新知</a:t>
            </a:r>
            <a:endParaRPr lang="zh-CN" altLang="en-US" sz="3000" b="1" dirty="0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25" name="直线连接符 21"/>
          <p:cNvCxnSpPr/>
          <p:nvPr/>
        </p:nvCxnSpPr>
        <p:spPr>
          <a:xfrm flipV="1">
            <a:off x="484074" y="1628800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48500" y="1792533"/>
            <a:ext cx="5419644" cy="59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6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3600" dirty="0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sz="3600" dirty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anose="02020603050405020304" pitchFamily="18" charset="0"/>
              </a:rPr>
              <a:t>用小数表示价格的方法。</a:t>
            </a:r>
            <a:endParaRPr lang="zh-CN" altLang="en-US" sz="3600" dirty="0">
              <a:solidFill>
                <a:prstClr val="black"/>
              </a:solidFill>
              <a:latin typeface="华文新魏" pitchFamily="2" charset="-122"/>
              <a:ea typeface="华文新魏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3" name="X393.EPS" descr="id:2147496802;FounderCES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84074" y="2764027"/>
            <a:ext cx="8064896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291265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1375</Words>
  <Application>Microsoft Office PowerPoint</Application>
  <PresentationFormat>全屏显示(4:3)</PresentationFormat>
  <Paragraphs>260</Paragraphs>
  <Slides>33</Slides>
  <Notes>33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modified xsi:type="dcterms:W3CDTF">2017-02-04T07:18:07Z</dcterms:modified>
</cp:coreProperties>
</file>