
<file path=[Content_Types].xml><?xml version="1.0" encoding="utf-8"?>
<Types xmlns="http://schemas.openxmlformats.org/package/2006/content-types">
  <Default Extension="jpeg" ContentType="image/jpe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3"/>
    <p:sldId id="257" r:id="rId4"/>
    <p:sldId id="313" r:id="rId5"/>
    <p:sldId id="315" r:id="rId6"/>
    <p:sldId id="301" r:id="rId7"/>
    <p:sldId id="316" r:id="rId8"/>
    <p:sldId id="317" r:id="rId9"/>
    <p:sldId id="318" r:id="rId10"/>
    <p:sldId id="277" r:id="rId11"/>
    <p:sldId id="319" r:id="rId12"/>
    <p:sldId id="321" r:id="rId13"/>
    <p:sldId id="320" r:id="rId14"/>
    <p:sldId id="322" r:id="rId15"/>
    <p:sldId id="323" r:id="rId16"/>
    <p:sldId id="311" r:id="rId17"/>
    <p:sldId id="312" r:id="rId18"/>
    <p:sldId id="275" r:id="rId19"/>
    <p:sldId id="276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808"/>
  </p:normalViewPr>
  <p:slideViewPr>
    <p:cSldViewPr showGuides="1">
      <p:cViewPr varScale="1">
        <p:scale>
          <a:sx n="57" d="100"/>
          <a:sy n="57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GIF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WordArt 2"/>
          <p:cNvSpPr>
            <a:spLocks noTextEdit="1"/>
          </p:cNvSpPr>
          <p:nvPr/>
        </p:nvSpPr>
        <p:spPr>
          <a:xfrm>
            <a:off x="214313" y="0"/>
            <a:ext cx="8569325" cy="3455988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normAutofit/>
            <a:scene3d>
              <a:camera prst="legacyObliqueTopLeft">
                <a:rot lat="0" lon="0" rev="0"/>
              </a:camera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p>
            <a:pPr algn="ctr" eaLnBrk="0" hangingPunct="0"/>
            <a:endParaRPr lang="zh-CN" altLang="en-US" sz="3600" b="1">
              <a:gradFill rotWithShape="1">
                <a:gsLst>
                  <a:gs pos="0">
                    <a:schemeClr val="bg1"/>
                  </a:gs>
                  <a:gs pos="100000">
                    <a:srgbClr val="CC0099"/>
                  </a:gs>
                </a:gsLst>
                <a:lin ang="5400000" scaled="1"/>
                <a:tileRect/>
              </a:gradFill>
              <a:latin typeface="Monotype Corsiva" charset="0"/>
              <a:ea typeface="Monotype Corsiva" charset="0"/>
            </a:endParaRPr>
          </a:p>
          <a:p>
            <a:pPr algn="ctr" eaLnBrk="0" hangingPunct="0"/>
            <a:r>
              <a:rPr lang="zh-CN" altLang="en-US" sz="3600" b="1">
                <a:gradFill rotWithShape="1">
                  <a:gsLst>
                    <a:gs pos="0">
                      <a:schemeClr val="bg1"/>
                    </a:gs>
                    <a:gs pos="100000">
                      <a:srgbClr val="CC0099"/>
                    </a:gs>
                  </a:gsLst>
                  <a:lin ang="5400000" scaled="1"/>
                  <a:tileRect/>
                </a:gradFill>
                <a:latin typeface="Monotype Corsiva" charset="0"/>
                <a:ea typeface="Monotype Corsiva" charset="0"/>
              </a:rPr>
              <a:t>Welcome to English class!</a:t>
            </a:r>
            <a:endParaRPr lang="zh-CN" altLang="en-US" sz="3600" b="1">
              <a:gradFill rotWithShape="1">
                <a:gsLst>
                  <a:gs pos="0">
                    <a:schemeClr val="bg1"/>
                  </a:gs>
                  <a:gs pos="100000">
                    <a:srgbClr val="CC0099"/>
                  </a:gs>
                </a:gsLst>
                <a:lin ang="5400000" scaled="1"/>
                <a:tileRect/>
              </a:gradFill>
              <a:latin typeface="Monotype Corsiva" charset="0"/>
              <a:ea typeface="Monotype Corsiv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/>
          <p:nvPr/>
        </p:nvSpPr>
        <p:spPr>
          <a:xfrm>
            <a:off x="1143000" y="1285875"/>
            <a:ext cx="6858000" cy="7143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zh-CN" sz="4000" b="1" i="1" dirty="0">
                <a:latin typeface="Calibri" panose="020F0502020204030204" pitchFamily="34" charset="0"/>
              </a:rPr>
              <a:t>Let</a:t>
            </a:r>
            <a:r>
              <a:rPr lang="en-US" altLang="zh-CN" sz="4000" b="1" i="1" dirty="0">
                <a:latin typeface="Arial" panose="020B0604020202020204" pitchFamily="34" charset="0"/>
              </a:rPr>
              <a:t>’</a:t>
            </a:r>
            <a:r>
              <a:rPr lang="en-US" altLang="zh-CN" sz="4000" b="1" i="1" dirty="0">
                <a:latin typeface="Calibri" panose="020F0502020204030204" pitchFamily="34" charset="0"/>
              </a:rPr>
              <a:t>s learn</a:t>
            </a:r>
            <a:r>
              <a:rPr lang="zh-CN" altLang="en-US" sz="4000" b="1" i="1" dirty="0">
                <a:latin typeface="Calibri" panose="020F0502020204030204" pitchFamily="34" charset="0"/>
              </a:rPr>
              <a:t>（小拓展）</a:t>
            </a:r>
            <a:endParaRPr lang="en-US" altLang="zh-CN" sz="4000" dirty="0">
              <a:latin typeface="Calibri" panose="020F0502020204030204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altLang="zh-CN" sz="4000" dirty="0">
              <a:latin typeface="Calibri" panose="020F0502020204030204" pitchFamily="34" charset="0"/>
            </a:endParaRPr>
          </a:p>
          <a:p>
            <a:pPr marL="342900" indent="-342900" eaLnBrk="0" hangingPunct="0">
              <a:spcBef>
                <a:spcPct val="20000"/>
              </a:spcBef>
            </a:pPr>
            <a:endParaRPr lang="zh-CN" altLang="zh-CN" sz="3200" dirty="0">
              <a:latin typeface="Calibri" panose="020F0502020204030204" pitchFamily="34" charset="0"/>
            </a:endParaRPr>
          </a:p>
        </p:txBody>
      </p:sp>
      <p:pic>
        <p:nvPicPr>
          <p:cNvPr id="28676" name="Picture 4" descr="c:\users\lenovo\appdata\roaming\360se6\User Data\temp\0080100020.jpg"/>
          <p:cNvPicPr>
            <a:picLocks noChangeAspect="1"/>
          </p:cNvPicPr>
          <p:nvPr/>
        </p:nvPicPr>
        <p:blipFill>
          <a:blip r:embed="rId1"/>
          <a:srcRect b="2748"/>
          <a:stretch>
            <a:fillRect/>
          </a:stretch>
        </p:blipFill>
        <p:spPr>
          <a:xfrm>
            <a:off x="4429125" y="2500313"/>
            <a:ext cx="2357438" cy="328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653298" y="2967335"/>
            <a:ext cx="270593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left </a:t>
            </a:r>
            <a:r>
              <a:rPr kumimoji="0" lang="zh-CN" altLang="en-US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左边</a:t>
            </a:r>
            <a:endParaRPr kumimoji="0" lang="en-US" altLang="zh-CN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867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/>
          <p:nvPr/>
        </p:nvSpPr>
        <p:spPr>
          <a:xfrm>
            <a:off x="1143000" y="1285875"/>
            <a:ext cx="6858000" cy="7143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zh-CN" sz="4000" b="1" i="1" dirty="0">
                <a:latin typeface="Calibri" panose="020F0502020204030204" pitchFamily="34" charset="0"/>
              </a:rPr>
              <a:t>Let</a:t>
            </a:r>
            <a:r>
              <a:rPr lang="en-US" altLang="zh-CN" sz="4000" b="1" i="1" dirty="0">
                <a:latin typeface="Arial" panose="020B0604020202020204" pitchFamily="34" charset="0"/>
              </a:rPr>
              <a:t>’</a:t>
            </a:r>
            <a:r>
              <a:rPr lang="en-US" altLang="zh-CN" sz="4000" b="1" i="1" dirty="0">
                <a:latin typeface="Calibri" panose="020F0502020204030204" pitchFamily="34" charset="0"/>
              </a:rPr>
              <a:t>s learn</a:t>
            </a:r>
            <a:r>
              <a:rPr lang="zh-CN" altLang="en-US" sz="4000" b="1" i="1" dirty="0">
                <a:latin typeface="Calibri" panose="020F0502020204030204" pitchFamily="34" charset="0"/>
              </a:rPr>
              <a:t>（小拓展）</a:t>
            </a:r>
            <a:endParaRPr lang="en-US" altLang="zh-CN" sz="4000" dirty="0">
              <a:latin typeface="Calibri" panose="020F0502020204030204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altLang="zh-CN" sz="4000" dirty="0">
              <a:latin typeface="Calibri" panose="020F0502020204030204" pitchFamily="34" charset="0"/>
            </a:endParaRPr>
          </a:p>
          <a:p>
            <a:pPr marL="342900" indent="-342900" eaLnBrk="0" hangingPunct="0">
              <a:spcBef>
                <a:spcPct val="20000"/>
              </a:spcBef>
            </a:pPr>
            <a:endParaRPr lang="zh-CN" altLang="zh-CN" sz="3200" dirty="0">
              <a:latin typeface="Calibri" panose="020F0502020204030204" pitchFamily="34" charset="0"/>
            </a:endParaRPr>
          </a:p>
        </p:txBody>
      </p:sp>
      <p:pic>
        <p:nvPicPr>
          <p:cNvPr id="28676" name="Picture 4" descr="c:\users\lenovo\appdata\roaming\360se6\User Data\temp\0080100020.jpg"/>
          <p:cNvPicPr>
            <a:picLocks noChangeAspect="1"/>
          </p:cNvPicPr>
          <p:nvPr/>
        </p:nvPicPr>
        <p:blipFill>
          <a:blip r:embed="rId1"/>
          <a:srcRect b="2748"/>
          <a:stretch>
            <a:fillRect/>
          </a:stretch>
        </p:blipFill>
        <p:spPr>
          <a:xfrm>
            <a:off x="5929313" y="2428875"/>
            <a:ext cx="1928812" cy="328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653298" y="2967335"/>
            <a:ext cx="308449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right </a:t>
            </a:r>
            <a:r>
              <a:rPr kumimoji="0" lang="zh-CN" altLang="en-US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右边</a:t>
            </a:r>
            <a:endParaRPr kumimoji="0" lang="en-US" altLang="zh-CN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867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" descr="c:\users\lenovo\appdata\roaming\360se6\User Data\temp\3585934.gif"/>
          <p:cNvPicPr>
            <a:picLocks noChangeAspect="1"/>
          </p:cNvPicPr>
          <p:nvPr/>
        </p:nvPicPr>
        <p:blipFill>
          <a:blip r:embed="rId1"/>
          <a:srcRect l="4692" r="4581"/>
          <a:stretch>
            <a:fillRect/>
          </a:stretch>
        </p:blipFill>
        <p:spPr>
          <a:xfrm>
            <a:off x="2357438" y="928688"/>
            <a:ext cx="4143375" cy="328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椭圆 2"/>
          <p:cNvSpPr/>
          <p:nvPr/>
        </p:nvSpPr>
        <p:spPr>
          <a:xfrm>
            <a:off x="3643313" y="1143000"/>
            <a:ext cx="1214438" cy="264318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43174" y="4572008"/>
            <a:ext cx="377058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middle </a:t>
            </a:r>
            <a:r>
              <a:rPr kumimoji="0" lang="zh-CN" altLang="en-US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中间</a:t>
            </a:r>
            <a:endParaRPr kumimoji="0" lang="en-US" altLang="zh-CN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2643174" y="4572008"/>
            <a:ext cx="312617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near </a:t>
            </a:r>
            <a:r>
              <a:rPr kumimoji="0" lang="zh-CN" altLang="en-US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靠近</a:t>
            </a:r>
            <a:endParaRPr kumimoji="0" lang="en-US" altLang="zh-CN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4339" name="Picture 2" descr="c:\users\lenovo\appdata\roaming\360se6\User Data\temp\16885_201112190101001PBB8.new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00250" y="1428750"/>
            <a:ext cx="4514850" cy="2876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Text Box 2"/>
          <p:cNvSpPr txBox="1"/>
          <p:nvPr/>
        </p:nvSpPr>
        <p:spPr>
          <a:xfrm>
            <a:off x="1476375" y="2349500"/>
            <a:ext cx="5975350" cy="2651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dirty="0">
                <a:solidFill>
                  <a:srgbClr val="0066FF"/>
                </a:solidFill>
                <a:latin typeface="Arial" panose="020B0604020202020204" pitchFamily="34" charset="0"/>
              </a:rPr>
              <a:t>Sentence pattern</a:t>
            </a:r>
            <a:r>
              <a:rPr lang="zh-CN" altLang="en-US" sz="3600" dirty="0">
                <a:solidFill>
                  <a:srgbClr val="0066FF"/>
                </a:solidFill>
                <a:latin typeface="Arial" panose="020B0604020202020204" pitchFamily="34" charset="0"/>
              </a:rPr>
              <a:t>：</a:t>
            </a:r>
            <a:endParaRPr lang="zh-CN" altLang="en-US" sz="3600" dirty="0">
              <a:solidFill>
                <a:srgbClr val="0066FF"/>
              </a:solidFill>
              <a:latin typeface="Arial" panose="020B0604020202020204" pitchFamily="34" charset="0"/>
            </a:endParaRPr>
          </a:p>
          <a:p>
            <a:r>
              <a:rPr lang="zh-CN" altLang="en-US" sz="4400" dirty="0">
                <a:solidFill>
                  <a:srgbClr val="FF0066"/>
                </a:solidFill>
                <a:latin typeface="Arial" panose="020B0604020202020204" pitchFamily="34" charset="0"/>
              </a:rPr>
              <a:t>询问某人住在哪里</a:t>
            </a:r>
            <a:endParaRPr lang="zh-CN" altLang="en-US" sz="4400" dirty="0">
              <a:solidFill>
                <a:srgbClr val="FF0066"/>
              </a:solidFill>
              <a:latin typeface="Arial" panose="020B0604020202020204" pitchFamily="34" charset="0"/>
            </a:endParaRPr>
          </a:p>
          <a:p>
            <a:r>
              <a:rPr lang="en-US" altLang="zh-CN" sz="4400" dirty="0">
                <a:solidFill>
                  <a:srgbClr val="0066FF"/>
                </a:solidFill>
                <a:latin typeface="Arial" panose="020B0604020202020204" pitchFamily="34" charset="0"/>
              </a:rPr>
              <a:t>Where do you live ?</a:t>
            </a:r>
            <a:endParaRPr lang="en-US" altLang="zh-CN" sz="4400" dirty="0">
              <a:solidFill>
                <a:srgbClr val="0066FF"/>
              </a:solidFill>
              <a:latin typeface="Arial" panose="020B0604020202020204" pitchFamily="34" charset="0"/>
            </a:endParaRPr>
          </a:p>
          <a:p>
            <a:r>
              <a:rPr lang="en-US" altLang="zh-CN" sz="4400" dirty="0">
                <a:solidFill>
                  <a:srgbClr val="0066FF"/>
                </a:solidFill>
                <a:latin typeface="Arial" panose="020B0604020202020204" pitchFamily="34" charset="0"/>
              </a:rPr>
              <a:t>I live …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403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8" descr="371_4591732_d79152b191ecc5f"/>
          <p:cNvPicPr>
            <a:picLocks noChangeAspect="1"/>
          </p:cNvPicPr>
          <p:nvPr/>
        </p:nvPicPr>
        <p:blipFill>
          <a:blip r:embed="rId1"/>
          <a:srcRect t="13541" b="13541"/>
          <a:stretch>
            <a:fillRect/>
          </a:stretch>
        </p:blipFill>
        <p:spPr>
          <a:xfrm>
            <a:off x="857250" y="3186113"/>
            <a:ext cx="6715125" cy="3671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9" name="Rectangle 11"/>
          <p:cNvSpPr/>
          <p:nvPr/>
        </p:nvSpPr>
        <p:spPr>
          <a:xfrm>
            <a:off x="0" y="1143000"/>
            <a:ext cx="624205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5400" dirty="0">
                <a:latin typeface="Arial" panose="020B0604020202020204" pitchFamily="34" charset="0"/>
              </a:rPr>
              <a:t>Where do you live ?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15008" y="500042"/>
            <a:ext cx="312778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Practice </a:t>
            </a:r>
            <a:endParaRPr kumimoji="0" lang="zh-CN" altLang="en-US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2300" name="Picture 12" descr="u=3973221249,904659198&amp;fm=13&amp;gp=0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4286256"/>
            <a:ext cx="2571768" cy="2349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8" name="Rectangle 10"/>
          <p:cNvSpPr/>
          <p:nvPr/>
        </p:nvSpPr>
        <p:spPr>
          <a:xfrm>
            <a:off x="2643188" y="2000250"/>
            <a:ext cx="56515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5400" dirty="0">
                <a:solidFill>
                  <a:srgbClr val="FF0066"/>
                </a:solidFill>
                <a:latin typeface="Arial" panose="020B0604020202020204" pitchFamily="34" charset="0"/>
              </a:rPr>
              <a:t>I live on a farm.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229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229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  <p:bldP spid="1229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4" descr="c:\users\lenovo\appdata\roaming\360se6\User Data\temp\1850815_080201037_2.jpg"/>
          <p:cNvPicPr>
            <a:picLocks noChangeAspect="1"/>
          </p:cNvPicPr>
          <p:nvPr/>
        </p:nvPicPr>
        <p:blipFill>
          <a:blip r:embed="rId1"/>
          <a:srcRect t="4237"/>
          <a:stretch>
            <a:fillRect/>
          </a:stretch>
        </p:blipFill>
        <p:spPr>
          <a:xfrm>
            <a:off x="0" y="3929063"/>
            <a:ext cx="1450975" cy="2057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圆角矩形标注 7"/>
          <p:cNvSpPr/>
          <p:nvPr/>
        </p:nvSpPr>
        <p:spPr>
          <a:xfrm>
            <a:off x="1071563" y="2143125"/>
            <a:ext cx="3429000" cy="1214438"/>
          </a:xfrm>
          <a:prstGeom prst="wedgeRoundRectCallout">
            <a:avLst>
              <a:gd name="adj1" fmla="val -33126"/>
              <a:gd name="adj2" fmla="val 14743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 do you live?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5500688" y="928688"/>
            <a:ext cx="3214688" cy="1571625"/>
          </a:xfrm>
          <a:prstGeom prst="wedgeRoundRectCallout">
            <a:avLst>
              <a:gd name="adj1" fmla="val -256"/>
              <a:gd name="adj2" fmla="val 7735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 live in a house beside the sea .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85720" y="1071546"/>
            <a:ext cx="312778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Practice </a:t>
            </a:r>
            <a:endParaRPr kumimoji="0" lang="zh-CN" altLang="en-US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4" name="Picture 2" descr="C:\Users\lenovo\Desktop\jj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188" y="2571750"/>
            <a:ext cx="1641475" cy="2925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1" name="Picture 9" descr="c:\users\lenovo\appdata\roaming\360se6\User Data\temp\m_128581884535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50" y="3857625"/>
            <a:ext cx="4616450" cy="2174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33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Box 3"/>
          <p:cNvSpPr txBox="1"/>
          <p:nvPr/>
        </p:nvSpPr>
        <p:spPr>
          <a:xfrm>
            <a:off x="1143000" y="3214688"/>
            <a:ext cx="7072313" cy="1446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dirty="0">
                <a:latin typeface="Arial" panose="020B0604020202020204" pitchFamily="34" charset="0"/>
              </a:rPr>
              <a:t>Write the new sentences 5 times!</a:t>
            </a:r>
            <a:endParaRPr lang="zh-CN" altLang="en-US" sz="4400" dirty="0">
              <a:latin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4612" y="1785926"/>
            <a:ext cx="37240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Homework</a:t>
            </a:r>
            <a:endParaRPr kumimoji="0" lang="zh-CN" altLang="en-US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048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571736" y="2714620"/>
            <a:ext cx="326243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See you !</a:t>
            </a:r>
            <a:endParaRPr kumimoji="0" lang="zh-CN" altLang="en-US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WordArt 2"/>
          <p:cNvSpPr>
            <a:spLocks noTextEdit="1"/>
          </p:cNvSpPr>
          <p:nvPr/>
        </p:nvSpPr>
        <p:spPr>
          <a:xfrm>
            <a:off x="323850" y="3644900"/>
            <a:ext cx="8785225" cy="719138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1107086"/>
              </a:avLst>
            </a:prstTxWarp>
            <a:normAutofit/>
          </a:bodyPr>
          <a:p>
            <a:pPr algn="ctr" eaLnBrk="0" hangingPunct="0"/>
            <a:r>
              <a:rPr lang="zh-CN" altLang="en-US" sz="72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Lesson 15 Where Do You Live?</a:t>
            </a:r>
            <a:endParaRPr lang="zh-CN" altLang="en-US" sz="72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00166" y="1928802"/>
            <a:ext cx="580960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Unit 3 All about Me</a:t>
            </a:r>
            <a:endParaRPr kumimoji="0" lang="zh-CN" altLang="en-US" sz="54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307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2571736" y="5214950"/>
            <a:ext cx="404149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live </a:t>
            </a:r>
            <a:r>
              <a:rPr kumimoji="0" lang="zh-CN" altLang="en-US" sz="54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住</a:t>
            </a:r>
            <a:r>
              <a:rPr kumimoji="0" lang="en-US" altLang="zh-CN" sz="54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; </a:t>
            </a:r>
            <a:r>
              <a:rPr kumimoji="0" lang="zh-CN" altLang="en-US" sz="54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生活</a:t>
            </a:r>
            <a:endParaRPr kumimoji="0" lang="zh-CN" altLang="en-US" sz="54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099" name="Picture 5" descr="c:\users\lenovo\appdata\roaming\360se6\User Data\temp\weiguileijiahefangzidiyiji_79817_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8813" y="1928813"/>
            <a:ext cx="5072062" cy="31702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2786050" y="928670"/>
            <a:ext cx="345479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New word</a:t>
            </a:r>
            <a:endParaRPr kumimoji="0" lang="zh-CN" altLang="en-US" sz="54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500034" y="1357298"/>
            <a:ext cx="385227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Let’s learn!</a:t>
            </a:r>
            <a:endParaRPr kumimoji="0" lang="zh-CN" altLang="en-US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14414" y="3000372"/>
            <a:ext cx="664797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Where do you live?</a:t>
            </a:r>
            <a:endParaRPr kumimoji="0" lang="zh-CN" altLang="en-US" sz="5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4" descr="c:\users\lenovo\appdata\roaming\360se6\User Data\temp\1850815_080201037_2.jpg"/>
          <p:cNvPicPr>
            <a:picLocks noChangeAspect="1"/>
          </p:cNvPicPr>
          <p:nvPr/>
        </p:nvPicPr>
        <p:blipFill>
          <a:blip r:embed="rId1"/>
          <a:srcRect t="4237"/>
          <a:stretch>
            <a:fillRect/>
          </a:stretch>
        </p:blipFill>
        <p:spPr>
          <a:xfrm>
            <a:off x="6429375" y="3714750"/>
            <a:ext cx="1450975" cy="205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Picture 4" descr="C:\Users\lenovo\Desktop\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2789238"/>
            <a:ext cx="2286000" cy="3187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标注 6"/>
          <p:cNvSpPr/>
          <p:nvPr/>
        </p:nvSpPr>
        <p:spPr>
          <a:xfrm>
            <a:off x="500063" y="1285875"/>
            <a:ext cx="2428875" cy="1643063"/>
          </a:xfrm>
          <a:prstGeom prst="wedgeRoundRectCallout">
            <a:avLst>
              <a:gd name="adj1" fmla="val -298"/>
              <a:gd name="adj2" fmla="val 86784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 live in a house beside the park.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5929313" y="1214438"/>
            <a:ext cx="2428875" cy="1643063"/>
          </a:xfrm>
          <a:prstGeom prst="wedgeRoundRectCallout">
            <a:avLst>
              <a:gd name="adj1" fmla="val -298"/>
              <a:gd name="adj2" fmla="val 86784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 do you live, Steven?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4" descr="c:\users\lenovo\appdata\roaming\360se6\User Data\temp\1850815_080201037_2.jpg"/>
          <p:cNvPicPr>
            <a:picLocks noChangeAspect="1"/>
          </p:cNvPicPr>
          <p:nvPr/>
        </p:nvPicPr>
        <p:blipFill>
          <a:blip r:embed="rId1"/>
          <a:srcRect t="4237"/>
          <a:stretch>
            <a:fillRect/>
          </a:stretch>
        </p:blipFill>
        <p:spPr>
          <a:xfrm>
            <a:off x="6429375" y="3714750"/>
            <a:ext cx="1450975" cy="205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Picture 4" descr="C:\Users\lenovo\Desktop\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2789238"/>
            <a:ext cx="2286000" cy="3187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标注 6"/>
          <p:cNvSpPr/>
          <p:nvPr/>
        </p:nvSpPr>
        <p:spPr>
          <a:xfrm>
            <a:off x="500063" y="1285875"/>
            <a:ext cx="2428875" cy="1643063"/>
          </a:xfrm>
          <a:prstGeom prst="wedgeRoundRectCallout">
            <a:avLst>
              <a:gd name="adj1" fmla="val -298"/>
              <a:gd name="adj2" fmla="val 86784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 address is 135 Ninth Street.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5929313" y="1214438"/>
            <a:ext cx="2428875" cy="1643063"/>
          </a:xfrm>
          <a:prstGeom prst="wedgeRoundRectCallout">
            <a:avLst>
              <a:gd name="adj1" fmla="val -298"/>
              <a:gd name="adj2" fmla="val 86784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What’s your address?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4" descr="c:\users\lenovo\appdata\roaming\360se6\User Data\temp\1850815_080201037_2.jpg"/>
          <p:cNvPicPr>
            <a:picLocks noChangeAspect="1"/>
          </p:cNvPicPr>
          <p:nvPr/>
        </p:nvPicPr>
        <p:blipFill>
          <a:blip r:embed="rId1"/>
          <a:srcRect t="4237"/>
          <a:stretch>
            <a:fillRect/>
          </a:stretch>
        </p:blipFill>
        <p:spPr>
          <a:xfrm>
            <a:off x="6429375" y="3714750"/>
            <a:ext cx="1450975" cy="205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Picture 4" descr="C:\Users\lenovo\Desktop\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2789238"/>
            <a:ext cx="2286000" cy="3187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标注 6"/>
          <p:cNvSpPr/>
          <p:nvPr/>
        </p:nvSpPr>
        <p:spPr>
          <a:xfrm>
            <a:off x="5786438" y="1643063"/>
            <a:ext cx="2428875" cy="1643063"/>
          </a:xfrm>
          <a:prstGeom prst="wedgeRoundRectCallout">
            <a:avLst>
              <a:gd name="adj1" fmla="val -298"/>
              <a:gd name="adj2" fmla="val 86784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 address is 942 Ninth Street.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571500" y="928688"/>
            <a:ext cx="2428875" cy="1643063"/>
          </a:xfrm>
          <a:prstGeom prst="wedgeRoundRectCallout">
            <a:avLst>
              <a:gd name="adj1" fmla="val -298"/>
              <a:gd name="adj2" fmla="val 86784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What’s your address?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4" descr="c:\users\lenovo\appdata\roaming\360se6\User Data\temp\1850815_080201037_2.jpg"/>
          <p:cNvPicPr>
            <a:picLocks noChangeAspect="1"/>
          </p:cNvPicPr>
          <p:nvPr/>
        </p:nvPicPr>
        <p:blipFill>
          <a:blip r:embed="rId1"/>
          <a:srcRect t="4237"/>
          <a:stretch>
            <a:fillRect/>
          </a:stretch>
        </p:blipFill>
        <p:spPr>
          <a:xfrm>
            <a:off x="7143750" y="3500438"/>
            <a:ext cx="1450975" cy="205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Picture 4" descr="C:\Users\lenovo\Desktop\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2789238"/>
            <a:ext cx="2286000" cy="3187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标注 6"/>
          <p:cNvSpPr/>
          <p:nvPr/>
        </p:nvSpPr>
        <p:spPr>
          <a:xfrm>
            <a:off x="5857875" y="1357313"/>
            <a:ext cx="2428875" cy="1643063"/>
          </a:xfrm>
          <a:prstGeom prst="wedgeRoundRectCallout">
            <a:avLst>
              <a:gd name="adj1" fmla="val -298"/>
              <a:gd name="adj2" fmla="val 86784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No, It’s near the </a:t>
            </a:r>
            <a:r>
              <a:rPr kumimoji="0" lang="en-US" altLang="zh-CN" sz="2800" b="0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Mr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Donut 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Restaurant.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857250" y="857250"/>
            <a:ext cx="2428875" cy="1643063"/>
          </a:xfrm>
          <a:prstGeom prst="wedgeRoundRectCallout">
            <a:avLst>
              <a:gd name="adj1" fmla="val -298"/>
              <a:gd name="adj2" fmla="val 86784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that near the cinema?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3286125" y="2500313"/>
            <a:ext cx="2428875" cy="1143000"/>
          </a:xfrm>
          <a:prstGeom prst="wedgeRoundRectCallout">
            <a:avLst>
              <a:gd name="adj1" fmla="val -68383"/>
              <a:gd name="adj2" fmla="val 71391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 like that restaurant.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4214813" y="4143375"/>
            <a:ext cx="2428875" cy="1143000"/>
          </a:xfrm>
          <a:prstGeom prst="wedgeRoundRectCallout">
            <a:avLst>
              <a:gd name="adj1" fmla="val 70190"/>
              <a:gd name="adj2" fmla="val -44353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Me, too!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6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85720" y="1142984"/>
            <a:ext cx="365991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Let’s do it!</a:t>
            </a:r>
            <a:endParaRPr kumimoji="0" lang="zh-CN" altLang="en-US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5720" y="2000240"/>
            <a:ext cx="6890028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Read and find. Then draw and say.</a:t>
            </a:r>
            <a:endParaRPr kumimoji="0" lang="zh-CN" altLang="en-US" sz="32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6" name="TextBox 6"/>
          <p:cNvSpPr txBox="1"/>
          <p:nvPr/>
        </p:nvSpPr>
        <p:spPr>
          <a:xfrm>
            <a:off x="357188" y="2714625"/>
            <a:ext cx="61436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Arial" panose="020B0604020202020204" pitchFamily="34" charset="0"/>
              </a:rPr>
              <a:t>同学们一起来画一画你的住处！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pic>
        <p:nvPicPr>
          <p:cNvPr id="10245" name="Picture 7" descr="C:\Users\lenovo\Desktop\jj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15188" y="2643188"/>
            <a:ext cx="1643062" cy="2928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圆角矩形标注 7"/>
          <p:cNvSpPr/>
          <p:nvPr/>
        </p:nvSpPr>
        <p:spPr>
          <a:xfrm>
            <a:off x="3071813" y="3929063"/>
            <a:ext cx="3500438" cy="2071688"/>
          </a:xfrm>
          <a:prstGeom prst="wedgeRoundRectCallout">
            <a:avLst>
              <a:gd name="adj1" fmla="val 74675"/>
              <a:gd name="adj2" fmla="val -4159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 house is near the supermarket. It’s far from the school. Can you find my house?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024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  <p:bldP spid="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789</Words>
  <Application>WPS 演示</Application>
  <PresentationFormat>全屏显示(4:3)</PresentationFormat>
  <Paragraphs>81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Monotype Corsiva</vt:lpstr>
      <vt:lpstr>Segoe Print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Administrator</cp:lastModifiedBy>
  <cp:revision>83</cp:revision>
  <dcterms:created xsi:type="dcterms:W3CDTF">2015-03-18T13:27:34Z</dcterms:created>
  <dcterms:modified xsi:type="dcterms:W3CDTF">2017-12-26T05:43:00Z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