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Default Extension="vml" ContentType="application/vnd.openxmlformats-officedocument.vmlDrawing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1" r:id="rId1"/>
  </p:sldMasterIdLst>
  <p:notesMasterIdLst>
    <p:notesMasterId r:id="rId24"/>
  </p:notesMasterIdLst>
  <p:sldIdLst>
    <p:sldId id="271" r:id="rId2"/>
    <p:sldId id="264" r:id="rId3"/>
    <p:sldId id="290" r:id="rId4"/>
    <p:sldId id="287" r:id="rId5"/>
    <p:sldId id="288" r:id="rId6"/>
    <p:sldId id="356" r:id="rId7"/>
    <p:sldId id="357" r:id="rId8"/>
    <p:sldId id="263" r:id="rId9"/>
    <p:sldId id="358" r:id="rId10"/>
    <p:sldId id="345" r:id="rId11"/>
    <p:sldId id="326" r:id="rId12"/>
    <p:sldId id="346" r:id="rId13"/>
    <p:sldId id="347" r:id="rId14"/>
    <p:sldId id="348" r:id="rId15"/>
    <p:sldId id="349" r:id="rId16"/>
    <p:sldId id="350" r:id="rId17"/>
    <p:sldId id="351" r:id="rId18"/>
    <p:sldId id="360" r:id="rId19"/>
    <p:sldId id="359" r:id="rId20"/>
    <p:sldId id="354" r:id="rId21"/>
    <p:sldId id="300" r:id="rId22"/>
    <p:sldId id="305" r:id="rId2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6DFF44"/>
    <a:srgbClr val="FFFFBB"/>
    <a:srgbClr val="0000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487" autoAdjust="0"/>
    <p:restoredTop sz="94614" autoAdjust="0"/>
  </p:normalViewPr>
  <p:slideViewPr>
    <p:cSldViewPr>
      <p:cViewPr>
        <p:scale>
          <a:sx n="65" d="100"/>
          <a:sy n="65" d="100"/>
        </p:scale>
        <p:origin x="-420" y="3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A19D5C-0580-480D-AA2E-5596DA47B7B4}" type="datetimeFigureOut">
              <a:rPr lang="zh-CN" altLang="en-US" smtClean="0"/>
              <a:pPr/>
              <a:t>2017/2/4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C30879-53BA-4D1F-9592-E77013010DB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21085998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C30879-53BA-4D1F-9592-E77013010DB8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C30879-53BA-4D1F-9592-E77013010DB8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C30879-53BA-4D1F-9592-E77013010DB8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C30879-53BA-4D1F-9592-E77013010DB8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C30879-53BA-4D1F-9592-E77013010DB8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C30879-53BA-4D1F-9592-E77013010DB8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C30879-53BA-4D1F-9592-E77013010DB8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C30879-53BA-4D1F-9592-E77013010DB8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C30879-53BA-4D1F-9592-E77013010DB8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C30879-53BA-4D1F-9592-E77013010DB8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C30879-53BA-4D1F-9592-E77013010DB8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C30879-53BA-4D1F-9592-E77013010DB8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54924462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C30879-53BA-4D1F-9592-E77013010DB8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C30879-53BA-4D1F-9592-E77013010DB8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C30879-53BA-4D1F-9592-E77013010DB8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C30879-53BA-4D1F-9592-E77013010DB8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C30879-53BA-4D1F-9592-E77013010DB8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C30879-53BA-4D1F-9592-E77013010DB8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C30879-53BA-4D1F-9592-E77013010DB8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C30879-53BA-4D1F-9592-E77013010DB8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C30879-53BA-4D1F-9592-E77013010DB8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C30879-53BA-4D1F-9592-E77013010DB8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A53DA-0197-46ED-B2A8-66DF90B2CF33}" type="datetimeFigureOut">
              <a:rPr lang="zh-CN" altLang="en-US" smtClean="0"/>
              <a:t>2017/2/4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55F9B-77F9-478F-A8CB-678978D406D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A53DA-0197-46ED-B2A8-66DF90B2CF33}" type="datetimeFigureOut">
              <a:rPr lang="zh-CN" altLang="en-US" smtClean="0"/>
              <a:t>2017/2/4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55F9B-77F9-478F-A8CB-678978D406D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A53DA-0197-46ED-B2A8-66DF90B2CF33}" type="datetimeFigureOut">
              <a:rPr lang="zh-CN" altLang="en-US" smtClean="0"/>
              <a:t>2017/2/4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55F9B-77F9-478F-A8CB-678978D406D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3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429520" y="357166"/>
            <a:ext cx="12144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 b="1" dirty="0" smtClean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kumimoji="1" lang="en-US" altLang="zh-CN" sz="2000" dirty="0" smtClean="0">
                <a:solidFill>
                  <a:srgbClr val="00B0F0"/>
                </a:solidFill>
                <a:latin typeface="Candara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3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429520" y="357166"/>
            <a:ext cx="12144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 b="1" dirty="0" smtClean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kumimoji="1" lang="en-US" altLang="zh-CN" sz="2000" dirty="0" smtClean="0">
                <a:solidFill>
                  <a:srgbClr val="00B0F0"/>
                </a:solidFill>
                <a:latin typeface="Candara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3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429520" y="357166"/>
            <a:ext cx="12144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 b="1" dirty="0" smtClean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kumimoji="1" lang="en-US" altLang="zh-CN" sz="2000" dirty="0" smtClean="0">
                <a:solidFill>
                  <a:srgbClr val="00B0F0"/>
                </a:solidFill>
                <a:latin typeface="Candara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3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429520" y="357166"/>
            <a:ext cx="12144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 b="1" dirty="0" smtClean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kumimoji="1" lang="en-US" altLang="zh-CN" sz="2000" dirty="0" smtClean="0">
                <a:solidFill>
                  <a:srgbClr val="00B0F0"/>
                </a:solidFill>
                <a:latin typeface="Candara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3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429520" y="357166"/>
            <a:ext cx="12144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 b="1" dirty="0" smtClean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kumimoji="1" lang="en-US" altLang="zh-CN" sz="2000" dirty="0" smtClean="0">
                <a:solidFill>
                  <a:srgbClr val="00B0F0"/>
                </a:solidFill>
                <a:latin typeface="Candara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3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429520" y="357166"/>
            <a:ext cx="12144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 b="1" dirty="0" smtClean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kumimoji="1" lang="en-US" altLang="zh-CN" sz="2000" dirty="0" smtClean="0">
                <a:solidFill>
                  <a:srgbClr val="00B0F0"/>
                </a:solidFill>
                <a:latin typeface="Candara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3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429520" y="357166"/>
            <a:ext cx="12144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 b="1" dirty="0" smtClean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kumimoji="1" lang="en-US" altLang="zh-CN" sz="2000" dirty="0" smtClean="0">
                <a:solidFill>
                  <a:srgbClr val="00B0F0"/>
                </a:solidFill>
                <a:latin typeface="Candara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3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429520" y="357166"/>
            <a:ext cx="12144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 b="1" dirty="0" smtClean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kumimoji="1" lang="en-US" altLang="zh-CN" sz="2000" dirty="0" smtClean="0">
                <a:solidFill>
                  <a:srgbClr val="00B0F0"/>
                </a:solidFill>
                <a:latin typeface="Candara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A53DA-0197-46ED-B2A8-66DF90B2CF33}" type="datetimeFigureOut">
              <a:rPr lang="zh-CN" altLang="en-US" smtClean="0"/>
              <a:t>2017/2/4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55F9B-77F9-478F-A8CB-678978D406D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3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429520" y="357166"/>
            <a:ext cx="12144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 b="1" dirty="0" smtClean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kumimoji="1" lang="en-US" altLang="zh-CN" sz="2000" dirty="0" smtClean="0">
                <a:solidFill>
                  <a:srgbClr val="00B0F0"/>
                </a:solidFill>
                <a:latin typeface="Candara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3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429520" y="357166"/>
            <a:ext cx="12144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 b="1" dirty="0" smtClean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kumimoji="1" lang="en-US" altLang="zh-CN" sz="2000" dirty="0" smtClean="0">
                <a:solidFill>
                  <a:srgbClr val="00B0F0"/>
                </a:solidFill>
                <a:latin typeface="Candara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3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429520" y="357166"/>
            <a:ext cx="12144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 b="1" dirty="0" smtClean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kumimoji="1" lang="en-US" altLang="zh-CN" sz="2000" dirty="0" smtClean="0">
                <a:solidFill>
                  <a:srgbClr val="00B0F0"/>
                </a:solidFill>
                <a:latin typeface="Candara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3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429520" y="357166"/>
            <a:ext cx="12144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 b="1" dirty="0" smtClean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kumimoji="1" lang="en-US" altLang="zh-CN" sz="2000" dirty="0" smtClean="0">
                <a:solidFill>
                  <a:srgbClr val="00B0F0"/>
                </a:solidFill>
                <a:latin typeface="Candara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3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429520" y="357166"/>
            <a:ext cx="12144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 b="1" dirty="0" smtClean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kumimoji="1" lang="en-US" altLang="zh-CN" sz="2000" dirty="0" smtClean="0">
                <a:solidFill>
                  <a:srgbClr val="00B0F0"/>
                </a:solidFill>
                <a:latin typeface="Candara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3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429520" y="357166"/>
            <a:ext cx="12144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 b="1" dirty="0" smtClean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kumimoji="1" lang="en-US" altLang="zh-CN" sz="2000" dirty="0" smtClean="0">
                <a:solidFill>
                  <a:srgbClr val="00B0F0"/>
                </a:solidFill>
                <a:latin typeface="Candara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3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429520" y="357166"/>
            <a:ext cx="12144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 b="1" dirty="0" smtClean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kumimoji="1" lang="en-US" altLang="zh-CN" sz="2000" dirty="0" smtClean="0">
                <a:solidFill>
                  <a:srgbClr val="00B0F0"/>
                </a:solidFill>
                <a:latin typeface="Candara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28596" y="6675440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43240" y="667544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72264" y="6675440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356353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356353"/>
            <a:ext cx="21336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TextBox 6"/>
          <p:cNvSpPr txBox="1"/>
          <p:nvPr userDrawn="1"/>
        </p:nvSpPr>
        <p:spPr>
          <a:xfrm>
            <a:off x="7429520" y="357166"/>
            <a:ext cx="12144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2000" b="1" dirty="0" smtClean="0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</a:rPr>
              <a:t>课件</a:t>
            </a:r>
            <a:r>
              <a:rPr kumimoji="1" lang="en-US" altLang="zh-CN" sz="2000" dirty="0" smtClean="0">
                <a:solidFill>
                  <a:srgbClr val="00B0F0"/>
                </a:solidFill>
                <a:latin typeface="Candara" pitchFamily="34" charset="0"/>
                <a:ea typeface="华文楷体" pitchFamily="2" charset="-122"/>
              </a:rPr>
              <a:t>PPT</a:t>
            </a:r>
            <a:endParaRPr lang="zh-CN" altLang="en-US" sz="2000" dirty="0">
              <a:solidFill>
                <a:srgbClr val="00B0F0"/>
              </a:solidFill>
              <a:latin typeface="Candara" pitchFamily="34" charset="0"/>
              <a:ea typeface="华文楷体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A53DA-0197-46ED-B2A8-66DF90B2CF33}" type="datetimeFigureOut">
              <a:rPr lang="zh-CN" altLang="en-US" smtClean="0"/>
              <a:t>2017/2/4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55F9B-77F9-478F-A8CB-678978D406D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A53DA-0197-46ED-B2A8-66DF90B2CF33}" type="datetimeFigureOut">
              <a:rPr lang="zh-CN" altLang="en-US" smtClean="0"/>
              <a:t>2017/2/4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55F9B-77F9-478F-A8CB-678978D406D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A53DA-0197-46ED-B2A8-66DF90B2CF33}" type="datetimeFigureOut">
              <a:rPr lang="zh-CN" altLang="en-US" smtClean="0"/>
              <a:t>2017/2/4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55F9B-77F9-478F-A8CB-678978D406D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A53DA-0197-46ED-B2A8-66DF90B2CF33}" type="datetimeFigureOut">
              <a:rPr lang="zh-CN" altLang="en-US" smtClean="0"/>
              <a:t>2017/2/4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55F9B-77F9-478F-A8CB-678978D406D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A53DA-0197-46ED-B2A8-66DF90B2CF33}" type="datetimeFigureOut">
              <a:rPr lang="zh-CN" altLang="en-US" smtClean="0"/>
              <a:t>2017/2/4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55F9B-77F9-478F-A8CB-678978D406D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A53DA-0197-46ED-B2A8-66DF90B2CF33}" type="datetimeFigureOut">
              <a:rPr lang="zh-CN" altLang="en-US" smtClean="0"/>
              <a:t>2017/2/4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55F9B-77F9-478F-A8CB-678978D406D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A53DA-0197-46ED-B2A8-66DF90B2CF33}" type="datetimeFigureOut">
              <a:rPr lang="zh-CN" altLang="en-US" smtClean="0"/>
              <a:t>2017/2/4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355F9B-77F9-478F-A8CB-678978D406D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7A53DA-0197-46ED-B2A8-66DF90B2CF33}" type="datetimeFigureOut">
              <a:rPr lang="zh-CN" altLang="en-US" smtClean="0"/>
              <a:t>2017/2/4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355F9B-77F9-478F-A8CB-678978D406D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79" r:id="rId18"/>
    <p:sldLayoutId id="2147483680" r:id="rId19"/>
    <p:sldLayoutId id="2147483681" r:id="rId20"/>
    <p:sldLayoutId id="2147483682" r:id="rId21"/>
    <p:sldLayoutId id="2147483683" r:id="rId22"/>
    <p:sldLayoutId id="2147483684" r:id="rId23"/>
    <p:sldLayoutId id="2147483685" r:id="rId24"/>
    <p:sldLayoutId id="2147483686" r:id="rId25"/>
    <p:sldLayoutId id="2147483687" r:id="rId26"/>
    <p:sldLayoutId id="2147483649" r:id="rId27"/>
    <p:sldLayoutId id="2147483660" r:id="rId28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17.jpeg"/><Relationship Id="rId2" Type="http://schemas.openxmlformats.org/officeDocument/2006/relationships/slideLayout" Target="../slideLayouts/slideLayout20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7" Type="http://schemas.openxmlformats.org/officeDocument/2006/relationships/image" Target="../media/image22.jpeg"/><Relationship Id="rId2" Type="http://schemas.openxmlformats.org/officeDocument/2006/relationships/slideLayout" Target="../slideLayouts/slideLayout21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1.jpeg"/><Relationship Id="rId5" Type="http://schemas.openxmlformats.org/officeDocument/2006/relationships/image" Target="../media/image17.jpeg"/><Relationship Id="rId4" Type="http://schemas.openxmlformats.org/officeDocument/2006/relationships/oleObject" Target="../embeddings/oleObject2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24.jpeg"/><Relationship Id="rId5" Type="http://schemas.openxmlformats.org/officeDocument/2006/relationships/oleObject" Target="../embeddings/oleObject3.bin"/><Relationship Id="rId4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wmf"/><Relationship Id="rId4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0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908721"/>
            <a:ext cx="72728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3600" b="1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华文楷体" pitchFamily="2" charset="-122"/>
                <a:ea typeface="华文楷体" pitchFamily="2" charset="-122"/>
              </a:rPr>
              <a:t>第三单元   对称与方向</a:t>
            </a:r>
            <a:endParaRPr lang="zh-CN" altLang="en-US" sz="3600" dirty="0">
              <a:latin typeface="华文楷体" pitchFamily="2" charset="-122"/>
              <a:ea typeface="华文楷体" pitchFamily="2" charset="-122"/>
            </a:endParaRPr>
          </a:p>
        </p:txBody>
      </p:sp>
      <p:cxnSp>
        <p:nvCxnSpPr>
          <p:cNvPr id="3" name="直线连接符 21"/>
          <p:cNvCxnSpPr/>
          <p:nvPr/>
        </p:nvCxnSpPr>
        <p:spPr>
          <a:xfrm>
            <a:off x="2987824" y="2996952"/>
            <a:ext cx="2160240" cy="0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" name="Picture 4" descr="C:\Users\duyanlin\Desktop\二年级上学路上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70" y="2924944"/>
            <a:ext cx="4745969" cy="323622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2843808" y="2132856"/>
            <a:ext cx="25202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en-US" altLang="zh-CN" sz="4800" b="1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黑体" pitchFamily="49" charset="-122"/>
                <a:ea typeface="黑体" pitchFamily="49" charset="-122"/>
              </a:rPr>
              <a:t>1  </a:t>
            </a:r>
            <a:r>
              <a:rPr kumimoji="1" lang="zh-CN" altLang="en-US" sz="4800" b="1" dirty="0" smtClean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黑体" pitchFamily="49" charset="-122"/>
                <a:ea typeface="黑体" pitchFamily="49" charset="-122"/>
              </a:rPr>
              <a:t>对称</a:t>
            </a:r>
            <a:endParaRPr lang="zh-CN" altLang="en-US" sz="4800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862973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35896" y="2204864"/>
            <a:ext cx="2000583" cy="1800672"/>
          </a:xfrm>
          <a:prstGeom prst="rect">
            <a:avLst/>
          </a:prstGeom>
          <a:noFill/>
        </p:spPr>
      </p:pic>
      <p:pic>
        <p:nvPicPr>
          <p:cNvPr id="10" name="Picture 2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>
          <a:xfrm>
            <a:off x="1331640" y="2132856"/>
            <a:ext cx="2088232" cy="1926844"/>
          </a:xfrm>
          <a:prstGeom prst="rect">
            <a:avLst/>
          </a:prstGeom>
          <a:noFill/>
          <a:ln/>
        </p:spPr>
      </p:pic>
      <p:sp>
        <p:nvSpPr>
          <p:cNvPr id="2" name="同侧圆角矩形 1"/>
          <p:cNvSpPr/>
          <p:nvPr/>
        </p:nvSpPr>
        <p:spPr>
          <a:xfrm>
            <a:off x="467546" y="966995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典题精讲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46754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683568" y="3933056"/>
            <a:ext cx="2376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解题思路：</a:t>
            </a:r>
            <a:endParaRPr lang="zh-CN" altLang="en-US" sz="3600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graphicFrame>
        <p:nvGraphicFramePr>
          <p:cNvPr id="33" name="对象 32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p:oleObj spid="_x0000_s45058" name="公式" r:id="rId6" imgW="114151" imgH="215619" progId="Equation.3">
              <p:embed/>
            </p:oleObj>
          </a:graphicData>
        </a:graphic>
      </p:graphicFrame>
      <p:sp>
        <p:nvSpPr>
          <p:cNvPr id="13" name="矩形 33"/>
          <p:cNvSpPr>
            <a:spLocks noChangeArrowheads="1"/>
          </p:cNvSpPr>
          <p:nvPr/>
        </p:nvSpPr>
        <p:spPr bwMode="auto">
          <a:xfrm>
            <a:off x="539750" y="1701800"/>
            <a:ext cx="756064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1</a:t>
            </a:r>
            <a:r>
              <a:rPr lang="zh-CN" altLang="en-US" sz="3600" dirty="0" smtClean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.下面的图形是轴对称图形吗</a:t>
            </a:r>
            <a:r>
              <a:rPr lang="en-US" altLang="zh-CN" sz="3600" dirty="0" smtClean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?</a:t>
            </a:r>
            <a:endParaRPr lang="zh-CN" altLang="en-US" sz="36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</p:txBody>
      </p:sp>
      <p:sp>
        <p:nvSpPr>
          <p:cNvPr id="11" name="右弧形箭头 10"/>
          <p:cNvSpPr/>
          <p:nvPr/>
        </p:nvSpPr>
        <p:spPr>
          <a:xfrm rot="18324939" flipH="1">
            <a:off x="1937617" y="4827701"/>
            <a:ext cx="541939" cy="1590024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TextBox 14"/>
          <p:cNvSpPr>
            <a:spLocks noChangeArrowheads="1"/>
          </p:cNvSpPr>
          <p:nvPr/>
        </p:nvSpPr>
        <p:spPr bwMode="auto">
          <a:xfrm>
            <a:off x="3347864" y="5589240"/>
            <a:ext cx="4464496" cy="715089"/>
          </a:xfrm>
          <a:prstGeom prst="roundRect">
            <a:avLst>
              <a:gd name="adj" fmla="val 16667"/>
            </a:avLst>
          </a:prstGeom>
          <a:blipFill dpi="0" rotWithShape="1">
            <a:blip r:embed="rId7" cstate="print"/>
            <a:srcRect/>
            <a:tile tx="0" ty="0" sx="100000" sy="100000" flip="none" algn="tl"/>
          </a:blipFill>
          <a:ln w="9525">
            <a:noFill/>
            <a:round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看图形是否有对称性</a:t>
            </a:r>
            <a:endParaRPr lang="zh-CN" altLang="en-US" sz="3600" dirty="0">
              <a:solidFill>
                <a:srgbClr val="00B05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</p:txBody>
      </p:sp>
      <p:sp>
        <p:nvSpPr>
          <p:cNvPr id="15" name="TextBox 14"/>
          <p:cNvSpPr>
            <a:spLocks noChangeArrowheads="1"/>
          </p:cNvSpPr>
          <p:nvPr/>
        </p:nvSpPr>
        <p:spPr bwMode="auto">
          <a:xfrm>
            <a:off x="1835696" y="4509120"/>
            <a:ext cx="4896544" cy="715089"/>
          </a:xfrm>
          <a:prstGeom prst="roundRect">
            <a:avLst>
              <a:gd name="adj" fmla="val 16667"/>
            </a:avLst>
          </a:prstGeom>
          <a:blipFill dpi="0" rotWithShape="1">
            <a:blip r:embed="rId7" cstate="print"/>
            <a:srcRect/>
            <a:tile tx="0" ty="0" sx="100000" sy="100000" flip="none" algn="tl"/>
          </a:blipFill>
          <a:ln w="9525">
            <a:noFill/>
            <a:round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判断是否为轴对称图形</a:t>
            </a:r>
            <a:endParaRPr lang="zh-CN" altLang="en-US" sz="3600" dirty="0">
              <a:solidFill>
                <a:srgbClr val="00B05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</p:txBody>
      </p:sp>
      <p:pic>
        <p:nvPicPr>
          <p:cNvPr id="17" name="Picture 4" descr="is[3]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444208" y="2420888"/>
            <a:ext cx="1440160" cy="1404682"/>
          </a:xfrm>
          <a:prstGeom prst="rect">
            <a:avLst/>
          </a:prstGeom>
          <a:solidFill>
            <a:srgbClr val="FFFF00"/>
          </a:solidFill>
          <a:ln w="9525">
            <a:solidFill>
              <a:srgbClr val="000000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3074694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1" grpId="0" animBg="1"/>
      <p:bldP spid="14" grpId="0" bldLvl="0" animBg="1" autoUpdateAnimBg="0"/>
      <p:bldP spid="15" grpId="0" bldLvl="0" animBg="1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itchFamily="34" charset="0"/>
                <a:ea typeface="华文楷体" pitchFamily="2" charset="-122"/>
                <a:sym typeface="Candara" pitchFamily="34" charset="0"/>
              </a:rPr>
              <a:t>PPT</a:t>
            </a:r>
            <a:endParaRPr lang="zh-CN" altLang="en-US"/>
          </a:p>
        </p:txBody>
      </p:sp>
      <p:sp>
        <p:nvSpPr>
          <p:cNvPr id="18435" name="TextBox 11"/>
          <p:cNvSpPr>
            <a:spLocks noChangeArrowheads="1"/>
          </p:cNvSpPr>
          <p:nvPr/>
        </p:nvSpPr>
        <p:spPr bwMode="auto">
          <a:xfrm>
            <a:off x="971550" y="3213100"/>
            <a:ext cx="11684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解答</a:t>
            </a:r>
            <a:r>
              <a:rPr lang="zh-CN" altLang="en-US" sz="28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：</a:t>
            </a:r>
          </a:p>
        </p:txBody>
      </p:sp>
      <p:sp>
        <p:nvSpPr>
          <p:cNvPr id="20484" name="直线连接符 21"/>
          <p:cNvSpPr>
            <a:spLocks noChangeShapeType="1"/>
          </p:cNvSpPr>
          <p:nvPr/>
        </p:nvSpPr>
        <p:spPr bwMode="auto">
          <a:xfrm flipV="1">
            <a:off x="466725" y="1622425"/>
            <a:ext cx="2073275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20485" name="Picture 3" descr="F:\七彩课堂插图板式封面\排版用图标、页眉页脚\标题jpg\读读比比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980728"/>
            <a:ext cx="2592388" cy="181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Picture 3" descr="F:\七彩课堂插图板式封面\排版用图标、页眉页脚\标题图（终-排版用）共29个\资料宝袋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6725" y="4551363"/>
            <a:ext cx="2162175" cy="167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33"/>
          <p:cNvSpPr>
            <a:spLocks noChangeArrowheads="1"/>
          </p:cNvSpPr>
          <p:nvPr/>
        </p:nvSpPr>
        <p:spPr bwMode="auto">
          <a:xfrm>
            <a:off x="2123728" y="3212976"/>
            <a:ext cx="612068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是    是    不是</a:t>
            </a:r>
            <a:endParaRPr lang="zh-CN" altLang="en-US" sz="36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</p:txBody>
      </p:sp>
      <p:sp>
        <p:nvSpPr>
          <p:cNvPr id="11" name="同侧圆角矩形 10"/>
          <p:cNvSpPr/>
          <p:nvPr/>
        </p:nvSpPr>
        <p:spPr>
          <a:xfrm>
            <a:off x="467546" y="966995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典题精讲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bldLvl="0" autoUpdateAnimBg="0"/>
      <p:bldP spid="9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同侧圆角矩形 1"/>
          <p:cNvSpPr/>
          <p:nvPr/>
        </p:nvSpPr>
        <p:spPr>
          <a:xfrm>
            <a:off x="467546" y="966995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典题精讲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3" name="直线连接符 21"/>
          <p:cNvCxnSpPr/>
          <p:nvPr/>
        </p:nvCxnSpPr>
        <p:spPr>
          <a:xfrm flipV="1">
            <a:off x="46754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323528" y="5589240"/>
            <a:ext cx="23762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解题思路：</a:t>
            </a:r>
            <a:endParaRPr lang="zh-CN" altLang="en-US" sz="3600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graphicFrame>
        <p:nvGraphicFramePr>
          <p:cNvPr id="33" name="对象 32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p:oleObj spid="_x0000_s46082" name="公式" r:id="rId4" imgW="114151" imgH="215619" progId="Equation.3">
              <p:embed/>
            </p:oleObj>
          </a:graphicData>
        </a:graphic>
      </p:graphicFrame>
      <p:sp>
        <p:nvSpPr>
          <p:cNvPr id="13" name="矩形 33"/>
          <p:cNvSpPr>
            <a:spLocks noChangeArrowheads="1"/>
          </p:cNvSpPr>
          <p:nvPr/>
        </p:nvSpPr>
        <p:spPr bwMode="auto">
          <a:xfrm>
            <a:off x="539750" y="1844824"/>
            <a:ext cx="860425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atinLnBrk="1"/>
            <a:r>
              <a:rPr lang="en-US" altLang="zh-CN" sz="3600" dirty="0" smtClean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</a:t>
            </a:r>
            <a:r>
              <a:rPr lang="zh-CN" altLang="en-US" sz="3600" dirty="0" smtClean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.下面的图形都是轴对称图形，猜猜图形的另一本是什么样的。</a:t>
            </a:r>
            <a:endParaRPr lang="zh-CN" altLang="zh-CN" sz="3600" dirty="0" smtClean="0"/>
          </a:p>
        </p:txBody>
      </p:sp>
      <p:sp>
        <p:nvSpPr>
          <p:cNvPr id="19" name="TextBox 14"/>
          <p:cNvSpPr>
            <a:spLocks noChangeArrowheads="1"/>
          </p:cNvSpPr>
          <p:nvPr/>
        </p:nvSpPr>
        <p:spPr bwMode="auto">
          <a:xfrm>
            <a:off x="2771800" y="5589240"/>
            <a:ext cx="5328592" cy="646986"/>
          </a:xfrm>
          <a:prstGeom prst="roundRect">
            <a:avLst>
              <a:gd name="adj" fmla="val 16667"/>
            </a:avLst>
          </a:prstGeom>
          <a:blipFill dpi="0" rotWithShape="1">
            <a:blip r:embed="rId5" cstate="print"/>
            <a:srcRect/>
            <a:tile tx="0" ty="0" sx="100000" sy="100000" flip="none" algn="tl"/>
          </a:blipFill>
          <a:ln w="9525">
            <a:noFill/>
            <a:round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轴对称图形的两边是一样的</a:t>
            </a:r>
            <a:endParaRPr lang="zh-CN" altLang="en-US" sz="3200" dirty="0">
              <a:solidFill>
                <a:srgbClr val="00B05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</p:txBody>
      </p:sp>
      <p:pic>
        <p:nvPicPr>
          <p:cNvPr id="10" name="Picture 3" descr="9c1e708aa0be2d23[1]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03648" y="3356992"/>
            <a:ext cx="2879725" cy="139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6" descr="4974bd56ce455fe3[1]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083598" y="3285554"/>
            <a:ext cx="1727200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3074694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9" grpId="0" bldLvl="0" animBg="1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itchFamily="34" charset="0"/>
                <a:ea typeface="华文楷体" pitchFamily="2" charset="-122"/>
                <a:sym typeface="Candara" pitchFamily="34" charset="0"/>
              </a:rPr>
              <a:t>PPT</a:t>
            </a:r>
            <a:endParaRPr lang="zh-CN" altLang="en-US"/>
          </a:p>
        </p:txBody>
      </p:sp>
      <p:sp>
        <p:nvSpPr>
          <p:cNvPr id="18435" name="TextBox 11"/>
          <p:cNvSpPr>
            <a:spLocks noChangeArrowheads="1"/>
          </p:cNvSpPr>
          <p:nvPr/>
        </p:nvSpPr>
        <p:spPr bwMode="auto">
          <a:xfrm>
            <a:off x="1043608" y="2636912"/>
            <a:ext cx="11684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解答</a:t>
            </a:r>
            <a:r>
              <a:rPr lang="zh-CN" altLang="en-US" sz="28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：</a:t>
            </a:r>
          </a:p>
        </p:txBody>
      </p:sp>
      <p:sp>
        <p:nvSpPr>
          <p:cNvPr id="20484" name="直线连接符 21"/>
          <p:cNvSpPr>
            <a:spLocks noChangeShapeType="1"/>
          </p:cNvSpPr>
          <p:nvPr/>
        </p:nvSpPr>
        <p:spPr bwMode="auto">
          <a:xfrm flipV="1">
            <a:off x="466725" y="1622425"/>
            <a:ext cx="2073275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20485" name="Picture 3" descr="F:\七彩课堂插图板式封面\排版用图标、页眉页脚\标题jpg\读读比比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56176" y="980728"/>
            <a:ext cx="2592388" cy="1812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Picture 3" descr="F:\七彩课堂插图板式封面\排版用图标、页眉页脚\标题图（终-排版用）共29个\资料宝袋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6725" y="4551363"/>
            <a:ext cx="2162175" cy="167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同侧圆角矩形 9"/>
          <p:cNvSpPr/>
          <p:nvPr/>
        </p:nvSpPr>
        <p:spPr>
          <a:xfrm>
            <a:off x="467546" y="966995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典题精讲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pic>
        <p:nvPicPr>
          <p:cNvPr id="12" name="Picture 3" descr="9c1e708aa0be2d23[1]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70075" y="3212976"/>
            <a:ext cx="2879725" cy="139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Line 4"/>
          <p:cNvSpPr>
            <a:spLocks noChangeShapeType="1"/>
          </p:cNvSpPr>
          <p:nvPr/>
        </p:nvSpPr>
        <p:spPr bwMode="auto">
          <a:xfrm>
            <a:off x="3309938" y="3070101"/>
            <a:ext cx="0" cy="1655762"/>
          </a:xfrm>
          <a:prstGeom prst="line">
            <a:avLst/>
          </a:prstGeom>
          <a:noFill/>
          <a:ln w="38100">
            <a:solidFill>
              <a:srgbClr val="FF0000"/>
            </a:solidFill>
            <a:prstDash val="lgDashDot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4" name="Rectangle 5"/>
          <p:cNvSpPr>
            <a:spLocks noChangeArrowheads="1"/>
          </p:cNvSpPr>
          <p:nvPr/>
        </p:nvSpPr>
        <p:spPr bwMode="auto">
          <a:xfrm>
            <a:off x="3309938" y="3212976"/>
            <a:ext cx="1728787" cy="13684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15" name="Picture 6" descr="4974bd56ce455fe3[1]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50025" y="3141538"/>
            <a:ext cx="1727200" cy="133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Line 7"/>
          <p:cNvSpPr>
            <a:spLocks noChangeShapeType="1"/>
          </p:cNvSpPr>
          <p:nvPr/>
        </p:nvSpPr>
        <p:spPr bwMode="auto">
          <a:xfrm>
            <a:off x="7415213" y="3070101"/>
            <a:ext cx="0" cy="1655762"/>
          </a:xfrm>
          <a:prstGeom prst="line">
            <a:avLst/>
          </a:prstGeom>
          <a:noFill/>
          <a:ln w="38100">
            <a:solidFill>
              <a:srgbClr val="FF0000"/>
            </a:solidFill>
            <a:prstDash val="lgDashDot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7" name="Rectangle 8"/>
          <p:cNvSpPr>
            <a:spLocks noChangeArrowheads="1"/>
          </p:cNvSpPr>
          <p:nvPr/>
        </p:nvSpPr>
        <p:spPr bwMode="auto">
          <a:xfrm>
            <a:off x="7415213" y="3212976"/>
            <a:ext cx="1728787" cy="13684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bldLvl="0" autoUpdateAnimBg="0"/>
      <p:bldP spid="14" grpId="0" animBg="1"/>
      <p:bldP spid="1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0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23553" name="例.eps" descr="id:2147501035;FounderCE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1988840"/>
            <a:ext cx="507485" cy="448724"/>
          </a:xfrm>
          <a:prstGeom prst="rect">
            <a:avLst/>
          </a:prstGeom>
          <a:noFill/>
        </p:spPr>
      </p:pic>
      <p:sp>
        <p:nvSpPr>
          <p:cNvPr id="2" name="矩形 1"/>
          <p:cNvSpPr/>
          <p:nvPr/>
        </p:nvSpPr>
        <p:spPr>
          <a:xfrm rot="20794783">
            <a:off x="2319357" y="1806666"/>
            <a:ext cx="2236510" cy="707886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zh-CN" altLang="zh-CN" sz="40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错误</a:t>
            </a:r>
            <a:r>
              <a:rPr lang="zh-CN" altLang="zh-CN" sz="4000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解答</a:t>
            </a:r>
            <a:endParaRPr lang="zh-CN" altLang="en-US" sz="4000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2" name="同侧圆角矩形 11"/>
          <p:cNvSpPr/>
          <p:nvPr/>
        </p:nvSpPr>
        <p:spPr>
          <a:xfrm>
            <a:off x="467546" y="966995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易错提醒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13" name="直线连接符 21"/>
          <p:cNvCxnSpPr/>
          <p:nvPr/>
        </p:nvCxnSpPr>
        <p:spPr>
          <a:xfrm flipV="1">
            <a:off x="46754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25" name="对象 24"/>
          <p:cNvGraphicFramePr>
            <a:graphicFrameLocks noChangeAspect="1"/>
          </p:cNvGraphicFramePr>
          <p:nvPr>
            <p:extLst>
              <p:ext uri="{D42A27DB-BD31-4B8C-83A1-F6EECF244321}">
                <p14:modId xmlns="" xmlns:p14="http://schemas.microsoft.com/office/powerpoint/2010/main" val="2865486765"/>
              </p:ext>
            </p:extLst>
          </p:nvPr>
        </p:nvGraphicFramePr>
        <p:xfrm>
          <a:off x="1979712" y="3651473"/>
          <a:ext cx="114300" cy="215900"/>
        </p:xfrm>
        <a:graphic>
          <a:graphicData uri="http://schemas.openxmlformats.org/presentationml/2006/ole">
            <p:oleObj spid="_x0000_s47106" name="公式" r:id="rId5" imgW="114151" imgH="215619" progId="Equation.3">
              <p:embed/>
            </p:oleObj>
          </a:graphicData>
        </a:graphic>
      </p:graphicFrame>
      <p:pic>
        <p:nvPicPr>
          <p:cNvPr id="34" name="Picture 5" descr="F:\七彩课堂插图板式封面\排版用图标、页眉页脚\标题jpg\我会找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4149080"/>
            <a:ext cx="3085282" cy="216024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矩形 16"/>
          <p:cNvSpPr/>
          <p:nvPr/>
        </p:nvSpPr>
        <p:spPr>
          <a:xfrm>
            <a:off x="899592" y="4437112"/>
            <a:ext cx="47525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错误</a:t>
            </a:r>
            <a:r>
              <a:rPr lang="zh-CN" altLang="en-US" sz="3600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原因：</a:t>
            </a:r>
            <a:r>
              <a:rPr lang="zh-CN" altLang="en-US" sz="3600" dirty="0" smtClean="0">
                <a:latin typeface="华文新魏" pitchFamily="2" charset="-122"/>
                <a:ea typeface="华文新魏" pitchFamily="2" charset="-122"/>
              </a:rPr>
              <a:t>没有掌握轴对称图形的概念。</a:t>
            </a:r>
          </a:p>
        </p:txBody>
      </p:sp>
      <p:sp>
        <p:nvSpPr>
          <p:cNvPr id="18" name="矩形 10"/>
          <p:cNvSpPr>
            <a:spLocks noChangeArrowheads="1"/>
          </p:cNvSpPr>
          <p:nvPr/>
        </p:nvSpPr>
        <p:spPr bwMode="auto">
          <a:xfrm>
            <a:off x="1116013" y="1916832"/>
            <a:ext cx="802798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下面有（    ）个轴对称图形。</a:t>
            </a:r>
            <a:endParaRPr lang="zh-CN" altLang="en-US" sz="36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</p:txBody>
      </p:sp>
      <p:sp>
        <p:nvSpPr>
          <p:cNvPr id="15" name="AutoShape 42"/>
          <p:cNvSpPr>
            <a:spLocks noChangeArrowheads="1"/>
          </p:cNvSpPr>
          <p:nvPr/>
        </p:nvSpPr>
        <p:spPr bwMode="auto">
          <a:xfrm>
            <a:off x="1331640" y="3068960"/>
            <a:ext cx="1341512" cy="631056"/>
          </a:xfrm>
          <a:prstGeom prst="parallelogram">
            <a:avLst>
              <a:gd name="adj" fmla="val 50092"/>
            </a:avLst>
          </a:prstGeom>
          <a:solidFill>
            <a:srgbClr val="33CC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" name="AutoShape 43"/>
          <p:cNvSpPr>
            <a:spLocks noChangeArrowheads="1"/>
          </p:cNvSpPr>
          <p:nvPr/>
        </p:nvSpPr>
        <p:spPr bwMode="auto">
          <a:xfrm>
            <a:off x="3491880" y="2996952"/>
            <a:ext cx="1115055" cy="737779"/>
          </a:xfrm>
          <a:prstGeom prst="triangle">
            <a:avLst>
              <a:gd name="adj" fmla="val 50000"/>
            </a:avLst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" name="Oval 44"/>
          <p:cNvSpPr>
            <a:spLocks noChangeArrowheads="1"/>
          </p:cNvSpPr>
          <p:nvPr/>
        </p:nvSpPr>
        <p:spPr bwMode="auto">
          <a:xfrm>
            <a:off x="5580112" y="3068960"/>
            <a:ext cx="782753" cy="737779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" name="矩形 10"/>
          <p:cNvSpPr>
            <a:spLocks noChangeArrowheads="1"/>
          </p:cNvSpPr>
          <p:nvPr/>
        </p:nvSpPr>
        <p:spPr bwMode="auto">
          <a:xfrm>
            <a:off x="2987824" y="1988840"/>
            <a:ext cx="64858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3</a:t>
            </a:r>
            <a:endParaRPr lang="zh-CN" altLang="en-US" sz="36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61595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7" grpId="0"/>
      <p:bldP spid="15" grpId="0" animBg="1"/>
      <p:bldP spid="16" grpId="0" animBg="1"/>
      <p:bldP spid="19" grpId="0" animBg="1"/>
      <p:bldP spid="2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9" name="Picture 12" descr="图片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16216" y="4725144"/>
            <a:ext cx="2303463" cy="1611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0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itchFamily="34" charset="0"/>
                <a:ea typeface="华文楷体" pitchFamily="2" charset="-122"/>
                <a:sym typeface="Candara" pitchFamily="34" charset="0"/>
              </a:rPr>
              <a:t>PPT</a:t>
            </a:r>
          </a:p>
        </p:txBody>
      </p:sp>
      <p:sp>
        <p:nvSpPr>
          <p:cNvPr id="22531" name="Rectangle 2"/>
          <p:cNvSpPr>
            <a:spLocks noChangeArrowheads="1"/>
          </p:cNvSpPr>
          <p:nvPr/>
        </p:nvSpPr>
        <p:spPr bwMode="auto">
          <a:xfrm>
            <a:off x="0" y="-184150"/>
            <a:ext cx="1841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>
              <a:solidFill>
                <a:srgbClr val="000000"/>
              </a:solidFill>
              <a:latin typeface="Calibri" pitchFamily="34" charset="0"/>
              <a:sym typeface="宋体" pitchFamily="2" charset="-122"/>
            </a:endParaRPr>
          </a:p>
        </p:txBody>
      </p:sp>
      <p:sp>
        <p:nvSpPr>
          <p:cNvPr id="22532" name="直线连接符 21"/>
          <p:cNvSpPr>
            <a:spLocks noChangeShapeType="1"/>
          </p:cNvSpPr>
          <p:nvPr/>
        </p:nvSpPr>
        <p:spPr bwMode="auto">
          <a:xfrm flipV="1">
            <a:off x="466725" y="1628775"/>
            <a:ext cx="2073275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22533" name="例.eps" descr="id:2147501035;FounderCE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7544" y="1844824"/>
            <a:ext cx="508000" cy="449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4" name="矩形 26"/>
          <p:cNvSpPr>
            <a:spLocks noChangeArrowheads="1"/>
          </p:cNvSpPr>
          <p:nvPr/>
        </p:nvSpPr>
        <p:spPr bwMode="auto">
          <a:xfrm>
            <a:off x="971600" y="1844824"/>
            <a:ext cx="774776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下面有（    ）个轴对称图形。</a:t>
            </a:r>
            <a:endParaRPr lang="zh-CN" altLang="en-US" sz="36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</p:txBody>
      </p:sp>
      <p:pic>
        <p:nvPicPr>
          <p:cNvPr id="22535" name="对象 2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979613" y="3651250"/>
            <a:ext cx="114300" cy="21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8" name="矩形 32"/>
          <p:cNvSpPr>
            <a:spLocks noChangeArrowheads="1"/>
          </p:cNvSpPr>
          <p:nvPr/>
        </p:nvSpPr>
        <p:spPr bwMode="auto">
          <a:xfrm rot="19227600">
            <a:off x="2309212" y="1755728"/>
            <a:ext cx="2236787" cy="708025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正确解答</a:t>
            </a:r>
          </a:p>
        </p:txBody>
      </p:sp>
      <p:sp>
        <p:nvSpPr>
          <p:cNvPr id="20490" name="矩形 36"/>
          <p:cNvSpPr>
            <a:spLocks noChangeArrowheads="1"/>
          </p:cNvSpPr>
          <p:nvPr/>
        </p:nvSpPr>
        <p:spPr bwMode="auto">
          <a:xfrm>
            <a:off x="539552" y="4869160"/>
            <a:ext cx="5832648" cy="584775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rgbClr val="6DFF44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平行四边形不是轴对称图形。</a:t>
            </a:r>
            <a:endParaRPr lang="en-US" altLang="en-US" sz="3200" dirty="0">
              <a:solidFill>
                <a:srgbClr val="6DFF44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</p:txBody>
      </p:sp>
      <p:sp>
        <p:nvSpPr>
          <p:cNvPr id="13" name="同侧圆角矩形 12"/>
          <p:cNvSpPr/>
          <p:nvPr/>
        </p:nvSpPr>
        <p:spPr>
          <a:xfrm>
            <a:off x="467546" y="966995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易错提醒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sp>
        <p:nvSpPr>
          <p:cNvPr id="14" name="矩形 10"/>
          <p:cNvSpPr>
            <a:spLocks noChangeArrowheads="1"/>
          </p:cNvSpPr>
          <p:nvPr/>
        </p:nvSpPr>
        <p:spPr bwMode="auto">
          <a:xfrm>
            <a:off x="2843808" y="1844824"/>
            <a:ext cx="72008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2</a:t>
            </a:r>
            <a:endParaRPr lang="zh-CN" altLang="en-US" sz="36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</p:txBody>
      </p:sp>
      <p:sp>
        <p:nvSpPr>
          <p:cNvPr id="16" name="AutoShape 42"/>
          <p:cNvSpPr>
            <a:spLocks noChangeArrowheads="1"/>
          </p:cNvSpPr>
          <p:nvPr/>
        </p:nvSpPr>
        <p:spPr bwMode="auto">
          <a:xfrm>
            <a:off x="1331640" y="3284984"/>
            <a:ext cx="1341512" cy="631056"/>
          </a:xfrm>
          <a:prstGeom prst="parallelogram">
            <a:avLst>
              <a:gd name="adj" fmla="val 50092"/>
            </a:avLst>
          </a:prstGeom>
          <a:solidFill>
            <a:srgbClr val="33CC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" name="AutoShape 43"/>
          <p:cNvSpPr>
            <a:spLocks noChangeArrowheads="1"/>
          </p:cNvSpPr>
          <p:nvPr/>
        </p:nvSpPr>
        <p:spPr bwMode="auto">
          <a:xfrm>
            <a:off x="3491880" y="3212976"/>
            <a:ext cx="1115055" cy="737779"/>
          </a:xfrm>
          <a:prstGeom prst="triangle">
            <a:avLst>
              <a:gd name="adj" fmla="val 50000"/>
            </a:avLst>
          </a:prstGeom>
          <a:solidFill>
            <a:srgbClr val="FF99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" name="Oval 44"/>
          <p:cNvSpPr>
            <a:spLocks noChangeArrowheads="1"/>
          </p:cNvSpPr>
          <p:nvPr/>
        </p:nvSpPr>
        <p:spPr bwMode="auto">
          <a:xfrm>
            <a:off x="5580112" y="3284984"/>
            <a:ext cx="782753" cy="737779"/>
          </a:xfrm>
          <a:prstGeom prst="ellipse">
            <a:avLst/>
          </a:prstGeom>
          <a:solidFill>
            <a:srgbClr val="FF33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1" dur="10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8" grpId="0" bldLvl="0" animBg="1" autoUpdateAnimBg="0"/>
      <p:bldP spid="20490" grpId="0" bldLvl="0" animBg="1" autoUpdateAnimBg="0"/>
      <p:bldP spid="16" grpId="0" animBg="1"/>
      <p:bldP spid="17" grpId="0" animBg="1"/>
      <p:bldP spid="1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同侧圆角矩形 8"/>
          <p:cNvSpPr/>
          <p:nvPr/>
        </p:nvSpPr>
        <p:spPr>
          <a:xfrm>
            <a:off x="467548" y="968367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学以致用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10" name="直线连接符 21"/>
          <p:cNvCxnSpPr/>
          <p:nvPr/>
        </p:nvCxnSpPr>
        <p:spPr>
          <a:xfrm flipV="1">
            <a:off x="48407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7" name="Picture 20" descr="93副本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005064"/>
            <a:ext cx="1191253" cy="1933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矩形 17"/>
          <p:cNvSpPr/>
          <p:nvPr/>
        </p:nvSpPr>
        <p:spPr>
          <a:xfrm>
            <a:off x="467544" y="1628800"/>
            <a:ext cx="81369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3600" kern="1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1.</a:t>
            </a:r>
            <a:r>
              <a:rPr lang="zh-CN" altLang="en-US" sz="3600" kern="1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下面的字母哪些是轴对称图形？</a:t>
            </a:r>
          </a:p>
        </p:txBody>
      </p:sp>
      <p:sp>
        <p:nvSpPr>
          <p:cNvPr id="20" name="Text Box 18"/>
          <p:cNvSpPr txBox="1">
            <a:spLocks noChangeArrowheads="1"/>
          </p:cNvSpPr>
          <p:nvPr/>
        </p:nvSpPr>
        <p:spPr bwMode="auto">
          <a:xfrm>
            <a:off x="1718443" y="3212976"/>
            <a:ext cx="18473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 sz="3600" b="0" dirty="0">
              <a:solidFill>
                <a:srgbClr val="00B05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3" name="矩形 15"/>
          <p:cNvSpPr>
            <a:spLocks noChangeArrowheads="1"/>
          </p:cNvSpPr>
          <p:nvPr/>
        </p:nvSpPr>
        <p:spPr bwMode="auto">
          <a:xfrm>
            <a:off x="2843809" y="5445224"/>
            <a:ext cx="864096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解：</a:t>
            </a: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3635896" y="5445224"/>
            <a:ext cx="46101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n-US" altLang="zh-CN" sz="3600" dirty="0" smtClean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A    C    D</a:t>
            </a:r>
            <a:endParaRPr lang="zh-CN" altLang="en-US" sz="36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</p:txBody>
      </p:sp>
      <p:sp>
        <p:nvSpPr>
          <p:cNvPr id="16" name="AutoShape 27"/>
          <p:cNvSpPr>
            <a:spLocks noChangeArrowheads="1"/>
          </p:cNvSpPr>
          <p:nvPr/>
        </p:nvSpPr>
        <p:spPr bwMode="auto">
          <a:xfrm>
            <a:off x="1907704" y="4365104"/>
            <a:ext cx="5328592" cy="720080"/>
          </a:xfrm>
          <a:prstGeom prst="wedgeRoundRectCallout">
            <a:avLst>
              <a:gd name="adj1" fmla="val -59252"/>
              <a:gd name="adj2" fmla="val 6983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3200" dirty="0" smtClean="0">
                <a:solidFill>
                  <a:srgbClr val="1C1C1C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根据轴对称图形的概念判断。</a:t>
            </a:r>
            <a:endParaRPr lang="zh-CN" altLang="en-US" sz="3200" dirty="0">
              <a:solidFill>
                <a:srgbClr val="1C1C1C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</p:txBody>
      </p:sp>
      <p:sp>
        <p:nvSpPr>
          <p:cNvPr id="21" name="Text Box 2"/>
          <p:cNvSpPr txBox="1">
            <a:spLocks noChangeArrowheads="1"/>
          </p:cNvSpPr>
          <p:nvPr/>
        </p:nvSpPr>
        <p:spPr bwMode="auto">
          <a:xfrm>
            <a:off x="1194197" y="2380059"/>
            <a:ext cx="1223963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9600" b="1" dirty="0">
                <a:solidFill>
                  <a:srgbClr val="FF0000"/>
                </a:solidFill>
                <a:latin typeface="Verdana" pitchFamily="34" charset="0"/>
              </a:rPr>
              <a:t>A</a:t>
            </a:r>
          </a:p>
        </p:txBody>
      </p:sp>
      <p:sp>
        <p:nvSpPr>
          <p:cNvPr id="22" name="Text Box 3"/>
          <p:cNvSpPr txBox="1">
            <a:spLocks noChangeArrowheads="1"/>
          </p:cNvSpPr>
          <p:nvPr/>
        </p:nvSpPr>
        <p:spPr bwMode="auto">
          <a:xfrm>
            <a:off x="3347864" y="2276872"/>
            <a:ext cx="1223963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9600" b="1" dirty="0">
                <a:latin typeface="Verdana" pitchFamily="34" charset="0"/>
              </a:rPr>
              <a:t>B</a:t>
            </a:r>
          </a:p>
        </p:txBody>
      </p:sp>
      <p:sp>
        <p:nvSpPr>
          <p:cNvPr id="23" name="Text Box 4"/>
          <p:cNvSpPr txBox="1">
            <a:spLocks noChangeArrowheads="1"/>
          </p:cNvSpPr>
          <p:nvPr/>
        </p:nvSpPr>
        <p:spPr bwMode="auto">
          <a:xfrm>
            <a:off x="5291535" y="2272109"/>
            <a:ext cx="1223962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9600" b="1">
                <a:solidFill>
                  <a:srgbClr val="FF9900"/>
                </a:solidFill>
                <a:latin typeface="Verdana" pitchFamily="34" charset="0"/>
              </a:rPr>
              <a:t>C</a:t>
            </a:r>
          </a:p>
        </p:txBody>
      </p:sp>
      <p:sp>
        <p:nvSpPr>
          <p:cNvPr id="24" name="Text Box 5"/>
          <p:cNvSpPr txBox="1">
            <a:spLocks noChangeArrowheads="1"/>
          </p:cNvSpPr>
          <p:nvPr/>
        </p:nvSpPr>
        <p:spPr bwMode="auto">
          <a:xfrm>
            <a:off x="7525147" y="2227659"/>
            <a:ext cx="1223963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9600" b="1">
                <a:solidFill>
                  <a:srgbClr val="FFFF00"/>
                </a:solidFill>
                <a:latin typeface="Verdana" pitchFamily="34" charset="0"/>
              </a:rPr>
              <a:t>D</a:t>
            </a:r>
          </a:p>
        </p:txBody>
      </p:sp>
      <p:sp>
        <p:nvSpPr>
          <p:cNvPr id="25" name="Line 11"/>
          <p:cNvSpPr>
            <a:spLocks noChangeShapeType="1"/>
          </p:cNvSpPr>
          <p:nvPr/>
        </p:nvSpPr>
        <p:spPr bwMode="auto">
          <a:xfrm>
            <a:off x="5148660" y="3069034"/>
            <a:ext cx="1368425" cy="0"/>
          </a:xfrm>
          <a:prstGeom prst="line">
            <a:avLst/>
          </a:prstGeom>
          <a:noFill/>
          <a:ln w="5080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6" name="Line 12"/>
          <p:cNvSpPr>
            <a:spLocks noChangeShapeType="1"/>
          </p:cNvSpPr>
          <p:nvPr/>
        </p:nvSpPr>
        <p:spPr bwMode="auto">
          <a:xfrm>
            <a:off x="7309247" y="3069034"/>
            <a:ext cx="1727200" cy="0"/>
          </a:xfrm>
          <a:prstGeom prst="line">
            <a:avLst/>
          </a:prstGeom>
          <a:noFill/>
          <a:ln w="5080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7" name="Line 15"/>
          <p:cNvSpPr>
            <a:spLocks noChangeShapeType="1"/>
          </p:cNvSpPr>
          <p:nvPr/>
        </p:nvSpPr>
        <p:spPr bwMode="auto">
          <a:xfrm>
            <a:off x="1764110" y="2492772"/>
            <a:ext cx="0" cy="1512887"/>
          </a:xfrm>
          <a:prstGeom prst="line">
            <a:avLst/>
          </a:prstGeom>
          <a:noFill/>
          <a:ln w="50800">
            <a:solidFill>
              <a:schemeClr val="tx1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14669780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" presetClass="entr" presetSubtype="1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4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3" grpId="0" bldLvl="0" autoUpdateAnimBg="0"/>
      <p:bldP spid="14" grpId="0" bldLvl="0" autoUpdateAnimBg="0"/>
      <p:bldP spid="16" grpId="0" bldLvl="0" animBg="1" autoUpdateAnimBg="0"/>
      <p:bldP spid="25" grpId="0" animBg="1"/>
      <p:bldP spid="26" grpId="0" animBg="1"/>
      <p:bldP spid="2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同侧圆角矩形 8"/>
          <p:cNvSpPr/>
          <p:nvPr/>
        </p:nvSpPr>
        <p:spPr>
          <a:xfrm>
            <a:off x="467548" y="968367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学以致用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10" name="直线连接符 21"/>
          <p:cNvCxnSpPr/>
          <p:nvPr/>
        </p:nvCxnSpPr>
        <p:spPr>
          <a:xfrm flipV="1">
            <a:off x="48407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7" name="Picture 20" descr="93副本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077072"/>
            <a:ext cx="1191253" cy="19335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矩形 17"/>
          <p:cNvSpPr/>
          <p:nvPr/>
        </p:nvSpPr>
        <p:spPr>
          <a:xfrm>
            <a:off x="467544" y="1628800"/>
            <a:ext cx="813690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en-US" altLang="zh-CN" sz="3600" kern="1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2.</a:t>
            </a:r>
            <a:r>
              <a:rPr lang="zh-CN" altLang="en-US" sz="3600" dirty="0" smtClean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下面的文字中有轴对称图形吗？</a:t>
            </a:r>
            <a:r>
              <a:rPr lang="zh-CN" altLang="zh-CN" sz="3600" dirty="0" smtClean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 </a:t>
            </a:r>
            <a:endParaRPr lang="zh-CN" altLang="en-US" sz="3600" kern="100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0" name="Text Box 18"/>
          <p:cNvSpPr txBox="1">
            <a:spLocks noChangeArrowheads="1"/>
          </p:cNvSpPr>
          <p:nvPr/>
        </p:nvSpPr>
        <p:spPr bwMode="auto">
          <a:xfrm>
            <a:off x="1718443" y="3212976"/>
            <a:ext cx="18473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/>
            <a:endParaRPr lang="zh-CN" altLang="en-US" sz="3600" b="0" dirty="0">
              <a:solidFill>
                <a:srgbClr val="00B05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3" name="矩形 15"/>
          <p:cNvSpPr>
            <a:spLocks noChangeArrowheads="1"/>
          </p:cNvSpPr>
          <p:nvPr/>
        </p:nvSpPr>
        <p:spPr bwMode="auto">
          <a:xfrm>
            <a:off x="2843809" y="5445224"/>
            <a:ext cx="864096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解：</a:t>
            </a: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3635896" y="5445224"/>
            <a:ext cx="46101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zh-CN" altLang="en-US" sz="3600" dirty="0" smtClean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有</a:t>
            </a:r>
            <a:endParaRPr lang="zh-CN" altLang="en-US" sz="36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</p:txBody>
      </p:sp>
      <p:sp>
        <p:nvSpPr>
          <p:cNvPr id="16" name="AutoShape 27"/>
          <p:cNvSpPr>
            <a:spLocks noChangeArrowheads="1"/>
          </p:cNvSpPr>
          <p:nvPr/>
        </p:nvSpPr>
        <p:spPr bwMode="auto">
          <a:xfrm>
            <a:off x="2051720" y="4437112"/>
            <a:ext cx="5688632" cy="648072"/>
          </a:xfrm>
          <a:prstGeom prst="wedgeRoundRectCallout">
            <a:avLst>
              <a:gd name="adj1" fmla="val -60430"/>
              <a:gd name="adj2" fmla="val 13124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3200" dirty="0" smtClean="0">
                <a:solidFill>
                  <a:srgbClr val="1C1C1C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“中”和“吉”是轴对称图形。</a:t>
            </a:r>
            <a:endParaRPr lang="zh-CN" altLang="en-US" sz="3200" dirty="0">
              <a:solidFill>
                <a:srgbClr val="1C1C1C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</p:txBody>
      </p:sp>
      <p:sp>
        <p:nvSpPr>
          <p:cNvPr id="12" name="Rectangle 3"/>
          <p:cNvSpPr txBox="1">
            <a:spLocks noChangeArrowheads="1"/>
          </p:cNvSpPr>
          <p:nvPr/>
        </p:nvSpPr>
        <p:spPr>
          <a:xfrm>
            <a:off x="1691680" y="2636912"/>
            <a:ext cx="5616624" cy="2592288"/>
          </a:xfrm>
          <a:prstGeom prst="rect">
            <a:avLst/>
          </a:prstGeom>
        </p:spPr>
        <p:txBody>
          <a:bodyPr/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9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黑体" pitchFamily="49" charset="-122"/>
                <a:cs typeface="+mn-cs"/>
              </a:rPr>
              <a:t>六中吉祥</a:t>
            </a:r>
            <a:endParaRPr kumimoji="0" lang="zh-CN" altLang="en-US" sz="9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黑体" pitchFamily="49" charset="-122"/>
              <a:cs typeface="+mn-cs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4669780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5" presetClass="entr" presetSubtype="1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3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13" grpId="0" bldLvl="0" autoUpdateAnimBg="0"/>
      <p:bldP spid="14" grpId="0" bldLvl="0" autoUpdateAnimBg="0"/>
      <p:bldP spid="16" grpId="0" bldLvl="0" animBg="1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itchFamily="34" charset="0"/>
                <a:ea typeface="华文楷体" pitchFamily="2" charset="-122"/>
                <a:sym typeface="Candara" pitchFamily="34" charset="0"/>
              </a:rPr>
              <a:t>PPT</a:t>
            </a:r>
          </a:p>
        </p:txBody>
      </p:sp>
      <p:sp>
        <p:nvSpPr>
          <p:cNvPr id="23555" name="直线连接符 21"/>
          <p:cNvSpPr>
            <a:spLocks noChangeShapeType="1"/>
          </p:cNvSpPr>
          <p:nvPr/>
        </p:nvSpPr>
        <p:spPr bwMode="auto">
          <a:xfrm flipV="1">
            <a:off x="484188" y="162242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21508" name="Picture 20" descr="93副本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4149080"/>
            <a:ext cx="1190625" cy="193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9" name="矩形 17"/>
          <p:cNvSpPr>
            <a:spLocks noChangeArrowheads="1"/>
          </p:cNvSpPr>
          <p:nvPr/>
        </p:nvSpPr>
        <p:spPr bwMode="auto">
          <a:xfrm>
            <a:off x="395536" y="1700808"/>
            <a:ext cx="835292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en-US" altLang="zh-CN" sz="3600" dirty="0" smtClean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3.</a:t>
            </a:r>
            <a:r>
              <a:rPr lang="zh-CN" altLang="en-US" sz="3600" dirty="0" smtClean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在艺术字中</a:t>
            </a:r>
            <a:r>
              <a:rPr lang="en-US" altLang="zh-CN" sz="3600" dirty="0" smtClean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,</a:t>
            </a:r>
            <a:r>
              <a:rPr lang="zh-CN" altLang="en-US" sz="3600" dirty="0" smtClean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有些汉字是轴对称的，你能猜一猜下列是哪些字吗？</a:t>
            </a:r>
            <a:endParaRPr lang="zh-CN" altLang="en-US" sz="3600" dirty="0">
              <a:solidFill>
                <a:srgbClr val="000000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</p:txBody>
      </p:sp>
      <p:sp>
        <p:nvSpPr>
          <p:cNvPr id="21510" name="AutoShape 27"/>
          <p:cNvSpPr>
            <a:spLocks noChangeArrowheads="1"/>
          </p:cNvSpPr>
          <p:nvPr/>
        </p:nvSpPr>
        <p:spPr bwMode="auto">
          <a:xfrm>
            <a:off x="2267744" y="5013176"/>
            <a:ext cx="5328592" cy="1080120"/>
          </a:xfrm>
          <a:prstGeom prst="wedgeRoundRectCallout">
            <a:avLst>
              <a:gd name="adj1" fmla="val -62521"/>
              <a:gd name="adj2" fmla="val -43142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3200" dirty="0" smtClean="0">
                <a:solidFill>
                  <a:srgbClr val="1C1C1C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写出图形的另一半即可判断出是什么字。</a:t>
            </a:r>
            <a:endParaRPr lang="zh-CN" altLang="en-US" sz="3200" dirty="0">
              <a:solidFill>
                <a:srgbClr val="1C1C1C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</p:txBody>
      </p:sp>
      <p:sp>
        <p:nvSpPr>
          <p:cNvPr id="10" name="同侧圆角矩形 9"/>
          <p:cNvSpPr/>
          <p:nvPr/>
        </p:nvSpPr>
        <p:spPr>
          <a:xfrm>
            <a:off x="467546" y="966995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学以致用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sp>
        <p:nvSpPr>
          <p:cNvPr id="11" name="Line 38"/>
          <p:cNvSpPr>
            <a:spLocks noChangeShapeType="1"/>
          </p:cNvSpPr>
          <p:nvPr/>
        </p:nvSpPr>
        <p:spPr bwMode="auto">
          <a:xfrm>
            <a:off x="2627784" y="3022848"/>
            <a:ext cx="0" cy="17526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12" name="Line 39"/>
          <p:cNvSpPr>
            <a:spLocks noChangeShapeType="1"/>
          </p:cNvSpPr>
          <p:nvPr/>
        </p:nvSpPr>
        <p:spPr bwMode="auto">
          <a:xfrm>
            <a:off x="2627784" y="3022848"/>
            <a:ext cx="53340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13" name="Line 40"/>
          <p:cNvSpPr>
            <a:spLocks noChangeShapeType="1"/>
          </p:cNvSpPr>
          <p:nvPr/>
        </p:nvSpPr>
        <p:spPr bwMode="auto">
          <a:xfrm flipV="1">
            <a:off x="2627784" y="4699248"/>
            <a:ext cx="53340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14" name="Line 41"/>
          <p:cNvSpPr>
            <a:spLocks noChangeShapeType="1"/>
          </p:cNvSpPr>
          <p:nvPr/>
        </p:nvSpPr>
        <p:spPr bwMode="auto">
          <a:xfrm>
            <a:off x="2627784" y="3861048"/>
            <a:ext cx="53340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15" name="Line 71"/>
          <p:cNvSpPr>
            <a:spLocks noChangeShapeType="1"/>
          </p:cNvSpPr>
          <p:nvPr/>
        </p:nvSpPr>
        <p:spPr bwMode="auto">
          <a:xfrm>
            <a:off x="5751984" y="3022848"/>
            <a:ext cx="0" cy="6858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16" name="Line 72"/>
          <p:cNvSpPr>
            <a:spLocks noChangeShapeType="1"/>
          </p:cNvSpPr>
          <p:nvPr/>
        </p:nvSpPr>
        <p:spPr bwMode="auto">
          <a:xfrm flipV="1">
            <a:off x="4761384" y="3022848"/>
            <a:ext cx="99060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17" name="Line 73"/>
          <p:cNvSpPr>
            <a:spLocks noChangeShapeType="1"/>
          </p:cNvSpPr>
          <p:nvPr/>
        </p:nvSpPr>
        <p:spPr bwMode="auto">
          <a:xfrm flipV="1">
            <a:off x="5751984" y="3022848"/>
            <a:ext cx="99060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zh-CN" altLang="en-US"/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3203699" y="2997895"/>
            <a:ext cx="609600" cy="1676400"/>
            <a:chOff x="1152" y="1680"/>
            <a:chExt cx="384" cy="1056"/>
          </a:xfrm>
        </p:grpSpPr>
        <p:sp>
          <p:nvSpPr>
            <p:cNvPr id="19" name="Line 3"/>
            <p:cNvSpPr>
              <a:spLocks noChangeShapeType="1"/>
            </p:cNvSpPr>
            <p:nvPr/>
          </p:nvSpPr>
          <p:spPr bwMode="auto">
            <a:xfrm>
              <a:off x="1536" y="1680"/>
              <a:ext cx="0" cy="1056"/>
            </a:xfrm>
            <a:prstGeom prst="line">
              <a:avLst/>
            </a:prstGeom>
            <a:noFill/>
            <a:ln w="76200">
              <a:solidFill>
                <a:srgbClr val="FFFF00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20" name="Line 4"/>
            <p:cNvSpPr>
              <a:spLocks noChangeShapeType="1"/>
            </p:cNvSpPr>
            <p:nvPr/>
          </p:nvSpPr>
          <p:spPr bwMode="auto">
            <a:xfrm>
              <a:off x="1152" y="1680"/>
              <a:ext cx="384" cy="0"/>
            </a:xfrm>
            <a:prstGeom prst="line">
              <a:avLst/>
            </a:prstGeom>
            <a:noFill/>
            <a:ln w="76200">
              <a:solidFill>
                <a:srgbClr val="FFFF00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21" name="Line 5"/>
            <p:cNvSpPr>
              <a:spLocks noChangeShapeType="1"/>
            </p:cNvSpPr>
            <p:nvPr/>
          </p:nvSpPr>
          <p:spPr bwMode="auto">
            <a:xfrm>
              <a:off x="1152" y="2208"/>
              <a:ext cx="384" cy="0"/>
            </a:xfrm>
            <a:prstGeom prst="line">
              <a:avLst/>
            </a:prstGeom>
            <a:noFill/>
            <a:ln w="76200">
              <a:solidFill>
                <a:srgbClr val="FFFF00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22" name="Line 6"/>
            <p:cNvSpPr>
              <a:spLocks noChangeShapeType="1"/>
            </p:cNvSpPr>
            <p:nvPr/>
          </p:nvSpPr>
          <p:spPr bwMode="auto">
            <a:xfrm>
              <a:off x="1152" y="2736"/>
              <a:ext cx="384" cy="0"/>
            </a:xfrm>
            <a:prstGeom prst="line">
              <a:avLst/>
            </a:prstGeom>
            <a:noFill/>
            <a:ln w="76200">
              <a:solidFill>
                <a:srgbClr val="FFFF00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</p:grpSp>
      <p:grpSp>
        <p:nvGrpSpPr>
          <p:cNvPr id="3" name="Group 74"/>
          <p:cNvGrpSpPr>
            <a:grpSpLocks/>
          </p:cNvGrpSpPr>
          <p:nvPr/>
        </p:nvGrpSpPr>
        <p:grpSpPr bwMode="auto">
          <a:xfrm>
            <a:off x="4788024" y="3717032"/>
            <a:ext cx="1981200" cy="762000"/>
            <a:chOff x="864" y="2016"/>
            <a:chExt cx="1248" cy="480"/>
          </a:xfrm>
        </p:grpSpPr>
        <p:sp>
          <p:nvSpPr>
            <p:cNvPr id="24" name="Line 75"/>
            <p:cNvSpPr>
              <a:spLocks noChangeShapeType="1"/>
            </p:cNvSpPr>
            <p:nvPr/>
          </p:nvSpPr>
          <p:spPr bwMode="auto">
            <a:xfrm flipV="1">
              <a:off x="864" y="2496"/>
              <a:ext cx="624" cy="0"/>
            </a:xfrm>
            <a:prstGeom prst="line">
              <a:avLst/>
            </a:prstGeom>
            <a:noFill/>
            <a:ln w="76200">
              <a:solidFill>
                <a:srgbClr val="FFFF00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25" name="Line 76"/>
            <p:cNvSpPr>
              <a:spLocks noChangeShapeType="1"/>
            </p:cNvSpPr>
            <p:nvPr/>
          </p:nvSpPr>
          <p:spPr bwMode="auto">
            <a:xfrm flipV="1">
              <a:off x="1488" y="2496"/>
              <a:ext cx="624" cy="0"/>
            </a:xfrm>
            <a:prstGeom prst="line">
              <a:avLst/>
            </a:prstGeom>
            <a:noFill/>
            <a:ln w="76200">
              <a:solidFill>
                <a:srgbClr val="FFFF00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26" name="Line 77"/>
            <p:cNvSpPr>
              <a:spLocks noChangeShapeType="1"/>
            </p:cNvSpPr>
            <p:nvPr/>
          </p:nvSpPr>
          <p:spPr bwMode="auto">
            <a:xfrm>
              <a:off x="1488" y="2016"/>
              <a:ext cx="0" cy="480"/>
            </a:xfrm>
            <a:prstGeom prst="line">
              <a:avLst/>
            </a:prstGeom>
            <a:noFill/>
            <a:ln w="76200">
              <a:solidFill>
                <a:srgbClr val="FFFF00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0" grpId="0" bldLvl="0" animBg="1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AutoShape 2"/>
          <p:cNvSpPr>
            <a:spLocks noChangeArrowheads="1"/>
          </p:cNvSpPr>
          <p:nvPr/>
        </p:nvSpPr>
        <p:spPr bwMode="auto">
          <a:xfrm flipH="1" flipV="1">
            <a:off x="996950" y="4724400"/>
            <a:ext cx="2663825" cy="936625"/>
          </a:xfrm>
          <a:prstGeom prst="rtTriangle">
            <a:avLst/>
          </a:prstGeom>
          <a:solidFill>
            <a:srgbClr val="993366"/>
          </a:solidFill>
          <a:ln w="5715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6867" name="Text Box 3"/>
          <p:cNvSpPr txBox="1">
            <a:spLocks noChangeArrowheads="1"/>
          </p:cNvSpPr>
          <p:nvPr/>
        </p:nvSpPr>
        <p:spPr bwMode="auto">
          <a:xfrm>
            <a:off x="251520" y="1700808"/>
            <a:ext cx="8136904" cy="95410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 smtClean="0">
                <a:latin typeface="华文新魏" pitchFamily="2" charset="-122"/>
                <a:ea typeface="华文新魏" pitchFamily="2" charset="-122"/>
              </a:rPr>
              <a:t>4.</a:t>
            </a:r>
            <a:r>
              <a:rPr lang="zh-CN" altLang="en-US" sz="2800" dirty="0" smtClean="0">
                <a:latin typeface="华文新魏" pitchFamily="2" charset="-122"/>
                <a:ea typeface="华文新魏" pitchFamily="2" charset="-122"/>
              </a:rPr>
              <a:t>图</a:t>
            </a: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中三角形（</a:t>
            </a:r>
            <a:r>
              <a:rPr lang="en-US" altLang="zh-CN" sz="2800" dirty="0">
                <a:latin typeface="华文新魏" pitchFamily="2" charset="-122"/>
                <a:ea typeface="华文新魏" pitchFamily="2" charset="-122"/>
              </a:rPr>
              <a:t>4</a:t>
            </a:r>
            <a:r>
              <a:rPr lang="zh-CN" altLang="en-US" sz="2800" dirty="0">
                <a:latin typeface="华文新魏" pitchFamily="2" charset="-122"/>
                <a:ea typeface="华文新魏" pitchFamily="2" charset="-122"/>
              </a:rPr>
              <a:t>）与哪些三角形成轴对称</a:t>
            </a:r>
            <a:r>
              <a:rPr lang="zh-CN" altLang="en-US" sz="2800" dirty="0" smtClean="0">
                <a:latin typeface="华文新魏" pitchFamily="2" charset="-122"/>
                <a:ea typeface="华文新魏" pitchFamily="2" charset="-122"/>
              </a:rPr>
              <a:t>？整个图形是轴对称图形吗？</a:t>
            </a:r>
            <a:endParaRPr lang="zh-CN" altLang="en-US" sz="2800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36868" name="AutoShape 4"/>
          <p:cNvSpPr>
            <a:spLocks noChangeArrowheads="1"/>
          </p:cNvSpPr>
          <p:nvPr/>
        </p:nvSpPr>
        <p:spPr bwMode="auto">
          <a:xfrm>
            <a:off x="4787900" y="2651125"/>
            <a:ext cx="2663825" cy="936625"/>
          </a:xfrm>
          <a:prstGeom prst="rtTriangle">
            <a:avLst/>
          </a:prstGeom>
          <a:noFill/>
          <a:ln w="5715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6869" name="AutoShape 5"/>
          <p:cNvSpPr>
            <a:spLocks noChangeArrowheads="1"/>
          </p:cNvSpPr>
          <p:nvPr/>
        </p:nvSpPr>
        <p:spPr bwMode="auto">
          <a:xfrm flipV="1">
            <a:off x="4787900" y="4724400"/>
            <a:ext cx="2663825" cy="936625"/>
          </a:xfrm>
          <a:prstGeom prst="rtTriangle">
            <a:avLst/>
          </a:prstGeom>
          <a:noFill/>
          <a:ln w="5715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6870" name="AutoShape 6"/>
          <p:cNvSpPr>
            <a:spLocks noChangeArrowheads="1"/>
          </p:cNvSpPr>
          <p:nvPr/>
        </p:nvSpPr>
        <p:spPr bwMode="auto">
          <a:xfrm flipH="1">
            <a:off x="990600" y="2686050"/>
            <a:ext cx="2663825" cy="936625"/>
          </a:xfrm>
          <a:prstGeom prst="rtTriangle">
            <a:avLst/>
          </a:prstGeom>
          <a:noFill/>
          <a:ln w="57150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6871" name="Text Box 7"/>
          <p:cNvSpPr txBox="1">
            <a:spLocks noChangeArrowheads="1"/>
          </p:cNvSpPr>
          <p:nvPr/>
        </p:nvSpPr>
        <p:spPr bwMode="auto">
          <a:xfrm>
            <a:off x="3130550" y="2924175"/>
            <a:ext cx="431800" cy="579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/>
              <a:t>1</a:t>
            </a:r>
          </a:p>
        </p:txBody>
      </p:sp>
      <p:sp>
        <p:nvSpPr>
          <p:cNvPr id="36872" name="Text Box 8"/>
          <p:cNvSpPr txBox="1">
            <a:spLocks noChangeArrowheads="1"/>
          </p:cNvSpPr>
          <p:nvPr/>
        </p:nvSpPr>
        <p:spPr bwMode="auto">
          <a:xfrm>
            <a:off x="5076825" y="2852738"/>
            <a:ext cx="431800" cy="5794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/>
              <a:t>2</a:t>
            </a:r>
          </a:p>
        </p:txBody>
      </p:sp>
      <p:sp>
        <p:nvSpPr>
          <p:cNvPr id="36873" name="Text Box 9"/>
          <p:cNvSpPr txBox="1">
            <a:spLocks noChangeArrowheads="1"/>
          </p:cNvSpPr>
          <p:nvPr/>
        </p:nvSpPr>
        <p:spPr bwMode="auto">
          <a:xfrm>
            <a:off x="5148263" y="4868863"/>
            <a:ext cx="431800" cy="5794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/>
              <a:t>3</a:t>
            </a:r>
          </a:p>
        </p:txBody>
      </p:sp>
      <p:sp>
        <p:nvSpPr>
          <p:cNvPr id="36874" name="Line 10"/>
          <p:cNvSpPr>
            <a:spLocks noChangeShapeType="1"/>
          </p:cNvSpPr>
          <p:nvPr/>
        </p:nvSpPr>
        <p:spPr bwMode="auto">
          <a:xfrm>
            <a:off x="611188" y="4148138"/>
            <a:ext cx="34544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6875" name="Line 11"/>
          <p:cNvSpPr>
            <a:spLocks noChangeShapeType="1"/>
          </p:cNvSpPr>
          <p:nvPr/>
        </p:nvSpPr>
        <p:spPr bwMode="auto">
          <a:xfrm>
            <a:off x="4211638" y="3716338"/>
            <a:ext cx="322" cy="2520974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6876" name="Line 12"/>
          <p:cNvSpPr>
            <a:spLocks noChangeShapeType="1"/>
          </p:cNvSpPr>
          <p:nvPr/>
        </p:nvSpPr>
        <p:spPr bwMode="auto">
          <a:xfrm flipV="1">
            <a:off x="611560" y="4149080"/>
            <a:ext cx="7632848" cy="0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6877" name="Line 13"/>
          <p:cNvSpPr>
            <a:spLocks noChangeShapeType="1"/>
          </p:cNvSpPr>
          <p:nvPr/>
        </p:nvSpPr>
        <p:spPr bwMode="auto">
          <a:xfrm>
            <a:off x="4211960" y="2204864"/>
            <a:ext cx="0" cy="3960440"/>
          </a:xfrm>
          <a:prstGeom prst="line">
            <a:avLst/>
          </a:prstGeom>
          <a:noFill/>
          <a:ln w="57150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 dirty="0"/>
          </a:p>
        </p:txBody>
      </p:sp>
      <p:sp>
        <p:nvSpPr>
          <p:cNvPr id="36880" name="Text Box 16"/>
          <p:cNvSpPr txBox="1">
            <a:spLocks noChangeArrowheads="1"/>
          </p:cNvSpPr>
          <p:nvPr/>
        </p:nvSpPr>
        <p:spPr bwMode="auto">
          <a:xfrm>
            <a:off x="2916238" y="4868863"/>
            <a:ext cx="50323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/>
              <a:t>4</a:t>
            </a:r>
          </a:p>
        </p:txBody>
      </p:sp>
      <p:sp>
        <p:nvSpPr>
          <p:cNvPr id="36881" name="Text Box 17"/>
          <p:cNvSpPr txBox="1">
            <a:spLocks noChangeArrowheads="1"/>
          </p:cNvSpPr>
          <p:nvPr/>
        </p:nvSpPr>
        <p:spPr bwMode="auto">
          <a:xfrm>
            <a:off x="3132138" y="2924175"/>
            <a:ext cx="431800" cy="579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/>
              <a:t>1</a:t>
            </a:r>
          </a:p>
        </p:txBody>
      </p:sp>
      <p:sp>
        <p:nvSpPr>
          <p:cNvPr id="36882" name="Text Box 18"/>
          <p:cNvSpPr txBox="1">
            <a:spLocks noChangeArrowheads="1"/>
          </p:cNvSpPr>
          <p:nvPr/>
        </p:nvSpPr>
        <p:spPr bwMode="auto">
          <a:xfrm>
            <a:off x="5076825" y="2852738"/>
            <a:ext cx="431800" cy="5794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/>
              <a:t>2</a:t>
            </a:r>
          </a:p>
        </p:txBody>
      </p:sp>
      <p:sp>
        <p:nvSpPr>
          <p:cNvPr id="36883" name="Text Box 19"/>
          <p:cNvSpPr txBox="1">
            <a:spLocks noChangeArrowheads="1"/>
          </p:cNvSpPr>
          <p:nvPr/>
        </p:nvSpPr>
        <p:spPr bwMode="auto">
          <a:xfrm>
            <a:off x="3132138" y="2924175"/>
            <a:ext cx="431800" cy="579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/>
              <a:t>1</a:t>
            </a:r>
          </a:p>
        </p:txBody>
      </p:sp>
      <p:sp>
        <p:nvSpPr>
          <p:cNvPr id="36884" name="Text Box 20"/>
          <p:cNvSpPr txBox="1">
            <a:spLocks noChangeArrowheads="1"/>
          </p:cNvSpPr>
          <p:nvPr/>
        </p:nvSpPr>
        <p:spPr bwMode="auto">
          <a:xfrm>
            <a:off x="5148263" y="4868863"/>
            <a:ext cx="431800" cy="5794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/>
              <a:t>3</a:t>
            </a:r>
          </a:p>
        </p:txBody>
      </p:sp>
      <p:sp>
        <p:nvSpPr>
          <p:cNvPr id="36885" name="Text Box 21"/>
          <p:cNvSpPr txBox="1">
            <a:spLocks noChangeArrowheads="1"/>
          </p:cNvSpPr>
          <p:nvPr/>
        </p:nvSpPr>
        <p:spPr bwMode="auto">
          <a:xfrm>
            <a:off x="5076825" y="2852738"/>
            <a:ext cx="431800" cy="5794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/>
              <a:t>2</a:t>
            </a:r>
          </a:p>
        </p:txBody>
      </p:sp>
      <p:sp>
        <p:nvSpPr>
          <p:cNvPr id="36886" name="Text Box 22"/>
          <p:cNvSpPr txBox="1">
            <a:spLocks noChangeArrowheads="1"/>
          </p:cNvSpPr>
          <p:nvPr/>
        </p:nvSpPr>
        <p:spPr bwMode="auto">
          <a:xfrm>
            <a:off x="3132138" y="2924175"/>
            <a:ext cx="431800" cy="5794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 dirty="0"/>
              <a:t>1</a:t>
            </a:r>
          </a:p>
        </p:txBody>
      </p:sp>
      <p:sp>
        <p:nvSpPr>
          <p:cNvPr id="23" name="直线连接符 21"/>
          <p:cNvSpPr>
            <a:spLocks noChangeShapeType="1"/>
          </p:cNvSpPr>
          <p:nvPr/>
        </p:nvSpPr>
        <p:spPr bwMode="auto">
          <a:xfrm flipV="1">
            <a:off x="484188" y="162242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4" name="同侧圆角矩形 23"/>
          <p:cNvSpPr/>
          <p:nvPr/>
        </p:nvSpPr>
        <p:spPr>
          <a:xfrm>
            <a:off x="467546" y="966995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学以致用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8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8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68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68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1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3" dur="1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4" dur="1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1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68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8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68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8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2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0" dur="1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6600"/>
                                      </p:to>
                                    </p:animClr>
                                    <p:animClr clrSpc="rgb" dir="cw">
                                      <p:cBhvr>
                                        <p:cTn id="31" dur="1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6600"/>
                                      </p:to>
                                    </p:animClr>
                                    <p:set>
                                      <p:cBhvr>
                                        <p:cTn id="32" dur="1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1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6" dur="5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66FF"/>
                                      </p:to>
                                    </p:animClr>
                                    <p:animClr clrSpc="rgb" dir="cw">
                                      <p:cBhvr>
                                        <p:cTn id="47" dur="5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66FF"/>
                                      </p:to>
                                    </p:animClr>
                                    <p:set>
                                      <p:cBhvr>
                                        <p:cTn id="48" dur="5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1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66FF"/>
                                      </p:to>
                                    </p:animClr>
                                    <p:animClr clrSpc="rgb" dir="cw">
                                      <p:cBhvr>
                                        <p:cTn id="52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66FF"/>
                                      </p:to>
                                    </p:animClr>
                                    <p:set>
                                      <p:cBhvr>
                                        <p:cTn id="53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6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66FF"/>
                                      </p:to>
                                    </p:animClr>
                                    <p:animClr clrSpc="rgb" dir="cw">
                                      <p:cBhvr>
                                        <p:cTn id="57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66FF"/>
                                      </p:to>
                                    </p:animClr>
                                    <p:set>
                                      <p:cBhvr>
                                        <p:cTn id="58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9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9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1" dur="5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66FF"/>
                                      </p:to>
                                    </p:animClr>
                                    <p:animClr clrSpc="rgb" dir="cw">
                                      <p:cBhvr>
                                        <p:cTn id="62" dur="5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66FF"/>
                                      </p:to>
                                    </p:animClr>
                                    <p:set>
                                      <p:cBhvr>
                                        <p:cTn id="63" dur="5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4" dur="5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94444E-6 -8.09249E-6 L 0.05521 -0.08394 " pathEditMode="relative" ptsTypes="AA">
                                      <p:cBhvr>
                                        <p:cTn id="66" dur="2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67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1.04046E-6 L 0.05695 0.07006 " pathEditMode="relative" rAng="0" ptsTypes="AA">
                                      <p:cBhvr>
                                        <p:cTn id="68" dur="20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" y="35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0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8.09249E-6 L -0.06302 0.07353 " pathEditMode="relative" ptsTypes="AA">
                                      <p:cBhvr>
                                        <p:cTn id="70" dur="20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1" presetID="0" presetClass="path" presetSubtype="0" accel="50000" decel="5000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94444E-6 -8.09249E-6 L -0.06301 -0.08394 " pathEditMode="relative" ptsTypes="AA">
                                      <p:cBhvr>
                                        <p:cTn id="72" dur="20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3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4" dur="50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7" dur="50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80" dur="500"/>
                                        <p:tgtEl>
                                          <p:spTgt spid="368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68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68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368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368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32" presetClass="emph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91" dur="1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92" dur="1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93" dur="1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4" dur="1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9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00" presetID="32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01" dur="1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02" dur="1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03" dur="1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4" dur="1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0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0" presetID="32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1" dur="1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66"/>
                                      </p:to>
                                    </p:animClr>
                                    <p:animClr clrSpc="rgb" dir="cw">
                                      <p:cBhvr>
                                        <p:cTn id="112" dur="1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66"/>
                                      </p:to>
                                    </p:animClr>
                                    <p:set>
                                      <p:cBhvr>
                                        <p:cTn id="113" dur="1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4" dur="1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0" presetID="32" presetClass="emph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1" dur="1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FF66"/>
                                      </p:to>
                                    </p:animClr>
                                    <p:animClr clrSpc="rgb" dir="cw">
                                      <p:cBhvr>
                                        <p:cTn id="122" dur="1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FF66"/>
                                      </p:to>
                                    </p:animClr>
                                    <p:set>
                                      <p:cBhvr>
                                        <p:cTn id="123" dur="1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4" dur="1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2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2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368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368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368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368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8" presetID="32" presetClass="emph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9" dur="1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6600"/>
                                      </p:to>
                                    </p:animClr>
                                    <p:animClr clrSpc="rgb" dir="cw">
                                      <p:cBhvr>
                                        <p:cTn id="140" dur="1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6600"/>
                                      </p:to>
                                    </p:animClr>
                                    <p:set>
                                      <p:cBhvr>
                                        <p:cTn id="141" dur="1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2" dur="100" fill="hold"/>
                                        <p:tgtEl>
                                          <p:spTgt spid="3687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4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4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8" presetID="32" presetClass="emph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49" dur="1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6600"/>
                                      </p:to>
                                    </p:animClr>
                                    <p:animClr clrSpc="rgb" dir="cw">
                                      <p:cBhvr>
                                        <p:cTn id="150" dur="1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6600"/>
                                      </p:to>
                                    </p:animClr>
                                    <p:set>
                                      <p:cBhvr>
                                        <p:cTn id="151" dur="1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2" dur="1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5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8" presetID="32" presetClass="emph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9" dur="1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CC"/>
                                      </p:to>
                                    </p:animClr>
                                    <p:animClr clrSpc="rgb" dir="cw">
                                      <p:cBhvr>
                                        <p:cTn id="160" dur="1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CC"/>
                                      </p:to>
                                    </p:animClr>
                                    <p:set>
                                      <p:cBhvr>
                                        <p:cTn id="161" dur="1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2" dur="1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6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6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8" presetID="32" presetClass="emph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9" dur="1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33CC"/>
                                      </p:to>
                                    </p:animClr>
                                    <p:animClr clrSpc="rgb" dir="cw">
                                      <p:cBhvr>
                                        <p:cTn id="170" dur="1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33CC"/>
                                      </p:to>
                                    </p:animClr>
                                    <p:set>
                                      <p:cBhvr>
                                        <p:cTn id="171" dur="1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2" dur="100" fill="hold"/>
                                        <p:tgtEl>
                                          <p:spTgt spid="3686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7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78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79" dur="500"/>
                                        <p:tgtEl>
                                          <p:spTgt spid="368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2" dur="500"/>
                                        <p:tgtEl>
                                          <p:spTgt spid="368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5" dur="500"/>
                                        <p:tgtEl>
                                          <p:spTgt spid="368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3" presetClass="exit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8" dur="500"/>
                                        <p:tgtEl>
                                          <p:spTgt spid="368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91" dur="500"/>
                                        <p:tgtEl>
                                          <p:spTgt spid="368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94" dur="500"/>
                                        <p:tgtEl>
                                          <p:spTgt spid="368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6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97" dur="500"/>
                                        <p:tgtEl>
                                          <p:spTgt spid="368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 animBg="1"/>
      <p:bldP spid="36866" grpId="1" animBg="1"/>
      <p:bldP spid="36866" grpId="2" animBg="1"/>
      <p:bldP spid="36866" grpId="3" animBg="1"/>
      <p:bldP spid="36868" grpId="0" animBg="1"/>
      <p:bldP spid="36868" grpId="1" animBg="1"/>
      <p:bldP spid="36868" grpId="2" animBg="1"/>
      <p:bldP spid="36868" grpId="3" animBg="1"/>
      <p:bldP spid="36869" grpId="0" animBg="1"/>
      <p:bldP spid="36869" grpId="1" animBg="1"/>
      <p:bldP spid="36869" grpId="2" animBg="1"/>
      <p:bldP spid="36869" grpId="3" animBg="1"/>
      <p:bldP spid="36869" grpId="4" animBg="1"/>
      <p:bldP spid="36870" grpId="0" animBg="1"/>
      <p:bldP spid="36870" grpId="1" animBg="1"/>
      <p:bldP spid="36870" grpId="2" animBg="1"/>
      <p:bldP spid="36870" grpId="3" animBg="1"/>
      <p:bldP spid="36870" grpId="4" animBg="1"/>
      <p:bldP spid="36871" grpId="0"/>
      <p:bldP spid="36872" grpId="0"/>
      <p:bldP spid="36873" grpId="0"/>
      <p:bldP spid="36874" grpId="0" animBg="1"/>
      <p:bldP spid="36874" grpId="1" animBg="1"/>
      <p:bldP spid="36875" grpId="0" animBg="1"/>
      <p:bldP spid="36875" grpId="1" animBg="1"/>
      <p:bldP spid="36876" grpId="0" animBg="1"/>
      <p:bldP spid="36877" grpId="0" animBg="1"/>
      <p:bldP spid="3688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同侧圆角矩形 23"/>
          <p:cNvSpPr/>
          <p:nvPr/>
        </p:nvSpPr>
        <p:spPr>
          <a:xfrm>
            <a:off x="452463" y="9807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学习目标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683568" y="1988841"/>
            <a:ext cx="76328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1.</a:t>
            </a:r>
            <a:r>
              <a:rPr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感知生活中普遍存在着对称现象</a:t>
            </a:r>
            <a:r>
              <a:rPr lang="zh-CN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。</a:t>
            </a:r>
            <a:endParaRPr lang="zh-CN" altLang="zh-CN" sz="36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cxnSp>
        <p:nvCxnSpPr>
          <p:cNvPr id="12" name="直线连接符 21"/>
          <p:cNvCxnSpPr/>
          <p:nvPr/>
        </p:nvCxnSpPr>
        <p:spPr>
          <a:xfrm flipV="1">
            <a:off x="48407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755576" y="4437112"/>
            <a:ext cx="763284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2.</a:t>
            </a:r>
            <a:r>
              <a:rPr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体会对称图形的特征，能辨认简单的对称图形。</a:t>
            </a:r>
            <a:endParaRPr lang="zh-CN" altLang="zh-CN" sz="36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Box 6"/>
          <p:cNvSpPr>
            <a:spLocks noChangeArrowheads="1"/>
          </p:cNvSpPr>
          <p:nvPr/>
        </p:nvSpPr>
        <p:spPr bwMode="auto">
          <a:xfrm>
            <a:off x="7429500" y="357188"/>
            <a:ext cx="12144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000" b="1">
                <a:solidFill>
                  <a:srgbClr val="00B0F0"/>
                </a:solidFill>
                <a:latin typeface="华文楷体" pitchFamily="2" charset="-122"/>
                <a:ea typeface="华文楷体" pitchFamily="2" charset="-122"/>
                <a:sym typeface="华文楷体" pitchFamily="2" charset="-122"/>
              </a:rPr>
              <a:t>课件</a:t>
            </a:r>
            <a:r>
              <a:rPr lang="zh-CN" altLang="en-US" sz="2000">
                <a:solidFill>
                  <a:srgbClr val="00B0F0"/>
                </a:solidFill>
                <a:latin typeface="Candara" pitchFamily="34" charset="0"/>
                <a:ea typeface="华文楷体" pitchFamily="2" charset="-122"/>
                <a:sym typeface="Candara" pitchFamily="34" charset="0"/>
              </a:rPr>
              <a:t>PPT</a:t>
            </a:r>
          </a:p>
        </p:txBody>
      </p:sp>
      <p:sp>
        <p:nvSpPr>
          <p:cNvPr id="23555" name="直线连接符 21"/>
          <p:cNvSpPr>
            <a:spLocks noChangeShapeType="1"/>
          </p:cNvSpPr>
          <p:nvPr/>
        </p:nvSpPr>
        <p:spPr bwMode="auto">
          <a:xfrm flipV="1">
            <a:off x="484188" y="1622425"/>
            <a:ext cx="2071687" cy="6350"/>
          </a:xfrm>
          <a:prstGeom prst="line">
            <a:avLst/>
          </a:prstGeom>
          <a:noFill/>
          <a:ln w="38100">
            <a:solidFill>
              <a:srgbClr val="93B3D7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21508" name="Picture 20" descr="93副本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4437112"/>
            <a:ext cx="1190625" cy="193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9" name="矩形 17"/>
          <p:cNvSpPr>
            <a:spLocks noChangeArrowheads="1"/>
          </p:cNvSpPr>
          <p:nvPr/>
        </p:nvSpPr>
        <p:spPr bwMode="auto">
          <a:xfrm>
            <a:off x="539552" y="1772816"/>
            <a:ext cx="396044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atinLnBrk="1"/>
            <a:r>
              <a:rPr lang="en-US" altLang="zh-CN" sz="3600" dirty="0" smtClean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5.</a:t>
            </a:r>
            <a:r>
              <a:rPr lang="zh-CN" altLang="en-US" sz="3600" dirty="0" smtClean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一辆汽车的车牌在水中的倒影如图所示，你能确定该车车牌的号码吗？</a:t>
            </a:r>
            <a:endParaRPr kumimoji="1" lang="en-US" altLang="zh-CN" sz="3600" b="1" dirty="0" smtClean="0">
              <a:latin typeface="+mn-ea"/>
            </a:endParaRPr>
          </a:p>
        </p:txBody>
      </p:sp>
      <p:sp>
        <p:nvSpPr>
          <p:cNvPr id="21510" name="AutoShape 27"/>
          <p:cNvSpPr>
            <a:spLocks noChangeArrowheads="1"/>
          </p:cNvSpPr>
          <p:nvPr/>
        </p:nvSpPr>
        <p:spPr bwMode="auto">
          <a:xfrm>
            <a:off x="1907704" y="4581128"/>
            <a:ext cx="6912768" cy="720080"/>
          </a:xfrm>
          <a:prstGeom prst="wedgeRoundRectCallout">
            <a:avLst>
              <a:gd name="adj1" fmla="val -60125"/>
              <a:gd name="adj2" fmla="val 47907"/>
              <a:gd name="adj3" fmla="val 16667"/>
            </a:avLst>
          </a:prstGeom>
          <a:solidFill>
            <a:srgbClr val="92D050"/>
          </a:solidFill>
          <a:ln w="19050">
            <a:solidFill>
              <a:srgbClr val="3399FF"/>
            </a:solidFill>
            <a:miter lim="800000"/>
            <a:headEnd/>
            <a:tailEnd/>
          </a:ln>
        </p:spPr>
        <p:txBody>
          <a:bodyPr/>
          <a:lstStyle/>
          <a:p>
            <a:r>
              <a:rPr lang="zh-CN" altLang="en-US" sz="3200" dirty="0" smtClean="0">
                <a:solidFill>
                  <a:srgbClr val="1C1C1C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水中的车牌号和实际车牌号是对称的。</a:t>
            </a:r>
            <a:endParaRPr lang="zh-CN" altLang="en-US" sz="3200" dirty="0">
              <a:solidFill>
                <a:srgbClr val="1C1C1C"/>
              </a:solidFill>
              <a:latin typeface="华文新魏" pitchFamily="2" charset="-122"/>
              <a:ea typeface="华文新魏" pitchFamily="2" charset="-122"/>
              <a:sym typeface="华文新魏" pitchFamily="2" charset="-122"/>
            </a:endParaRPr>
          </a:p>
        </p:txBody>
      </p:sp>
      <p:sp>
        <p:nvSpPr>
          <p:cNvPr id="21511" name="矩形 13"/>
          <p:cNvSpPr>
            <a:spLocks noChangeArrowheads="1"/>
          </p:cNvSpPr>
          <p:nvPr/>
        </p:nvSpPr>
        <p:spPr bwMode="auto">
          <a:xfrm>
            <a:off x="3203848" y="5517232"/>
            <a:ext cx="525658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en-US" altLang="zh-CN" sz="3600" dirty="0" smtClean="0">
                <a:solidFill>
                  <a:srgbClr val="00000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MT7936</a:t>
            </a:r>
          </a:p>
        </p:txBody>
      </p:sp>
      <p:sp>
        <p:nvSpPr>
          <p:cNvPr id="21512" name="矩形 15"/>
          <p:cNvSpPr>
            <a:spLocks noChangeArrowheads="1"/>
          </p:cNvSpPr>
          <p:nvPr/>
        </p:nvSpPr>
        <p:spPr bwMode="auto">
          <a:xfrm>
            <a:off x="2448272" y="5517232"/>
            <a:ext cx="11080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  <a:sym typeface="华文新魏" pitchFamily="2" charset="-122"/>
              </a:rPr>
              <a:t>解：</a:t>
            </a:r>
          </a:p>
        </p:txBody>
      </p:sp>
      <p:sp>
        <p:nvSpPr>
          <p:cNvPr id="10" name="同侧圆角矩形 9"/>
          <p:cNvSpPr/>
          <p:nvPr/>
        </p:nvSpPr>
        <p:spPr>
          <a:xfrm>
            <a:off x="467546" y="966995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学以致用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pic>
        <p:nvPicPr>
          <p:cNvPr id="12" name="Picture 3" descr="100-0044_IMG"/>
          <p:cNvPicPr>
            <a:picLocks noChangeAspect="1" noChangeArrowheads="1"/>
          </p:cNvPicPr>
          <p:nvPr/>
        </p:nvPicPr>
        <p:blipFill>
          <a:blip r:embed="rId4" cstate="print"/>
          <a:srcRect l="5452" t="8873" r="5098" b="15790"/>
          <a:stretch>
            <a:fillRect/>
          </a:stretch>
        </p:blipFill>
        <p:spPr>
          <a:xfrm>
            <a:off x="4283968" y="1628800"/>
            <a:ext cx="4607297" cy="2744538"/>
          </a:xfrm>
          <a:prstGeom prst="rect">
            <a:avLst/>
          </a:prstGeom>
          <a:noFill/>
          <a:ln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15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5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1000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1000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000"/>
                                        <p:tgtEl>
                                          <p:spTgt spid="215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0" grpId="0" bldLvl="0" animBg="1" autoUpdateAnimBg="0"/>
      <p:bldP spid="21511" grpId="0"/>
      <p:bldP spid="21512" grpId="0" bldLvl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3"/>
          <p:cNvGrpSpPr>
            <a:grpSpLocks/>
          </p:cNvGrpSpPr>
          <p:nvPr/>
        </p:nvGrpSpPr>
        <p:grpSpPr bwMode="auto">
          <a:xfrm>
            <a:off x="3419872" y="1700808"/>
            <a:ext cx="1872208" cy="1439937"/>
            <a:chOff x="1973" y="1156"/>
            <a:chExt cx="1950" cy="1406"/>
          </a:xfrm>
        </p:grpSpPr>
        <p:pic>
          <p:nvPicPr>
            <p:cNvPr id="17" name="Picture 10" descr="76副本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92" y="1156"/>
              <a:ext cx="1031" cy="14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8" name="Picture 22" descr="95副本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73" y="1253"/>
              <a:ext cx="1024" cy="1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3" name="同侧圆角矩形 12"/>
          <p:cNvSpPr/>
          <p:nvPr/>
        </p:nvSpPr>
        <p:spPr>
          <a:xfrm>
            <a:off x="467548" y="968367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课堂小结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15" name="直线连接符 21"/>
          <p:cNvCxnSpPr/>
          <p:nvPr/>
        </p:nvCxnSpPr>
        <p:spPr>
          <a:xfrm flipV="1">
            <a:off x="48407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pSp>
        <p:nvGrpSpPr>
          <p:cNvPr id="2" name="Group 24"/>
          <p:cNvGrpSpPr>
            <a:grpSpLocks/>
          </p:cNvGrpSpPr>
          <p:nvPr/>
        </p:nvGrpSpPr>
        <p:grpSpPr bwMode="auto">
          <a:xfrm>
            <a:off x="755576" y="1829093"/>
            <a:ext cx="2618645" cy="1095851"/>
            <a:chOff x="294" y="1187"/>
            <a:chExt cx="1736" cy="1061"/>
          </a:xfrm>
        </p:grpSpPr>
        <p:sp>
          <p:nvSpPr>
            <p:cNvPr id="9" name="AutoShape 27"/>
            <p:cNvSpPr>
              <a:spLocks noChangeArrowheads="1"/>
            </p:cNvSpPr>
            <p:nvPr/>
          </p:nvSpPr>
          <p:spPr bwMode="auto">
            <a:xfrm>
              <a:off x="294" y="1199"/>
              <a:ext cx="1650" cy="1049"/>
            </a:xfrm>
            <a:prstGeom prst="wedgeRoundRectCallout">
              <a:avLst>
                <a:gd name="adj1" fmla="val 61004"/>
                <a:gd name="adj2" fmla="val -22116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algn="just" eaLnBrk="1" hangingPunct="1">
                <a:spcBef>
                  <a:spcPct val="0"/>
                </a:spcBef>
                <a:buFontTx/>
                <a:buNone/>
              </a:pPr>
              <a:endParaRPr lang="zh-CN" altLang="en-US" sz="2000">
                <a:latin typeface="楷体_GB2312" pitchFamily="49" charset="-122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endParaRPr lang="en-US" altLang="zh-CN" sz="1800" b="0">
                <a:solidFill>
                  <a:schemeClr val="tx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0" name="Rectangle 13"/>
            <p:cNvSpPr>
              <a:spLocks noChangeArrowheads="1"/>
            </p:cNvSpPr>
            <p:nvPr/>
          </p:nvSpPr>
          <p:spPr bwMode="auto">
            <a:xfrm>
              <a:off x="294" y="1187"/>
              <a:ext cx="1736" cy="92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/>
              <a:r>
                <a:rPr lang="zh-CN" altLang="en-US" sz="2800" b="0" dirty="0" smtClean="0">
                  <a:latin typeface="华文新魏" pitchFamily="2" charset="-122"/>
                  <a:ea typeface="华文新魏" pitchFamily="2" charset="-122"/>
                </a:rPr>
                <a:t>你知道什么是轴对称图形吗？</a:t>
              </a:r>
              <a:endParaRPr lang="zh-CN" altLang="en-US" sz="2800" b="0" dirty="0">
                <a:latin typeface="华文新魏" pitchFamily="2" charset="-122"/>
                <a:ea typeface="华文新魏" pitchFamily="2" charset="-122"/>
              </a:endParaRPr>
            </a:p>
          </p:txBody>
        </p:sp>
      </p:grpSp>
      <p:grpSp>
        <p:nvGrpSpPr>
          <p:cNvPr id="3" name="Group 21"/>
          <p:cNvGrpSpPr>
            <a:grpSpLocks/>
          </p:cNvGrpSpPr>
          <p:nvPr/>
        </p:nvGrpSpPr>
        <p:grpSpPr bwMode="auto">
          <a:xfrm>
            <a:off x="5579962" y="2205345"/>
            <a:ext cx="3006558" cy="576615"/>
            <a:chOff x="3800" y="1840"/>
            <a:chExt cx="1750" cy="464"/>
          </a:xfrm>
        </p:grpSpPr>
        <p:sp>
          <p:nvSpPr>
            <p:cNvPr id="12" name="AutoShape 27"/>
            <p:cNvSpPr>
              <a:spLocks noChangeArrowheads="1"/>
            </p:cNvSpPr>
            <p:nvPr/>
          </p:nvSpPr>
          <p:spPr bwMode="auto">
            <a:xfrm>
              <a:off x="3800" y="1898"/>
              <a:ext cx="1006" cy="406"/>
            </a:xfrm>
            <a:prstGeom prst="wedgeRoundRectCallout">
              <a:avLst>
                <a:gd name="adj1" fmla="val -72548"/>
                <a:gd name="adj2" fmla="val 5404"/>
                <a:gd name="adj3" fmla="val 16667"/>
              </a:avLst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  <a:headEnd/>
              <a:tailEnd/>
            </a:ln>
          </p:spPr>
          <p:txBody>
            <a:bodyPr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rgbClr val="1C1C1C"/>
                  </a:solidFill>
                  <a:latin typeface="Arial" panose="020B0604020202020204" pitchFamily="34" charset="0"/>
                  <a:ea typeface="楷体_GB2312" pitchFamily="49" charset="-122"/>
                </a:defRPr>
              </a:lvl9pPr>
            </a:lstStyle>
            <a:p>
              <a:pPr algn="just" eaLnBrk="1" hangingPunct="1">
                <a:spcBef>
                  <a:spcPct val="0"/>
                </a:spcBef>
                <a:buFontTx/>
                <a:buNone/>
              </a:pPr>
              <a:endParaRPr lang="zh-CN" altLang="zh-CN" sz="2000">
                <a:solidFill>
                  <a:schemeClr val="tx1"/>
                </a:solidFill>
                <a:latin typeface="楷体_GB2312" pitchFamily="49" charset="-122"/>
                <a:ea typeface="宋体" panose="02010600030101010101" pitchFamily="2" charset="-122"/>
              </a:endParaRP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zh-CN" sz="1800" b="0">
                <a:solidFill>
                  <a:schemeClr val="tx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4" name="Rectangle 17"/>
            <p:cNvSpPr>
              <a:spLocks noChangeArrowheads="1"/>
            </p:cNvSpPr>
            <p:nvPr/>
          </p:nvSpPr>
          <p:spPr bwMode="auto">
            <a:xfrm>
              <a:off x="3800" y="1840"/>
              <a:ext cx="1750" cy="4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="" xmlns:a14="http://schemas.microsoft.com/office/drawing/2010/main">
                  <a:solidFill>
                    <a:srgbClr val="FFFFCC"/>
                  </a:solidFill>
                </a14:hiddenFill>
              </a:ext>
              <a:ext uri="{91240B29-F687-4F45-9708-019B960494DF}">
                <a14:hiddenLine xmlns=""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1pPr>
              <a:lvl2pPr marL="742950" indent="-28575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2pPr>
              <a:lvl3pPr marL="11430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3pPr>
              <a:lvl4pPr marL="16002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4pPr>
              <a:lvl5pPr marL="2057400" indent="-228600" eaLnBrk="0" hangingPunct="0"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 sz="2000" b="1">
                  <a:solidFill>
                    <a:schemeClr val="tx1"/>
                  </a:solidFill>
                  <a:latin typeface="楷体_GB2312" pitchFamily="49" charset="-122"/>
                  <a:ea typeface="楷体_GB2312" pitchFamily="49" charset="-122"/>
                </a:defRPr>
              </a:lvl9pPr>
            </a:lstStyle>
            <a:p>
              <a:pPr eaLnBrk="1" hangingPunct="1"/>
              <a:r>
                <a:rPr lang="zh-CN" altLang="en-US" sz="2800" b="0" dirty="0" smtClean="0">
                  <a:latin typeface="华文新魏" pitchFamily="2" charset="-122"/>
                  <a:ea typeface="华文新魏" pitchFamily="2" charset="-122"/>
                </a:rPr>
                <a:t>我知道！</a:t>
              </a:r>
              <a:endParaRPr lang="zh-CN" altLang="en-US" sz="2800" b="0" dirty="0">
                <a:latin typeface="华文新魏" pitchFamily="2" charset="-122"/>
                <a:ea typeface="华文新魏" pitchFamily="2" charset="-122"/>
              </a:endParaRPr>
            </a:p>
          </p:txBody>
        </p:sp>
      </p:grpSp>
      <p:sp>
        <p:nvSpPr>
          <p:cNvPr id="22" name="矩形 21"/>
          <p:cNvSpPr/>
          <p:nvPr/>
        </p:nvSpPr>
        <p:spPr>
          <a:xfrm>
            <a:off x="539552" y="4077072"/>
            <a:ext cx="8424936" cy="138499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buNone/>
            </a:pPr>
            <a:r>
              <a:rPr lang="zh-CN" altLang="en-US" sz="2800" dirty="0" smtClean="0">
                <a:latin typeface="华文新魏" pitchFamily="2" charset="-122"/>
                <a:ea typeface="华文新魏" pitchFamily="2" charset="-122"/>
                <a:sym typeface="Wingdings" pitchFamily="2" charset="2"/>
              </a:rPr>
              <a:t>沿某一条直线将一个物体或图形分成两部分，这两部分的形状和大小完全相同，就说这个物体或图形具有对称性，这个图形就是轴对称图形。</a:t>
            </a:r>
          </a:p>
        </p:txBody>
      </p:sp>
    </p:spTree>
    <p:extLst>
      <p:ext uri="{BB962C8B-B14F-4D97-AF65-F5344CB8AC3E}">
        <p14:creationId xmlns="" xmlns:p14="http://schemas.microsoft.com/office/powerpoint/2010/main" val="49648629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93"/>
          <p:cNvSpPr>
            <a:spLocks/>
          </p:cNvSpPr>
          <p:nvPr/>
        </p:nvSpPr>
        <p:spPr bwMode="auto">
          <a:xfrm>
            <a:off x="3430940" y="2671168"/>
            <a:ext cx="2592388" cy="412908"/>
          </a:xfrm>
          <a:custGeom>
            <a:avLst/>
            <a:gdLst>
              <a:gd name="T0" fmla="*/ 2147483646 w 1638"/>
              <a:gd name="T1" fmla="*/ 0 h 289"/>
              <a:gd name="T2" fmla="*/ 0 w 1638"/>
              <a:gd name="T3" fmla="*/ 166330131 h 289"/>
              <a:gd name="T4" fmla="*/ 0 w 1638"/>
              <a:gd name="T5" fmla="*/ 728325156 h 289"/>
              <a:gd name="T6" fmla="*/ 2147483646 w 1638"/>
              <a:gd name="T7" fmla="*/ 536793490 h 289"/>
              <a:gd name="T8" fmla="*/ 2147483646 w 1638"/>
              <a:gd name="T9" fmla="*/ 0 h 28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638" h="289">
                <a:moveTo>
                  <a:pt x="1633" y="0"/>
                </a:moveTo>
                <a:lnTo>
                  <a:pt x="0" y="66"/>
                </a:lnTo>
                <a:lnTo>
                  <a:pt x="0" y="289"/>
                </a:lnTo>
                <a:lnTo>
                  <a:pt x="1638" y="213"/>
                </a:lnTo>
                <a:lnTo>
                  <a:pt x="1633" y="0"/>
                </a:lnTo>
                <a:close/>
              </a:path>
            </a:pathLst>
          </a:custGeom>
          <a:solidFill>
            <a:srgbClr val="005828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Freeform 94"/>
          <p:cNvSpPr>
            <a:spLocks/>
          </p:cNvSpPr>
          <p:nvPr/>
        </p:nvSpPr>
        <p:spPr bwMode="auto">
          <a:xfrm>
            <a:off x="3430942" y="2671168"/>
            <a:ext cx="2600325" cy="412908"/>
          </a:xfrm>
          <a:custGeom>
            <a:avLst/>
            <a:gdLst>
              <a:gd name="T0" fmla="*/ 2147483646 w 1638"/>
              <a:gd name="T1" fmla="*/ 0 h 289"/>
              <a:gd name="T2" fmla="*/ 0 w 1638"/>
              <a:gd name="T3" fmla="*/ 166330131 h 289"/>
              <a:gd name="T4" fmla="*/ 0 w 1638"/>
              <a:gd name="T5" fmla="*/ 728325156 h 289"/>
              <a:gd name="T6" fmla="*/ 2147483646 w 1638"/>
              <a:gd name="T7" fmla="*/ 536793490 h 289"/>
              <a:gd name="T8" fmla="*/ 2147483646 w 1638"/>
              <a:gd name="T9" fmla="*/ 0 h 28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638" h="289">
                <a:moveTo>
                  <a:pt x="1633" y="0"/>
                </a:moveTo>
                <a:lnTo>
                  <a:pt x="0" y="66"/>
                </a:lnTo>
                <a:lnTo>
                  <a:pt x="0" y="289"/>
                </a:lnTo>
                <a:lnTo>
                  <a:pt x="1638" y="213"/>
                </a:lnTo>
                <a:lnTo>
                  <a:pt x="1633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" name="Freeform 95"/>
          <p:cNvSpPr>
            <a:spLocks/>
          </p:cNvSpPr>
          <p:nvPr/>
        </p:nvSpPr>
        <p:spPr bwMode="auto">
          <a:xfrm>
            <a:off x="2835630" y="3765589"/>
            <a:ext cx="2359025" cy="405766"/>
          </a:xfrm>
          <a:custGeom>
            <a:avLst/>
            <a:gdLst>
              <a:gd name="T0" fmla="*/ 2147483646 w 1486"/>
              <a:gd name="T1" fmla="*/ 0 h 284"/>
              <a:gd name="T2" fmla="*/ 0 w 1486"/>
              <a:gd name="T3" fmla="*/ 153730325 h 284"/>
              <a:gd name="T4" fmla="*/ 12601575 w 1486"/>
              <a:gd name="T5" fmla="*/ 715724375 h 284"/>
              <a:gd name="T6" fmla="*/ 2147483646 w 1486"/>
              <a:gd name="T7" fmla="*/ 536794075 h 284"/>
              <a:gd name="T8" fmla="*/ 2147483646 w 1486"/>
              <a:gd name="T9" fmla="*/ 0 h 28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86" h="284">
                <a:moveTo>
                  <a:pt x="1486" y="0"/>
                </a:moveTo>
                <a:lnTo>
                  <a:pt x="0" y="61"/>
                </a:lnTo>
                <a:lnTo>
                  <a:pt x="5" y="284"/>
                </a:lnTo>
                <a:lnTo>
                  <a:pt x="1486" y="213"/>
                </a:lnTo>
                <a:lnTo>
                  <a:pt x="1486" y="0"/>
                </a:lnTo>
                <a:close/>
              </a:path>
            </a:pathLst>
          </a:custGeom>
          <a:solidFill>
            <a:srgbClr val="005828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" name="Freeform 96"/>
          <p:cNvSpPr>
            <a:spLocks/>
          </p:cNvSpPr>
          <p:nvPr/>
        </p:nvSpPr>
        <p:spPr bwMode="auto">
          <a:xfrm>
            <a:off x="2826105" y="3765589"/>
            <a:ext cx="2359025" cy="405766"/>
          </a:xfrm>
          <a:custGeom>
            <a:avLst/>
            <a:gdLst>
              <a:gd name="T0" fmla="*/ 2147483646 w 1486"/>
              <a:gd name="T1" fmla="*/ 0 h 284"/>
              <a:gd name="T2" fmla="*/ 0 w 1486"/>
              <a:gd name="T3" fmla="*/ 153730325 h 284"/>
              <a:gd name="T4" fmla="*/ 12601575 w 1486"/>
              <a:gd name="T5" fmla="*/ 715724375 h 284"/>
              <a:gd name="T6" fmla="*/ 2147483646 w 1486"/>
              <a:gd name="T7" fmla="*/ 536794075 h 284"/>
              <a:gd name="T8" fmla="*/ 2147483646 w 1486"/>
              <a:gd name="T9" fmla="*/ 0 h 28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486" h="284">
                <a:moveTo>
                  <a:pt x="1486" y="0"/>
                </a:moveTo>
                <a:lnTo>
                  <a:pt x="0" y="61"/>
                </a:lnTo>
                <a:lnTo>
                  <a:pt x="5" y="284"/>
                </a:lnTo>
                <a:lnTo>
                  <a:pt x="1486" y="213"/>
                </a:lnTo>
                <a:lnTo>
                  <a:pt x="148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" name="Freeform 97"/>
          <p:cNvSpPr>
            <a:spLocks/>
          </p:cNvSpPr>
          <p:nvPr/>
        </p:nvSpPr>
        <p:spPr bwMode="auto">
          <a:xfrm>
            <a:off x="3443640" y="4584264"/>
            <a:ext cx="1481138" cy="572929"/>
          </a:xfrm>
          <a:custGeom>
            <a:avLst/>
            <a:gdLst>
              <a:gd name="T0" fmla="*/ 1098788496 w 933"/>
              <a:gd name="T1" fmla="*/ 0 h 401"/>
              <a:gd name="T2" fmla="*/ 2147483646 w 933"/>
              <a:gd name="T3" fmla="*/ 282257722 h 401"/>
              <a:gd name="T4" fmla="*/ 1890117826 w 933"/>
              <a:gd name="T5" fmla="*/ 549394494 h 401"/>
              <a:gd name="T6" fmla="*/ 2094251344 w 933"/>
              <a:gd name="T7" fmla="*/ 1010584244 h 401"/>
              <a:gd name="T8" fmla="*/ 0 w 933"/>
              <a:gd name="T9" fmla="*/ 511592914 h 401"/>
              <a:gd name="T10" fmla="*/ 1098788496 w 933"/>
              <a:gd name="T11" fmla="*/ 0 h 40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933" h="401">
                <a:moveTo>
                  <a:pt x="436" y="0"/>
                </a:moveTo>
                <a:lnTo>
                  <a:pt x="933" y="112"/>
                </a:lnTo>
                <a:lnTo>
                  <a:pt x="750" y="218"/>
                </a:lnTo>
                <a:lnTo>
                  <a:pt x="831" y="401"/>
                </a:lnTo>
                <a:lnTo>
                  <a:pt x="0" y="203"/>
                </a:lnTo>
                <a:lnTo>
                  <a:pt x="436" y="0"/>
                </a:lnTo>
                <a:close/>
              </a:path>
            </a:pathLst>
          </a:custGeom>
          <a:solidFill>
            <a:srgbClr val="005828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Freeform 98"/>
          <p:cNvSpPr>
            <a:spLocks/>
          </p:cNvSpPr>
          <p:nvPr/>
        </p:nvSpPr>
        <p:spPr bwMode="auto">
          <a:xfrm>
            <a:off x="3430940" y="4584264"/>
            <a:ext cx="1481138" cy="572929"/>
          </a:xfrm>
          <a:custGeom>
            <a:avLst/>
            <a:gdLst>
              <a:gd name="T0" fmla="*/ 1098788496 w 933"/>
              <a:gd name="T1" fmla="*/ 0 h 401"/>
              <a:gd name="T2" fmla="*/ 2147483646 w 933"/>
              <a:gd name="T3" fmla="*/ 282257722 h 401"/>
              <a:gd name="T4" fmla="*/ 1890117826 w 933"/>
              <a:gd name="T5" fmla="*/ 549394494 h 401"/>
              <a:gd name="T6" fmla="*/ 2094251344 w 933"/>
              <a:gd name="T7" fmla="*/ 1010584244 h 401"/>
              <a:gd name="T8" fmla="*/ 0 w 933"/>
              <a:gd name="T9" fmla="*/ 511592914 h 401"/>
              <a:gd name="T10" fmla="*/ 1098788496 w 933"/>
              <a:gd name="T11" fmla="*/ 0 h 40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933" h="401">
                <a:moveTo>
                  <a:pt x="436" y="0"/>
                </a:moveTo>
                <a:lnTo>
                  <a:pt x="933" y="112"/>
                </a:lnTo>
                <a:lnTo>
                  <a:pt x="750" y="218"/>
                </a:lnTo>
                <a:lnTo>
                  <a:pt x="831" y="401"/>
                </a:lnTo>
                <a:lnTo>
                  <a:pt x="0" y="203"/>
                </a:lnTo>
                <a:lnTo>
                  <a:pt x="436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8" name="Freeform 100"/>
          <p:cNvSpPr>
            <a:spLocks/>
          </p:cNvSpPr>
          <p:nvPr/>
        </p:nvSpPr>
        <p:spPr bwMode="auto">
          <a:xfrm>
            <a:off x="2826103" y="2671168"/>
            <a:ext cx="3205162" cy="1500187"/>
          </a:xfrm>
          <a:custGeom>
            <a:avLst/>
            <a:gdLst>
              <a:gd name="T0" fmla="*/ 2147483646 w 2019"/>
              <a:gd name="T1" fmla="*/ 0 h 1050"/>
              <a:gd name="T2" fmla="*/ 0 w 2019"/>
              <a:gd name="T3" fmla="*/ 1496972813 h 1050"/>
              <a:gd name="T4" fmla="*/ 12601573 w 2019"/>
              <a:gd name="T5" fmla="*/ 2147483646 h 1050"/>
              <a:gd name="T6" fmla="*/ 2147483646 w 2019"/>
              <a:gd name="T7" fmla="*/ 1151712200 h 1050"/>
              <a:gd name="T8" fmla="*/ 2147483646 w 2019"/>
              <a:gd name="T9" fmla="*/ 0 h 105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019" h="1050">
                <a:moveTo>
                  <a:pt x="2014" y="0"/>
                </a:moveTo>
                <a:lnTo>
                  <a:pt x="0" y="594"/>
                </a:lnTo>
                <a:lnTo>
                  <a:pt x="5" y="1050"/>
                </a:lnTo>
                <a:lnTo>
                  <a:pt x="2019" y="457"/>
                </a:lnTo>
                <a:lnTo>
                  <a:pt x="2014" y="0"/>
                </a:lnTo>
              </a:path>
            </a:pathLst>
          </a:custGeom>
          <a:solidFill>
            <a:srgbClr val="579072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Freeform 102"/>
          <p:cNvSpPr>
            <a:spLocks/>
          </p:cNvSpPr>
          <p:nvPr/>
        </p:nvSpPr>
        <p:spPr bwMode="auto">
          <a:xfrm>
            <a:off x="2826105" y="2671167"/>
            <a:ext cx="3197225" cy="942976"/>
          </a:xfrm>
          <a:custGeom>
            <a:avLst/>
            <a:gdLst>
              <a:gd name="T0" fmla="*/ 2147483646 w 2014"/>
              <a:gd name="T1" fmla="*/ 0 h 660"/>
              <a:gd name="T2" fmla="*/ 2147483646 w 2014"/>
              <a:gd name="T3" fmla="*/ 0 h 660"/>
              <a:gd name="T4" fmla="*/ 2147483646 w 2014"/>
              <a:gd name="T5" fmla="*/ 640119688 h 660"/>
              <a:gd name="T6" fmla="*/ 0 w 2014"/>
              <a:gd name="T7" fmla="*/ 1496972813 h 660"/>
              <a:gd name="T8" fmla="*/ 0 w 2014"/>
              <a:gd name="T9" fmla="*/ 1663303125 h 660"/>
              <a:gd name="T10" fmla="*/ 2147483646 w 2014"/>
              <a:gd name="T11" fmla="*/ 191531875 h 660"/>
              <a:gd name="T12" fmla="*/ 2147483646 w 2014"/>
              <a:gd name="T13" fmla="*/ 0 h 660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2014" h="660">
                <a:moveTo>
                  <a:pt x="2014" y="0"/>
                </a:moveTo>
                <a:lnTo>
                  <a:pt x="2014" y="0"/>
                </a:lnTo>
                <a:lnTo>
                  <a:pt x="1162" y="254"/>
                </a:lnTo>
                <a:lnTo>
                  <a:pt x="0" y="594"/>
                </a:lnTo>
                <a:lnTo>
                  <a:pt x="0" y="660"/>
                </a:lnTo>
                <a:lnTo>
                  <a:pt x="2014" y="76"/>
                </a:lnTo>
                <a:lnTo>
                  <a:pt x="2014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0" name="Freeform 104"/>
          <p:cNvSpPr>
            <a:spLocks/>
          </p:cNvSpPr>
          <p:nvPr/>
        </p:nvSpPr>
        <p:spPr bwMode="auto">
          <a:xfrm>
            <a:off x="2826103" y="3229809"/>
            <a:ext cx="3205162" cy="941546"/>
          </a:xfrm>
          <a:custGeom>
            <a:avLst/>
            <a:gdLst>
              <a:gd name="T0" fmla="*/ 2147483646 w 2019"/>
              <a:gd name="T1" fmla="*/ 0 h 659"/>
              <a:gd name="T2" fmla="*/ 0 w 2019"/>
              <a:gd name="T3" fmla="*/ 1507054158 h 659"/>
              <a:gd name="T4" fmla="*/ 12601573 w 2019"/>
              <a:gd name="T5" fmla="*/ 1660784556 h 659"/>
              <a:gd name="T6" fmla="*/ 2147483646 w 2019"/>
              <a:gd name="T7" fmla="*/ 166330392 h 659"/>
              <a:gd name="T8" fmla="*/ 2147483646 w 2019"/>
              <a:gd name="T9" fmla="*/ 0 h 65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019" h="659">
                <a:moveTo>
                  <a:pt x="2019" y="0"/>
                </a:moveTo>
                <a:lnTo>
                  <a:pt x="0" y="598"/>
                </a:lnTo>
                <a:lnTo>
                  <a:pt x="5" y="659"/>
                </a:lnTo>
                <a:lnTo>
                  <a:pt x="2019" y="66"/>
                </a:lnTo>
                <a:lnTo>
                  <a:pt x="2019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Freeform 105"/>
          <p:cNvSpPr>
            <a:spLocks/>
          </p:cNvSpPr>
          <p:nvPr/>
        </p:nvSpPr>
        <p:spPr bwMode="auto">
          <a:xfrm>
            <a:off x="2762603" y="3359825"/>
            <a:ext cx="31750" cy="160020"/>
          </a:xfrm>
          <a:custGeom>
            <a:avLst/>
            <a:gdLst>
              <a:gd name="T0" fmla="*/ 0 w 20"/>
              <a:gd name="T1" fmla="*/ 282257500 h 112"/>
              <a:gd name="T2" fmla="*/ 25201563 w 20"/>
              <a:gd name="T3" fmla="*/ 0 h 112"/>
              <a:gd name="T4" fmla="*/ 50403125 w 20"/>
              <a:gd name="T5" fmla="*/ 0 h 112"/>
              <a:gd name="T6" fmla="*/ 25201563 w 20"/>
              <a:gd name="T7" fmla="*/ 282257500 h 112"/>
              <a:gd name="T8" fmla="*/ 0 w 20"/>
              <a:gd name="T9" fmla="*/ 282257500 h 11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0" h="112">
                <a:moveTo>
                  <a:pt x="0" y="112"/>
                </a:moveTo>
                <a:lnTo>
                  <a:pt x="10" y="0"/>
                </a:lnTo>
                <a:lnTo>
                  <a:pt x="20" y="0"/>
                </a:lnTo>
                <a:lnTo>
                  <a:pt x="10" y="112"/>
                </a:lnTo>
                <a:lnTo>
                  <a:pt x="0" y="112"/>
                </a:lnTo>
                <a:close/>
              </a:path>
            </a:pathLst>
          </a:custGeom>
          <a:solidFill>
            <a:srgbClr val="7D423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2" name="Freeform 106"/>
          <p:cNvSpPr>
            <a:spLocks noEditPoints="1"/>
          </p:cNvSpPr>
          <p:nvPr/>
        </p:nvSpPr>
        <p:spPr bwMode="auto">
          <a:xfrm>
            <a:off x="2857855" y="3345538"/>
            <a:ext cx="73025" cy="158591"/>
          </a:xfrm>
          <a:custGeom>
            <a:avLst/>
            <a:gdLst>
              <a:gd name="T0" fmla="*/ 40322500 w 46"/>
              <a:gd name="T1" fmla="*/ 254535853 h 111"/>
              <a:gd name="T2" fmla="*/ 0 w 46"/>
              <a:gd name="T3" fmla="*/ 0 h 111"/>
              <a:gd name="T4" fmla="*/ 27722513 w 46"/>
              <a:gd name="T5" fmla="*/ 0 h 111"/>
              <a:gd name="T6" fmla="*/ 65524063 w 46"/>
              <a:gd name="T7" fmla="*/ 241934314 h 111"/>
              <a:gd name="T8" fmla="*/ 115927188 w 46"/>
              <a:gd name="T9" fmla="*/ 254535853 h 111"/>
              <a:gd name="T10" fmla="*/ 115927188 w 46"/>
              <a:gd name="T11" fmla="*/ 279737344 h 111"/>
              <a:gd name="T12" fmla="*/ 40322500 w 46"/>
              <a:gd name="T13" fmla="*/ 254535853 h 111"/>
              <a:gd name="T14" fmla="*/ 0 w 46"/>
              <a:gd name="T15" fmla="*/ 0 h 111"/>
              <a:gd name="T16" fmla="*/ 0 w 46"/>
              <a:gd name="T17" fmla="*/ 0 h 111"/>
              <a:gd name="T18" fmla="*/ 0 w 46"/>
              <a:gd name="T19" fmla="*/ 0 h 111"/>
              <a:gd name="T20" fmla="*/ 0 w 46"/>
              <a:gd name="T21" fmla="*/ 0 h 111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0" t="0" r="r" b="b"/>
            <a:pathLst>
              <a:path w="46" h="111">
                <a:moveTo>
                  <a:pt x="16" y="101"/>
                </a:moveTo>
                <a:lnTo>
                  <a:pt x="0" y="0"/>
                </a:lnTo>
                <a:lnTo>
                  <a:pt x="11" y="0"/>
                </a:lnTo>
                <a:lnTo>
                  <a:pt x="26" y="96"/>
                </a:lnTo>
                <a:lnTo>
                  <a:pt x="46" y="101"/>
                </a:lnTo>
                <a:lnTo>
                  <a:pt x="46" y="111"/>
                </a:lnTo>
                <a:lnTo>
                  <a:pt x="16" y="101"/>
                </a:lnTo>
                <a:close/>
                <a:moveTo>
                  <a:pt x="0" y="0"/>
                </a:moveTo>
                <a:lnTo>
                  <a:pt x="0" y="0"/>
                </a:lnTo>
                <a:close/>
              </a:path>
            </a:pathLst>
          </a:custGeom>
          <a:solidFill>
            <a:srgbClr val="7D423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" name="Freeform 107"/>
          <p:cNvSpPr>
            <a:spLocks/>
          </p:cNvSpPr>
          <p:nvPr/>
        </p:nvSpPr>
        <p:spPr bwMode="auto">
          <a:xfrm>
            <a:off x="2770542" y="3504128"/>
            <a:ext cx="47625" cy="44292"/>
          </a:xfrm>
          <a:custGeom>
            <a:avLst/>
            <a:gdLst>
              <a:gd name="T0" fmla="*/ 0 w 30"/>
              <a:gd name="T1" fmla="*/ 27722794 h 31"/>
              <a:gd name="T2" fmla="*/ 12601575 w 30"/>
              <a:gd name="T3" fmla="*/ 0 h 31"/>
              <a:gd name="T4" fmla="*/ 75604688 w 30"/>
              <a:gd name="T5" fmla="*/ 52924613 h 31"/>
              <a:gd name="T6" fmla="*/ 50403125 w 30"/>
              <a:gd name="T7" fmla="*/ 78126431 h 31"/>
              <a:gd name="T8" fmla="*/ 0 w 30"/>
              <a:gd name="T9" fmla="*/ 27722794 h 3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30" h="31">
                <a:moveTo>
                  <a:pt x="0" y="11"/>
                </a:moveTo>
                <a:lnTo>
                  <a:pt x="5" y="0"/>
                </a:lnTo>
                <a:lnTo>
                  <a:pt x="30" y="21"/>
                </a:lnTo>
                <a:lnTo>
                  <a:pt x="20" y="31"/>
                </a:lnTo>
                <a:lnTo>
                  <a:pt x="0" y="11"/>
                </a:lnTo>
                <a:close/>
              </a:path>
            </a:pathLst>
          </a:custGeom>
          <a:solidFill>
            <a:srgbClr val="7D423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4" name="任意多边形 38"/>
          <p:cNvSpPr>
            <a:spLocks/>
          </p:cNvSpPr>
          <p:nvPr/>
        </p:nvSpPr>
        <p:spPr bwMode="auto">
          <a:xfrm>
            <a:off x="2348267" y="2888338"/>
            <a:ext cx="754063" cy="490061"/>
          </a:xfrm>
          <a:custGeom>
            <a:avLst/>
            <a:gdLst>
              <a:gd name="T0" fmla="*/ 571249 w 753252"/>
              <a:gd name="T1" fmla="*/ 682 h 544174"/>
              <a:gd name="T2" fmla="*/ 671144 w 753252"/>
              <a:gd name="T3" fmla="*/ 40962 h 544174"/>
              <a:gd name="T4" fmla="*/ 711404 w 753252"/>
              <a:gd name="T5" fmla="*/ 16794 h 544174"/>
              <a:gd name="T6" fmla="*/ 711404 w 753252"/>
              <a:gd name="T7" fmla="*/ 81241 h 544174"/>
              <a:gd name="T8" fmla="*/ 115556 w 753252"/>
              <a:gd name="T9" fmla="*/ 467925 h 544174"/>
              <a:gd name="T10" fmla="*/ 119816 w 753252"/>
              <a:gd name="T11" fmla="*/ 467020 h 544174"/>
              <a:gd name="T12" fmla="*/ 104903 w 753252"/>
              <a:gd name="T13" fmla="*/ 460272 h 544174"/>
              <a:gd name="T14" fmla="*/ 42886 w 753252"/>
              <a:gd name="T15" fmla="*/ 452305 h 544174"/>
              <a:gd name="T16" fmla="*/ 2795 w 753252"/>
              <a:gd name="T17" fmla="*/ 379461 h 544174"/>
              <a:gd name="T18" fmla="*/ 82978 w 753252"/>
              <a:gd name="T19" fmla="*/ 371368 h 544174"/>
              <a:gd name="T20" fmla="*/ 123069 w 753252"/>
              <a:gd name="T21" fmla="*/ 306617 h 544174"/>
              <a:gd name="T22" fmla="*/ 155143 w 753252"/>
              <a:gd name="T23" fmla="*/ 379461 h 544174"/>
              <a:gd name="T24" fmla="*/ 139106 w 753252"/>
              <a:gd name="T25" fmla="*/ 423976 h 544174"/>
              <a:gd name="T26" fmla="*/ 123914 w 753252"/>
              <a:gd name="T27" fmla="*/ 466148 h 544174"/>
              <a:gd name="T28" fmla="*/ 125621 w 753252"/>
              <a:gd name="T29" fmla="*/ 465785 h 544174"/>
              <a:gd name="T30" fmla="*/ 365168 w 753252"/>
              <a:gd name="T31" fmla="*/ 218191 h 544174"/>
              <a:gd name="T32" fmla="*/ 571249 w 753252"/>
              <a:gd name="T33" fmla="*/ 682 h 544174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753252" h="544174">
                <a:moveTo>
                  <a:pt x="570635" y="682"/>
                </a:moveTo>
                <a:cubicBezTo>
                  <a:pt x="604065" y="3701"/>
                  <a:pt x="638249" y="16784"/>
                  <a:pt x="670422" y="40937"/>
                </a:cubicBezTo>
                <a:cubicBezTo>
                  <a:pt x="678465" y="32886"/>
                  <a:pt x="694552" y="24835"/>
                  <a:pt x="710639" y="16784"/>
                </a:cubicBezTo>
                <a:cubicBezTo>
                  <a:pt x="710639" y="32886"/>
                  <a:pt x="710639" y="57038"/>
                  <a:pt x="710639" y="81191"/>
                </a:cubicBezTo>
                <a:cubicBezTo>
                  <a:pt x="839332" y="234158"/>
                  <a:pt x="686509" y="733314"/>
                  <a:pt x="115432" y="467635"/>
                </a:cubicBezTo>
                <a:lnTo>
                  <a:pt x="119687" y="466730"/>
                </a:lnTo>
                <a:lnTo>
                  <a:pt x="104790" y="459986"/>
                </a:lnTo>
                <a:cubicBezTo>
                  <a:pt x="86393" y="455057"/>
                  <a:pt x="66869" y="458090"/>
                  <a:pt x="42840" y="452024"/>
                </a:cubicBezTo>
                <a:cubicBezTo>
                  <a:pt x="2792" y="443935"/>
                  <a:pt x="-5218" y="403491"/>
                  <a:pt x="2792" y="379225"/>
                </a:cubicBezTo>
                <a:cubicBezTo>
                  <a:pt x="18811" y="346870"/>
                  <a:pt x="58860" y="338782"/>
                  <a:pt x="82889" y="371137"/>
                </a:cubicBezTo>
                <a:cubicBezTo>
                  <a:pt x="66869" y="338782"/>
                  <a:pt x="90898" y="298338"/>
                  <a:pt x="122937" y="306427"/>
                </a:cubicBezTo>
                <a:cubicBezTo>
                  <a:pt x="146966" y="306427"/>
                  <a:pt x="170995" y="338782"/>
                  <a:pt x="154976" y="379225"/>
                </a:cubicBezTo>
                <a:cubicBezTo>
                  <a:pt x="150971" y="395403"/>
                  <a:pt x="144964" y="409558"/>
                  <a:pt x="138956" y="423713"/>
                </a:cubicBezTo>
                <a:lnTo>
                  <a:pt x="123781" y="465859"/>
                </a:lnTo>
                <a:lnTo>
                  <a:pt x="125486" y="465496"/>
                </a:lnTo>
                <a:cubicBezTo>
                  <a:pt x="170353" y="454929"/>
                  <a:pt x="350700" y="401215"/>
                  <a:pt x="364775" y="218056"/>
                </a:cubicBezTo>
                <a:cubicBezTo>
                  <a:pt x="376840" y="73140"/>
                  <a:pt x="470344" y="-8375"/>
                  <a:pt x="570635" y="682"/>
                </a:cubicBezTo>
                <a:close/>
              </a:path>
            </a:pathLst>
          </a:custGeom>
          <a:solidFill>
            <a:srgbClr val="FFC1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" name="Freeform 110"/>
          <p:cNvSpPr>
            <a:spLocks/>
          </p:cNvSpPr>
          <p:nvPr/>
        </p:nvSpPr>
        <p:spPr bwMode="auto">
          <a:xfrm>
            <a:off x="2865790" y="2961203"/>
            <a:ext cx="88900" cy="65723"/>
          </a:xfrm>
          <a:custGeom>
            <a:avLst/>
            <a:gdLst>
              <a:gd name="T0" fmla="*/ 0 w 11"/>
              <a:gd name="T1" fmla="*/ 460844547 h 9"/>
              <a:gd name="T2" fmla="*/ 587839127 w 11"/>
              <a:gd name="T3" fmla="*/ 0 h 9"/>
              <a:gd name="T4" fmla="*/ 391895445 w 11"/>
              <a:gd name="T5" fmla="*/ 460844547 h 9"/>
              <a:gd name="T6" fmla="*/ 0 w 11"/>
              <a:gd name="T7" fmla="*/ 460844547 h 9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1" h="9">
                <a:moveTo>
                  <a:pt x="0" y="7"/>
                </a:moveTo>
                <a:cubicBezTo>
                  <a:pt x="0" y="7"/>
                  <a:pt x="7" y="9"/>
                  <a:pt x="9" y="0"/>
                </a:cubicBezTo>
                <a:cubicBezTo>
                  <a:pt x="9" y="0"/>
                  <a:pt x="11" y="4"/>
                  <a:pt x="6" y="7"/>
                </a:cubicBezTo>
                <a:cubicBezTo>
                  <a:pt x="4" y="9"/>
                  <a:pt x="2" y="8"/>
                  <a:pt x="0" y="7"/>
                </a:cubicBezTo>
                <a:close/>
              </a:path>
            </a:pathLst>
          </a:custGeom>
          <a:solidFill>
            <a:srgbClr val="67371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" name="Freeform 111"/>
          <p:cNvSpPr>
            <a:spLocks/>
          </p:cNvSpPr>
          <p:nvPr/>
        </p:nvSpPr>
        <p:spPr bwMode="auto">
          <a:xfrm>
            <a:off x="2883255" y="3012639"/>
            <a:ext cx="7937" cy="57150"/>
          </a:xfrm>
          <a:custGeom>
            <a:avLst/>
            <a:gdLst>
              <a:gd name="T0" fmla="*/ 0 w 1"/>
              <a:gd name="T1" fmla="*/ 63007875 h 8"/>
              <a:gd name="T2" fmla="*/ 63003906 w 1"/>
              <a:gd name="T3" fmla="*/ 63007875 h 8"/>
              <a:gd name="T4" fmla="*/ 0 w 1"/>
              <a:gd name="T5" fmla="*/ 0 h 8"/>
              <a:gd name="T6" fmla="*/ 0 w 1"/>
              <a:gd name="T7" fmla="*/ 63007875 h 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" h="8">
                <a:moveTo>
                  <a:pt x="0" y="1"/>
                </a:moveTo>
                <a:cubicBezTo>
                  <a:pt x="0" y="1"/>
                  <a:pt x="0" y="8"/>
                  <a:pt x="1" y="1"/>
                </a:cubicBezTo>
                <a:cubicBezTo>
                  <a:pt x="0" y="0"/>
                  <a:pt x="0" y="0"/>
                  <a:pt x="0" y="0"/>
                </a:cubicBezTo>
                <a:lnTo>
                  <a:pt x="0" y="1"/>
                </a:lnTo>
                <a:close/>
              </a:path>
            </a:pathLst>
          </a:custGeom>
          <a:solidFill>
            <a:srgbClr val="67371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" name="Freeform 112"/>
          <p:cNvSpPr>
            <a:spLocks/>
          </p:cNvSpPr>
          <p:nvPr/>
        </p:nvSpPr>
        <p:spPr bwMode="auto">
          <a:xfrm>
            <a:off x="2899128" y="3012639"/>
            <a:ext cx="23812" cy="50006"/>
          </a:xfrm>
          <a:custGeom>
            <a:avLst/>
            <a:gdLst>
              <a:gd name="T0" fmla="*/ 0 w 3"/>
              <a:gd name="T1" fmla="*/ 63008442 h 7"/>
              <a:gd name="T2" fmla="*/ 63006552 w 3"/>
              <a:gd name="T3" fmla="*/ 0 h 7"/>
              <a:gd name="T4" fmla="*/ 0 w 3"/>
              <a:gd name="T5" fmla="*/ 0 h 7"/>
              <a:gd name="T6" fmla="*/ 0 w 3"/>
              <a:gd name="T7" fmla="*/ 63008442 h 7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" h="7">
                <a:moveTo>
                  <a:pt x="0" y="1"/>
                </a:moveTo>
                <a:cubicBezTo>
                  <a:pt x="0" y="1"/>
                  <a:pt x="3" y="7"/>
                  <a:pt x="1" y="0"/>
                </a:cubicBezTo>
                <a:cubicBezTo>
                  <a:pt x="0" y="0"/>
                  <a:pt x="0" y="0"/>
                  <a:pt x="0" y="0"/>
                </a:cubicBezTo>
                <a:lnTo>
                  <a:pt x="0" y="1"/>
                </a:lnTo>
                <a:close/>
              </a:path>
            </a:pathLst>
          </a:custGeom>
          <a:solidFill>
            <a:srgbClr val="67371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8" name="Freeform 113"/>
          <p:cNvSpPr>
            <a:spLocks/>
          </p:cNvSpPr>
          <p:nvPr/>
        </p:nvSpPr>
        <p:spPr bwMode="auto">
          <a:xfrm>
            <a:off x="2922940" y="2996923"/>
            <a:ext cx="31750" cy="44291"/>
          </a:xfrm>
          <a:custGeom>
            <a:avLst/>
            <a:gdLst>
              <a:gd name="T0" fmla="*/ 0 w 4"/>
              <a:gd name="T1" fmla="*/ 67272804 h 6"/>
              <a:gd name="T2" fmla="*/ 63007875 w 4"/>
              <a:gd name="T3" fmla="*/ 0 h 6"/>
              <a:gd name="T4" fmla="*/ 0 w 4"/>
              <a:gd name="T5" fmla="*/ 67272804 h 6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4" h="6">
                <a:moveTo>
                  <a:pt x="0" y="1"/>
                </a:moveTo>
                <a:cubicBezTo>
                  <a:pt x="0" y="1"/>
                  <a:pt x="4" y="6"/>
                  <a:pt x="1" y="0"/>
                </a:cubicBezTo>
                <a:cubicBezTo>
                  <a:pt x="0" y="1"/>
                  <a:pt x="0" y="1"/>
                  <a:pt x="0" y="1"/>
                </a:cubicBezTo>
                <a:close/>
              </a:path>
            </a:pathLst>
          </a:custGeom>
          <a:solidFill>
            <a:srgbClr val="67371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9" name="Freeform 114"/>
          <p:cNvSpPr>
            <a:spLocks/>
          </p:cNvSpPr>
          <p:nvPr/>
        </p:nvSpPr>
        <p:spPr bwMode="auto">
          <a:xfrm>
            <a:off x="2938815" y="2975491"/>
            <a:ext cx="39688" cy="37147"/>
          </a:xfrm>
          <a:custGeom>
            <a:avLst/>
            <a:gdLst>
              <a:gd name="T0" fmla="*/ 0 w 5"/>
              <a:gd name="T1" fmla="*/ 136290050 h 5"/>
              <a:gd name="T2" fmla="*/ 0 w 5"/>
              <a:gd name="T3" fmla="*/ 0 h 5"/>
              <a:gd name="T4" fmla="*/ 0 w 5"/>
              <a:gd name="T5" fmla="*/ 68145025 h 5"/>
              <a:gd name="T6" fmla="*/ 0 w 5"/>
              <a:gd name="T7" fmla="*/ 136290050 h 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5" h="5">
                <a:moveTo>
                  <a:pt x="0" y="2"/>
                </a:moveTo>
                <a:cubicBezTo>
                  <a:pt x="0" y="2"/>
                  <a:pt x="5" y="5"/>
                  <a:pt x="0" y="0"/>
                </a:cubicBezTo>
                <a:cubicBezTo>
                  <a:pt x="0" y="1"/>
                  <a:pt x="0" y="1"/>
                  <a:pt x="0" y="1"/>
                </a:cubicBezTo>
                <a:lnTo>
                  <a:pt x="0" y="2"/>
                </a:lnTo>
                <a:close/>
              </a:path>
            </a:pathLst>
          </a:custGeom>
          <a:solidFill>
            <a:srgbClr val="67371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0" name="Freeform 115"/>
          <p:cNvSpPr>
            <a:spLocks/>
          </p:cNvSpPr>
          <p:nvPr/>
        </p:nvSpPr>
        <p:spPr bwMode="auto">
          <a:xfrm>
            <a:off x="2729267" y="3026926"/>
            <a:ext cx="322263" cy="231457"/>
          </a:xfrm>
          <a:custGeom>
            <a:avLst/>
            <a:gdLst>
              <a:gd name="T0" fmla="*/ 0 w 40"/>
              <a:gd name="T1" fmla="*/ 2066843145 h 32"/>
              <a:gd name="T2" fmla="*/ 843805383 w 40"/>
              <a:gd name="T3" fmla="*/ 839652265 h 32"/>
              <a:gd name="T4" fmla="*/ 0 w 40"/>
              <a:gd name="T5" fmla="*/ 2066843145 h 32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40" h="32">
                <a:moveTo>
                  <a:pt x="0" y="32"/>
                </a:moveTo>
                <a:cubicBezTo>
                  <a:pt x="0" y="32"/>
                  <a:pt x="12" y="25"/>
                  <a:pt x="13" y="13"/>
                </a:cubicBezTo>
                <a:cubicBezTo>
                  <a:pt x="13" y="0"/>
                  <a:pt x="40" y="25"/>
                  <a:pt x="0" y="3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" name="Freeform 116"/>
          <p:cNvSpPr>
            <a:spLocks/>
          </p:cNvSpPr>
          <p:nvPr/>
        </p:nvSpPr>
        <p:spPr bwMode="auto">
          <a:xfrm>
            <a:off x="5853467" y="2569726"/>
            <a:ext cx="73025" cy="145733"/>
          </a:xfrm>
          <a:custGeom>
            <a:avLst/>
            <a:gdLst>
              <a:gd name="T0" fmla="*/ 0 w 46"/>
              <a:gd name="T1" fmla="*/ 12601575 h 102"/>
              <a:gd name="T2" fmla="*/ 27722513 w 46"/>
              <a:gd name="T3" fmla="*/ 0 h 102"/>
              <a:gd name="T4" fmla="*/ 115927188 w 46"/>
              <a:gd name="T5" fmla="*/ 241935000 h 102"/>
              <a:gd name="T6" fmla="*/ 90725625 w 46"/>
              <a:gd name="T7" fmla="*/ 257055938 h 102"/>
              <a:gd name="T8" fmla="*/ 0 w 46"/>
              <a:gd name="T9" fmla="*/ 12601575 h 102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46" h="102">
                <a:moveTo>
                  <a:pt x="0" y="5"/>
                </a:moveTo>
                <a:lnTo>
                  <a:pt x="11" y="0"/>
                </a:lnTo>
                <a:lnTo>
                  <a:pt x="46" y="96"/>
                </a:lnTo>
                <a:lnTo>
                  <a:pt x="36" y="102"/>
                </a:lnTo>
                <a:lnTo>
                  <a:pt x="0" y="5"/>
                </a:lnTo>
                <a:close/>
              </a:path>
            </a:pathLst>
          </a:custGeom>
          <a:solidFill>
            <a:srgbClr val="7D423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2" name="Freeform 117"/>
          <p:cNvSpPr>
            <a:spLocks/>
          </p:cNvSpPr>
          <p:nvPr/>
        </p:nvSpPr>
        <p:spPr bwMode="auto">
          <a:xfrm>
            <a:off x="5766155" y="2576869"/>
            <a:ext cx="47625" cy="160020"/>
          </a:xfrm>
          <a:custGeom>
            <a:avLst/>
            <a:gdLst>
              <a:gd name="T0" fmla="*/ 0 w 30"/>
              <a:gd name="T1" fmla="*/ 269657513 h 112"/>
              <a:gd name="T2" fmla="*/ 37803138 w 30"/>
              <a:gd name="T3" fmla="*/ 229335013 h 112"/>
              <a:gd name="T4" fmla="*/ 12601575 w 30"/>
              <a:gd name="T5" fmla="*/ 0 h 112"/>
              <a:gd name="T6" fmla="*/ 37803138 w 30"/>
              <a:gd name="T7" fmla="*/ 0 h 112"/>
              <a:gd name="T8" fmla="*/ 75604688 w 30"/>
              <a:gd name="T9" fmla="*/ 244455950 h 112"/>
              <a:gd name="T10" fmla="*/ 12601575 w 30"/>
              <a:gd name="T11" fmla="*/ 282257500 h 112"/>
              <a:gd name="T12" fmla="*/ 0 w 30"/>
              <a:gd name="T13" fmla="*/ 269657513 h 112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0" t="0" r="r" b="b"/>
            <a:pathLst>
              <a:path w="30" h="112">
                <a:moveTo>
                  <a:pt x="0" y="107"/>
                </a:moveTo>
                <a:lnTo>
                  <a:pt x="15" y="91"/>
                </a:lnTo>
                <a:lnTo>
                  <a:pt x="5" y="0"/>
                </a:lnTo>
                <a:lnTo>
                  <a:pt x="15" y="0"/>
                </a:lnTo>
                <a:lnTo>
                  <a:pt x="30" y="97"/>
                </a:lnTo>
                <a:lnTo>
                  <a:pt x="5" y="112"/>
                </a:lnTo>
                <a:lnTo>
                  <a:pt x="0" y="107"/>
                </a:lnTo>
                <a:close/>
              </a:path>
            </a:pathLst>
          </a:custGeom>
          <a:solidFill>
            <a:srgbClr val="7D423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3" name="Freeform 118"/>
          <p:cNvSpPr>
            <a:spLocks/>
          </p:cNvSpPr>
          <p:nvPr/>
        </p:nvSpPr>
        <p:spPr bwMode="auto">
          <a:xfrm>
            <a:off x="5886805" y="2699743"/>
            <a:ext cx="39687" cy="44291"/>
          </a:xfrm>
          <a:custGeom>
            <a:avLst/>
            <a:gdLst>
              <a:gd name="T0" fmla="*/ 0 w 25"/>
              <a:gd name="T1" fmla="*/ 65523397 h 31"/>
              <a:gd name="T2" fmla="*/ 37802661 w 25"/>
              <a:gd name="T3" fmla="*/ 0 h 31"/>
              <a:gd name="T4" fmla="*/ 63003906 w 25"/>
              <a:gd name="T5" fmla="*/ 12601447 h 31"/>
              <a:gd name="T6" fmla="*/ 25201245 w 25"/>
              <a:gd name="T7" fmla="*/ 78124844 h 31"/>
              <a:gd name="T8" fmla="*/ 0 w 25"/>
              <a:gd name="T9" fmla="*/ 65523397 h 3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25" h="31">
                <a:moveTo>
                  <a:pt x="0" y="26"/>
                </a:moveTo>
                <a:lnTo>
                  <a:pt x="15" y="0"/>
                </a:lnTo>
                <a:lnTo>
                  <a:pt x="25" y="5"/>
                </a:lnTo>
                <a:lnTo>
                  <a:pt x="10" y="31"/>
                </a:lnTo>
                <a:lnTo>
                  <a:pt x="0" y="26"/>
                </a:lnTo>
                <a:close/>
              </a:path>
            </a:pathLst>
          </a:custGeom>
          <a:solidFill>
            <a:srgbClr val="7D423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4" name="任意多边形 37"/>
          <p:cNvSpPr>
            <a:spLocks/>
          </p:cNvSpPr>
          <p:nvPr/>
        </p:nvSpPr>
        <p:spPr bwMode="auto">
          <a:xfrm>
            <a:off x="5467703" y="2159675"/>
            <a:ext cx="760412" cy="440056"/>
          </a:xfrm>
          <a:custGeom>
            <a:avLst/>
            <a:gdLst>
              <a:gd name="T0" fmla="*/ 639527 w 760238"/>
              <a:gd name="T1" fmla="*/ 161808 h 489328"/>
              <a:gd name="T2" fmla="*/ 677040 w 760238"/>
              <a:gd name="T3" fmla="*/ 214091 h 489328"/>
              <a:gd name="T4" fmla="*/ 749794 w 760238"/>
              <a:gd name="T5" fmla="*/ 206009 h 489328"/>
              <a:gd name="T6" fmla="*/ 733626 w 760238"/>
              <a:gd name="T7" fmla="*/ 278752 h 489328"/>
              <a:gd name="T8" fmla="*/ 660873 w 760238"/>
              <a:gd name="T9" fmla="*/ 319163 h 489328"/>
              <a:gd name="T10" fmla="*/ 604287 w 760238"/>
              <a:gd name="T11" fmla="*/ 238339 h 489328"/>
              <a:gd name="T12" fmla="*/ 620455 w 760238"/>
              <a:gd name="T13" fmla="*/ 165597 h 489328"/>
              <a:gd name="T14" fmla="*/ 639527 w 760238"/>
              <a:gd name="T15" fmla="*/ 161808 h 489328"/>
              <a:gd name="T16" fmla="*/ 170818 w 760238"/>
              <a:gd name="T17" fmla="*/ 516 h 489328"/>
              <a:gd name="T18" fmla="*/ 378889 w 760238"/>
              <a:gd name="T19" fmla="*/ 158784 h 489328"/>
              <a:gd name="T20" fmla="*/ 669101 w 760238"/>
              <a:gd name="T21" fmla="*/ 319725 h 489328"/>
              <a:gd name="T22" fmla="*/ 16123 w 760238"/>
              <a:gd name="T23" fmla="*/ 126596 h 489328"/>
              <a:gd name="T24" fmla="*/ 0 w 760238"/>
              <a:gd name="T25" fmla="*/ 70267 h 489328"/>
              <a:gd name="T26" fmla="*/ 40307 w 760238"/>
              <a:gd name="T27" fmla="*/ 78313 h 489328"/>
              <a:gd name="T28" fmla="*/ 170818 w 760238"/>
              <a:gd name="T29" fmla="*/ 516 h 489328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0" t="0" r="r" b="b"/>
            <a:pathLst>
              <a:path w="760238" h="489328">
                <a:moveTo>
                  <a:pt x="639381" y="161933"/>
                </a:moveTo>
                <a:cubicBezTo>
                  <a:pt x="658701" y="165725"/>
                  <a:pt x="676885" y="189991"/>
                  <a:pt x="676885" y="214257"/>
                </a:cubicBezTo>
                <a:cubicBezTo>
                  <a:pt x="684967" y="181902"/>
                  <a:pt x="725376" y="181902"/>
                  <a:pt x="749622" y="206168"/>
                </a:cubicBezTo>
                <a:cubicBezTo>
                  <a:pt x="765785" y="230434"/>
                  <a:pt x="765785" y="262789"/>
                  <a:pt x="733458" y="278967"/>
                </a:cubicBezTo>
                <a:cubicBezTo>
                  <a:pt x="709213" y="295144"/>
                  <a:pt x="684967" y="295144"/>
                  <a:pt x="660722" y="319410"/>
                </a:cubicBezTo>
                <a:cubicBezTo>
                  <a:pt x="644558" y="287055"/>
                  <a:pt x="620313" y="270878"/>
                  <a:pt x="604149" y="238523"/>
                </a:cubicBezTo>
                <a:cubicBezTo>
                  <a:pt x="587985" y="206168"/>
                  <a:pt x="596067" y="173813"/>
                  <a:pt x="620313" y="165725"/>
                </a:cubicBezTo>
                <a:cubicBezTo>
                  <a:pt x="626374" y="161680"/>
                  <a:pt x="632940" y="160669"/>
                  <a:pt x="639381" y="161933"/>
                </a:cubicBezTo>
                <a:close/>
                <a:moveTo>
                  <a:pt x="170779" y="516"/>
                </a:moveTo>
                <a:cubicBezTo>
                  <a:pt x="250352" y="-5933"/>
                  <a:pt x="333467" y="48174"/>
                  <a:pt x="378802" y="158907"/>
                </a:cubicBezTo>
                <a:cubicBezTo>
                  <a:pt x="451339" y="344132"/>
                  <a:pt x="668948" y="319972"/>
                  <a:pt x="668948" y="319972"/>
                </a:cubicBezTo>
                <a:cubicBezTo>
                  <a:pt x="217610" y="722635"/>
                  <a:pt x="-64477" y="303866"/>
                  <a:pt x="16119" y="126694"/>
                </a:cubicBezTo>
                <a:cubicBezTo>
                  <a:pt x="8060" y="110587"/>
                  <a:pt x="8060" y="78374"/>
                  <a:pt x="0" y="70321"/>
                </a:cubicBezTo>
                <a:cubicBezTo>
                  <a:pt x="16119" y="70321"/>
                  <a:pt x="32239" y="78374"/>
                  <a:pt x="40298" y="78374"/>
                </a:cubicBezTo>
                <a:cubicBezTo>
                  <a:pt x="76567" y="30055"/>
                  <a:pt x="123035" y="4385"/>
                  <a:pt x="170779" y="516"/>
                </a:cubicBezTo>
                <a:close/>
              </a:path>
            </a:pathLst>
          </a:custGeom>
          <a:solidFill>
            <a:srgbClr val="FFC100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5" name="Freeform 121"/>
          <p:cNvSpPr>
            <a:spLocks/>
          </p:cNvSpPr>
          <p:nvPr/>
        </p:nvSpPr>
        <p:spPr bwMode="auto">
          <a:xfrm>
            <a:off x="5572480" y="2279690"/>
            <a:ext cx="306387" cy="217170"/>
          </a:xfrm>
          <a:custGeom>
            <a:avLst/>
            <a:gdLst>
              <a:gd name="T0" fmla="*/ 2147483646 w 38"/>
              <a:gd name="T1" fmla="*/ 1617377597 h 30"/>
              <a:gd name="T2" fmla="*/ 1365195969 w 38"/>
              <a:gd name="T3" fmla="*/ 711650003 h 30"/>
              <a:gd name="T4" fmla="*/ 2147483646 w 38"/>
              <a:gd name="T5" fmla="*/ 1617377597 h 30"/>
              <a:gd name="T6" fmla="*/ 0 60000 65536"/>
              <a:gd name="T7" fmla="*/ 0 60000 65536"/>
              <a:gd name="T8" fmla="*/ 0 60000 6553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0" t="0" r="r" b="b"/>
            <a:pathLst>
              <a:path w="38" h="30">
                <a:moveTo>
                  <a:pt x="38" y="25"/>
                </a:moveTo>
                <a:cubicBezTo>
                  <a:pt x="38" y="25"/>
                  <a:pt x="25" y="22"/>
                  <a:pt x="21" y="11"/>
                </a:cubicBezTo>
                <a:cubicBezTo>
                  <a:pt x="17" y="0"/>
                  <a:pt x="0" y="30"/>
                  <a:pt x="38" y="2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6" name="Freeform 122"/>
          <p:cNvSpPr>
            <a:spLocks/>
          </p:cNvSpPr>
          <p:nvPr/>
        </p:nvSpPr>
        <p:spPr bwMode="auto">
          <a:xfrm>
            <a:off x="5588353" y="2243971"/>
            <a:ext cx="112712" cy="57150"/>
          </a:xfrm>
          <a:custGeom>
            <a:avLst/>
            <a:gdLst>
              <a:gd name="T0" fmla="*/ 0 w 14"/>
              <a:gd name="T1" fmla="*/ 0 h 8"/>
              <a:gd name="T2" fmla="*/ 907436261 w 14"/>
              <a:gd name="T3" fmla="*/ 126007813 h 8"/>
              <a:gd name="T4" fmla="*/ 388904705 w 14"/>
              <a:gd name="T5" fmla="*/ 378023438 h 8"/>
              <a:gd name="T6" fmla="*/ 0 w 14"/>
              <a:gd name="T7" fmla="*/ 0 h 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4" h="8">
                <a:moveTo>
                  <a:pt x="0" y="0"/>
                </a:moveTo>
                <a:cubicBezTo>
                  <a:pt x="0" y="0"/>
                  <a:pt x="5" y="8"/>
                  <a:pt x="14" y="2"/>
                </a:cubicBezTo>
                <a:cubicBezTo>
                  <a:pt x="14" y="2"/>
                  <a:pt x="12" y="7"/>
                  <a:pt x="6" y="6"/>
                </a:cubicBezTo>
                <a:cubicBezTo>
                  <a:pt x="2" y="5"/>
                  <a:pt x="1" y="3"/>
                  <a:pt x="0" y="0"/>
                </a:cubicBezTo>
                <a:close/>
              </a:path>
            </a:pathLst>
          </a:custGeom>
          <a:solidFill>
            <a:srgbClr val="673711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7" name="Freeform 123"/>
          <p:cNvSpPr>
            <a:spLocks/>
          </p:cNvSpPr>
          <p:nvPr/>
        </p:nvSpPr>
        <p:spPr bwMode="auto">
          <a:xfrm>
            <a:off x="3703990" y="1641039"/>
            <a:ext cx="1481138" cy="724376"/>
          </a:xfrm>
          <a:custGeom>
            <a:avLst/>
            <a:gdLst>
              <a:gd name="T0" fmla="*/ 2147483646 w 933"/>
              <a:gd name="T1" fmla="*/ 587197565 h 507"/>
              <a:gd name="T2" fmla="*/ 229335090 w 933"/>
              <a:gd name="T3" fmla="*/ 0 h 507"/>
              <a:gd name="T4" fmla="*/ 433467021 w 933"/>
              <a:gd name="T5" fmla="*/ 433467144 h 507"/>
              <a:gd name="T6" fmla="*/ 0 w 933"/>
              <a:gd name="T7" fmla="*/ 728326402 h 507"/>
              <a:gd name="T8" fmla="*/ 2147483646 w 933"/>
              <a:gd name="T9" fmla="*/ 1277720806 h 507"/>
              <a:gd name="T10" fmla="*/ 2147483646 w 933"/>
              <a:gd name="T11" fmla="*/ 587197565 h 50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933" h="507">
                <a:moveTo>
                  <a:pt x="928" y="233"/>
                </a:moveTo>
                <a:lnTo>
                  <a:pt x="91" y="0"/>
                </a:lnTo>
                <a:lnTo>
                  <a:pt x="172" y="172"/>
                </a:lnTo>
                <a:lnTo>
                  <a:pt x="0" y="289"/>
                </a:lnTo>
                <a:lnTo>
                  <a:pt x="933" y="507"/>
                </a:lnTo>
                <a:lnTo>
                  <a:pt x="928" y="233"/>
                </a:lnTo>
                <a:close/>
              </a:path>
            </a:pathLst>
          </a:custGeom>
          <a:solidFill>
            <a:srgbClr val="005828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8" name="Freeform 124"/>
          <p:cNvSpPr>
            <a:spLocks/>
          </p:cNvSpPr>
          <p:nvPr/>
        </p:nvSpPr>
        <p:spPr bwMode="auto">
          <a:xfrm>
            <a:off x="3703990" y="1649612"/>
            <a:ext cx="1481138" cy="724376"/>
          </a:xfrm>
          <a:custGeom>
            <a:avLst/>
            <a:gdLst>
              <a:gd name="T0" fmla="*/ 2147483646 w 933"/>
              <a:gd name="T1" fmla="*/ 587197565 h 507"/>
              <a:gd name="T2" fmla="*/ 229335090 w 933"/>
              <a:gd name="T3" fmla="*/ 0 h 507"/>
              <a:gd name="T4" fmla="*/ 433467021 w 933"/>
              <a:gd name="T5" fmla="*/ 433467144 h 507"/>
              <a:gd name="T6" fmla="*/ 0 w 933"/>
              <a:gd name="T7" fmla="*/ 728326402 h 507"/>
              <a:gd name="T8" fmla="*/ 2147483646 w 933"/>
              <a:gd name="T9" fmla="*/ 1277720806 h 507"/>
              <a:gd name="T10" fmla="*/ 2147483646 w 933"/>
              <a:gd name="T11" fmla="*/ 587197565 h 50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933" h="507">
                <a:moveTo>
                  <a:pt x="928" y="233"/>
                </a:moveTo>
                <a:lnTo>
                  <a:pt x="91" y="0"/>
                </a:lnTo>
                <a:lnTo>
                  <a:pt x="172" y="172"/>
                </a:lnTo>
                <a:lnTo>
                  <a:pt x="0" y="289"/>
                </a:lnTo>
                <a:lnTo>
                  <a:pt x="933" y="507"/>
                </a:lnTo>
                <a:lnTo>
                  <a:pt x="928" y="233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9" name="Freeform 126"/>
          <p:cNvSpPr>
            <a:spLocks/>
          </p:cNvSpPr>
          <p:nvPr/>
        </p:nvSpPr>
        <p:spPr bwMode="auto">
          <a:xfrm>
            <a:off x="3421415" y="1975366"/>
            <a:ext cx="1771650" cy="1108710"/>
          </a:xfrm>
          <a:custGeom>
            <a:avLst/>
            <a:gdLst>
              <a:gd name="T0" fmla="*/ 2147483646 w 1116"/>
              <a:gd name="T1" fmla="*/ 0 h 776"/>
              <a:gd name="T2" fmla="*/ 0 w 1116"/>
              <a:gd name="T3" fmla="*/ 806450000 h 776"/>
              <a:gd name="T4" fmla="*/ 15120938 w 1116"/>
              <a:gd name="T5" fmla="*/ 1955641250 h 776"/>
              <a:gd name="T6" fmla="*/ 2147483646 w 1116"/>
              <a:gd name="T7" fmla="*/ 1151712200 h 776"/>
              <a:gd name="T8" fmla="*/ 2147483646 w 1116"/>
              <a:gd name="T9" fmla="*/ 0 h 77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116" h="776">
                <a:moveTo>
                  <a:pt x="1111" y="0"/>
                </a:moveTo>
                <a:lnTo>
                  <a:pt x="0" y="320"/>
                </a:lnTo>
                <a:lnTo>
                  <a:pt x="6" y="776"/>
                </a:lnTo>
                <a:lnTo>
                  <a:pt x="1116" y="457"/>
                </a:lnTo>
                <a:lnTo>
                  <a:pt x="111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0" name="Freeform 129"/>
          <p:cNvSpPr>
            <a:spLocks/>
          </p:cNvSpPr>
          <p:nvPr/>
        </p:nvSpPr>
        <p:spPr bwMode="auto">
          <a:xfrm>
            <a:off x="3430942" y="2555439"/>
            <a:ext cx="1762125" cy="528637"/>
          </a:xfrm>
          <a:custGeom>
            <a:avLst/>
            <a:gdLst>
              <a:gd name="T0" fmla="*/ 2147483646 w 1110"/>
              <a:gd name="T1" fmla="*/ 0 h 370"/>
              <a:gd name="T2" fmla="*/ 0 w 1110"/>
              <a:gd name="T3" fmla="*/ 791329063 h 370"/>
              <a:gd name="T4" fmla="*/ 0 w 1110"/>
              <a:gd name="T5" fmla="*/ 932457813 h 370"/>
              <a:gd name="T6" fmla="*/ 2147483646 w 1110"/>
              <a:gd name="T7" fmla="*/ 128528763 h 370"/>
              <a:gd name="T8" fmla="*/ 2147483646 w 1110"/>
              <a:gd name="T9" fmla="*/ 0 h 37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110" h="370">
                <a:moveTo>
                  <a:pt x="1110" y="0"/>
                </a:moveTo>
                <a:lnTo>
                  <a:pt x="0" y="314"/>
                </a:lnTo>
                <a:lnTo>
                  <a:pt x="0" y="370"/>
                </a:lnTo>
                <a:lnTo>
                  <a:pt x="1110" y="51"/>
                </a:lnTo>
                <a:lnTo>
                  <a:pt x="111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1" name="Freeform 131"/>
          <p:cNvSpPr>
            <a:spLocks/>
          </p:cNvSpPr>
          <p:nvPr/>
        </p:nvSpPr>
        <p:spPr bwMode="auto">
          <a:xfrm>
            <a:off x="3421415" y="3765590"/>
            <a:ext cx="1771650" cy="1108710"/>
          </a:xfrm>
          <a:custGeom>
            <a:avLst/>
            <a:gdLst>
              <a:gd name="T0" fmla="*/ 2147483646 w 1116"/>
              <a:gd name="T1" fmla="*/ 0 h 776"/>
              <a:gd name="T2" fmla="*/ 0 w 1116"/>
              <a:gd name="T3" fmla="*/ 806450000 h 776"/>
              <a:gd name="T4" fmla="*/ 15120938 w 1116"/>
              <a:gd name="T5" fmla="*/ 1955641250 h 776"/>
              <a:gd name="T6" fmla="*/ 2147483646 w 1116"/>
              <a:gd name="T7" fmla="*/ 1151712200 h 776"/>
              <a:gd name="T8" fmla="*/ 2147483646 w 1116"/>
              <a:gd name="T9" fmla="*/ 0 h 77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0" t="0" r="r" b="b"/>
            <a:pathLst>
              <a:path w="1116" h="776">
                <a:moveTo>
                  <a:pt x="1111" y="0"/>
                </a:moveTo>
                <a:lnTo>
                  <a:pt x="0" y="320"/>
                </a:lnTo>
                <a:lnTo>
                  <a:pt x="6" y="776"/>
                </a:lnTo>
                <a:lnTo>
                  <a:pt x="1116" y="457"/>
                </a:lnTo>
                <a:lnTo>
                  <a:pt x="111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2" name="Freeform 133"/>
          <p:cNvSpPr>
            <a:spLocks noEditPoints="1"/>
          </p:cNvSpPr>
          <p:nvPr/>
        </p:nvSpPr>
        <p:spPr bwMode="auto">
          <a:xfrm>
            <a:off x="3421415" y="3765590"/>
            <a:ext cx="1771650" cy="1108710"/>
          </a:xfrm>
          <a:custGeom>
            <a:avLst/>
            <a:gdLst>
              <a:gd name="T0" fmla="*/ 2147483646 w 1116"/>
              <a:gd name="T1" fmla="*/ 1023183438 h 776"/>
              <a:gd name="T2" fmla="*/ 15120938 w 1116"/>
              <a:gd name="T3" fmla="*/ 1814512500 h 776"/>
              <a:gd name="T4" fmla="*/ 15120938 w 1116"/>
              <a:gd name="T5" fmla="*/ 1955641250 h 776"/>
              <a:gd name="T6" fmla="*/ 2147483646 w 1116"/>
              <a:gd name="T7" fmla="*/ 1151712200 h 776"/>
              <a:gd name="T8" fmla="*/ 2147483646 w 1116"/>
              <a:gd name="T9" fmla="*/ 1023183438 h 776"/>
              <a:gd name="T10" fmla="*/ 2147483646 w 1116"/>
              <a:gd name="T11" fmla="*/ 0 h 776"/>
              <a:gd name="T12" fmla="*/ 2147483646 w 1116"/>
              <a:gd name="T13" fmla="*/ 0 h 776"/>
              <a:gd name="T14" fmla="*/ 0 w 1116"/>
              <a:gd name="T15" fmla="*/ 806450000 h 776"/>
              <a:gd name="T16" fmla="*/ 0 w 1116"/>
              <a:gd name="T17" fmla="*/ 869454700 h 776"/>
              <a:gd name="T18" fmla="*/ 0 w 1116"/>
              <a:gd name="T19" fmla="*/ 932457813 h 776"/>
              <a:gd name="T20" fmla="*/ 2147483646 w 1116"/>
              <a:gd name="T21" fmla="*/ 128528763 h 776"/>
              <a:gd name="T22" fmla="*/ 2147483646 w 1116"/>
              <a:gd name="T23" fmla="*/ 0 h 77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1116" h="776">
                <a:moveTo>
                  <a:pt x="1116" y="406"/>
                </a:moveTo>
                <a:lnTo>
                  <a:pt x="6" y="720"/>
                </a:lnTo>
                <a:lnTo>
                  <a:pt x="6" y="776"/>
                </a:lnTo>
                <a:lnTo>
                  <a:pt x="1116" y="457"/>
                </a:lnTo>
                <a:lnTo>
                  <a:pt x="1116" y="406"/>
                </a:lnTo>
                <a:moveTo>
                  <a:pt x="1111" y="0"/>
                </a:moveTo>
                <a:lnTo>
                  <a:pt x="1111" y="0"/>
                </a:lnTo>
                <a:lnTo>
                  <a:pt x="0" y="320"/>
                </a:lnTo>
                <a:lnTo>
                  <a:pt x="0" y="345"/>
                </a:lnTo>
                <a:lnTo>
                  <a:pt x="0" y="370"/>
                </a:lnTo>
                <a:lnTo>
                  <a:pt x="1111" y="51"/>
                </a:lnTo>
                <a:lnTo>
                  <a:pt x="1111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3" name="任意多边形 163"/>
          <p:cNvSpPr>
            <a:spLocks/>
          </p:cNvSpPr>
          <p:nvPr/>
        </p:nvSpPr>
        <p:spPr bwMode="auto">
          <a:xfrm rot="-942146">
            <a:off x="2667353" y="3086933"/>
            <a:ext cx="3522662" cy="668656"/>
          </a:xfrm>
          <a:custGeom>
            <a:avLst/>
            <a:gdLst>
              <a:gd name="T0" fmla="*/ 3522662 w 3521391"/>
              <a:gd name="T1" fmla="*/ 0 h 741516"/>
              <a:gd name="T2" fmla="*/ 3361063 w 3521391"/>
              <a:gd name="T3" fmla="*/ 600874 h 741516"/>
              <a:gd name="T4" fmla="*/ 3362254 w 3521391"/>
              <a:gd name="T5" fmla="*/ 600856 h 741516"/>
              <a:gd name="T6" fmla="*/ 3333887 w 3521391"/>
              <a:gd name="T7" fmla="*/ 701916 h 741516"/>
              <a:gd name="T8" fmla="*/ 0 w 3521391"/>
              <a:gd name="T9" fmla="*/ 742950 h 741516"/>
              <a:gd name="T10" fmla="*/ 3715 w 3521391"/>
              <a:gd name="T11" fmla="*/ 723834 h 741516"/>
              <a:gd name="T12" fmla="*/ 25198 w 3521391"/>
              <a:gd name="T13" fmla="*/ 647301 h 741516"/>
              <a:gd name="T14" fmla="*/ 25723 w 3521391"/>
              <a:gd name="T15" fmla="*/ 647294 h 741516"/>
              <a:gd name="T16" fmla="*/ 37682 w 3521391"/>
              <a:gd name="T17" fmla="*/ 602828 h 741516"/>
              <a:gd name="T18" fmla="*/ 194966 w 3521391"/>
              <a:gd name="T19" fmla="*/ 42480 h 741516"/>
              <a:gd name="T20" fmla="*/ 3522615 w 3521391"/>
              <a:gd name="T21" fmla="*/ 0 h 741516"/>
              <a:gd name="T22" fmla="*/ 3522661 w 3521391"/>
              <a:gd name="T23" fmla="*/ 0 h 74151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3521391"/>
              <a:gd name="T37" fmla="*/ 0 h 741516"/>
              <a:gd name="T38" fmla="*/ 3521391 w 3521391"/>
              <a:gd name="T39" fmla="*/ 741516 h 74151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3521391" h="741516">
                <a:moveTo>
                  <a:pt x="3521391" y="0"/>
                </a:moveTo>
                <a:lnTo>
                  <a:pt x="3359850" y="599714"/>
                </a:lnTo>
                <a:lnTo>
                  <a:pt x="3361041" y="599696"/>
                </a:lnTo>
                <a:lnTo>
                  <a:pt x="3332684" y="700561"/>
                </a:lnTo>
                <a:lnTo>
                  <a:pt x="0" y="741516"/>
                </a:lnTo>
                <a:lnTo>
                  <a:pt x="3714" y="722437"/>
                </a:lnTo>
                <a:lnTo>
                  <a:pt x="25189" y="646052"/>
                </a:lnTo>
                <a:lnTo>
                  <a:pt x="25714" y="646045"/>
                </a:lnTo>
                <a:lnTo>
                  <a:pt x="37668" y="601664"/>
                </a:lnTo>
                <a:lnTo>
                  <a:pt x="194896" y="42398"/>
                </a:lnTo>
                <a:lnTo>
                  <a:pt x="3521344" y="0"/>
                </a:lnTo>
                <a:lnTo>
                  <a:pt x="3521390" y="0"/>
                </a:lnTo>
                <a:lnTo>
                  <a:pt x="3521391" y="0"/>
                </a:lnTo>
                <a:close/>
              </a:path>
            </a:pathLst>
          </a:custGeom>
          <a:solidFill>
            <a:srgbClr val="00BC5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eaLnBrk="1" hangingPunct="1"/>
            <a:r>
              <a:rPr lang="zh-CN" altLang="en-US" sz="4800" dirty="0" smtClean="0">
                <a:solidFill>
                  <a:srgbClr val="FFFFFF"/>
                </a:solidFill>
                <a:latin typeface="华文行楷" pitchFamily="2" charset="-122"/>
                <a:ea typeface="华文行楷" pitchFamily="2" charset="-122"/>
              </a:rPr>
              <a:t>谢谢</a:t>
            </a:r>
            <a:endParaRPr lang="zh-CN" altLang="en-US" sz="4800" dirty="0">
              <a:solidFill>
                <a:srgbClr val="FFFFFF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4" name="任意多边形 167"/>
          <p:cNvSpPr>
            <a:spLocks/>
          </p:cNvSpPr>
          <p:nvPr/>
        </p:nvSpPr>
        <p:spPr bwMode="auto">
          <a:xfrm rot="-878033">
            <a:off x="3303940" y="2192536"/>
            <a:ext cx="2008188" cy="674370"/>
          </a:xfrm>
          <a:custGeom>
            <a:avLst/>
            <a:gdLst>
              <a:gd name="T0" fmla="*/ 2008188 w 2008511"/>
              <a:gd name="T1" fmla="*/ 0 h 748757"/>
              <a:gd name="T2" fmla="*/ 1832608 w 2008511"/>
              <a:gd name="T3" fmla="*/ 704469 h 748757"/>
              <a:gd name="T4" fmla="*/ 0 w 2008511"/>
              <a:gd name="T5" fmla="*/ 749300 h 748757"/>
              <a:gd name="T6" fmla="*/ 173644 w 2008511"/>
              <a:gd name="T7" fmla="*/ 45967 h 748757"/>
              <a:gd name="T8" fmla="*/ 0 60000 65536"/>
              <a:gd name="T9" fmla="*/ 0 60000 65536"/>
              <a:gd name="T10" fmla="*/ 0 60000 65536"/>
              <a:gd name="T11" fmla="*/ 0 60000 65536"/>
              <a:gd name="T12" fmla="*/ 0 w 2008511"/>
              <a:gd name="T13" fmla="*/ 0 h 748757"/>
              <a:gd name="T14" fmla="*/ 2008511 w 2008511"/>
              <a:gd name="T15" fmla="*/ 748757 h 74875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008511" h="748757">
                <a:moveTo>
                  <a:pt x="2008511" y="0"/>
                </a:moveTo>
                <a:lnTo>
                  <a:pt x="1832903" y="703958"/>
                </a:lnTo>
                <a:lnTo>
                  <a:pt x="0" y="748757"/>
                </a:lnTo>
                <a:lnTo>
                  <a:pt x="173672" y="45934"/>
                </a:lnTo>
                <a:lnTo>
                  <a:pt x="2008511" y="0"/>
                </a:lnTo>
                <a:close/>
              </a:path>
            </a:pathLst>
          </a:custGeom>
          <a:solidFill>
            <a:srgbClr val="00BC5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eaLnBrk="1" hangingPunct="1"/>
            <a:endParaRPr lang="zh-CN" altLang="en-US" sz="3600" dirty="0">
              <a:solidFill>
                <a:srgbClr val="FFFFFF"/>
              </a:solidFill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35" name="任意多边形 171"/>
          <p:cNvSpPr>
            <a:spLocks/>
          </p:cNvSpPr>
          <p:nvPr/>
        </p:nvSpPr>
        <p:spPr bwMode="auto">
          <a:xfrm rot="-750403">
            <a:off x="3330928" y="3949898"/>
            <a:ext cx="1979612" cy="740093"/>
          </a:xfrm>
          <a:custGeom>
            <a:avLst/>
            <a:gdLst>
              <a:gd name="T0" fmla="*/ 1979612 w 1979334"/>
              <a:gd name="T1" fmla="*/ 0 h 822792"/>
              <a:gd name="T2" fmla="*/ 1830233 w 1979334"/>
              <a:gd name="T3" fmla="*/ 709588 h 822792"/>
              <a:gd name="T4" fmla="*/ 0 w 1979334"/>
              <a:gd name="T5" fmla="*/ 822325 h 822792"/>
              <a:gd name="T6" fmla="*/ 147486 w 1979334"/>
              <a:gd name="T7" fmla="*/ 113942 h 822792"/>
              <a:gd name="T8" fmla="*/ 0 60000 65536"/>
              <a:gd name="T9" fmla="*/ 0 60000 65536"/>
              <a:gd name="T10" fmla="*/ 0 60000 65536"/>
              <a:gd name="T11" fmla="*/ 0 60000 65536"/>
              <a:gd name="T12" fmla="*/ 0 w 1979334"/>
              <a:gd name="T13" fmla="*/ 0 h 822792"/>
              <a:gd name="T14" fmla="*/ 1979334 w 1979334"/>
              <a:gd name="T15" fmla="*/ 822792 h 822792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979334" h="822792">
                <a:moveTo>
                  <a:pt x="1979334" y="0"/>
                </a:moveTo>
                <a:lnTo>
                  <a:pt x="1829976" y="709991"/>
                </a:lnTo>
                <a:lnTo>
                  <a:pt x="0" y="822792"/>
                </a:lnTo>
                <a:lnTo>
                  <a:pt x="147465" y="114007"/>
                </a:lnTo>
                <a:lnTo>
                  <a:pt x="1979334" y="0"/>
                </a:lnTo>
                <a:close/>
              </a:path>
            </a:pathLst>
          </a:custGeom>
          <a:solidFill>
            <a:srgbClr val="00BC55"/>
          </a:soli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 eaLnBrk="1" hangingPunct="1"/>
            <a:endParaRPr lang="zh-CN" altLang="en-US" sz="3600" dirty="0">
              <a:solidFill>
                <a:srgbClr val="FFFFFF"/>
              </a:solidFill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1763688" y="4509120"/>
            <a:ext cx="69127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00B050"/>
                </a:solidFill>
                <a:latin typeface="华文新魏" pitchFamily="2" charset="-122"/>
                <a:ea typeface="华文新魏" pitchFamily="2" charset="-122"/>
              </a:rPr>
              <a:t>看动物两边的翅膀有什么区别。</a:t>
            </a:r>
            <a:endParaRPr lang="zh-CN" altLang="en-US" sz="3600" dirty="0">
              <a:solidFill>
                <a:srgbClr val="00B05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539552" y="1772817"/>
            <a:ext cx="7898474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algn="l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algn="l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algn="l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algn="l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zh-CN" altLang="en-US" sz="3600" dirty="0" smtClean="0">
                <a:solidFill>
                  <a:srgbClr val="00B05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例</a:t>
            </a:r>
            <a:r>
              <a:rPr lang="en-US" altLang="zh-CN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   </a:t>
            </a:r>
            <a:r>
              <a:rPr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观察下面动物的翅膀，说说你的发现。  </a:t>
            </a:r>
            <a:endParaRPr lang="zh-CN" altLang="en-US" sz="3600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7" name="同侧圆角矩形 6"/>
          <p:cNvSpPr/>
          <p:nvPr/>
        </p:nvSpPr>
        <p:spPr>
          <a:xfrm>
            <a:off x="452463" y="9807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复习导入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8" name="直线连接符 21"/>
          <p:cNvCxnSpPr/>
          <p:nvPr/>
        </p:nvCxnSpPr>
        <p:spPr>
          <a:xfrm flipV="1">
            <a:off x="48407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683568" y="4509120"/>
            <a:ext cx="13117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解答</a:t>
            </a:r>
            <a:r>
              <a:rPr lang="zh-CN" altLang="en-US" sz="2800" dirty="0" smtClean="0">
                <a:solidFill>
                  <a:srgbClr val="FF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：</a:t>
            </a:r>
            <a:endParaRPr lang="zh-CN" altLang="en-US" sz="2800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71600" y="5661248"/>
            <a:ext cx="77403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两边的翅膀是一样的</a:t>
            </a:r>
          </a:p>
        </p:txBody>
      </p:sp>
      <p:pic>
        <p:nvPicPr>
          <p:cNvPr id="50177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1680" y="2492896"/>
            <a:ext cx="2171700" cy="176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2852936"/>
            <a:ext cx="2038350" cy="130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77885141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0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2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同侧圆角矩形 17"/>
          <p:cNvSpPr/>
          <p:nvPr/>
        </p:nvSpPr>
        <p:spPr>
          <a:xfrm>
            <a:off x="467548" y="9807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情景导入</a:t>
            </a:r>
            <a:r>
              <a:rPr lang="en-US" altLang="zh-CN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1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19" name="直线连接符 21"/>
          <p:cNvCxnSpPr/>
          <p:nvPr/>
        </p:nvCxnSpPr>
        <p:spPr>
          <a:xfrm flipV="1">
            <a:off x="48407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5" name="新加2.EPS" descr="id:2147501206;FounderCES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403648" y="3284984"/>
            <a:ext cx="6768752" cy="137347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39552" y="1844824"/>
            <a:ext cx="603883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latin typeface="华文新魏" pitchFamily="2" charset="-122"/>
                <a:ea typeface="华文新魏" pitchFamily="2" charset="-122"/>
              </a:rPr>
              <a:t>观察这些物体</a:t>
            </a:r>
            <a:r>
              <a:rPr lang="en-US" altLang="zh-CN" sz="3600" dirty="0" smtClean="0"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3600" dirty="0" smtClean="0">
                <a:latin typeface="华文新魏" pitchFamily="2" charset="-122"/>
                <a:ea typeface="华文新魏" pitchFamily="2" charset="-122"/>
              </a:rPr>
              <a:t>你发现了什么</a:t>
            </a:r>
            <a:r>
              <a:rPr lang="en-US" altLang="zh-CN" sz="3600" dirty="0" smtClean="0">
                <a:latin typeface="华文新魏" pitchFamily="2" charset="-122"/>
                <a:ea typeface="华文新魏" pitchFamily="2" charset="-122"/>
              </a:rPr>
              <a:t>?</a:t>
            </a:r>
            <a:endParaRPr lang="zh-CN" altLang="en-US" sz="3600" dirty="0">
              <a:latin typeface="华文新魏" pitchFamily="2" charset="-122"/>
              <a:ea typeface="华文新魏" pitchFamily="2" charset="-12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8585092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同侧圆角矩形 21"/>
          <p:cNvSpPr/>
          <p:nvPr/>
        </p:nvSpPr>
        <p:spPr>
          <a:xfrm>
            <a:off x="467548" y="9807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探究新知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23" name="直线连接符 21"/>
          <p:cNvCxnSpPr/>
          <p:nvPr/>
        </p:nvCxnSpPr>
        <p:spPr>
          <a:xfrm flipV="1">
            <a:off x="48407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云形 9"/>
          <p:cNvSpPr/>
          <p:nvPr/>
        </p:nvSpPr>
        <p:spPr>
          <a:xfrm>
            <a:off x="0" y="2132856"/>
            <a:ext cx="5724128" cy="1656184"/>
          </a:xfrm>
          <a:prstGeom prst="cloud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C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83568" y="2348880"/>
            <a:ext cx="460851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华文新魏" pitchFamily="2" charset="-122"/>
                <a:ea typeface="华文新魏" pitchFamily="2" charset="-122"/>
              </a:rPr>
              <a:t>空竹的上下是一样的</a:t>
            </a:r>
            <a:r>
              <a:rPr lang="en-US" altLang="zh-CN" sz="2800" dirty="0" smtClean="0"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2800" dirty="0" smtClean="0">
                <a:latin typeface="华文新魏" pitchFamily="2" charset="-122"/>
                <a:ea typeface="华文新魏" pitchFamily="2" charset="-122"/>
              </a:rPr>
              <a:t>大头娃娃的左右是一样的</a:t>
            </a:r>
            <a:r>
              <a:rPr lang="en-US" altLang="zh-CN" sz="2800" dirty="0" smtClean="0"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2800" dirty="0" smtClean="0">
                <a:latin typeface="华文新魏" pitchFamily="2" charset="-122"/>
                <a:ea typeface="华文新魏" pitchFamily="2" charset="-122"/>
              </a:rPr>
              <a:t>天坛祈年殿的左右也是一样的。</a:t>
            </a:r>
            <a:endParaRPr lang="zh-CN" altLang="en-US" sz="2800" dirty="0"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30726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4005064"/>
            <a:ext cx="1482224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9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64288" y="2420888"/>
            <a:ext cx="1432008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云形 23"/>
          <p:cNvSpPr/>
          <p:nvPr/>
        </p:nvSpPr>
        <p:spPr>
          <a:xfrm>
            <a:off x="4644008" y="1268760"/>
            <a:ext cx="4499992" cy="1008112"/>
          </a:xfrm>
          <a:prstGeom prst="cloud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C00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148064" y="1484784"/>
            <a:ext cx="3600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华文新魏" pitchFamily="2" charset="-122"/>
                <a:ea typeface="华文新魏" pitchFamily="2" charset="-122"/>
              </a:rPr>
              <a:t>它们都是对称的。</a:t>
            </a:r>
            <a:endParaRPr lang="zh-CN" altLang="en-US" sz="2800" dirty="0"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30731" name="Picture 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76256" y="2492896"/>
            <a:ext cx="5715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32" name="Picture 1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6283684">
            <a:off x="1716063" y="3836665"/>
            <a:ext cx="5715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60619371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同侧圆角矩形 17"/>
          <p:cNvSpPr/>
          <p:nvPr/>
        </p:nvSpPr>
        <p:spPr>
          <a:xfrm>
            <a:off x="467548" y="9807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情景导入</a:t>
            </a:r>
            <a:r>
              <a:rPr lang="en-US" altLang="zh-CN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2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19" name="直线连接符 21"/>
          <p:cNvCxnSpPr/>
          <p:nvPr/>
        </p:nvCxnSpPr>
        <p:spPr>
          <a:xfrm flipV="1">
            <a:off x="48407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539552" y="1844824"/>
            <a:ext cx="683071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 smtClean="0">
                <a:latin typeface="华文新魏" pitchFamily="2" charset="-122"/>
                <a:ea typeface="华文新魏" pitchFamily="2" charset="-122"/>
              </a:rPr>
              <a:t>观察下面的图形，你发现了什么</a:t>
            </a:r>
            <a:r>
              <a:rPr lang="en-US" altLang="zh-CN" sz="3600" dirty="0" smtClean="0">
                <a:latin typeface="华文新魏" pitchFamily="2" charset="-122"/>
                <a:ea typeface="华文新魏" pitchFamily="2" charset="-122"/>
              </a:rPr>
              <a:t>?</a:t>
            </a:r>
            <a:endParaRPr lang="zh-CN" altLang="en-US" sz="3600" dirty="0"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7475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3356992"/>
            <a:ext cx="6745186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168585092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4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08304" y="2780928"/>
            <a:ext cx="1368426" cy="2570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同侧圆角矩形 21"/>
          <p:cNvSpPr/>
          <p:nvPr/>
        </p:nvSpPr>
        <p:spPr>
          <a:xfrm>
            <a:off x="467548" y="9807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探究新知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23" name="直线连接符 21"/>
          <p:cNvCxnSpPr/>
          <p:nvPr/>
        </p:nvCxnSpPr>
        <p:spPr>
          <a:xfrm flipV="1">
            <a:off x="484074" y="1623046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云形 9"/>
          <p:cNvSpPr/>
          <p:nvPr/>
        </p:nvSpPr>
        <p:spPr>
          <a:xfrm>
            <a:off x="179512" y="2132856"/>
            <a:ext cx="4464496" cy="1656184"/>
          </a:xfrm>
          <a:prstGeom prst="cloud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C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11560" y="2276872"/>
            <a:ext cx="36004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华文新魏" pitchFamily="2" charset="-122"/>
                <a:ea typeface="华文新魏" pitchFamily="2" charset="-122"/>
              </a:rPr>
              <a:t>风筝、蝴蝶、蜻蜓的左右是一样的</a:t>
            </a:r>
            <a:r>
              <a:rPr lang="en-US" altLang="zh-CN" sz="2800" dirty="0" smtClean="0">
                <a:latin typeface="华文新魏" pitchFamily="2" charset="-122"/>
                <a:ea typeface="华文新魏" pitchFamily="2" charset="-122"/>
              </a:rPr>
              <a:t>,</a:t>
            </a:r>
            <a:r>
              <a:rPr lang="zh-CN" altLang="en-US" sz="2800" dirty="0" smtClean="0">
                <a:latin typeface="华文新魏" pitchFamily="2" charset="-122"/>
                <a:ea typeface="华文新魏" pitchFamily="2" charset="-122"/>
              </a:rPr>
              <a:t>五环标志可以左右对折</a:t>
            </a:r>
            <a:r>
              <a:rPr lang="en-US" altLang="zh-CN" sz="2800" dirty="0" smtClean="0">
                <a:latin typeface="华文新魏" pitchFamily="2" charset="-122"/>
                <a:ea typeface="华文新魏" pitchFamily="2" charset="-122"/>
              </a:rPr>
              <a:t>……</a:t>
            </a:r>
            <a:endParaRPr lang="zh-CN" altLang="en-US" sz="2800" dirty="0"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24" name="云形 23"/>
          <p:cNvSpPr/>
          <p:nvPr/>
        </p:nvSpPr>
        <p:spPr>
          <a:xfrm>
            <a:off x="4139952" y="1268760"/>
            <a:ext cx="4788024" cy="1296144"/>
          </a:xfrm>
          <a:prstGeom prst="cloud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C00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895528" y="1628800"/>
            <a:ext cx="42484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华文新魏" pitchFamily="2" charset="-122"/>
                <a:ea typeface="华文新魏" pitchFamily="2" charset="-122"/>
              </a:rPr>
              <a:t>这些图都左右对称。</a:t>
            </a:r>
            <a:endParaRPr lang="zh-CN" altLang="en-US" sz="2800" dirty="0"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30731" name="Picture 1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76256" y="2708920"/>
            <a:ext cx="5715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32" name="Picture 1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6283684">
            <a:off x="1716063" y="3836665"/>
            <a:ext cx="5715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5576" y="4293096"/>
            <a:ext cx="1512168" cy="1735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60619371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云形 10"/>
          <p:cNvSpPr/>
          <p:nvPr/>
        </p:nvSpPr>
        <p:spPr>
          <a:xfrm>
            <a:off x="323528" y="1772816"/>
            <a:ext cx="7237312" cy="2376264"/>
          </a:xfrm>
          <a:prstGeom prst="cloud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C000"/>
              </a:solidFill>
            </a:endParaRPr>
          </a:p>
        </p:txBody>
      </p:sp>
      <p:sp>
        <p:nvSpPr>
          <p:cNvPr id="2" name="同侧圆角矩形 1"/>
          <p:cNvSpPr/>
          <p:nvPr/>
        </p:nvSpPr>
        <p:spPr>
          <a:xfrm>
            <a:off x="467548" y="9807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探究新知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25" name="直线连接符 21"/>
          <p:cNvCxnSpPr/>
          <p:nvPr/>
        </p:nvCxnSpPr>
        <p:spPr>
          <a:xfrm flipV="1">
            <a:off x="484074" y="1628800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1187624" y="2060848"/>
            <a:ext cx="604867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华文新魏" pitchFamily="2" charset="-122"/>
                <a:ea typeface="华文新魏" pitchFamily="2" charset="-122"/>
              </a:rPr>
              <a:t>沿某一条直线将一个物体或图形分成两部分，这两部分的形状和大小完全相同，就说这个物体或图形具有对称性，这个图形就是轴对称图形。</a:t>
            </a:r>
            <a:endParaRPr lang="zh-CN" altLang="en-US" sz="2800" dirty="0">
              <a:latin typeface="华文新魏" pitchFamily="2" charset="-122"/>
              <a:ea typeface="华文新魏" pitchFamily="2" charset="-122"/>
            </a:endParaRPr>
          </a:p>
        </p:txBody>
      </p:sp>
      <p:pic>
        <p:nvPicPr>
          <p:cNvPr id="3174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4208" y="4005064"/>
            <a:ext cx="2160240" cy="216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u=2325119464,2679481467&amp;gp=2[1]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05400" y="2438400"/>
            <a:ext cx="2128838" cy="2555875"/>
          </a:xfrm>
          <a:prstGeom prst="rect">
            <a:avLst/>
          </a:prstGeom>
          <a:noFill/>
        </p:spPr>
      </p:pic>
      <p:sp>
        <p:nvSpPr>
          <p:cNvPr id="3" name="Line 5"/>
          <p:cNvSpPr>
            <a:spLocks noChangeShapeType="1"/>
          </p:cNvSpPr>
          <p:nvPr/>
        </p:nvSpPr>
        <p:spPr bwMode="auto">
          <a:xfrm rot="16200000" flipV="1">
            <a:off x="6231731" y="2074069"/>
            <a:ext cx="1588" cy="3168650"/>
          </a:xfrm>
          <a:prstGeom prst="line">
            <a:avLst/>
          </a:prstGeom>
          <a:noFill/>
          <a:ln w="57150">
            <a:solidFill>
              <a:srgbClr val="FF0000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4" name="AutoShape 12"/>
          <p:cNvSpPr>
            <a:spLocks noChangeArrowheads="1"/>
          </p:cNvSpPr>
          <p:nvPr/>
        </p:nvSpPr>
        <p:spPr bwMode="auto">
          <a:xfrm>
            <a:off x="3124200" y="2438400"/>
            <a:ext cx="2089150" cy="719138"/>
          </a:xfrm>
          <a:prstGeom prst="wedgeEllipseCallout">
            <a:avLst>
              <a:gd name="adj1" fmla="val -67171"/>
              <a:gd name="adj2" fmla="val 6413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2000" b="1"/>
              <a:t>轴对称图形</a:t>
            </a:r>
          </a:p>
        </p:txBody>
      </p:sp>
      <p:sp>
        <p:nvSpPr>
          <p:cNvPr id="5" name="AutoShape 13"/>
          <p:cNvSpPr>
            <a:spLocks noChangeArrowheads="1"/>
          </p:cNvSpPr>
          <p:nvPr/>
        </p:nvSpPr>
        <p:spPr bwMode="auto">
          <a:xfrm>
            <a:off x="6781800" y="2362200"/>
            <a:ext cx="2089150" cy="720725"/>
          </a:xfrm>
          <a:prstGeom prst="wedgeEllipseCallout">
            <a:avLst>
              <a:gd name="adj1" fmla="val -58889"/>
              <a:gd name="adj2" fmla="val 938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2000" b="1"/>
              <a:t>轴对称图形</a:t>
            </a:r>
          </a:p>
        </p:txBody>
      </p:sp>
      <p:pic>
        <p:nvPicPr>
          <p:cNvPr id="6" name="Picture 14" descr="fy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2000" y="2438400"/>
            <a:ext cx="2960688" cy="2684463"/>
          </a:xfrm>
          <a:prstGeom prst="rect">
            <a:avLst/>
          </a:prstGeom>
          <a:noFill/>
        </p:spPr>
      </p:pic>
      <p:sp>
        <p:nvSpPr>
          <p:cNvPr id="7" name="同侧圆角矩形 6"/>
          <p:cNvSpPr/>
          <p:nvPr/>
        </p:nvSpPr>
        <p:spPr>
          <a:xfrm>
            <a:off x="467548" y="980731"/>
            <a:ext cx="2000609" cy="516419"/>
          </a:xfrm>
          <a:prstGeom prst="round2SameRect">
            <a:avLst/>
          </a:prstGeom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 b="1" dirty="0" smtClean="0">
                <a:latin typeface="华文新魏" pitchFamily="2" charset="-122"/>
                <a:ea typeface="华文新魏" pitchFamily="2" charset="-122"/>
                <a:cs typeface="黑体"/>
              </a:rPr>
              <a:t>探究新知</a:t>
            </a:r>
            <a:endParaRPr lang="zh-CN" altLang="en-US" sz="3000" b="1" dirty="0">
              <a:latin typeface="华文新魏" pitchFamily="2" charset="-122"/>
              <a:ea typeface="华文新魏" pitchFamily="2" charset="-122"/>
              <a:cs typeface="黑体"/>
            </a:endParaRPr>
          </a:p>
        </p:txBody>
      </p:sp>
      <p:cxnSp>
        <p:nvCxnSpPr>
          <p:cNvPr id="8" name="直线连接符 21"/>
          <p:cNvCxnSpPr/>
          <p:nvPr/>
        </p:nvCxnSpPr>
        <p:spPr>
          <a:xfrm flipV="1">
            <a:off x="484074" y="1628800"/>
            <a:ext cx="2071702" cy="5754"/>
          </a:xfrm>
          <a:prstGeom prst="line">
            <a:avLst/>
          </a:prstGeom>
          <a:ln w="38100" cmpd="sng">
            <a:solidFill>
              <a:schemeClr val="accent1">
                <a:lumMod val="60000"/>
                <a:lumOff val="40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 autoUpdateAnimBg="0"/>
      <p:bldP spid="5" grpId="0" animBg="1" autoUpdateAnimBg="0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562</Words>
  <Application>Microsoft Office PowerPoint</Application>
  <PresentationFormat>全屏显示(4:3)</PresentationFormat>
  <Paragraphs>116</Paragraphs>
  <Slides>22</Slides>
  <Notes>22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4" baseType="lpstr">
      <vt:lpstr>自定义设计方案</vt:lpstr>
      <vt:lpstr>公式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modified xsi:type="dcterms:W3CDTF">2017-02-04T07:31:58Z</dcterms:modified>
</cp:coreProperties>
</file>