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8" r:id="rId3"/>
    <p:sldId id="280" r:id="rId4"/>
    <p:sldId id="281" r:id="rId5"/>
    <p:sldId id="279" r:id="rId6"/>
    <p:sldId id="282" r:id="rId7"/>
    <p:sldId id="283" r:id="rId8"/>
    <p:sldId id="271" r:id="rId9"/>
    <p:sldId id="269" r:id="rId10"/>
    <p:sldId id="270" r:id="rId11"/>
    <p:sldId id="272" r:id="rId12"/>
    <p:sldId id="274" r:id="rId13"/>
    <p:sldId id="275" r:id="rId14"/>
    <p:sldId id="273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6">
          <p15:clr>
            <a:srgbClr val="A4A3A4"/>
          </p15:clr>
        </p15:guide>
        <p15:guide id="2" pos="28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96" y="54"/>
      </p:cViewPr>
      <p:guideLst>
        <p:guide orient="horz" pos="2146"/>
        <p:guide pos="28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F2B24537-12C4-4031-8AC3-B2EB8BFB2388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EE80C86-CBFF-451E-B8FE-D0F4545CE2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707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F3B07-E810-4F80-B283-3C4D47892534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6CDFF-A4F4-4F34-8A93-601DFAB04D0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840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774A33-3105-42E1-81C9-4BBCE91E5F7A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1A471-B9A0-413D-9518-CE28E4E8F39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428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F64E2A-0606-4485-B8E9-59B6DD285F2A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D1F3E-E8A8-4054-B513-1B2A630DCE2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12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EC6839-0C7D-44B9-90EE-A2D8FD0F1D18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000EE-A208-4828-9928-D126354CAEE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322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CCB02C-AC1E-433E-923F-2F8B9EDB044E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D4144-3A04-43EA-B4B7-8483178054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45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EC5E1D-F1A2-4555-8411-B2BC2E4E96A7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87C5A-E345-44B3-A2F5-4BA8C4CCCBD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65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118500-A316-42B1-9F1E-E875C158F35B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D8CD9-646D-49E6-945D-2E97B98FA93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1721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EA577E-7A5E-4BB9-9479-9AF7CC6ED033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CD57-DC9B-4A2E-98F1-B4FAC43B73F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897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856611-1D50-44E4-9C6B-C4CB64B57F51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49F57-64BC-4034-AF4A-E729D09EA56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428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CFF2D-A321-4D93-8F5E-723037CE9CB6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15B67-8D5C-45CA-AFD6-DE95120E91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069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80B23B-B871-44A1-832B-BB08C5CDE56A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74CB4-1A63-472B-93CE-1583AE1ACE7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36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B35C2D7D-E581-4CDB-9175-502465087585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78961B50-08EC-4E46-BEAF-159AFA2FE89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5"/>
          <p:cNvSpPr>
            <a:spLocks noChangeArrowheads="1"/>
          </p:cNvSpPr>
          <p:nvPr/>
        </p:nvSpPr>
        <p:spPr bwMode="auto">
          <a:xfrm>
            <a:off x="654050" y="142875"/>
            <a:ext cx="77041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4800" b="1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3075" name="Picture 13" descr="C:\Documents and Settings\Administrator\Local Settings\Temporary Internet Files\Content.IE5\1TPYQ6EB\MC900419498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333375"/>
            <a:ext cx="8235950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5" descr="未标题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6624637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4925" y="763588"/>
            <a:ext cx="525780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endParaRPr lang="zh-CN" altLang="zh-CN"/>
          </a:p>
          <a:p>
            <a:endParaRPr lang="zh-CN" altLang="zh-CN"/>
          </a:p>
          <a:p>
            <a:endParaRPr lang="zh-CN" altLang="zh-CN"/>
          </a:p>
          <a:p>
            <a:endParaRPr lang="zh-CN" altLang="zh-CN"/>
          </a:p>
          <a:p>
            <a:endParaRPr lang="zh-CN" altLang="zh-CN"/>
          </a:p>
          <a:p>
            <a:endParaRPr lang="zh-CN" altLang="zh-CN"/>
          </a:p>
          <a:p>
            <a:endParaRPr lang="zh-CN" altLang="zh-CN"/>
          </a:p>
          <a:p>
            <a:endParaRPr lang="zh-CN" altLang="zh-CN"/>
          </a:p>
          <a:p>
            <a:endParaRPr lang="zh-CN" altLang="zh-CN"/>
          </a:p>
          <a:p>
            <a:endParaRPr lang="zh-CN" altLang="zh-CN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07950" y="692150"/>
            <a:ext cx="5791200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3366FF"/>
                </a:solidFill>
              </a:rPr>
              <a:t>Toby:</a:t>
            </a:r>
            <a:r>
              <a:rPr lang="zh-CN" altLang="en-US"/>
              <a:t>  How old is your grandma? Do you know?</a:t>
            </a:r>
          </a:p>
          <a:p>
            <a:endParaRPr lang="zh-CN" altLang="en-US"/>
          </a:p>
          <a:p>
            <a:r>
              <a:rPr lang="zh-CN" altLang="en-US">
                <a:solidFill>
                  <a:srgbClr val="3366FF"/>
                </a:solidFill>
              </a:rPr>
              <a:t>Wu Chen:</a:t>
            </a:r>
            <a:r>
              <a:rPr lang="zh-CN" altLang="en-US"/>
              <a:t>  She is sixty.</a:t>
            </a:r>
          </a:p>
          <a:p>
            <a:endParaRPr lang="zh-CN" altLang="en-US"/>
          </a:p>
          <a:p>
            <a:r>
              <a:rPr lang="zh-CN" altLang="en-US">
                <a:solidFill>
                  <a:srgbClr val="3366FF"/>
                </a:solidFill>
              </a:rPr>
              <a:t>Toby: </a:t>
            </a:r>
            <a:r>
              <a:rPr lang="zh-CN" altLang="en-US"/>
              <a:t> And your mother?</a:t>
            </a:r>
          </a:p>
          <a:p>
            <a:endParaRPr lang="zh-CN" altLang="en-US">
              <a:solidFill>
                <a:srgbClr val="3366FF"/>
              </a:solidFill>
            </a:endParaRPr>
          </a:p>
          <a:p>
            <a:r>
              <a:rPr lang="zh-CN" altLang="en-US">
                <a:solidFill>
                  <a:srgbClr val="3366FF"/>
                </a:solidFill>
              </a:rPr>
              <a:t>Wu Chen: </a:t>
            </a:r>
            <a:r>
              <a:rPr lang="zh-CN" altLang="en-US"/>
              <a:t> My mother is thirty-seven.</a:t>
            </a:r>
          </a:p>
          <a:p>
            <a:endParaRPr lang="zh-CN" altLang="en-US"/>
          </a:p>
          <a:p>
            <a:r>
              <a:rPr lang="zh-CN" altLang="en-US">
                <a:solidFill>
                  <a:srgbClr val="3366FF"/>
                </a:solidFill>
              </a:rPr>
              <a:t>Toby: </a:t>
            </a:r>
            <a:r>
              <a:rPr lang="zh-CN" altLang="en-US"/>
              <a:t> Is your father thirty-seven, too?</a:t>
            </a:r>
          </a:p>
          <a:p>
            <a:endParaRPr lang="zh-CN" altLang="en-US"/>
          </a:p>
          <a:p>
            <a:r>
              <a:rPr lang="zh-CN" altLang="en-US">
                <a:solidFill>
                  <a:srgbClr val="3366FF"/>
                </a:solidFill>
              </a:rPr>
              <a:t>Wu Chen:</a:t>
            </a:r>
            <a:r>
              <a:rPr lang="zh-CN" altLang="en-US"/>
              <a:t>  No. He is forty-one.</a:t>
            </a:r>
          </a:p>
          <a:p>
            <a:endParaRPr lang="zh-CN" altLang="en-US"/>
          </a:p>
          <a:p>
            <a:r>
              <a:rPr lang="zh-CN" altLang="en-US">
                <a:solidFill>
                  <a:srgbClr val="3366FF"/>
                </a:solidFill>
              </a:rPr>
              <a:t>Toby: </a:t>
            </a:r>
            <a:r>
              <a:rPr lang="zh-CN" altLang="en-US"/>
              <a:t> How old are you, then?</a:t>
            </a:r>
          </a:p>
          <a:p>
            <a:endParaRPr lang="zh-CN" altLang="en-US"/>
          </a:p>
          <a:p>
            <a:r>
              <a:rPr lang="zh-CN" altLang="en-US">
                <a:solidFill>
                  <a:srgbClr val="3366FF"/>
                </a:solidFill>
              </a:rPr>
              <a:t>Wu Chen: </a:t>
            </a:r>
            <a:r>
              <a:rPr lang="zh-CN" altLang="en-US"/>
              <a:t> I m ten years old.</a:t>
            </a:r>
          </a:p>
          <a:p>
            <a:endParaRPr lang="zh-CN" altLang="en-US"/>
          </a:p>
          <a:p>
            <a:r>
              <a:rPr lang="zh-CN" altLang="en-US">
                <a:solidFill>
                  <a:srgbClr val="3366FF"/>
                </a:solidFill>
              </a:rPr>
              <a:t>Toby: </a:t>
            </a:r>
            <a:r>
              <a:rPr lang="zh-CN" altLang="en-US"/>
              <a:t> nice girl!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 autoUpdateAnimBg="0"/>
      <p:bldP spid="12291" grpId="1" bldLvl="0" autoUpdateAnimBg="0"/>
      <p:bldP spid="12291" grpId="2" bldLvl="0" autoUpdateAnimBg="0"/>
      <p:bldP spid="12291" grpId="3" bldLvl="0" autoUpdateAnimBg="0"/>
      <p:bldP spid="12291" grpId="4" bldLvl="0" autoUpdateAnimBg="0"/>
      <p:bldP spid="12291" grpId="5" bldLvl="0" autoUpdateAnimBg="0"/>
      <p:bldP spid="12291" grpId="6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QQ图片201402241020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692150"/>
            <a:ext cx="6553200" cy="607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AutoShape 3"/>
          <p:cNvSpPr>
            <a:spLocks noChangeArrowheads="1"/>
          </p:cNvSpPr>
          <p:nvPr/>
        </p:nvSpPr>
        <p:spPr bwMode="auto">
          <a:xfrm flipH="1" flipV="1">
            <a:off x="1260475" y="5445125"/>
            <a:ext cx="4535488" cy="936625"/>
          </a:xfrm>
          <a:prstGeom prst="wedgeRoundRectCallout">
            <a:avLst>
              <a:gd name="adj1" fmla="val -44875"/>
              <a:gd name="adj2" fmla="val 72796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>
              <a:lnSpc>
                <a:spcPct val="130000"/>
              </a:lnSpc>
            </a:pPr>
            <a:r>
              <a:rPr lang="zh-CN" altLang="zh-CN"/>
              <a:t>Look! There are so many birds in</a:t>
            </a:r>
          </a:p>
          <a:p>
            <a:pPr algn="ctr">
              <a:lnSpc>
                <a:spcPct val="130000"/>
              </a:lnSpc>
            </a:pPr>
            <a:r>
              <a:rPr lang="zh-CN" altLang="zh-CN"/>
              <a:t>the tree. They are singing happily.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ldLvl="0" autoUpdateAnimBg="0"/>
      <p:bldP spid="13315" grpId="1" bldLvl="0" autoUpdateAnimBg="0"/>
      <p:bldP spid="13315" grpId="2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 flipH="1">
            <a:off x="6156325" y="1989138"/>
            <a:ext cx="2954338" cy="720725"/>
          </a:xfrm>
          <a:prstGeom prst="wedgeRoundRectCallout">
            <a:avLst>
              <a:gd name="adj1" fmla="val 34972"/>
              <a:gd name="adj2" fmla="val 88060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/>
              <a:t>Yes. How many birds</a:t>
            </a:r>
          </a:p>
          <a:p>
            <a:pPr algn="ctr"/>
            <a:r>
              <a:rPr lang="zh-CN" altLang="zh-CN"/>
              <a:t>can you see?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 flipV="1">
            <a:off x="5364163" y="5805488"/>
            <a:ext cx="3097212" cy="1008062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CN" altLang="zh-CN"/>
              <a:t>Let me have a look ...</a:t>
            </a:r>
          </a:p>
          <a:p>
            <a:pPr algn="ctr"/>
            <a:r>
              <a:rPr lang="zh-CN" altLang="zh-CN"/>
              <a:t>thirty-two, thirty-three</a:t>
            </a:r>
          </a:p>
          <a:p>
            <a:pPr algn="ctr"/>
            <a:r>
              <a:rPr lang="zh-CN" altLang="zh-CN"/>
              <a:t>... forty ... So many!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utoUpdateAnimBg="0"/>
      <p:bldP spid="14338" grpId="1" bldLvl="0" animBg="1" autoUpdateAnimBg="0"/>
      <p:bldP spid="14339" grpId="0" bldLvl="0" autoUpdateAnimBg="0"/>
      <p:bldP spid="14339" grpId="1" bldLvl="0" autoUpdateAnimBg="0"/>
      <p:bldP spid="14339" grpId="2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 flipH="1" flipV="1">
            <a:off x="611188" y="6092825"/>
            <a:ext cx="3457575" cy="57785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CN" altLang="zh-CN"/>
              <a:t>Oh, they,re flying away!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ldLvl="0" autoUpdateAnimBg="0"/>
      <p:bldP spid="15362" grpId="1" bldLvl="0" autoUpdateAnimBg="0"/>
      <p:bldP spid="15362" grpId="2" bldLvl="0" autoUpdateAnimBg="0"/>
      <p:bldP spid="15362" grpId="3" bldLvl="0" autoUpdateAnimBg="0"/>
      <p:bldP spid="15362" grpId="4" bldLvl="0" autoUpdateAnimBg="0"/>
      <p:bldP spid="15362" grpId="5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ChangeArrowheads="1"/>
          </p:cNvSpPr>
          <p:nvPr/>
        </p:nvSpPr>
        <p:spPr bwMode="auto">
          <a:xfrm>
            <a:off x="6588125" y="2133600"/>
            <a:ext cx="2447925" cy="719138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/>
              <a:t>How many can you</a:t>
            </a:r>
          </a:p>
          <a:p>
            <a:pPr algn="ctr"/>
            <a:r>
              <a:rPr lang="zh-CN" altLang="zh-CN"/>
              <a:t>see now?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 flipV="1">
            <a:off x="5076825" y="6237288"/>
            <a:ext cx="1368425" cy="576262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CN" altLang="zh-CN"/>
              <a:t>None!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ldLvl="0" autoUpdateAnimBg="0"/>
      <p:bldP spid="16386" grpId="1" bldLvl="0" autoUpdateAnimBg="0"/>
      <p:bldP spid="16386" grpId="2" bldLvl="0" autoUpdateAnimBg="0"/>
      <p:bldP spid="16386" grpId="3" bldLvl="0" autoUpdateAnimBg="0"/>
      <p:bldP spid="16386" grpId="4" bldLvl="0" animBg="1" autoUpdateAnimBg="0"/>
      <p:bldP spid="16387" grpId="0" bldLvl="0" autoUpdateAnimBg="0"/>
      <p:bldP spid="16387" grpId="1" bldLvl="0" autoUpdateAnimBg="0"/>
      <p:bldP spid="16387" grpId="2" bldLvl="0" autoUpdateAnimBg="0"/>
      <p:bldP spid="16387" grpId="3" bldLvl="0" autoUpdateAnimBg="0"/>
      <p:bldP spid="16387" grpId="4" bldLvl="0" autoUpdateAnimBg="0"/>
      <p:bldP spid="16387" grpId="5" bldLvl="0" autoUpdateAnimBg="0"/>
      <p:bldP spid="16387" grpId="6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 flipH="1">
            <a:off x="107950" y="1196975"/>
            <a:ext cx="2519363" cy="720725"/>
          </a:xfrm>
          <a:prstGeom prst="wedgeRoundRectCallout">
            <a:avLst>
              <a:gd name="adj1" fmla="val 1097"/>
              <a:gd name="adj2" fmla="val 75486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/>
              <a:t>Where are you going,</a:t>
            </a:r>
          </a:p>
          <a:p>
            <a:pPr algn="ctr"/>
            <a:r>
              <a:rPr lang="zh-CN" altLang="zh-CN"/>
              <a:t>Wu Chen?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 flipV="1">
            <a:off x="3851275" y="3787775"/>
            <a:ext cx="3816350" cy="79375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CN" altLang="zh-CN"/>
              <a:t>I m going to buy a gift for my</a:t>
            </a:r>
          </a:p>
          <a:p>
            <a:pPr algn="ctr"/>
            <a:r>
              <a:rPr lang="zh-CN" altLang="zh-CN"/>
              <a:t>grandma. Today is her birthday.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 flipV="1">
            <a:off x="250825" y="5949950"/>
            <a:ext cx="2665413" cy="576263"/>
          </a:xfrm>
          <a:prstGeom prst="wedgeRoundRectCallout">
            <a:avLst>
              <a:gd name="adj1" fmla="val -2213"/>
              <a:gd name="adj2" fmla="val 85903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CN" altLang="zh-CN"/>
              <a:t>How about flowers?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 flipV="1">
            <a:off x="4140200" y="5157788"/>
            <a:ext cx="3600450" cy="719137"/>
          </a:xfrm>
          <a:prstGeom prst="wedgeRoundRectCallout">
            <a:avLst>
              <a:gd name="adj1" fmla="val -52412"/>
              <a:gd name="adj2" fmla="val 75486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CN" altLang="zh-CN"/>
              <a:t>Good idea! And I m going</a:t>
            </a:r>
          </a:p>
          <a:p>
            <a:pPr algn="ctr"/>
            <a:r>
              <a:rPr lang="zh-CN" altLang="zh-CN"/>
              <a:t>to make a card for 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ldLvl="0" autoUpdateAnimBg="0"/>
      <p:bldP spid="10242" grpId="1" bldLvl="0" animBg="1" autoUpdateAnimBg="0"/>
      <p:bldP spid="10243" grpId="0" bldLvl="0" autoUpdateAnimBg="0"/>
      <p:bldP spid="10243" grpId="1" bldLvl="0" autoUpdateAnimBg="0"/>
      <p:bldP spid="10243" grpId="2" bldLvl="0" animBg="1" autoUpdateAnimBg="0"/>
      <p:bldP spid="10244" grpId="0" bldLvl="0" autoUpdateAnimBg="0"/>
      <p:bldP spid="10244" grpId="1" bldLvl="0" autoUpdateAnimBg="0"/>
      <p:bldP spid="10244" grpId="2" bldLvl="0" autoUpdateAnimBg="0"/>
      <p:bldP spid="10244" grpId="3" bldLvl="0" autoUpdateAnimBg="0"/>
      <p:bldP spid="10244" grpId="4" bldLvl="0" animBg="1" autoUpdateAnimBg="0"/>
      <p:bldP spid="10245" grpId="0" bldLvl="0" autoUpdateAnimBg="0"/>
      <p:bldP spid="10245" grpId="1" bldLvl="0" autoUpdateAnimBg="0"/>
      <p:bldP spid="10245" grpId="2" bldLvl="0" autoUpdateAnimBg="0"/>
      <p:bldP spid="10245" grpId="3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5795963" y="117475"/>
            <a:ext cx="3313112" cy="431800"/>
          </a:xfrm>
          <a:prstGeom prst="wedgeRoundRectCallout">
            <a:avLst>
              <a:gd name="adj1" fmla="val -37884"/>
              <a:gd name="adj2" fmla="val 78926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/>
              <a:t>Happy birthday to you!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 flipV="1">
            <a:off x="4068763" y="3213100"/>
            <a:ext cx="1439862" cy="576263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CN" altLang="zh-CN"/>
              <a:t>Yes, I am.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 flipV="1">
            <a:off x="34925" y="5949950"/>
            <a:ext cx="3025775" cy="574675"/>
          </a:xfrm>
          <a:prstGeom prst="wedgeRoundRectCallout">
            <a:avLst>
              <a:gd name="adj1" fmla="val -7681"/>
              <a:gd name="adj2" fmla="val 83519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CN" altLang="zh-CN"/>
              <a:t>How about your parents?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 flipV="1">
            <a:off x="3924300" y="4868863"/>
            <a:ext cx="3168650" cy="720725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CN" altLang="zh-CN"/>
              <a:t>They,re going to buy</a:t>
            </a:r>
          </a:p>
          <a:p>
            <a:pPr algn="ctr"/>
            <a:r>
              <a:rPr lang="zh-CN" altLang="zh-CN"/>
              <a:t>a birthday cake.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utoUpdateAnimBg="0"/>
      <p:bldP spid="11266" grpId="1" bldLvl="0" animBg="1" autoUpdateAnimBg="0"/>
      <p:bldP spid="11267" grpId="0" bldLvl="0" autoUpdateAnimBg="0"/>
      <p:bldP spid="11267" grpId="1" bldLvl="0" autoUpdateAnimBg="0"/>
      <p:bldP spid="11267" grpId="2" bldLvl="0" animBg="1" autoUpdateAnimBg="0"/>
      <p:bldP spid="11268" grpId="0" bldLvl="0" autoUpdateAnimBg="0"/>
      <p:bldP spid="11268" grpId="1" bldLvl="0" animBg="1" autoUpdateAnimBg="0"/>
      <p:bldP spid="11269" grpId="0" bldLvl="0" autoUpdateAnimBg="0"/>
      <p:bldP spid="11269" grpId="1" bldLvl="0" autoUpdateAnimBg="0"/>
      <p:bldP spid="11269" grpId="2" bldLvl="0" autoUpdateAnimBg="0"/>
      <p:bldP spid="11269" grpId="3" bldLvl="0" animBg="1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Microsoft Office PowerPoint</Application>
  <PresentationFormat>全屏显示(4:3)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AjiwaiPro</vt:lpstr>
      <vt:lpstr>AjiwaiPro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modified xsi:type="dcterms:W3CDTF">2014-04-15T02:15:28Z</dcterms:modified>
</cp:coreProperties>
</file>