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6" r:id="rId2"/>
    <p:sldMasterId id="2147483679" r:id="rId3"/>
  </p:sldMasterIdLst>
  <p:notesMasterIdLst>
    <p:notesMasterId r:id="rId23"/>
  </p:notesMasterIdLst>
  <p:sldIdLst>
    <p:sldId id="306" r:id="rId4"/>
    <p:sldId id="368" r:id="rId5"/>
    <p:sldId id="370" r:id="rId6"/>
    <p:sldId id="371" r:id="rId7"/>
    <p:sldId id="373" r:id="rId8"/>
    <p:sldId id="374" r:id="rId9"/>
    <p:sldId id="375" r:id="rId10"/>
    <p:sldId id="378" r:id="rId11"/>
    <p:sldId id="358" r:id="rId12"/>
    <p:sldId id="359" r:id="rId13"/>
    <p:sldId id="357" r:id="rId14"/>
    <p:sldId id="333" r:id="rId15"/>
    <p:sldId id="379" r:id="rId16"/>
    <p:sldId id="380" r:id="rId17"/>
    <p:sldId id="332" r:id="rId18"/>
    <p:sldId id="346" r:id="rId19"/>
    <p:sldId id="347" r:id="rId20"/>
    <p:sldId id="363" r:id="rId21"/>
    <p:sldId id="338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5F9B6A"/>
    <a:srgbClr val="009900"/>
    <a:srgbClr val="FF00FF"/>
    <a:srgbClr val="9933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52" autoAdjust="0"/>
    <p:restoredTop sz="94660"/>
  </p:normalViewPr>
  <p:slideViewPr>
    <p:cSldViewPr>
      <p:cViewPr varScale="1">
        <p:scale>
          <a:sx n="71" d="100"/>
          <a:sy n="71" d="100"/>
        </p:scale>
        <p:origin x="14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42AA8D2-377D-48AC-97C0-7C8A748B51A3}" type="datetimeFigureOut">
              <a:rPr lang="zh-CN" altLang="en-US"/>
              <a:pPr>
                <a:defRPr/>
              </a:pPr>
              <a:t>2017/11/11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1E93DF7-CF2A-4F25-8BB7-DF6BAAAA24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665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1B7AA7-07C7-4EAE-85C9-0DA7540D4FA1}" type="slidenum">
              <a:rPr lang="zh-CN" altLang="en-US">
                <a:latin typeface="Arial" charset="0"/>
                <a:ea typeface="宋体" charset="-122"/>
              </a:rPr>
              <a:pPr/>
              <a:t>16</a:t>
            </a:fld>
            <a:endParaRPr lang="en-US" altLang="zh-CN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E35C9-306F-4003-880D-AED580EBA1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CCE34-0DF4-45A4-ABE6-A5E82541F7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278-689A-4D54-8DF3-9971889A9A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AA032-E8B1-415D-BB48-99648AE17B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FBDCA-1FFE-45C1-8BE6-BDDE9ECEB1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A2C2D-4D44-497C-8652-E16696E6FC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55DF1-DC37-437C-9B54-81C7B943B7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23FC6-A052-4C4C-B71B-3F95A0A9C2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CB738-E54D-41F5-A296-3D3876CC4C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F1B94-9F3E-4222-98A0-41166ACC16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97D8D-2D85-4E55-A897-EE6727E4D2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0" y="6604000"/>
            <a:ext cx="25336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Copyright 2004-2015 </a:t>
            </a:r>
            <a:r>
              <a:rPr lang="zh-CN" altLang="en-US" sz="1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版权所有 盗版必究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3A67A18-DF2D-4841-96DA-0D11FF6802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0" r:id="rId2"/>
    <p:sldLayoutId id="2147483699" r:id="rId3"/>
    <p:sldLayoutId id="2147483698" r:id="rId4"/>
    <p:sldLayoutId id="2147483697" r:id="rId5"/>
    <p:sldLayoutId id="2147483696" r:id="rId6"/>
    <p:sldLayoutId id="2147483695" r:id="rId7"/>
    <p:sldLayoutId id="2147483694" r:id="rId8"/>
    <p:sldLayoutId id="2147483693" r:id="rId9"/>
    <p:sldLayoutId id="2147483692" r:id="rId10"/>
    <p:sldLayoutId id="21474836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0" y="6604000"/>
            <a:ext cx="2365375" cy="246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www. 21cnjy.com  </a:t>
            </a:r>
            <a:r>
              <a:rPr lang="zh-CN" altLang="en-US" sz="10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版权所有 盗版必究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1" r:id="rId2"/>
    <p:sldLayoutId id="2147483710" r:id="rId3"/>
    <p:sldLayoutId id="2147483709" r:id="rId4"/>
    <p:sldLayoutId id="2147483708" r:id="rId5"/>
    <p:sldLayoutId id="2147483707" r:id="rId6"/>
    <p:sldLayoutId id="2147483706" r:id="rId7"/>
    <p:sldLayoutId id="2147483705" r:id="rId8"/>
    <p:sldLayoutId id="2147483704" r:id="rId9"/>
    <p:sldLayoutId id="2147483703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watch%203.wmv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watch5.wmv" TargetMode="Externa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"/>
          <p:cNvSpPr txBox="1">
            <a:spLocks noChangeArrowheads="1"/>
          </p:cNvSpPr>
          <p:nvPr/>
        </p:nvSpPr>
        <p:spPr bwMode="auto">
          <a:xfrm>
            <a:off x="2900363" y="2325688"/>
            <a:ext cx="4759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latin typeface="迷你简粗倩"/>
                <a:ea typeface="迷你简粗倩"/>
                <a:cs typeface="迷你简粗倩"/>
              </a:rPr>
              <a:t>外研版（三起）新标准小学英语四年级下册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89400" y="2636838"/>
            <a:ext cx="25209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effectLst>
                  <a:glow rad="215900">
                    <a:schemeClr val="bg1"/>
                  </a:glow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Module 5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67025" y="3500438"/>
            <a:ext cx="4826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effectLst>
                  <a:glow rad="215900">
                    <a:schemeClr val="bg1"/>
                  </a:glow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Unit 1 I was two then. </a:t>
            </a:r>
            <a:endParaRPr lang="en-US" altLang="zh-CN" sz="4800" b="1" dirty="0">
              <a:effectLst>
                <a:glow rad="215900">
                  <a:schemeClr val="bg1"/>
                </a:glow>
                <a:outerShdw blurRad="50800" dist="50800" dir="5400000" algn="ctr" rotWithShape="0">
                  <a:schemeClr val="tx1">
                    <a:alpha val="60000"/>
                  </a:schemeClr>
                </a:outerShdw>
              </a:effectLst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88557"/>
            <a:ext cx="38164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Role play.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角色扮演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anose="02010600030101010101" pitchFamily="2" charset="-122"/>
              <a:sym typeface="Times New Roman" pitchFamily="18" charset="0"/>
            </a:endParaRPr>
          </a:p>
        </p:txBody>
      </p:sp>
      <p:sp>
        <p:nvSpPr>
          <p:cNvPr id="58370" name="矩形 3"/>
          <p:cNvSpPr>
            <a:spLocks noChangeArrowheads="1"/>
          </p:cNvSpPr>
          <p:nvPr/>
        </p:nvSpPr>
        <p:spPr bwMode="auto">
          <a:xfrm>
            <a:off x="179388" y="1111250"/>
            <a:ext cx="3878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带上头饰分角色表演对话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grpSp>
        <p:nvGrpSpPr>
          <p:cNvPr id="58371" name="组合 6"/>
          <p:cNvGrpSpPr>
            <a:grpSpLocks/>
          </p:cNvGrpSpPr>
          <p:nvPr/>
        </p:nvGrpSpPr>
        <p:grpSpPr bwMode="auto">
          <a:xfrm>
            <a:off x="190500" y="609600"/>
            <a:ext cx="8831263" cy="5772150"/>
            <a:chOff x="190111" y="609153"/>
            <a:chExt cx="8830904" cy="5772175"/>
          </a:xfrm>
        </p:grpSpPr>
        <p:pic>
          <p:nvPicPr>
            <p:cNvPr id="5837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111" y="2420888"/>
              <a:ext cx="4104456" cy="388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94567" y="609153"/>
              <a:ext cx="4726448" cy="577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6700" y="841375"/>
            <a:ext cx="6985000" cy="5780088"/>
          </a:xfrm>
          <a:prstGeom prst="rect">
            <a:avLst/>
          </a:prstGeom>
          <a:ln w="158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Who are they, Lingling?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Lingling: ________________________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They were young then.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Lingling: Yes, Now 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___________________________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Lingling: It’s me. _________________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Your hair was so short.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Lingling: ________________________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Aah. You were so cute.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Lingling: Yes, but ________________________</a:t>
            </a:r>
          </a:p>
          <a:p>
            <a:pPr>
              <a:lnSpc>
                <a:spcPct val="140000"/>
              </a:lnSpc>
              <a:defRPr/>
            </a:pP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Amy: Ha </a:t>
            </a:r>
            <a:r>
              <a:rPr lang="en-US" altLang="zh-CN" sz="2400" b="1" dirty="0" err="1">
                <a:latin typeface="+mj-lt"/>
                <a:ea typeface="宋体" panose="02010600030101010101" pitchFamily="2" charset="-122"/>
              </a:rPr>
              <a:t>ha</a:t>
            </a:r>
            <a:r>
              <a:rPr lang="en-US" altLang="zh-CN" sz="2400" b="1" dirty="0">
                <a:latin typeface="+mj-lt"/>
                <a:ea typeface="宋体" panose="02010600030101010101" pitchFamily="2" charset="-122"/>
              </a:rPr>
              <a:t> …</a:t>
            </a:r>
          </a:p>
        </p:txBody>
      </p:sp>
      <p:sp>
        <p:nvSpPr>
          <p:cNvPr id="3" name="矩形 2"/>
          <p:cNvSpPr/>
          <p:nvPr/>
        </p:nvSpPr>
        <p:spPr>
          <a:xfrm>
            <a:off x="2000" y="404664"/>
            <a:ext cx="525658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Retell the text.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复述文本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anose="02010600030101010101" pitchFamily="2" charset="-122"/>
              <a:sym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09738" y="1270000"/>
            <a:ext cx="4086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They are my grandparents.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13100" y="2352675"/>
            <a:ext cx="27924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they are old.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63650" y="2781300"/>
            <a:ext cx="2967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Who is that girl?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878138" y="3284538"/>
            <a:ext cx="2468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I was two then.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09738" y="4343400"/>
            <a:ext cx="4124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Yes, now my hair is long.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038475" y="5373688"/>
            <a:ext cx="3981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I was very naughty too.</a:t>
            </a:r>
            <a:endParaRPr lang="zh-CN" alt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8950"/>
            <a:ext cx="9144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19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82700" y="4852988"/>
            <a:ext cx="657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cs typeface="Arial" charset="0"/>
              </a:rPr>
              <a:t>Q1: What can you see in the picture? </a:t>
            </a:r>
            <a:endParaRPr lang="zh-CN" altLang="zh-CN" sz="2800" b="1">
              <a:cs typeface="Arial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82813" y="5535613"/>
            <a:ext cx="2155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Arial" charset="0"/>
              </a:rPr>
              <a:t>I can see …</a:t>
            </a:r>
            <a:endParaRPr lang="zh-CN" altLang="zh-CN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grpSp>
        <p:nvGrpSpPr>
          <p:cNvPr id="60422" name="组合 3"/>
          <p:cNvGrpSpPr>
            <a:grpSpLocks/>
          </p:cNvGrpSpPr>
          <p:nvPr/>
        </p:nvGrpSpPr>
        <p:grpSpPr bwMode="auto">
          <a:xfrm>
            <a:off x="1247775" y="755650"/>
            <a:ext cx="6176963" cy="3609975"/>
            <a:chOff x="1247063" y="755008"/>
            <a:chExt cx="6177966" cy="3178047"/>
          </a:xfrm>
        </p:grpSpPr>
        <p:pic>
          <p:nvPicPr>
            <p:cNvPr id="60423" name="Picture 2"/>
            <p:cNvPicPr>
              <a:picLocks noChangeAspect="1" noChangeArrowheads="1"/>
            </p:cNvPicPr>
            <p:nvPr/>
          </p:nvPicPr>
          <p:blipFill>
            <a:blip r:embed="rId3"/>
            <a:srcRect t="1923"/>
            <a:stretch>
              <a:fillRect/>
            </a:stretch>
          </p:blipFill>
          <p:spPr bwMode="auto">
            <a:xfrm>
              <a:off x="1247063" y="755008"/>
              <a:ext cx="6177966" cy="3178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4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80514" y="1052737"/>
              <a:ext cx="1465849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56919" y="908720"/>
              <a:ext cx="1465849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66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5813" y="457200"/>
            <a:ext cx="306184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Look and say</a:t>
            </a:r>
          </a:p>
        </p:txBody>
      </p:sp>
      <p:sp>
        <p:nvSpPr>
          <p:cNvPr id="62468" name="矩形 5"/>
          <p:cNvSpPr>
            <a:spLocks noChangeArrowheads="1"/>
          </p:cNvSpPr>
          <p:nvPr/>
        </p:nvSpPr>
        <p:spPr bwMode="auto">
          <a:xfrm>
            <a:off x="2698750" y="565150"/>
            <a:ext cx="3097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看图说形容词或年龄。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755650" y="3119438"/>
            <a:ext cx="1239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short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624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31686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1425" y="1004888"/>
            <a:ext cx="29718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" y="3975100"/>
            <a:ext cx="30607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2838" y="3975100"/>
            <a:ext cx="13684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25" y="3660775"/>
            <a:ext cx="29511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395538" y="3119438"/>
            <a:ext cx="1852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long/tall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508625" y="3068638"/>
            <a:ext cx="1238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short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207250" y="3086100"/>
            <a:ext cx="792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tall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65100" y="5892800"/>
            <a:ext cx="950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thin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03388" y="5794375"/>
            <a:ext cx="950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fat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97238" y="5824538"/>
            <a:ext cx="9509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four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427538" y="5794375"/>
            <a:ext cx="950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ten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653088" y="5813425"/>
            <a:ext cx="9493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old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985000" y="5800725"/>
            <a:ext cx="14208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young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490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5813" y="457200"/>
            <a:ext cx="306184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Look and say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597275" y="1163638"/>
            <a:ext cx="5164138" cy="738187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A: Her hair was </a:t>
            </a:r>
            <a:r>
              <a:rPr lang="en-US" altLang="zh-CN" sz="28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short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then.</a:t>
            </a:r>
            <a:endParaRPr lang="zh-CN" altLang="zh-CN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493" name="矩形 5"/>
          <p:cNvSpPr>
            <a:spLocks noChangeArrowheads="1"/>
          </p:cNvSpPr>
          <p:nvPr/>
        </p:nvSpPr>
        <p:spPr bwMode="auto">
          <a:xfrm>
            <a:off x="2822575" y="533400"/>
            <a:ext cx="424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根据图片和提示词，造句。</a:t>
            </a:r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013" y="1169988"/>
            <a:ext cx="2762250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425" y="3573463"/>
            <a:ext cx="2511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6213" y="3654425"/>
            <a:ext cx="243205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3038" y="3624263"/>
            <a:ext cx="13684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3573463"/>
            <a:ext cx="2112962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597275" y="2205038"/>
            <a:ext cx="4430713" cy="738187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B: Now her hair is </a:t>
            </a: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long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zh-CN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500" name="矩形 13"/>
          <p:cNvSpPr>
            <a:spLocks noChangeArrowheads="1"/>
          </p:cNvSpPr>
          <p:nvPr/>
        </p:nvSpPr>
        <p:spPr bwMode="auto">
          <a:xfrm>
            <a:off x="368300" y="3119438"/>
            <a:ext cx="1239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short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63501" name="矩形 14"/>
          <p:cNvSpPr>
            <a:spLocks noChangeArrowheads="1"/>
          </p:cNvSpPr>
          <p:nvPr/>
        </p:nvSpPr>
        <p:spPr bwMode="auto">
          <a:xfrm>
            <a:off x="1822450" y="3100388"/>
            <a:ext cx="10001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long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15950" y="5554663"/>
            <a:ext cx="12398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short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57238" y="6015038"/>
            <a:ext cx="7921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tall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497263" y="5524500"/>
            <a:ext cx="950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thin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589338" y="5959475"/>
            <a:ext cx="950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fat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462588" y="5503863"/>
            <a:ext cx="9509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four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508625" y="5959475"/>
            <a:ext cx="949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ten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667625" y="5521325"/>
            <a:ext cx="950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old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556500" y="5951538"/>
            <a:ext cx="1422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young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" y="488950"/>
            <a:ext cx="9144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15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6038" y="771525"/>
            <a:ext cx="91725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学生四人小组，根据图片，用英语描述人物的变化。</a:t>
            </a:r>
          </a:p>
          <a:p>
            <a:pPr>
              <a:lnSpc>
                <a:spcPct val="20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教师提供关键词和句型，并示范如何用英语描述人物的变化。</a:t>
            </a:r>
          </a:p>
          <a:p>
            <a:pPr>
              <a:lnSpc>
                <a:spcPct val="20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学生小组讨论描述后，教师请几组学生上来介绍图片人物的变化。</a:t>
            </a:r>
          </a:p>
        </p:txBody>
      </p:sp>
      <p:sp>
        <p:nvSpPr>
          <p:cNvPr id="10" name="矩形 9"/>
          <p:cNvSpPr/>
          <p:nvPr/>
        </p:nvSpPr>
        <p:spPr>
          <a:xfrm>
            <a:off x="45813" y="457200"/>
            <a:ext cx="3281143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谈论人物的变化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14838" y="3100388"/>
            <a:ext cx="3829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/>
              <a:t>She was … then.</a:t>
            </a:r>
          </a:p>
          <a:p>
            <a:pPr>
              <a:lnSpc>
                <a:spcPct val="150000"/>
              </a:lnSpc>
            </a:pPr>
            <a:r>
              <a:rPr lang="en-US" altLang="zh-CN" sz="2800" b="1"/>
              <a:t>Now she is … </a:t>
            </a:r>
            <a:endParaRPr lang="zh-CN" altLang="en-US" sz="2800" b="1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323850" y="3100388"/>
            <a:ext cx="3241675" cy="1722437"/>
            <a:chOff x="304800" y="3352118"/>
            <a:chExt cx="3334919" cy="1722696"/>
          </a:xfrm>
        </p:grpSpPr>
        <p:pic>
          <p:nvPicPr>
            <p:cNvPr id="64522" name="Picture 2"/>
            <p:cNvPicPr>
              <a:picLocks noChangeAspect="1" noChangeArrowheads="1"/>
            </p:cNvPicPr>
            <p:nvPr/>
          </p:nvPicPr>
          <p:blipFill>
            <a:blip r:embed="rId3"/>
            <a:srcRect r="50000"/>
            <a:stretch>
              <a:fillRect/>
            </a:stretch>
          </p:blipFill>
          <p:spPr bwMode="auto">
            <a:xfrm>
              <a:off x="304800" y="3356992"/>
              <a:ext cx="1512168" cy="1717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3" name="图片 3"/>
            <p:cNvPicPr>
              <a:picLocks noChangeAspect="1"/>
            </p:cNvPicPr>
            <p:nvPr/>
          </p:nvPicPr>
          <p:blipFill>
            <a:blip r:embed="rId3"/>
            <a:srcRect l="51733" b="18584"/>
            <a:stretch>
              <a:fillRect/>
            </a:stretch>
          </p:blipFill>
          <p:spPr bwMode="auto">
            <a:xfrm>
              <a:off x="1816968" y="3352118"/>
              <a:ext cx="1822751" cy="1717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13388" r="2231" b="14523"/>
          <a:stretch>
            <a:fillRect/>
          </a:stretch>
        </p:blipFill>
        <p:spPr bwMode="auto">
          <a:xfrm>
            <a:off x="304800" y="4941888"/>
            <a:ext cx="32607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284663" y="4818063"/>
            <a:ext cx="3829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/>
              <a:t>They were… then.</a:t>
            </a:r>
          </a:p>
          <a:p>
            <a:pPr>
              <a:lnSpc>
                <a:spcPct val="150000"/>
              </a:lnSpc>
            </a:pPr>
            <a:r>
              <a:rPr lang="en-US" altLang="zh-CN" sz="2800" b="1"/>
              <a:t>Now they are … 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 descr="t01ef1648c6c28df0f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466725"/>
            <a:ext cx="910907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Text Box 4"/>
          <p:cNvSpPr txBox="1">
            <a:spLocks noChangeArrowheads="1"/>
          </p:cNvSpPr>
          <p:nvPr/>
        </p:nvSpPr>
        <p:spPr bwMode="auto">
          <a:xfrm>
            <a:off x="504825" y="1981200"/>
            <a:ext cx="5335588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The man is ________.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A. cute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B. young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C. old</a:t>
            </a:r>
          </a:p>
        </p:txBody>
      </p:sp>
      <p:sp>
        <p:nvSpPr>
          <p:cNvPr id="15" name="矩形 14"/>
          <p:cNvSpPr/>
          <p:nvPr/>
        </p:nvSpPr>
        <p:spPr>
          <a:xfrm>
            <a:off x="24739" y="499972"/>
            <a:ext cx="203773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巩固练习</a:t>
            </a:r>
          </a:p>
        </p:txBody>
      </p:sp>
      <p:sp>
        <p:nvSpPr>
          <p:cNvPr id="19467" name="椭圆 6"/>
          <p:cNvSpPr>
            <a:spLocks noChangeArrowheads="1"/>
          </p:cNvSpPr>
          <p:nvPr/>
        </p:nvSpPr>
        <p:spPr bwMode="auto">
          <a:xfrm>
            <a:off x="603250" y="3789363"/>
            <a:ext cx="431800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541338" y="1136650"/>
            <a:ext cx="8062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一</a:t>
            </a:r>
            <a:r>
              <a:rPr lang="en-US" altLang="zh-CN" sz="3600" b="1"/>
              <a:t>.  </a:t>
            </a:r>
            <a:r>
              <a:rPr lang="zh-CN" altLang="en-US" sz="3600" b="1"/>
              <a:t>根据图片，选择最佳答案。</a:t>
            </a:r>
            <a:endParaRPr lang="en-US" altLang="zh-CN" sz="3600" b="1"/>
          </a:p>
        </p:txBody>
      </p:sp>
      <p:pic>
        <p:nvPicPr>
          <p:cNvPr id="655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2232025"/>
            <a:ext cx="22320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3"/>
          <p:cNvSpPr txBox="1">
            <a:spLocks noChangeArrowheads="1"/>
          </p:cNvSpPr>
          <p:nvPr/>
        </p:nvSpPr>
        <p:spPr bwMode="auto">
          <a:xfrm>
            <a:off x="250825" y="487363"/>
            <a:ext cx="85979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二、英汉互译选择。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)1. I was short then.                   A. </a:t>
            </a:r>
            <a:r>
              <a:rPr lang="zh-CN" altLang="en-US" sz="2400" b="1"/>
              <a:t>现在我的头发是长的。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)2. They were young then.         B. </a:t>
            </a:r>
            <a:r>
              <a:rPr lang="zh-CN" altLang="en-US" sz="2400" b="1"/>
              <a:t>我当时是矮的。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)3. Your hair was so short.        C. </a:t>
            </a:r>
            <a:r>
              <a:rPr lang="zh-CN" altLang="en-US" sz="2400" b="1"/>
              <a:t>他们是我的祖父母。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)4. Now my hair is long.             D. </a:t>
            </a:r>
            <a:r>
              <a:rPr lang="zh-CN" altLang="en-US" sz="2400" b="1"/>
              <a:t>他们那时候是年轻的。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)5. You were so cute!                  E. </a:t>
            </a:r>
            <a:r>
              <a:rPr lang="zh-CN" altLang="en-US" sz="2400" b="1"/>
              <a:t>那时我很淘气。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)6.  I was very naughty.              F. </a:t>
            </a:r>
            <a:r>
              <a:rPr lang="zh-CN" altLang="en-US" sz="2400" b="1"/>
              <a:t>你的头发曾是那么短的。</a:t>
            </a:r>
            <a:endParaRPr lang="en-US" altLang="zh-CN" sz="2400" b="1"/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/>
              <a:t>(    )7. They are my grandparents.  G. </a:t>
            </a:r>
            <a:r>
              <a:rPr lang="zh-CN" altLang="en-US" sz="2400" b="1"/>
              <a:t>你是如此的可爱！</a:t>
            </a:r>
            <a:endParaRPr lang="en-US" altLang="zh-CN" sz="2400" b="1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9900" y="1260475"/>
            <a:ext cx="3603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8788" y="2133600"/>
            <a:ext cx="358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D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8788" y="2828925"/>
            <a:ext cx="35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F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1800" y="3500438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31800" y="4292600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G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1163" y="4941888"/>
            <a:ext cx="360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3225" y="5661025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3"/>
          <p:cNvSpPr txBox="1">
            <a:spLocks noChangeArrowheads="1"/>
          </p:cNvSpPr>
          <p:nvPr/>
        </p:nvSpPr>
        <p:spPr bwMode="auto">
          <a:xfrm>
            <a:off x="295275" y="612775"/>
            <a:ext cx="85979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三、选出句子中错误的选项并改正过来。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1. I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were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two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then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.                    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             A      B     C                              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2. They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was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young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then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                   A      B         C                     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She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hair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was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short then.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          A    B      C                                   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4. Now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was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very </a:t>
            </a:r>
            <a:r>
              <a:rPr lang="en-US" altLang="zh-CN" sz="2400" b="1" u="sng">
                <a:latin typeface="微软雅黑" pitchFamily="34" charset="-122"/>
                <a:ea typeface="微软雅黑" pitchFamily="34" charset="-122"/>
              </a:rPr>
              <a:t>naughty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.        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                A   B              C                      ____________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7225" y="1484313"/>
            <a:ext cx="35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7225" y="2492375"/>
            <a:ext cx="35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0888" y="3417888"/>
            <a:ext cx="3587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6438" y="4365625"/>
            <a:ext cx="260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516688" y="1739900"/>
            <a:ext cx="11509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732588" y="2700338"/>
            <a:ext cx="11525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32588" y="3640138"/>
            <a:ext cx="1152525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Her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764338" y="4662488"/>
            <a:ext cx="1152525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8" grpId="0"/>
      <p:bldP spid="9" grpId="0"/>
      <p:bldP spid="10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图片 1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8" y="549275"/>
            <a:ext cx="9126537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4" name="矩形 2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5288" y="239713"/>
            <a:ext cx="3178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文本框 3"/>
          <p:cNvSpPr txBox="1">
            <a:spLocks noChangeArrowheads="1"/>
          </p:cNvSpPr>
          <p:nvPr/>
        </p:nvSpPr>
        <p:spPr bwMode="auto">
          <a:xfrm>
            <a:off x="684213" y="1341438"/>
            <a:ext cx="1512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词汇：  </a:t>
            </a:r>
            <a:endParaRPr lang="en-US" altLang="zh-CN" sz="3600" b="1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636" name="文本框 3"/>
          <p:cNvSpPr txBox="1">
            <a:spLocks noChangeArrowheads="1"/>
          </p:cNvSpPr>
          <p:nvPr/>
        </p:nvSpPr>
        <p:spPr bwMode="auto">
          <a:xfrm>
            <a:off x="398463" y="3933825"/>
            <a:ext cx="15827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句型： </a:t>
            </a:r>
            <a:endParaRPr lang="en-US" altLang="zh-CN" sz="3600" b="1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0" name="文本框 7"/>
          <p:cNvSpPr txBox="1">
            <a:spLocks noChangeArrowheads="1"/>
          </p:cNvSpPr>
          <p:nvPr/>
        </p:nvSpPr>
        <p:spPr bwMode="auto">
          <a:xfrm>
            <a:off x="2128838" y="2401888"/>
            <a:ext cx="6553200" cy="39703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3600" dirty="0"/>
              <a:t>I was two then. </a:t>
            </a:r>
          </a:p>
          <a:p>
            <a:pPr>
              <a:buFontTx/>
              <a:buNone/>
              <a:defRPr/>
            </a:pPr>
            <a:r>
              <a:rPr lang="en-US" altLang="zh-CN" sz="3600" dirty="0"/>
              <a:t>— They were young then. </a:t>
            </a:r>
          </a:p>
          <a:p>
            <a:pPr>
              <a:buFontTx/>
              <a:buNone/>
              <a:defRPr/>
            </a:pPr>
            <a:r>
              <a:rPr lang="en-US" altLang="zh-CN" sz="3600" dirty="0"/>
              <a:t>— Now, they are old.</a:t>
            </a:r>
          </a:p>
          <a:p>
            <a:pPr>
              <a:buFontTx/>
              <a:buNone/>
              <a:defRPr/>
            </a:pPr>
            <a:r>
              <a:rPr lang="en-US" altLang="zh-CN" sz="3600" dirty="0"/>
              <a:t>You were so cute! </a:t>
            </a:r>
          </a:p>
          <a:p>
            <a:pPr>
              <a:buFontTx/>
              <a:buNone/>
              <a:defRPr/>
            </a:pPr>
            <a:r>
              <a:rPr lang="en-US" altLang="zh-CN" sz="3600" dirty="0"/>
              <a:t>— Your hair was so short. </a:t>
            </a:r>
          </a:p>
          <a:p>
            <a:pPr>
              <a:buFontTx/>
              <a:buNone/>
              <a:defRPr/>
            </a:pPr>
            <a:r>
              <a:rPr lang="en-US" altLang="zh-CN" sz="3600" dirty="0"/>
              <a:t>— Now my hair is long.</a:t>
            </a:r>
          </a:p>
        </p:txBody>
      </p:sp>
      <p:sp>
        <p:nvSpPr>
          <p:cNvPr id="12" name="文本框 8"/>
          <p:cNvSpPr txBox="1">
            <a:spLocks noChangeArrowheads="1"/>
          </p:cNvSpPr>
          <p:nvPr/>
        </p:nvSpPr>
        <p:spPr bwMode="auto">
          <a:xfrm>
            <a:off x="2212975" y="981075"/>
            <a:ext cx="6384925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600"/>
              <a:t>was, were, short, long, tall, grandparents, young, then </a:t>
            </a:r>
            <a:endParaRPr lang="zh-CN" altLang="zh-CN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animBg="1" autoUpdateAnimBg="0"/>
      <p:bldP spid="1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813" y="622300"/>
            <a:ext cx="5172075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6550" y="4665663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cs typeface="Arial" charset="0"/>
              </a:rPr>
              <a:t>Q1: What can you see in the picture? </a:t>
            </a:r>
            <a:endParaRPr lang="zh-CN" altLang="zh-CN" sz="3200" b="1">
              <a:cs typeface="Arial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042988" y="5300663"/>
            <a:ext cx="44656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cs typeface="Arial" charset="0"/>
              </a:rPr>
              <a:t> I can see …</a:t>
            </a:r>
            <a:endParaRPr lang="zh-CN" altLang="zh-CN" sz="3200" b="1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21225" y="1860550"/>
            <a:ext cx="45307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Amy: Who are they,             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           Lingling?</a:t>
            </a:r>
            <a:endParaRPr lang="zh-CN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46625" y="3076575"/>
            <a:ext cx="41036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/>
              <a:t>Lingling: They are my    </a:t>
            </a:r>
          </a:p>
          <a:p>
            <a:pPr>
              <a:lnSpc>
                <a:spcPct val="150000"/>
              </a:lnSpc>
            </a:pPr>
            <a:r>
              <a:rPr lang="en-US" altLang="zh-CN" sz="2800" b="1"/>
              <a:t>                grandparents.</a:t>
            </a: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23528" y="459591"/>
            <a:ext cx="226215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Pair work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矩形 25"/>
          <p:cNvSpPr>
            <a:spLocks noChangeArrowheads="1"/>
          </p:cNvSpPr>
          <p:nvPr/>
        </p:nvSpPr>
        <p:spPr bwMode="auto">
          <a:xfrm>
            <a:off x="2933700" y="366713"/>
            <a:ext cx="45894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同桌间角色扮演，进行互问互答</a:t>
            </a:r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471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1341438"/>
            <a:ext cx="44259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859338" y="1874838"/>
            <a:ext cx="4532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</a:rPr>
              <a:t>Amy: They were young then.</a:t>
            </a:r>
            <a:endParaRPr lang="zh-CN" altLang="en-US" sz="16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859338" y="3068638"/>
            <a:ext cx="410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/>
              <a:t>Lingling: Yes, now they are </a:t>
            </a:r>
          </a:p>
          <a:p>
            <a:pPr>
              <a:lnSpc>
                <a:spcPct val="150000"/>
              </a:lnSpc>
            </a:pPr>
            <a:r>
              <a:rPr lang="en-US" altLang="zh-CN" sz="2400" b="1"/>
              <a:t>                old.</a:t>
            </a:r>
            <a:endParaRPr lang="zh-CN" altLang="en-US" sz="1600"/>
          </a:p>
        </p:txBody>
      </p:sp>
      <p:sp>
        <p:nvSpPr>
          <p:cNvPr id="30" name="矩形 29"/>
          <p:cNvSpPr/>
          <p:nvPr/>
        </p:nvSpPr>
        <p:spPr>
          <a:xfrm>
            <a:off x="323528" y="459591"/>
            <a:ext cx="226215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Pair work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矩形 25"/>
          <p:cNvSpPr>
            <a:spLocks noChangeArrowheads="1"/>
          </p:cNvSpPr>
          <p:nvPr/>
        </p:nvSpPr>
        <p:spPr bwMode="auto">
          <a:xfrm>
            <a:off x="2933700" y="460375"/>
            <a:ext cx="4589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男女生角色扮演，进行互问互答</a:t>
            </a:r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63" y="1130300"/>
            <a:ext cx="4613275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813" y="549275"/>
            <a:ext cx="8940800" cy="4616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charset="0"/>
              </a:rPr>
              <a:t>一、看图补全句子。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  <a:p>
            <a:pPr marL="514350" indent="-514350" eaLnBrk="1" hangingPunct="1">
              <a:lnSpc>
                <a:spcPct val="15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charset="0"/>
              </a:rPr>
              <a:t>They were my  _________________.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charset="0"/>
              </a:rPr>
              <a:t>2. They were _________ then.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charset="0"/>
              </a:rPr>
              <a:t>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charset="0"/>
              </a:rPr>
              <a:t>    Now they are __________. 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Arial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48038" y="1835150"/>
            <a:ext cx="25193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grandparents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43163" y="3141663"/>
            <a:ext cx="14811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young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25788" y="4425950"/>
            <a:ext cx="1481137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old</a:t>
            </a:r>
          </a:p>
        </p:txBody>
      </p:sp>
      <p:pic>
        <p:nvPicPr>
          <p:cNvPr id="512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1268413"/>
            <a:ext cx="22193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675" y="2668588"/>
            <a:ext cx="16954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9675" y="4221163"/>
            <a:ext cx="1931988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矩形 1"/>
          <p:cNvSpPr>
            <a:spLocks noChangeArrowheads="1"/>
          </p:cNvSpPr>
          <p:nvPr/>
        </p:nvSpPr>
        <p:spPr bwMode="auto">
          <a:xfrm>
            <a:off x="165100" y="404813"/>
            <a:ext cx="89408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Arial" charset="0"/>
              </a:rPr>
              <a:t>二、选择正确答案填空。</a:t>
            </a:r>
            <a:endParaRPr lang="en-US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Arial" charset="0"/>
              </a:rPr>
              <a:t>（  ）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1. Now I _______ tall.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        A. am             B. was              C. were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(    ) 2. They _________ young then.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        A. was            B. are              C. were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(    )3. I was one _________.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        A. now           B. then           C. today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(    )4. — ______ are they?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          — They are my parents.</a:t>
            </a:r>
          </a:p>
          <a:p>
            <a:pPr>
              <a:lnSpc>
                <a:spcPct val="14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       A. When           B. What            C. Who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9750" y="908050"/>
            <a:ext cx="7191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41325" y="2133600"/>
            <a:ext cx="7207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3225" y="3357563"/>
            <a:ext cx="7207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0525" y="4581525"/>
            <a:ext cx="7207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" y="1166813"/>
            <a:ext cx="4551363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33913" y="1087438"/>
            <a:ext cx="451008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Q3: Who is that little girl? </a:t>
            </a:r>
          </a:p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        A. Lingling.  B. Amy.</a:t>
            </a:r>
          </a:p>
        </p:txBody>
      </p:sp>
      <p:sp>
        <p:nvSpPr>
          <p:cNvPr id="11" name="椭圆 6"/>
          <p:cNvSpPr>
            <a:spLocks noChangeArrowheads="1"/>
          </p:cNvSpPr>
          <p:nvPr/>
        </p:nvSpPr>
        <p:spPr bwMode="auto">
          <a:xfrm>
            <a:off x="482600" y="1916113"/>
            <a:ext cx="633413" cy="10017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253" name="Picture 3" descr="E:\PPT素材总集\PNG图标集\CD-ROM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椭圆 6"/>
          <p:cNvSpPr>
            <a:spLocks noChangeArrowheads="1"/>
          </p:cNvSpPr>
          <p:nvPr/>
        </p:nvSpPr>
        <p:spPr bwMode="auto">
          <a:xfrm>
            <a:off x="5435600" y="1787525"/>
            <a:ext cx="431800" cy="500063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586288" y="2409825"/>
            <a:ext cx="46355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Q4: How old was Lingling </a:t>
            </a:r>
          </a:p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       then?</a:t>
            </a:r>
          </a:p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       She was __________.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107238" y="3449638"/>
            <a:ext cx="79851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two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5738" y="4202113"/>
            <a:ext cx="2239962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bldLvl="0" animBg="1" autoUpdateAnimBg="0"/>
      <p:bldP spid="17" grpId="0" bldLvl="0" animBg="1" autoUpdateAnimBg="0"/>
      <p:bldP spid="18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9075" y="1016000"/>
            <a:ext cx="56896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Q6: How was Lingling then?</a:t>
            </a: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5299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451100" y="1622425"/>
            <a:ext cx="12239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cute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25488" y="1665288"/>
            <a:ext cx="71818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cs typeface="Arial" charset="0"/>
              </a:rPr>
              <a:t>She was _______ and _________  then.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16450" y="1570038"/>
            <a:ext cx="18732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naughty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" y="2708275"/>
            <a:ext cx="3544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2741613"/>
            <a:ext cx="3665537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88557"/>
            <a:ext cx="38164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Read aloud.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大声朗读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宋体" panose="02010600030101010101" pitchFamily="2" charset="-122"/>
                <a:sym typeface="Times New Roman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anose="02010600030101010101" pitchFamily="2" charset="-122"/>
              <a:sym typeface="Times New Roman" pitchFamily="18" charset="0"/>
            </a:endParaRPr>
          </a:p>
        </p:txBody>
      </p:sp>
      <p:grpSp>
        <p:nvGrpSpPr>
          <p:cNvPr id="57346" name="组合 5"/>
          <p:cNvGrpSpPr>
            <a:grpSpLocks/>
          </p:cNvGrpSpPr>
          <p:nvPr/>
        </p:nvGrpSpPr>
        <p:grpSpPr bwMode="auto">
          <a:xfrm>
            <a:off x="190500" y="609600"/>
            <a:ext cx="8831263" cy="5772150"/>
            <a:chOff x="190111" y="609153"/>
            <a:chExt cx="8830904" cy="5772175"/>
          </a:xfrm>
        </p:grpSpPr>
        <p:pic>
          <p:nvPicPr>
            <p:cNvPr id="5734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111" y="2420888"/>
              <a:ext cx="4104456" cy="3888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4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94567" y="609153"/>
              <a:ext cx="4726448" cy="577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21世纪教育网精品课件模板">
  <a:themeElements>
    <a:clrScheme name="21世纪教育网精品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世纪教育网精品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世纪教育网精品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21世纪教育网精品课件模板">
  <a:themeElements>
    <a:clrScheme name="21世纪教育网精品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世纪教育网精品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世纪教育网精品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</Template>
  <TotalTime>1912</TotalTime>
  <Words>845</Words>
  <Application>Microsoft Office PowerPoint</Application>
  <PresentationFormat>全屏显示(4:3)</PresentationFormat>
  <Paragraphs>158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华文楷体</vt:lpstr>
      <vt:lpstr>迷你简粗倩</vt:lpstr>
      <vt:lpstr>宋体</vt:lpstr>
      <vt:lpstr>微软雅黑</vt:lpstr>
      <vt:lpstr>Arial</vt:lpstr>
      <vt:lpstr>Calibri</vt:lpstr>
      <vt:lpstr>Times New Roman</vt:lpstr>
      <vt:lpstr>21世纪教育网精品课件模板</vt:lpstr>
      <vt:lpstr>默认设计模板</vt:lpstr>
      <vt:lpstr>1_21世纪教育网精品课件模板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曹惜惜</cp:lastModifiedBy>
  <cp:revision>197</cp:revision>
  <dcterms:created xsi:type="dcterms:W3CDTF">2016-06-22T11:48:30Z</dcterms:created>
  <dcterms:modified xsi:type="dcterms:W3CDTF">2017-11-11T13:43:47Z</dcterms:modified>
</cp:coreProperties>
</file>