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2"/>
  </p:notesMasterIdLst>
  <p:sldIdLst>
    <p:sldId id="306" r:id="rId4"/>
    <p:sldId id="364" r:id="rId5"/>
    <p:sldId id="348" r:id="rId6"/>
    <p:sldId id="314" r:id="rId7"/>
    <p:sldId id="366" r:id="rId8"/>
    <p:sldId id="371" r:id="rId9"/>
    <p:sldId id="372" r:id="rId10"/>
    <p:sldId id="367" r:id="rId11"/>
    <p:sldId id="368" r:id="rId12"/>
    <p:sldId id="373" r:id="rId13"/>
    <p:sldId id="370" r:id="rId14"/>
    <p:sldId id="374" r:id="rId15"/>
    <p:sldId id="375" r:id="rId16"/>
    <p:sldId id="376" r:id="rId17"/>
    <p:sldId id="377" r:id="rId18"/>
    <p:sldId id="379" r:id="rId19"/>
    <p:sldId id="378" r:id="rId20"/>
    <p:sldId id="327" r:id="rId21"/>
    <p:sldId id="358" r:id="rId22"/>
    <p:sldId id="359" r:id="rId23"/>
    <p:sldId id="333" r:id="rId24"/>
    <p:sldId id="362" r:id="rId25"/>
    <p:sldId id="331" r:id="rId26"/>
    <p:sldId id="380" r:id="rId27"/>
    <p:sldId id="346" r:id="rId28"/>
    <p:sldId id="347" r:id="rId29"/>
    <p:sldId id="363" r:id="rId30"/>
    <p:sldId id="338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5F9B6A"/>
    <a:srgbClr val="009900"/>
    <a:srgbClr val="FF00FF"/>
    <a:srgbClr val="9933FF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52" autoAdjust="0"/>
    <p:restoredTop sz="94660"/>
  </p:normalViewPr>
  <p:slideViewPr>
    <p:cSldViewPr>
      <p:cViewPr varScale="1">
        <p:scale>
          <a:sx n="71" d="100"/>
          <a:sy n="71" d="100"/>
        </p:scale>
        <p:origin x="148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F4EC7EE-733E-4C44-A71D-9AEED7A31E43}" type="datetimeFigureOut">
              <a:rPr lang="zh-CN" altLang="en-US"/>
              <a:pPr>
                <a:defRPr/>
              </a:pPr>
              <a:t>2017/11/11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E4FDCD8-8543-4D77-9054-2CF08035DE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6758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26B09B-011A-4E0D-ABAC-C230B302226F}" type="slidenum">
              <a:rPr lang="zh-CN" altLang="en-US">
                <a:latin typeface="Arial" charset="0"/>
                <a:ea typeface="宋体" charset="-122"/>
              </a:rPr>
              <a:pPr/>
              <a:t>25</a:t>
            </a:fld>
            <a:endParaRPr lang="en-US" altLang="zh-CN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1C860-CFB4-401D-9FDA-2FCB6CBDE0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799B9-CF8B-4B51-AF3B-F11BE1EEFE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ADF0D-D416-4229-81A2-F5FDC82009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D2ADA-DD3C-4BA1-9D93-059F193245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72AE2-2F4E-4A73-8633-B88D8CAA0C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12B59-096E-4EC1-B617-FDAF26CEB1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1C559-61D6-4910-A2AE-2CA9EE0ADFC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762C9-B485-4C1A-ABEE-9D774C8CDB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F8A0D-5AE2-49F7-86EB-82997E86457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3096E-BE09-40C4-804F-3E1976878C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4327F-C4B7-42AF-B138-79F97D17B4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0" y="6604000"/>
            <a:ext cx="25336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Copyright 2004-2015 </a:t>
            </a:r>
            <a:r>
              <a:rPr lang="zh-CN" altLang="en-US" sz="1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版权所有 盗版必究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F6A0989-384D-4701-AB98-1850174E28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0" y="6604000"/>
            <a:ext cx="2365375" cy="246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www. 21cnjy.com  </a:t>
            </a:r>
            <a:r>
              <a:rPr lang="zh-CN" altLang="en-US" sz="10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版权所有 盗版必究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4" r:id="rId2"/>
    <p:sldLayoutId id="2147483703" r:id="rId3"/>
    <p:sldLayoutId id="2147483702" r:id="rId4"/>
    <p:sldLayoutId id="2147483701" r:id="rId5"/>
    <p:sldLayoutId id="2147483700" r:id="rId6"/>
    <p:sldLayoutId id="2147483699" r:id="rId7"/>
    <p:sldLayoutId id="2147483698" r:id="rId8"/>
    <p:sldLayoutId id="2147483697" r:id="rId9"/>
    <p:sldLayoutId id="2147483696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lps4.wmv" TargetMode="Externa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9.xml"/><Relationship Id="rId1" Type="http://schemas.openxmlformats.org/officeDocument/2006/relationships/video" Target="NULL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10" Type="http://schemas.openxmlformats.org/officeDocument/2006/relationships/image" Target="../media/image21.png"/><Relationship Id="rId4" Type="http://schemas.openxmlformats.org/officeDocument/2006/relationships/image" Target="../media/image9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lps4.wmv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4.png"/><Relationship Id="rId2" Type="http://schemas.openxmlformats.org/officeDocument/2006/relationships/hyperlink" Target="lps5.wmv" TargetMode="Externa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lps5.wmv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lps6.wmv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lps6.wmv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lps1.wmv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hyperlink" Target="lps2.wmv" TargetMode="Externa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lps2.wmv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lps3.wmv" TargetMode="Externa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lps4.wmv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1"/>
          <p:cNvSpPr txBox="1">
            <a:spLocks noChangeArrowheads="1"/>
          </p:cNvSpPr>
          <p:nvPr/>
        </p:nvSpPr>
        <p:spPr bwMode="auto">
          <a:xfrm>
            <a:off x="2900363" y="2325688"/>
            <a:ext cx="4759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latin typeface="迷你简粗倩"/>
                <a:ea typeface="迷你简粗倩"/>
                <a:cs typeface="迷你简粗倩"/>
              </a:rPr>
              <a:t>外研版（三起）新标准小学英语四年级下册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089400" y="2636838"/>
            <a:ext cx="25209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effectLst>
                  <a:glow rad="215900">
                    <a:schemeClr val="bg1"/>
                  </a:glow>
                  <a:outerShdw blurRad="50800" dist="50800" dir="5400000" algn="ctr" rotWithShape="0">
                    <a:schemeClr val="tx1">
                      <a:alpha val="60000"/>
                    </a:schemeClr>
                  </a:outerShdw>
                </a:effectLst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Module 6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484438" y="3563938"/>
            <a:ext cx="68040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effectLst>
                  <a:glow rad="215900">
                    <a:schemeClr val="bg1"/>
                  </a:glow>
                  <a:outerShdw blurRad="50800" dist="50800" dir="5400000" algn="ctr" rotWithShape="0">
                    <a:schemeClr val="tx1">
                      <a:alpha val="60000"/>
                    </a:schemeClr>
                  </a:outerShdw>
                </a:effectLst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Unit 1 Were you at home yesterday?</a:t>
            </a:r>
            <a:endParaRPr lang="en-US" altLang="zh-CN" sz="3600" b="1" dirty="0">
              <a:effectLst>
                <a:glow rad="215900">
                  <a:schemeClr val="bg1"/>
                </a:glow>
                <a:outerShdw blurRad="50800" dist="50800" dir="5400000" algn="ctr" rotWithShape="0">
                  <a:schemeClr val="tx1">
                    <a:alpha val="60000"/>
                  </a:schemeClr>
                </a:outerShdw>
              </a:effectLst>
              <a:latin typeface="Times New Roman" panose="02020603050405020304" pitchFamily="18" charset="0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187825" y="844550"/>
            <a:ext cx="4967288" cy="34178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Q1: Was it sunny in London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yesterday?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A. Yes, it was.   B. No, it wasn</a:t>
            </a: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’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Q2: What does Tom want to do?</a:t>
            </a:r>
          </a:p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  <a:buFontTx/>
              <a:buAutoNum type="alphaUcPeriod"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To play in the sun.     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B. To watch TV.</a:t>
            </a:r>
          </a:p>
        </p:txBody>
      </p:sp>
      <p:sp>
        <p:nvSpPr>
          <p:cNvPr id="14" name="矩形 13"/>
          <p:cNvSpPr/>
          <p:nvPr/>
        </p:nvSpPr>
        <p:spPr>
          <a:xfrm>
            <a:off x="96406" y="418190"/>
            <a:ext cx="421993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Watch and answer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1203" name="Picture 3" descr="E:\PPT素材总集\PNG图标集\CD-ROM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485775"/>
            <a:ext cx="5222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8125" y="1057275"/>
            <a:ext cx="3937000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椭圆 6"/>
          <p:cNvSpPr>
            <a:spLocks noChangeArrowheads="1"/>
          </p:cNvSpPr>
          <p:nvPr/>
        </p:nvSpPr>
        <p:spPr bwMode="auto">
          <a:xfrm>
            <a:off x="4244975" y="2154238"/>
            <a:ext cx="371475" cy="352425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2" name="椭圆 6"/>
          <p:cNvSpPr>
            <a:spLocks noChangeArrowheads="1"/>
          </p:cNvSpPr>
          <p:nvPr/>
        </p:nvSpPr>
        <p:spPr bwMode="auto">
          <a:xfrm>
            <a:off x="4227513" y="3179763"/>
            <a:ext cx="371475" cy="354012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96838" y="3989388"/>
            <a:ext cx="1801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cs typeface="Arial" charset="0"/>
              </a:rPr>
              <a:t>Was it …?</a:t>
            </a:r>
            <a:endParaRPr lang="zh-CN" altLang="zh-CN" sz="2400" b="1">
              <a:cs typeface="Arial" charset="0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1743075" y="3989388"/>
            <a:ext cx="3476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意为“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…….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怎么样？”。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177800" y="4441825"/>
            <a:ext cx="57356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是对过去事物或事情进行提问。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185738" y="4886325"/>
            <a:ext cx="4397375" cy="8302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肯定回答是：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Yes, it was.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否定回答是：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No, it wasn</a:t>
            </a: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’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t.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323850" y="5700713"/>
            <a:ext cx="79200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cs typeface="Arial" charset="0"/>
              </a:rPr>
              <a:t>— Was it short?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（那时它矮吗？）</a:t>
            </a:r>
            <a:endParaRPr lang="en-US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r>
              <a:rPr lang="en-US" altLang="zh-CN" sz="2400" b="1">
                <a:cs typeface="Arial" charset="0"/>
              </a:rPr>
              <a:t>— No, it wasn’t. It was tall.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（不，它不是。它是高的。）</a:t>
            </a:r>
            <a:endParaRPr lang="en-US" altLang="zh-CN" sz="24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63713" y="1341438"/>
            <a:ext cx="22383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757488" y="2224088"/>
            <a:ext cx="1262062" cy="406400"/>
            <a:chOff x="2757377" y="2223727"/>
            <a:chExt cx="1262186" cy="406954"/>
          </a:xfrm>
        </p:grpSpPr>
        <p:pic>
          <p:nvPicPr>
            <p:cNvPr id="51223" name="Picture 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757377" y="2223727"/>
              <a:ext cx="1262186" cy="406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4" name="Picture 3"/>
            <p:cNvPicPr>
              <a:picLocks noChangeAspect="1" noChangeArrowheads="1"/>
            </p:cNvPicPr>
            <p:nvPr/>
          </p:nvPicPr>
          <p:blipFill>
            <a:blip r:embed="rId8"/>
            <a:srcRect l="5103" t="21027" r="5103" b="19083"/>
            <a:stretch>
              <a:fillRect/>
            </a:stretch>
          </p:blipFill>
          <p:spPr bwMode="auto">
            <a:xfrm>
              <a:off x="2837290" y="2238383"/>
              <a:ext cx="1102361" cy="315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3850" y="2201863"/>
            <a:ext cx="170338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直接连接符 19"/>
          <p:cNvCxnSpPr/>
          <p:nvPr/>
        </p:nvCxnSpPr>
        <p:spPr>
          <a:xfrm>
            <a:off x="1971675" y="1701800"/>
            <a:ext cx="11604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6"/>
          <p:cNvSpPr>
            <a:spLocks noChangeArrowheads="1"/>
          </p:cNvSpPr>
          <p:nvPr/>
        </p:nvSpPr>
        <p:spPr bwMode="auto">
          <a:xfrm>
            <a:off x="1222375" y="2376488"/>
            <a:ext cx="371475" cy="354012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950913" y="2908300"/>
            <a:ext cx="4492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23850" y="2849563"/>
            <a:ext cx="22034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sun      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意为“太阳”。</a:t>
            </a:r>
            <a:endParaRPr lang="zh-CN" altLang="zh-CN" sz="2000" b="1">
              <a:solidFill>
                <a:srgbClr val="0000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738188" y="2411413"/>
            <a:ext cx="116046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4878388" y="4403725"/>
            <a:ext cx="41036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want to do </a:t>
            </a:r>
            <a:r>
              <a:rPr lang="zh-CN" altLang="en-US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意为“想去做”。</a:t>
            </a:r>
            <a:endParaRPr lang="zh-CN" altLang="zh-CN" sz="2400" b="1">
              <a:solidFill>
                <a:srgbClr val="0000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878388" y="4903788"/>
            <a:ext cx="41036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want </a:t>
            </a:r>
            <a:r>
              <a:rPr lang="zh-CN" altLang="en-US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后接 不定时 </a:t>
            </a:r>
            <a:r>
              <a:rPr lang="en-US" altLang="zh-CN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to do</a:t>
            </a:r>
            <a:r>
              <a:rPr lang="zh-CN" altLang="en-US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。</a:t>
            </a:r>
            <a:endParaRPr lang="zh-CN" altLang="zh-CN" sz="2400" b="1">
              <a:solidFill>
                <a:srgbClr val="0000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4881563" y="5381625"/>
            <a:ext cx="4105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 </a:t>
            </a:r>
            <a:r>
              <a:rPr lang="en-US" altLang="zh-CN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I want to go swimming</a:t>
            </a:r>
            <a:r>
              <a:rPr lang="zh-CN" altLang="en-US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。</a:t>
            </a:r>
            <a:endParaRPr lang="zh-CN" altLang="zh-CN" sz="2400" b="1">
              <a:solidFill>
                <a:srgbClr val="0000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9" grpId="0"/>
      <p:bldP spid="31" grpId="0" bldLvl="0" animBg="1" autoUpdateAnimBg="0"/>
      <p:bldP spid="32" grpId="0" bldLvl="0" animBg="1" autoUpdateAnimBg="0"/>
      <p:bldP spid="33" grpId="0"/>
      <p:bldP spid="34" grpId="0"/>
      <p:bldP spid="35" grpId="0"/>
      <p:bldP spid="36" grpId="0"/>
      <p:bldP spid="37" grpId="0"/>
      <p:bldP spid="21" grpId="0" bldLvl="0" animBg="1" autoUpdateAnimBg="0"/>
      <p:bldP spid="23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79512" y="490092"/>
            <a:ext cx="305724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Read and act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6" name="矩形 25"/>
          <p:cNvSpPr>
            <a:spLocks noChangeArrowheads="1"/>
          </p:cNvSpPr>
          <p:nvPr/>
        </p:nvSpPr>
        <p:spPr bwMode="auto">
          <a:xfrm>
            <a:off x="3348038" y="306388"/>
            <a:ext cx="47513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朗读文本并分组角色扮演</a:t>
            </a: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375150" y="1474788"/>
            <a:ext cx="4589463" cy="3048000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Tom: Was it sunny in London  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           yesterday?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Grandma</a:t>
            </a:r>
            <a:r>
              <a:rPr lang="zh-CN" altLang="en-US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Yes, it was.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Tom: I want to play in the sun.</a:t>
            </a:r>
          </a:p>
        </p:txBody>
      </p:sp>
      <p:pic>
        <p:nvPicPr>
          <p:cNvPr id="52228" name="Picture 3" descr="E:\PPT素材总集\PNG图标集\CD-ROM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617538"/>
            <a:ext cx="5222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268413"/>
            <a:ext cx="4016375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179888" y="887413"/>
            <a:ext cx="4967287" cy="37861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Q1: Were Tom</a:t>
            </a: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’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 Grandma at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home yesterday? </a:t>
            </a:r>
          </a:p>
          <a:p>
            <a:pPr marL="457200" indent="-457200" eaLnBrk="1" hangingPunct="1">
              <a:spcBef>
                <a:spcPct val="0"/>
              </a:spcBef>
              <a:buFontTx/>
              <a:buAutoNum type="alphaUcPeriod"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Yes, she was.          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B. No, she wasn’t.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Q2: What did Tom</a:t>
            </a: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’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 Grandma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do?</a:t>
            </a:r>
          </a:p>
          <a:p>
            <a:pPr marL="457200" indent="-457200" eaLnBrk="1" hangingPunct="1">
              <a:spcBef>
                <a:spcPct val="0"/>
              </a:spcBef>
              <a:buFontTx/>
              <a:buAutoNum type="alphaUcPeriod"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She was out with Grandpa for a Chinese lesson.     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B. She was out with her friends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for a dancing lesson. </a:t>
            </a:r>
          </a:p>
        </p:txBody>
      </p:sp>
      <p:sp>
        <p:nvSpPr>
          <p:cNvPr id="14" name="矩形 13"/>
          <p:cNvSpPr/>
          <p:nvPr/>
        </p:nvSpPr>
        <p:spPr>
          <a:xfrm>
            <a:off x="96406" y="418190"/>
            <a:ext cx="421993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Watch and answer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3251" name="Picture 3" descr="E:\PPT素材总集\PNG图标集\CD-ROM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485775"/>
            <a:ext cx="5222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300" y="1041400"/>
            <a:ext cx="3938588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椭圆 6"/>
          <p:cNvSpPr>
            <a:spLocks noChangeArrowheads="1"/>
          </p:cNvSpPr>
          <p:nvPr/>
        </p:nvSpPr>
        <p:spPr bwMode="auto">
          <a:xfrm>
            <a:off x="4179888" y="1976438"/>
            <a:ext cx="371475" cy="354012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2" name="椭圆 6"/>
          <p:cNvSpPr>
            <a:spLocks noChangeArrowheads="1"/>
          </p:cNvSpPr>
          <p:nvPr/>
        </p:nvSpPr>
        <p:spPr bwMode="auto">
          <a:xfrm>
            <a:off x="4227513" y="3179763"/>
            <a:ext cx="371475" cy="354012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96838" y="3994150"/>
            <a:ext cx="42687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out     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意为“在外面（的），不在家（的）”。反义词是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in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150" y="1341438"/>
            <a:ext cx="211931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9875" y="3014663"/>
            <a:ext cx="1136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0988" y="3382963"/>
            <a:ext cx="221138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椭圆 6"/>
          <p:cNvSpPr>
            <a:spLocks noChangeArrowheads="1"/>
          </p:cNvSpPr>
          <p:nvPr/>
        </p:nvSpPr>
        <p:spPr bwMode="auto">
          <a:xfrm>
            <a:off x="850900" y="3357563"/>
            <a:ext cx="371475" cy="258762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0" name="椭圆 6"/>
          <p:cNvSpPr>
            <a:spLocks noChangeArrowheads="1"/>
          </p:cNvSpPr>
          <p:nvPr/>
        </p:nvSpPr>
        <p:spPr bwMode="auto">
          <a:xfrm>
            <a:off x="1712913" y="3543300"/>
            <a:ext cx="779462" cy="258763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114300" y="4767263"/>
            <a:ext cx="3683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lesson      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意为“课程”。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2124075" y="1773238"/>
            <a:ext cx="11604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101600" y="5084763"/>
            <a:ext cx="88550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Were you + place + yesterday?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是一般过去时的疑问句形式。肯定回答是：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Yes, I was.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否定回答是：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No, I wasn</a:t>
            </a:r>
            <a:r>
              <a:rPr lang="en-US" altLang="zh-CN" sz="2400" b="1">
                <a:ea typeface="微软雅黑" pitchFamily="34" charset="-122"/>
                <a:cs typeface="Arial" charset="0"/>
              </a:rPr>
              <a:t>’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t.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96838" y="5897563"/>
            <a:ext cx="8796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注意：当句中出现第一人称 </a:t>
            </a:r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I/we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或第二人称</a:t>
            </a:r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you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时，要互换。</a:t>
            </a:r>
            <a:endParaRPr lang="en-US" altLang="zh-CN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1" grpId="0" bldLvl="0" animBg="1" autoUpdateAnimBg="0"/>
      <p:bldP spid="32" grpId="0" bldLvl="0" animBg="1" autoUpdateAnimBg="0"/>
      <p:bldP spid="33" grpId="0"/>
      <p:bldP spid="29" grpId="0" bldLvl="0" animBg="1" autoUpdateAnimBg="0"/>
      <p:bldP spid="30" grpId="0" bldLvl="0" animBg="1" autoUpdateAnimBg="0"/>
      <p:bldP spid="38" grpId="0"/>
      <p:bldP spid="44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79512" y="490092"/>
            <a:ext cx="305724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Read and act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74" name="矩形 25"/>
          <p:cNvSpPr>
            <a:spLocks noChangeArrowheads="1"/>
          </p:cNvSpPr>
          <p:nvPr/>
        </p:nvSpPr>
        <p:spPr bwMode="auto">
          <a:xfrm>
            <a:off x="3348038" y="306388"/>
            <a:ext cx="47513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朗读文本并分组角色扮演</a:t>
            </a: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375150" y="1474788"/>
            <a:ext cx="4768850" cy="3786187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Tom:  Were you at home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          yesterday?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Grandma</a:t>
            </a:r>
            <a:r>
              <a:rPr lang="zh-CN" altLang="en-US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No, I  wasn’t. I was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                 out with Grandpa for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                  a Chinese lesson. </a:t>
            </a:r>
          </a:p>
        </p:txBody>
      </p:sp>
      <p:pic>
        <p:nvPicPr>
          <p:cNvPr id="54276" name="Picture 3" descr="E:\PPT素材总集\PNG图标集\CD-ROM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617538"/>
            <a:ext cx="5222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268413"/>
            <a:ext cx="4016375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300" y="1041400"/>
            <a:ext cx="3938588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179888" y="887413"/>
            <a:ext cx="4967287" cy="17541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Q1: Where is Tom</a:t>
            </a: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’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 Grandma?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A. At home.    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B. At school.</a:t>
            </a:r>
          </a:p>
        </p:txBody>
      </p:sp>
      <p:sp>
        <p:nvSpPr>
          <p:cNvPr id="14" name="矩形 13"/>
          <p:cNvSpPr/>
          <p:nvPr/>
        </p:nvSpPr>
        <p:spPr>
          <a:xfrm>
            <a:off x="96406" y="418190"/>
            <a:ext cx="421993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Watch and answer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5300" name="Picture 3" descr="E:\PPT素材总集\PNG图标集\CD-ROM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485775"/>
            <a:ext cx="5222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椭圆 6"/>
          <p:cNvSpPr>
            <a:spLocks noChangeArrowheads="1"/>
          </p:cNvSpPr>
          <p:nvPr/>
        </p:nvSpPr>
        <p:spPr bwMode="auto">
          <a:xfrm>
            <a:off x="4878388" y="1611313"/>
            <a:ext cx="371475" cy="354012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55800" y="1273175"/>
            <a:ext cx="18415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4550" y="3055938"/>
            <a:ext cx="127952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9" name="直接连接符 38"/>
          <p:cNvCxnSpPr/>
          <p:nvPr/>
        </p:nvCxnSpPr>
        <p:spPr>
          <a:xfrm>
            <a:off x="2206625" y="1611313"/>
            <a:ext cx="11604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77800" y="3989388"/>
            <a:ext cx="1801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cs typeface="Arial" charset="0"/>
              </a:rPr>
              <a:t>Are you …?</a:t>
            </a:r>
            <a:endParaRPr lang="zh-CN" altLang="zh-CN" sz="2400" b="1">
              <a:cs typeface="Arial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411413" y="3989388"/>
            <a:ext cx="4119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意为“你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…….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怎么样？”。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77800" y="4441825"/>
            <a:ext cx="57356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是对现在的人物状态进行提问。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276225" y="4886325"/>
            <a:ext cx="4397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肯定回答是：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Yes, I am.</a:t>
            </a:r>
          </a:p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否定回答是：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No, I am not.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133350" y="5805488"/>
            <a:ext cx="8796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注意：当句中出现第一人称 </a:t>
            </a:r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I/we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或第二人称</a:t>
            </a:r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you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时，要互换。</a:t>
            </a:r>
            <a:endParaRPr lang="en-US" altLang="zh-CN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1" grpId="0" bldLvl="0" animBg="1" autoUpdateAnimBg="0"/>
      <p:bldP spid="21" grpId="0"/>
      <p:bldP spid="22" grpId="0"/>
      <p:bldP spid="23" grpId="0"/>
      <p:bldP spid="24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79512" y="490092"/>
            <a:ext cx="305724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Read and act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2" name="矩形 25"/>
          <p:cNvSpPr>
            <a:spLocks noChangeArrowheads="1"/>
          </p:cNvSpPr>
          <p:nvPr/>
        </p:nvSpPr>
        <p:spPr bwMode="auto">
          <a:xfrm>
            <a:off x="3348038" y="306388"/>
            <a:ext cx="47513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朗读文本并分组角色扮演</a:t>
            </a: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375150" y="1474788"/>
            <a:ext cx="4768850" cy="1570037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Tom:  Are you at home now?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Grandma</a:t>
            </a:r>
            <a:r>
              <a:rPr lang="zh-CN" altLang="en-US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Yes, I  am. Ha </a:t>
            </a:r>
            <a:r>
              <a:rPr lang="en-US" altLang="zh-CN" sz="2400" b="1" dirty="0" err="1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ha</a:t>
            </a: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…</a:t>
            </a:r>
          </a:p>
        </p:txBody>
      </p:sp>
      <p:pic>
        <p:nvPicPr>
          <p:cNvPr id="56324" name="Picture 3" descr="E:\PPT素材总集\PNG图标集\CD-ROM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617538"/>
            <a:ext cx="5222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268413"/>
            <a:ext cx="4016375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79388" y="549275"/>
            <a:ext cx="8597900" cy="50784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一、根据汉语意思补全单词。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 eaLnBrk="1" hangingPunct="1">
              <a:lnSpc>
                <a:spcPct val="150000"/>
              </a:lnSpc>
              <a:spcBef>
                <a:spcPct val="50000"/>
              </a:spcBef>
              <a:buFontTx/>
              <a:buAutoNum type="arabicPeriod"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 </a:t>
            </a:r>
            <a:r>
              <a:rPr lang="en-US" altLang="zh-CN" sz="2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ut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不在家的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w __ </a:t>
            </a:r>
            <a:r>
              <a:rPr lang="en-US" altLang="zh-CN" sz="2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ll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健康的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s __ n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太阳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 __ __ </a:t>
            </a:r>
            <a:r>
              <a:rPr lang="en-US" altLang="zh-CN" sz="2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anks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 l __ </a:t>
            </a:r>
            <a:r>
              <a:rPr lang="en-US" altLang="zh-CN" sz="2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sson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一节课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 y __ </a:t>
            </a:r>
            <a:r>
              <a:rPr lang="en-US" altLang="zh-CN" sz="2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st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__ __ day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昨天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08025" y="1341438"/>
            <a:ext cx="3603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o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65200" y="2117725"/>
            <a:ext cx="358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e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84225" y="2825750"/>
            <a:ext cx="360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u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4838" y="3573463"/>
            <a:ext cx="360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t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87413" y="3573463"/>
            <a:ext cx="360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h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82638" y="4292600"/>
            <a:ext cx="360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e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87413" y="5013325"/>
            <a:ext cx="3603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e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47813" y="5013325"/>
            <a:ext cx="3603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e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908175" y="5013325"/>
            <a:ext cx="3603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r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3"/>
          <p:cNvSpPr txBox="1">
            <a:spLocks noChangeArrowheads="1"/>
          </p:cNvSpPr>
          <p:nvPr/>
        </p:nvSpPr>
        <p:spPr bwMode="auto">
          <a:xfrm>
            <a:off x="179388" y="666750"/>
            <a:ext cx="8597900" cy="566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二、选择最佳答案填空。</a:t>
            </a:r>
            <a:endParaRPr lang="en-US" altLang="zh-CN" sz="2400" b="1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(    )1. I ______ out yesterday.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          A. am              B. was                   C. are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(    )2. ______ you at home yesterday?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          A. Are              B. Was                   C. Were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(    )3. ______ it cloudy in Beijing yesterday?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          A. Was              B. Is                      C. Were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(    )4. — How are you?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          — Very _____, thank you.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         A. well              B. good                    C. beautifu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(    )5. — Is it sunny in Haikou?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           — ___________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/>
              <a:t>          A. Yes, it was.        B. No, it is.         C. Yes, it is.      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47663" y="908050"/>
            <a:ext cx="360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B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1773238"/>
            <a:ext cx="360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C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47663" y="2708275"/>
            <a:ext cx="360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A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8300" y="3716338"/>
            <a:ext cx="360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A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7663" y="4941888"/>
            <a:ext cx="360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C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588557"/>
            <a:ext cx="2966240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Listen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and imitate. </a:t>
            </a:r>
          </a:p>
          <a:p>
            <a:pPr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    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听音模仿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)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grpSp>
        <p:nvGrpSpPr>
          <p:cNvPr id="59394" name="组合 3"/>
          <p:cNvGrpSpPr>
            <a:grpSpLocks/>
          </p:cNvGrpSpPr>
          <p:nvPr/>
        </p:nvGrpSpPr>
        <p:grpSpPr bwMode="auto">
          <a:xfrm>
            <a:off x="179388" y="692150"/>
            <a:ext cx="8866187" cy="5637213"/>
            <a:chOff x="179512" y="692696"/>
            <a:chExt cx="8866297" cy="5636119"/>
          </a:xfrm>
        </p:grpSpPr>
        <p:pic>
          <p:nvPicPr>
            <p:cNvPr id="5939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9512" y="2147056"/>
              <a:ext cx="4176464" cy="3276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39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11960" y="692696"/>
              <a:ext cx="4833849" cy="5636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588557"/>
            <a:ext cx="381642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Read aloud. 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大声朗读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)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grpSp>
        <p:nvGrpSpPr>
          <p:cNvPr id="60418" name="组合 5"/>
          <p:cNvGrpSpPr>
            <a:grpSpLocks/>
          </p:cNvGrpSpPr>
          <p:nvPr/>
        </p:nvGrpSpPr>
        <p:grpSpPr bwMode="auto">
          <a:xfrm>
            <a:off x="179388" y="692150"/>
            <a:ext cx="8866187" cy="5637213"/>
            <a:chOff x="179512" y="692696"/>
            <a:chExt cx="8866297" cy="5636119"/>
          </a:xfrm>
        </p:grpSpPr>
        <p:pic>
          <p:nvPicPr>
            <p:cNvPr id="60419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9512" y="2147056"/>
              <a:ext cx="4176464" cy="3276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420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11960" y="692696"/>
              <a:ext cx="4833849" cy="5636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913" y="1127125"/>
            <a:ext cx="25987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582613" y="3119438"/>
            <a:ext cx="1922462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</a:p>
        </p:txBody>
      </p:sp>
      <p:sp>
        <p:nvSpPr>
          <p:cNvPr id="6" name="矩形 5"/>
          <p:cNvSpPr/>
          <p:nvPr/>
        </p:nvSpPr>
        <p:spPr>
          <a:xfrm>
            <a:off x="4143375" y="3146425"/>
            <a:ext cx="946150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zoo</a:t>
            </a:r>
          </a:p>
        </p:txBody>
      </p:sp>
      <p:sp>
        <p:nvSpPr>
          <p:cNvPr id="8" name="矩形 7"/>
          <p:cNvSpPr/>
          <p:nvPr/>
        </p:nvSpPr>
        <p:spPr>
          <a:xfrm>
            <a:off x="6732588" y="3068638"/>
            <a:ext cx="167163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cinema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913" y="3771900"/>
            <a:ext cx="259873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771900"/>
            <a:ext cx="26685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/>
        </p:nvSpPr>
        <p:spPr>
          <a:xfrm>
            <a:off x="931863" y="5867400"/>
            <a:ext cx="136683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</a:p>
        </p:txBody>
      </p:sp>
      <p:sp>
        <p:nvSpPr>
          <p:cNvPr id="19" name="矩形 18"/>
          <p:cNvSpPr/>
          <p:nvPr/>
        </p:nvSpPr>
        <p:spPr>
          <a:xfrm>
            <a:off x="6416675" y="5643563"/>
            <a:ext cx="2674938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supermarket</a:t>
            </a:r>
          </a:p>
        </p:txBody>
      </p:sp>
      <p:sp>
        <p:nvSpPr>
          <p:cNvPr id="9" name="六角星 8"/>
          <p:cNvSpPr/>
          <p:nvPr/>
        </p:nvSpPr>
        <p:spPr>
          <a:xfrm>
            <a:off x="3140075" y="4243388"/>
            <a:ext cx="2952750" cy="1670050"/>
          </a:xfrm>
          <a:prstGeom prst="star6">
            <a:avLst/>
          </a:prstGeom>
          <a:solidFill>
            <a:srgbClr val="0000FF"/>
          </a:solidFill>
          <a:ln w="82550"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i="1" dirty="0">
                <a:solidFill>
                  <a:srgbClr val="FFFF00"/>
                </a:solidFill>
              </a:rPr>
              <a:t>places</a:t>
            </a:r>
          </a:p>
          <a:p>
            <a:pPr algn="ctr">
              <a:defRPr/>
            </a:pPr>
            <a:r>
              <a:rPr lang="zh-CN" altLang="en-US" sz="2800" b="1" i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地点</a:t>
            </a:r>
            <a:endParaRPr lang="en-US" altLang="zh-CN" sz="2800" b="1" i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083" y="332656"/>
            <a:ext cx="3134192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Look and say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98813" y="1050925"/>
            <a:ext cx="2835275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6988" y="1084263"/>
            <a:ext cx="2519362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/>
      <p:bldP spid="8" grpId="0"/>
      <p:bldP spid="18" grpId="0"/>
      <p:bldP spid="19" grpId="0"/>
      <p:bldP spid="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588557"/>
            <a:ext cx="381642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Role play. 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角色扮演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)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61442" name="矩形 3"/>
          <p:cNvSpPr>
            <a:spLocks noChangeArrowheads="1"/>
          </p:cNvSpPr>
          <p:nvPr/>
        </p:nvSpPr>
        <p:spPr bwMode="auto">
          <a:xfrm>
            <a:off x="179388" y="1111250"/>
            <a:ext cx="38782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400" b="1">
                <a:latin typeface="微软雅黑" pitchFamily="34" charset="-122"/>
                <a:ea typeface="微软雅黑" pitchFamily="34" charset="-122"/>
              </a:rPr>
              <a:t>带上头饰分角色表演对话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grpSp>
        <p:nvGrpSpPr>
          <p:cNvPr id="61443" name="组合 6"/>
          <p:cNvGrpSpPr>
            <a:grpSpLocks/>
          </p:cNvGrpSpPr>
          <p:nvPr/>
        </p:nvGrpSpPr>
        <p:grpSpPr bwMode="auto">
          <a:xfrm>
            <a:off x="179388" y="692150"/>
            <a:ext cx="8866187" cy="5637213"/>
            <a:chOff x="179512" y="692696"/>
            <a:chExt cx="8866297" cy="5636119"/>
          </a:xfrm>
        </p:grpSpPr>
        <p:pic>
          <p:nvPicPr>
            <p:cNvPr id="6144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9512" y="2147056"/>
              <a:ext cx="4176464" cy="3276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4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11960" y="692696"/>
              <a:ext cx="4833849" cy="5636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2" descr="t01ef1648c6c28df0f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8950"/>
            <a:ext cx="914400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6" name="AutoShape 1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67" name="AutoShape 2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763713" y="4221163"/>
            <a:ext cx="6578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cs typeface="Arial" charset="0"/>
              </a:rPr>
              <a:t>Q1: What can you see in the picture? </a:t>
            </a:r>
            <a:endParaRPr lang="zh-CN" altLang="zh-CN" sz="2800" b="1">
              <a:cs typeface="Arial" charset="0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908175" y="5035550"/>
            <a:ext cx="50403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cs typeface="Arial" charset="0"/>
              </a:rPr>
              <a:t>I can see …</a:t>
            </a:r>
            <a:endParaRPr lang="zh-CN" altLang="zh-CN" sz="2800" b="1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6247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2001838"/>
            <a:ext cx="122396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20763" y="627063"/>
            <a:ext cx="7512050" cy="344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2" descr="t01ef1648c6c28df0f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8950"/>
            <a:ext cx="914400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AutoShape 1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491" name="AutoShape 2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258888" y="5103813"/>
            <a:ext cx="21605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1. 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  <a:cs typeface="Arial" charset="0"/>
              </a:rPr>
              <a:t>听音跟读。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392238" y="5732463"/>
            <a:ext cx="1728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2. 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  <a:cs typeface="Arial" charset="0"/>
              </a:rPr>
              <a:t>齐读。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pic>
        <p:nvPicPr>
          <p:cNvPr id="634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92150"/>
            <a:ext cx="7889875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AutoShape 1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14" name="AutoShape 2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5813" y="457200"/>
            <a:ext cx="3061845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Look and say</a:t>
            </a:r>
          </a:p>
        </p:txBody>
      </p:sp>
      <p:sp>
        <p:nvSpPr>
          <p:cNvPr id="64516" name="矩形 5"/>
          <p:cNvSpPr>
            <a:spLocks noChangeArrowheads="1"/>
          </p:cNvSpPr>
          <p:nvPr/>
        </p:nvSpPr>
        <p:spPr bwMode="auto">
          <a:xfrm>
            <a:off x="2698750" y="565150"/>
            <a:ext cx="3673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400" b="1">
                <a:latin typeface="微软雅黑" pitchFamily="34" charset="-122"/>
                <a:ea typeface="微软雅黑" pitchFamily="34" charset="-122"/>
              </a:rPr>
              <a:t>根据图片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说出图中的地点。</a:t>
            </a: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760413" y="3379788"/>
            <a:ext cx="1397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home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5364163" y="3379788"/>
            <a:ext cx="15843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cinema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300038" y="5922963"/>
            <a:ext cx="2547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supermarket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5364163" y="5922963"/>
            <a:ext cx="1549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  <a:cs typeface="Arial" charset="0"/>
              </a:rPr>
              <a:t>school</a:t>
            </a:r>
            <a:endParaRPr lang="zh-CN" altLang="zh-CN" sz="28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pic>
        <p:nvPicPr>
          <p:cNvPr id="645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041400"/>
            <a:ext cx="2890837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995363"/>
            <a:ext cx="2887662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463" y="3902075"/>
            <a:ext cx="296386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83150" y="3935413"/>
            <a:ext cx="2887663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  <p:bldP spid="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AutoShape 1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5538" name="AutoShape 2" descr="C:\Users\cxy20150421\AppData\Roaming\Tencent\Users\584646214\QQ\WinTemp\RichOle\`KSCQLDLEG@4}(5%)KA5M.pn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655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8" y="3205163"/>
            <a:ext cx="2119312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7125" y="3205163"/>
            <a:ext cx="1935163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038" y="4886325"/>
            <a:ext cx="2119312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0600" y="4865688"/>
            <a:ext cx="2071688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632325" y="2636838"/>
            <a:ext cx="34607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T: Were you at home 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   yesterday?</a:t>
            </a: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S1: Yes, I was. </a:t>
            </a:r>
          </a:p>
        </p:txBody>
      </p:sp>
      <p:sp>
        <p:nvSpPr>
          <p:cNvPr id="23" name="矩形 22"/>
          <p:cNvSpPr/>
          <p:nvPr/>
        </p:nvSpPr>
        <p:spPr>
          <a:xfrm>
            <a:off x="4643438" y="4646613"/>
            <a:ext cx="3949700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T: Were you at school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yesterday?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S1: No, I wasn</a:t>
            </a:r>
            <a:r>
              <a:rPr lang="en-US" altLang="zh-CN" sz="2400" b="1" dirty="0">
                <a:latin typeface="+mj-lt"/>
                <a:ea typeface="微软雅黑" panose="020B0503020204020204" pitchFamily="34" charset="-122"/>
              </a:rPr>
              <a:t>’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t. </a:t>
            </a:r>
          </a:p>
        </p:txBody>
      </p:sp>
      <p:sp>
        <p:nvSpPr>
          <p:cNvPr id="18" name="矩形 17"/>
          <p:cNvSpPr/>
          <p:nvPr/>
        </p:nvSpPr>
        <p:spPr>
          <a:xfrm>
            <a:off x="45813" y="457200"/>
            <a:ext cx="2653979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Group work</a:t>
            </a:r>
            <a:endParaRPr lang="en-US" altLang="zh-CN" sz="3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0325" y="896938"/>
            <a:ext cx="58801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规则：</a:t>
            </a:r>
            <a:endParaRPr lang="en-US" altLang="zh-CN" sz="2400" b="1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1.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学生四人小组，选择图片轮流进行问答。</a:t>
            </a:r>
            <a:endParaRPr lang="en-US" altLang="zh-CN" sz="2400" b="1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教师结合图片和一名优生示范对话。</a:t>
            </a:r>
            <a:endParaRPr lang="en-US" altLang="zh-CN" sz="2400" b="1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3.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教师抽查几组学生汇报。</a:t>
            </a:r>
          </a:p>
        </p:txBody>
      </p:sp>
      <p:sp>
        <p:nvSpPr>
          <p:cNvPr id="20" name="右箭头 19"/>
          <p:cNvSpPr/>
          <p:nvPr/>
        </p:nvSpPr>
        <p:spPr>
          <a:xfrm rot="16200000">
            <a:off x="832644" y="4163219"/>
            <a:ext cx="377825" cy="4175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1" name="右箭头 20"/>
          <p:cNvSpPr/>
          <p:nvPr/>
        </p:nvSpPr>
        <p:spPr>
          <a:xfrm rot="16200000">
            <a:off x="3654426" y="4183062"/>
            <a:ext cx="379412" cy="4175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3" grpId="0"/>
      <p:bldP spid="19" grpId="0"/>
      <p:bldP spid="20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2" descr="t01ef1648c6c28df0f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5300"/>
            <a:ext cx="9109075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2" name="Text Box 4"/>
          <p:cNvSpPr txBox="1">
            <a:spLocks noChangeArrowheads="1"/>
          </p:cNvSpPr>
          <p:nvPr/>
        </p:nvSpPr>
        <p:spPr bwMode="auto">
          <a:xfrm>
            <a:off x="558800" y="1624013"/>
            <a:ext cx="679926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— Was it sunny in London?</a:t>
            </a:r>
          </a:p>
          <a:p>
            <a:pPr>
              <a:spcBef>
                <a:spcPct val="50000"/>
              </a:spcBef>
            </a:pPr>
            <a:r>
              <a:rPr lang="en-US" altLang="zh-CN" sz="3600" b="1"/>
              <a:t>— Yes, it was. </a:t>
            </a:r>
          </a:p>
        </p:txBody>
      </p:sp>
      <p:sp>
        <p:nvSpPr>
          <p:cNvPr id="15" name="矩形 14"/>
          <p:cNvSpPr/>
          <p:nvPr/>
        </p:nvSpPr>
        <p:spPr>
          <a:xfrm>
            <a:off x="0" y="404664"/>
            <a:ext cx="2037737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巩固练习</a:t>
            </a:r>
          </a:p>
        </p:txBody>
      </p:sp>
      <p:pic>
        <p:nvPicPr>
          <p:cNvPr id="6656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3417888"/>
            <a:ext cx="284797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同心圆 1"/>
          <p:cNvSpPr/>
          <p:nvPr/>
        </p:nvSpPr>
        <p:spPr>
          <a:xfrm>
            <a:off x="177800" y="3441700"/>
            <a:ext cx="360363" cy="373063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66566" name="组合 2"/>
          <p:cNvGrpSpPr>
            <a:grpSpLocks/>
          </p:cNvGrpSpPr>
          <p:nvPr/>
        </p:nvGrpSpPr>
        <p:grpSpPr bwMode="auto">
          <a:xfrm>
            <a:off x="6088063" y="3441700"/>
            <a:ext cx="2895600" cy="2541588"/>
            <a:chOff x="5922986" y="3062821"/>
            <a:chExt cx="2895600" cy="2262769"/>
          </a:xfrm>
        </p:grpSpPr>
        <p:pic>
          <p:nvPicPr>
            <p:cNvPr id="66572" name="Picture 2"/>
            <p:cNvPicPr>
              <a:picLocks noChangeAspect="1" noChangeArrowheads="1"/>
            </p:cNvPicPr>
            <p:nvPr/>
          </p:nvPicPr>
          <p:blipFill>
            <a:blip r:embed="rId5"/>
            <a:srcRect b="6110"/>
            <a:stretch>
              <a:fillRect/>
            </a:stretch>
          </p:blipFill>
          <p:spPr bwMode="auto">
            <a:xfrm>
              <a:off x="5922986" y="3062821"/>
              <a:ext cx="2895600" cy="2262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同心圆 13"/>
            <p:cNvSpPr/>
            <p:nvPr/>
          </p:nvSpPr>
          <p:spPr>
            <a:xfrm>
              <a:off x="6062686" y="3062821"/>
              <a:ext cx="360362" cy="373124"/>
            </a:xfrm>
            <a:prstGeom prst="don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6567" name="组合 3"/>
          <p:cNvGrpSpPr>
            <a:grpSpLocks/>
          </p:cNvGrpSpPr>
          <p:nvPr/>
        </p:nvGrpSpPr>
        <p:grpSpPr bwMode="auto">
          <a:xfrm>
            <a:off x="3217863" y="3441700"/>
            <a:ext cx="2649537" cy="2482850"/>
            <a:chOff x="3197255" y="3789040"/>
            <a:chExt cx="2650675" cy="2482290"/>
          </a:xfrm>
        </p:grpSpPr>
        <p:pic>
          <p:nvPicPr>
            <p:cNvPr id="66570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197255" y="3789040"/>
              <a:ext cx="2650675" cy="2482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同心圆 12"/>
            <p:cNvSpPr/>
            <p:nvPr/>
          </p:nvSpPr>
          <p:spPr>
            <a:xfrm>
              <a:off x="3197255" y="3789040"/>
              <a:ext cx="360517" cy="372979"/>
            </a:xfrm>
            <a:prstGeom prst="don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467" name="椭圆 6"/>
          <p:cNvSpPr>
            <a:spLocks noChangeArrowheads="1"/>
          </p:cNvSpPr>
          <p:nvPr/>
        </p:nvSpPr>
        <p:spPr bwMode="auto">
          <a:xfrm>
            <a:off x="6192838" y="3448050"/>
            <a:ext cx="431800" cy="431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66569" name="Text Box 4"/>
          <p:cNvSpPr txBox="1">
            <a:spLocks noChangeArrowheads="1"/>
          </p:cNvSpPr>
          <p:nvPr/>
        </p:nvSpPr>
        <p:spPr bwMode="auto">
          <a:xfrm>
            <a:off x="504825" y="981075"/>
            <a:ext cx="80629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一</a:t>
            </a:r>
            <a:r>
              <a:rPr lang="en-US" altLang="zh-CN" sz="3600" b="1"/>
              <a:t>.  </a:t>
            </a:r>
            <a:r>
              <a:rPr lang="zh-CN" altLang="en-US" sz="3600" b="1"/>
              <a:t>根据句子意思，选择正确的图片。</a:t>
            </a:r>
            <a:endParaRPr lang="en-US" altLang="zh-CN" sz="3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7" grpId="0" bldLvl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16013" y="3376613"/>
            <a:ext cx="6264275" cy="273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8610" name="Text Box 3"/>
          <p:cNvSpPr txBox="1">
            <a:spLocks noChangeArrowheads="1"/>
          </p:cNvSpPr>
          <p:nvPr/>
        </p:nvSpPr>
        <p:spPr bwMode="auto">
          <a:xfrm>
            <a:off x="179388" y="549275"/>
            <a:ext cx="8597900" cy="555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二、根据问句选择正确的答句。</a:t>
            </a:r>
            <a:endParaRPr lang="en-US" altLang="zh-CN" sz="2400" b="1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/>
              <a:t>(    )1. Is it windy in Hangzhou?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/>
              <a:t>(    )2. Were you at home yesterday?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/>
              <a:t>(    )3. Was it cloudy in Beijing yesterday?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/>
              <a:t>(    )4. How are you?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/>
              <a:t>(    )5. Hello. Who’s that?</a:t>
            </a:r>
          </a:p>
          <a:p>
            <a:pPr>
              <a:spcBef>
                <a:spcPct val="50000"/>
              </a:spcBef>
            </a:pPr>
            <a:r>
              <a:rPr lang="en-US" altLang="zh-CN" sz="2400" b="1"/>
              <a:t>               A. Yes, I was.</a:t>
            </a:r>
          </a:p>
          <a:p>
            <a:pPr>
              <a:spcBef>
                <a:spcPct val="50000"/>
              </a:spcBef>
            </a:pPr>
            <a:r>
              <a:rPr lang="en-US" altLang="zh-CN" sz="2400" b="1"/>
              <a:t>               B. Hello. This is Tom.</a:t>
            </a:r>
          </a:p>
          <a:p>
            <a:pPr>
              <a:spcBef>
                <a:spcPct val="50000"/>
              </a:spcBef>
            </a:pPr>
            <a:r>
              <a:rPr lang="en-US" altLang="zh-CN" sz="2400" b="1"/>
              <a:t>               C. Yes, it is.</a:t>
            </a:r>
          </a:p>
          <a:p>
            <a:pPr>
              <a:spcBef>
                <a:spcPct val="50000"/>
              </a:spcBef>
            </a:pPr>
            <a:r>
              <a:rPr lang="en-US" altLang="zh-CN" sz="2400" b="1"/>
              <a:t>               D. Very well, thanks.</a:t>
            </a:r>
          </a:p>
          <a:p>
            <a:pPr>
              <a:spcBef>
                <a:spcPct val="50000"/>
              </a:spcBef>
            </a:pPr>
            <a:r>
              <a:rPr lang="en-US" altLang="zh-CN" sz="2400" b="1"/>
              <a:t>               E. No, it wasn’t.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07975" y="908050"/>
            <a:ext cx="360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C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31788" y="1431925"/>
            <a:ext cx="360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A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65125" y="1971675"/>
            <a:ext cx="360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E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65125" y="2420938"/>
            <a:ext cx="360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D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39725" y="2852738"/>
            <a:ext cx="358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B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3"/>
          <p:cNvSpPr txBox="1">
            <a:spLocks noChangeArrowheads="1"/>
          </p:cNvSpPr>
          <p:nvPr/>
        </p:nvSpPr>
        <p:spPr bwMode="auto">
          <a:xfrm>
            <a:off x="282575" y="458788"/>
            <a:ext cx="8597900" cy="614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三、汉译英。</a:t>
            </a:r>
            <a:endParaRPr lang="en-US" altLang="zh-CN" sz="2400" b="1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1. —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你昨天在家吗？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—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不，我不在。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______________________________________________________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______________________________________________________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2.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我昨天在外面。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______________________________________________________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3. —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昨天北京的天气晴朗吗？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—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是的，晴朗。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______________________________________________________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______________________________________________________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4.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我很健康，谢谢。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______________________________________________________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27088" y="1773238"/>
            <a:ext cx="4537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Were you at home yesterday? 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27088" y="2295525"/>
            <a:ext cx="7345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No, I wasn’t.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00113" y="3141663"/>
            <a:ext cx="36004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I was out yesterday.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35013" y="4581525"/>
            <a:ext cx="715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Was it sunny in Beijing</a:t>
            </a:r>
            <a:r>
              <a:rPr lang="zh-CN" altLang="en-US" sz="2400" b="1">
                <a:solidFill>
                  <a:srgbClr val="FF0000"/>
                </a:solidFill>
              </a:rPr>
              <a:t> </a:t>
            </a:r>
            <a:r>
              <a:rPr lang="en-US" altLang="zh-CN" sz="2400" b="1">
                <a:solidFill>
                  <a:srgbClr val="FF0000"/>
                </a:solidFill>
              </a:rPr>
              <a:t>yesterday?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35013" y="5084763"/>
            <a:ext cx="7150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Yes, it was.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11188" y="6021388"/>
            <a:ext cx="7150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I am very well, thank you. 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图片 12" descr="t01ef1648c6c28df0f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8" y="549275"/>
            <a:ext cx="9126537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8" name="矩形 2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5288" y="239713"/>
            <a:ext cx="31781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文本框 3"/>
          <p:cNvSpPr txBox="1">
            <a:spLocks noChangeArrowheads="1"/>
          </p:cNvSpPr>
          <p:nvPr/>
        </p:nvSpPr>
        <p:spPr bwMode="auto">
          <a:xfrm>
            <a:off x="684213" y="1341438"/>
            <a:ext cx="15128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词汇：  </a:t>
            </a:r>
            <a:endParaRPr lang="en-US" altLang="zh-CN" sz="3600" b="1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660" name="文本框 3"/>
          <p:cNvSpPr txBox="1">
            <a:spLocks noChangeArrowheads="1"/>
          </p:cNvSpPr>
          <p:nvPr/>
        </p:nvSpPr>
        <p:spPr bwMode="auto">
          <a:xfrm>
            <a:off x="398463" y="3933825"/>
            <a:ext cx="15827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句型： </a:t>
            </a:r>
            <a:endParaRPr lang="en-US" altLang="zh-CN" sz="3600" b="1">
              <a:solidFill>
                <a:srgbClr val="FF3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40" name="文本框 7"/>
          <p:cNvSpPr txBox="1">
            <a:spLocks noChangeArrowheads="1"/>
          </p:cNvSpPr>
          <p:nvPr/>
        </p:nvSpPr>
        <p:spPr bwMode="auto">
          <a:xfrm>
            <a:off x="1763713" y="2492375"/>
            <a:ext cx="7272337" cy="4076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b="1" dirty="0"/>
              <a:t>— How are you?</a:t>
            </a: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b="1" dirty="0"/>
              <a:t>— Very well, thanks. / Fine, thanks.</a:t>
            </a: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b="1" dirty="0"/>
              <a:t>— Were you … yesterday? </a:t>
            </a: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b="1" dirty="0"/>
              <a:t>— Yes, I was. / No, I wasn’t. </a:t>
            </a: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b="1" dirty="0"/>
              <a:t>— Was it … yesterday? </a:t>
            </a: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b="1" dirty="0"/>
              <a:t>— Yes, it was. / No, it wasn’t.</a:t>
            </a:r>
          </a:p>
        </p:txBody>
      </p:sp>
      <p:sp>
        <p:nvSpPr>
          <p:cNvPr id="12" name="文本框 8"/>
          <p:cNvSpPr txBox="1">
            <a:spLocks noChangeArrowheads="1"/>
          </p:cNvSpPr>
          <p:nvPr/>
        </p:nvSpPr>
        <p:spPr bwMode="auto">
          <a:xfrm>
            <a:off x="2003425" y="1052513"/>
            <a:ext cx="7343775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/>
              <a:t>yesterday, out, well, thanks, </a:t>
            </a:r>
          </a:p>
          <a:p>
            <a:pPr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/>
              <a:t>sun, lesson</a:t>
            </a:r>
            <a:endParaRPr lang="zh-CN" altLang="zh-CN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 animBg="1" autoUpdateAnimBg="0"/>
      <p:bldP spid="1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23850" y="5013325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cs typeface="Arial" charset="0"/>
              </a:rPr>
              <a:t>Q1: What can you see in the picture? </a:t>
            </a:r>
            <a:endParaRPr lang="zh-CN" altLang="zh-CN" sz="3200" b="1">
              <a:cs typeface="Arial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042988" y="5626100"/>
            <a:ext cx="3816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cs typeface="Arial" charset="0"/>
              </a:rPr>
              <a:t> I can see …</a:t>
            </a:r>
            <a:endParaRPr lang="zh-CN" altLang="zh-CN" sz="3200" b="1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260378" y="692696"/>
            <a:ext cx="5820545" cy="40254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050" y="981075"/>
            <a:ext cx="5043488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157788" y="1157288"/>
            <a:ext cx="38068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cs typeface="Arial" charset="0"/>
              </a:rPr>
              <a:t>Q1: What can you see in   </a:t>
            </a:r>
          </a:p>
          <a:p>
            <a:r>
              <a:rPr lang="en-US" altLang="zh-CN" sz="2400" b="1">
                <a:cs typeface="Arial" charset="0"/>
              </a:rPr>
              <a:t>        the picture? </a:t>
            </a:r>
            <a:endParaRPr lang="zh-CN" altLang="zh-CN" sz="2400" b="1">
              <a:cs typeface="Arial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737225" y="2309813"/>
            <a:ext cx="2952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cs typeface="Arial" charset="0"/>
              </a:rPr>
              <a:t> I can see Tom, …</a:t>
            </a:r>
            <a:endParaRPr lang="zh-CN" altLang="zh-CN" sz="2400" b="1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219700" y="3030538"/>
            <a:ext cx="38592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cs typeface="Arial" charset="0"/>
              </a:rPr>
              <a:t>Q2: What are they doing?</a:t>
            </a:r>
            <a:endParaRPr lang="zh-CN" altLang="zh-CN" sz="2400" b="1">
              <a:cs typeface="Arial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773738" y="3678238"/>
            <a:ext cx="33004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cs typeface="Arial" charset="0"/>
              </a:rPr>
              <a:t>They are making a phone call</a:t>
            </a:r>
            <a:r>
              <a:rPr lang="zh-CN" altLang="en-US" sz="2000" b="1">
                <a:solidFill>
                  <a:srgbClr val="FF0000"/>
                </a:solidFill>
                <a:cs typeface="Arial" charset="0"/>
              </a:rPr>
              <a:t>（</a:t>
            </a:r>
            <a:r>
              <a:rPr lang="zh-CN" alt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打电话</a:t>
            </a:r>
            <a:r>
              <a:rPr lang="zh-CN" altLang="en-US" sz="2000" b="1">
                <a:solidFill>
                  <a:srgbClr val="FF0000"/>
                </a:solidFill>
                <a:cs typeface="Arial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cs typeface="Arial" charset="0"/>
              </a:rPr>
              <a:t>.</a:t>
            </a:r>
            <a:endParaRPr lang="zh-CN" altLang="zh-CN" sz="2400" b="1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79512" y="490092"/>
            <a:ext cx="305724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Read and act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2" name="矩形 25"/>
          <p:cNvSpPr>
            <a:spLocks noChangeArrowheads="1"/>
          </p:cNvSpPr>
          <p:nvPr/>
        </p:nvSpPr>
        <p:spPr bwMode="auto">
          <a:xfrm>
            <a:off x="3348038" y="306388"/>
            <a:ext cx="47513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朗读文本并分组角色扮演</a:t>
            </a: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489450" y="1628775"/>
            <a:ext cx="4464050" cy="2678113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8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Tom: Hello,</a:t>
            </a:r>
            <a:r>
              <a:rPr lang="zh-CN" altLang="en-US" sz="28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8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Grandma.    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8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          This is Tom.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8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Grandma: Hello, Tom.</a:t>
            </a:r>
            <a:endParaRPr lang="zh-CN" altLang="zh-CN" sz="2800" b="1" dirty="0"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6084" name="Picture 3" descr="E:\PPT素材总集\PNG图标集\CD-ROM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617538"/>
            <a:ext cx="5222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268413"/>
            <a:ext cx="4016375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229100" y="996950"/>
            <a:ext cx="48561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Q1: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他们是如何问候和回答对方的？</a:t>
            </a:r>
            <a:endParaRPr lang="en-US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6406" y="418190"/>
            <a:ext cx="421993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Watch and answer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7107" name="Picture 3" descr="E:\PPT素材总集\PNG图标集\CD-ROM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485775"/>
            <a:ext cx="5222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991100" y="1406525"/>
            <a:ext cx="2692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How are you?</a:t>
            </a:r>
            <a:endParaRPr lang="zh-CN" altLang="zh-CN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878388" y="1852613"/>
            <a:ext cx="35385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 Very well, thank you. 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47663" y="3979863"/>
            <a:ext cx="8328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 well         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意为“健康的”，是形容词。其同义词是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nice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pic>
        <p:nvPicPr>
          <p:cNvPr id="471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663" y="1049338"/>
            <a:ext cx="3937000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014913" y="2314575"/>
            <a:ext cx="22574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Fine, thanks.</a:t>
            </a:r>
            <a:endParaRPr lang="zh-CN" altLang="zh-CN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3713" y="1268413"/>
            <a:ext cx="23177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3275" y="3175000"/>
            <a:ext cx="17748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椭圆 6"/>
          <p:cNvSpPr>
            <a:spLocks noChangeArrowheads="1"/>
          </p:cNvSpPr>
          <p:nvPr/>
        </p:nvSpPr>
        <p:spPr bwMode="auto">
          <a:xfrm>
            <a:off x="1247775" y="3321050"/>
            <a:ext cx="371475" cy="354013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766888" y="1895475"/>
            <a:ext cx="1562100" cy="577850"/>
            <a:chOff x="1831281" y="1852393"/>
            <a:chExt cx="1562230" cy="577575"/>
          </a:xfrm>
        </p:grpSpPr>
        <p:grpSp>
          <p:nvGrpSpPr>
            <p:cNvPr id="47126" name="组合 2"/>
            <p:cNvGrpSpPr>
              <a:grpSpLocks/>
            </p:cNvGrpSpPr>
            <p:nvPr/>
          </p:nvGrpSpPr>
          <p:grpSpPr bwMode="auto">
            <a:xfrm>
              <a:off x="1831281" y="1852393"/>
              <a:ext cx="1562230" cy="577575"/>
              <a:chOff x="1857642" y="1846335"/>
              <a:chExt cx="2317802" cy="648071"/>
            </a:xfrm>
          </p:grpSpPr>
          <p:pic>
            <p:nvPicPr>
              <p:cNvPr id="47128" name="Picture 2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857642" y="1846335"/>
                <a:ext cx="2317802" cy="6480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7129" name="Picture 5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077862" y="1967533"/>
                <a:ext cx="1997849" cy="333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7127" name="Picture 4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109405" y="1947076"/>
              <a:ext cx="1087190" cy="323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47663" y="4443413"/>
            <a:ext cx="8328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 well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也可以做副词使用，意为“很好地、充分地” 。如：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347663" y="4775200"/>
            <a:ext cx="7480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 I can play football well.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我踢足球踢得很好。</a:t>
            </a:r>
            <a:endParaRPr lang="en-US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7" name="椭圆 6"/>
          <p:cNvSpPr>
            <a:spLocks noChangeArrowheads="1"/>
          </p:cNvSpPr>
          <p:nvPr/>
        </p:nvSpPr>
        <p:spPr bwMode="auto">
          <a:xfrm>
            <a:off x="2374900" y="1946275"/>
            <a:ext cx="627063" cy="354013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50825" y="5356225"/>
            <a:ext cx="7705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 thanks       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意为“谢谢”，是名词。只用复数形式。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347663" y="5876925"/>
            <a:ext cx="8328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英语中的答谢语有：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Not at all. You are welcome.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不用谢。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476750" y="2843213"/>
            <a:ext cx="46085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How are you?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意为“你好吗？”用于询问对方身体状况。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971675" y="1636713"/>
            <a:ext cx="11604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8" grpId="0"/>
      <p:bldP spid="22" grpId="0"/>
      <p:bldP spid="17" grpId="0"/>
      <p:bldP spid="23" grpId="0" bldLvl="0" animBg="1" autoUpdateAnimBg="0"/>
      <p:bldP spid="25" grpId="0"/>
      <p:bldP spid="26" grpId="0"/>
      <p:bldP spid="27" grpId="0" bldLvl="0" animBg="1" autoUpdateAnimBg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79512" y="490092"/>
            <a:ext cx="305724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Read and act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0" name="矩形 25"/>
          <p:cNvSpPr>
            <a:spLocks noChangeArrowheads="1"/>
          </p:cNvSpPr>
          <p:nvPr/>
        </p:nvSpPr>
        <p:spPr bwMode="auto">
          <a:xfrm>
            <a:off x="3348038" y="306388"/>
            <a:ext cx="47513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朗读文本并分组角色扮演</a:t>
            </a: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375150" y="1474788"/>
            <a:ext cx="4660900" cy="3048000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Tom: How are you, Grandma?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Grandma: Very well, thank you.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                  And how are you?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Tom: Fine, thanks.</a:t>
            </a:r>
          </a:p>
        </p:txBody>
      </p:sp>
      <p:pic>
        <p:nvPicPr>
          <p:cNvPr id="48132" name="Picture 3" descr="E:\PPT素材总集\PNG图标集\CD-ROM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617538"/>
            <a:ext cx="5222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268413"/>
            <a:ext cx="4016375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316413" y="996950"/>
            <a:ext cx="4856162" cy="28622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Q1: Is it sunny in London?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A. Yes, it is.     B. No, it </a:t>
            </a: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isn’t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Q2: What is the weather like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in London?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A. It is rainy.    B. It is windy.</a:t>
            </a:r>
          </a:p>
        </p:txBody>
      </p:sp>
      <p:sp>
        <p:nvSpPr>
          <p:cNvPr id="14" name="矩形 13"/>
          <p:cNvSpPr/>
          <p:nvPr/>
        </p:nvSpPr>
        <p:spPr>
          <a:xfrm>
            <a:off x="96406" y="418190"/>
            <a:ext cx="421993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Watch and answer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9155" name="Picture 3" descr="E:\PPT素材总集\PNG图标集\CD-ROM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485775"/>
            <a:ext cx="5222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663" y="1049338"/>
            <a:ext cx="3937000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椭圆 6"/>
          <p:cNvSpPr>
            <a:spLocks noChangeArrowheads="1"/>
          </p:cNvSpPr>
          <p:nvPr/>
        </p:nvSpPr>
        <p:spPr bwMode="auto">
          <a:xfrm>
            <a:off x="6804025" y="1690688"/>
            <a:ext cx="371475" cy="354012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32" name="椭圆 6"/>
          <p:cNvSpPr>
            <a:spLocks noChangeArrowheads="1"/>
          </p:cNvSpPr>
          <p:nvPr/>
        </p:nvSpPr>
        <p:spPr bwMode="auto">
          <a:xfrm>
            <a:off x="6804025" y="3321050"/>
            <a:ext cx="371475" cy="354013"/>
          </a:xfrm>
          <a:prstGeom prst="ellips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zh-CN" altLang="en-US" sz="3600">
              <a:solidFill>
                <a:srgbClr val="FF0000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79613" y="1273175"/>
            <a:ext cx="2185987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3101975"/>
            <a:ext cx="13938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177800" y="3989388"/>
            <a:ext cx="1801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cs typeface="Arial" charset="0"/>
              </a:rPr>
              <a:t>Is it …?</a:t>
            </a:r>
            <a:endParaRPr lang="zh-CN" altLang="zh-CN" sz="2400" b="1">
              <a:cs typeface="Arial" charset="0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1835150" y="3979863"/>
            <a:ext cx="41195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意为“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cs typeface="Arial" charset="0"/>
              </a:rPr>
              <a:t>…….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怎么样？”。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177800" y="4441825"/>
            <a:ext cx="57356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是对现在的事物或事情进行提问。</a:t>
            </a:r>
            <a:endParaRPr lang="zh-CN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276225" y="4886325"/>
            <a:ext cx="4397375" cy="8302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肯定回答是：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Yes, it is.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否定回答是：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No, it isn</a:t>
            </a: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’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t.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403225" y="5716588"/>
            <a:ext cx="6184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cs typeface="Arial" charset="0"/>
              </a:rPr>
              <a:t>— Is it a pen?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cs typeface="Arial" charset="0"/>
              </a:rPr>
              <a:t>（它是一支钢笔吗？）</a:t>
            </a:r>
            <a:endParaRPr lang="en-US" altLang="zh-CN" sz="2400" b="1"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r>
              <a:rPr lang="en-US" altLang="zh-CN" sz="2400" b="1">
                <a:cs typeface="Arial" charset="0"/>
              </a:rPr>
              <a:t>— Yes, it is.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 （是的，它是。）</a:t>
            </a:r>
            <a:endParaRPr lang="en-US" altLang="zh-CN" sz="2400" b="1">
              <a:latin typeface="微软雅黑" pitchFamily="34" charset="-122"/>
              <a:ea typeface="微软雅黑" pitchFamily="34" charset="-122"/>
            </a:endParaRPr>
          </a:p>
          <a:p>
            <a:endParaRPr lang="zh-CN" altLang="zh-CN" sz="2400" b="1">
              <a:cs typeface="Arial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2124075" y="1773238"/>
            <a:ext cx="11604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1" grpId="0" bldLvl="0" animBg="1" autoUpdateAnimBg="0"/>
      <p:bldP spid="32" grpId="0" bldLvl="0" animBg="1" autoUpdateAnimBg="0"/>
      <p:bldP spid="33" grpId="0"/>
      <p:bldP spid="34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79512" y="490092"/>
            <a:ext cx="305724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Read and act</a:t>
            </a:r>
            <a:endParaRPr lang="zh-CN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78" name="矩形 25"/>
          <p:cNvSpPr>
            <a:spLocks noChangeArrowheads="1"/>
          </p:cNvSpPr>
          <p:nvPr/>
        </p:nvSpPr>
        <p:spPr bwMode="auto">
          <a:xfrm>
            <a:off x="3348038" y="306388"/>
            <a:ext cx="47513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朗读文本并分组角色扮演</a:t>
            </a: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500563" y="1773238"/>
            <a:ext cx="4319587" cy="230822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Tom: Is it sunny in London?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Grandma: No, it isn’t. It is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                  windy.</a:t>
            </a:r>
          </a:p>
        </p:txBody>
      </p:sp>
      <p:pic>
        <p:nvPicPr>
          <p:cNvPr id="50180" name="Picture 3" descr="E:\PPT素材总集\PNG图标集\CD-ROM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617538"/>
            <a:ext cx="5222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268413"/>
            <a:ext cx="4016375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21世纪教育网精品课件模板">
  <a:themeElements>
    <a:clrScheme name="21世纪教育网精品课件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1世纪教育网精品课件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1世纪教育网精品课件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21世纪教育网精品课件模板">
  <a:themeElements>
    <a:clrScheme name="21世纪教育网精品课件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1世纪教育网精品课件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1世纪教育网精品课件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</Template>
  <TotalTime>1</TotalTime>
  <Words>1513</Words>
  <Application>Microsoft Office PowerPoint</Application>
  <PresentationFormat>全屏显示(4:3)</PresentationFormat>
  <Paragraphs>228</Paragraphs>
  <Slides>28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华文楷体</vt:lpstr>
      <vt:lpstr>迷你简粗倩</vt:lpstr>
      <vt:lpstr>宋体</vt:lpstr>
      <vt:lpstr>微软雅黑</vt:lpstr>
      <vt:lpstr>Arial</vt:lpstr>
      <vt:lpstr>Calibri</vt:lpstr>
      <vt:lpstr>Times New Roman</vt:lpstr>
      <vt:lpstr>21世纪教育网精品课件模板</vt:lpstr>
      <vt:lpstr>默认设计模板</vt:lpstr>
      <vt:lpstr>1_21世纪教育网精品课件模板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曹惜惜</cp:lastModifiedBy>
  <cp:revision>208</cp:revision>
  <dcterms:created xsi:type="dcterms:W3CDTF">2016-06-22T11:48:00Z</dcterms:created>
  <dcterms:modified xsi:type="dcterms:W3CDTF">2017-11-11T13:40:52Z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2052-10.1.0.6374</vt:lpwstr>
  </property>
</Properties>
</file>