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0" r:id="rId3"/>
    <p:sldId id="278" r:id="rId4"/>
    <p:sldId id="260" r:id="rId5"/>
    <p:sldId id="256" r:id="rId6"/>
    <p:sldId id="257" r:id="rId7"/>
    <p:sldId id="258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71" r:id="rId16"/>
    <p:sldId id="272" r:id="rId17"/>
    <p:sldId id="273" r:id="rId18"/>
    <p:sldId id="281" r:id="rId19"/>
    <p:sldId id="275" r:id="rId20"/>
    <p:sldId id="276" r:id="rId21"/>
    <p:sldId id="277" r:id="rId22"/>
    <p:sldId id="269" r:id="rId23"/>
    <p:sldId id="270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file:///C:\Users\Administrator\Desktop\Book4Unit5lesson1\red%20%20bus.mp4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esktop\Book4Unit5lesson1\red%20%20bus.mp4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U5L1_1.sw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file:///C:\Users\Administrator\Desktop\Book4Unit5lesson1\U5L11005&#21477;&#22411;.mp3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Book4Unit5lesson1\U5L11005&#21477;&#22411;.mp3" TargetMode="External"/><Relationship Id="rId6" Type="http://schemas.openxmlformats.org/officeDocument/2006/relationships/image" Target="../media/image17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2" Type="http://schemas.openxmlformats.org/officeDocument/2006/relationships/audio" Target="file:///C:\Users\Administrator\Desktop\Book4Unit5lesson1\U5W005%20cheap.mp3" TargetMode="External"/><Relationship Id="rId1" Type="http://schemas.openxmlformats.org/officeDocument/2006/relationships/audio" Target="file:///C:\Users\Administrator\Desktop\Book4Unit5lesson1\U5W004fast.mp3" TargetMode="External"/><Relationship Id="rId6" Type="http://schemas.microsoft.com/office/2007/relationships/media" Target="file:///C:\Users\Administrator\Desktop\Book4Unit5lesson1\U5W005%20cheap.mp3" TargetMode="External"/><Relationship Id="rId5" Type="http://schemas.openxmlformats.org/officeDocument/2006/relationships/image" Target="../media/image33.png"/><Relationship Id="rId4" Type="http://schemas.microsoft.com/office/2007/relationships/media" Target="file:///C:\Users\Administrator\Desktop\Book4Unit5lesson1\U5W004fast.mp3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Administrator\Desktop\Book4Unit5lesson1\U5L11008&#21477;&#22411;.mp3" TargetMode="External"/><Relationship Id="rId13" Type="http://schemas.openxmlformats.org/officeDocument/2006/relationships/image" Target="../media/image37.png"/><Relationship Id="rId18" Type="http://schemas.microsoft.com/office/2007/relationships/media" Target="file:///C:\Users\Administrator\Desktop\Book4Unit5lesson1\U5L11005&#21477;&#22411;.mp3" TargetMode="External"/><Relationship Id="rId3" Type="http://schemas.openxmlformats.org/officeDocument/2006/relationships/audio" Target="file:///C:\Users\Administrator\Desktop\Book4Unit5lesson1\U5L11003&#21477;&#22411;.mp3" TargetMode="External"/><Relationship Id="rId21" Type="http://schemas.microsoft.com/office/2007/relationships/media" Target="file:///C:\Users\Administrator\Desktop\Book4Unit5lesson1\U5L11007&#21477;&#22411;.mp3" TargetMode="External"/><Relationship Id="rId7" Type="http://schemas.openxmlformats.org/officeDocument/2006/relationships/audio" Target="file:///C:\Users\Administrator\Desktop\Book4Unit5lesson1\U5L11007&#21477;&#22411;.mp3" TargetMode="External"/><Relationship Id="rId12" Type="http://schemas.microsoft.com/office/2007/relationships/media" Target="file:///C:\Users\Administrator\Desktop\Book4Unit5lesson1\U5L11002&#21477;&#22411;.mp3" TargetMode="External"/><Relationship Id="rId17" Type="http://schemas.openxmlformats.org/officeDocument/2006/relationships/image" Target="../media/image18.png"/><Relationship Id="rId2" Type="http://schemas.openxmlformats.org/officeDocument/2006/relationships/audio" Target="file:///C:\Users\Administrator\Desktop\Book4Unit5lesson1\U5L11002&#21477;&#22411;.mp3" TargetMode="External"/><Relationship Id="rId16" Type="http://schemas.microsoft.com/office/2007/relationships/media" Target="file:///C:\Users\Administrator\Desktop\Book4Unit5lesson1\U5L11004&#21477;&#22411;.mp3" TargetMode="External"/><Relationship Id="rId20" Type="http://schemas.microsoft.com/office/2007/relationships/media" Target="file:///C:\Users\Administrator\Desktop\Book4Unit5lesson1\U5L11006&#21477;&#22411;.mp3" TargetMode="External"/><Relationship Id="rId1" Type="http://schemas.openxmlformats.org/officeDocument/2006/relationships/audio" Target="file:///C:\Users\Administrator\Desktop\Book4Unit5lesson1\U5L11001&#21477;&#22411;.mp3" TargetMode="External"/><Relationship Id="rId6" Type="http://schemas.openxmlformats.org/officeDocument/2006/relationships/audio" Target="file:///C:\Users\Administrator\Desktop\Book4Unit5lesson1\U5L11006&#21477;&#22411;.mp3" TargetMode="External"/><Relationship Id="rId11" Type="http://schemas.openxmlformats.org/officeDocument/2006/relationships/image" Target="../media/image36.png"/><Relationship Id="rId24" Type="http://schemas.openxmlformats.org/officeDocument/2006/relationships/image" Target="../media/image41.png"/><Relationship Id="rId5" Type="http://schemas.openxmlformats.org/officeDocument/2006/relationships/audio" Target="file:///C:\Users\Administrator\Desktop\Book4Unit5lesson1\U5L11005&#21477;&#22411;.mp3" TargetMode="External"/><Relationship Id="rId15" Type="http://schemas.openxmlformats.org/officeDocument/2006/relationships/image" Target="../media/image38.png"/><Relationship Id="rId23" Type="http://schemas.microsoft.com/office/2007/relationships/media" Target="file:///C:\Users\Administrator\Desktop\Book4Unit5lesson1\U5L11008&#21477;&#22411;.mp3" TargetMode="External"/><Relationship Id="rId10" Type="http://schemas.microsoft.com/office/2007/relationships/media" Target="file:///C:\Users\Administrator\Desktop\Book4Unit5lesson1\U5L11001&#21477;&#22411;.mp3" TargetMode="External"/><Relationship Id="rId19" Type="http://schemas.openxmlformats.org/officeDocument/2006/relationships/image" Target="../media/image39.png"/><Relationship Id="rId4" Type="http://schemas.openxmlformats.org/officeDocument/2006/relationships/audio" Target="file:///C:\Users\Administrator\Desktop\Book4Unit5lesson1\U5L11004&#21477;&#22411;.mp3" TargetMode="External"/><Relationship Id="rId9" Type="http://schemas.openxmlformats.org/officeDocument/2006/relationships/slideLayout" Target="../slideLayouts/slideLayout7.xml"/><Relationship Id="rId14" Type="http://schemas.microsoft.com/office/2007/relationships/media" Target="file:///C:\Users\Administrator\Desktop\Book4Unit5lesson1\U5L11003&#21477;&#22411;.mp3" TargetMode="External"/><Relationship Id="rId22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media" Target="file:///H:\2015\book4Unit5\&#35838;&#20214;&#35774;&#35745;\&#23433;&#22958;&#30340;&#20185;&#22659;.mp3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2015\book4Unit5\&#35838;&#20214;&#35774;&#35745;\&#23433;&#22958;&#30340;&#20185;&#22659;.mp3" TargetMode="Externa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2015\book4Unit5\&#35838;&#20214;&#35774;&#35745;\&#23433;&#22958;&#30340;&#20185;&#22659;.mp3" TargetMode="External"/><Relationship Id="rId5" Type="http://schemas.openxmlformats.org/officeDocument/2006/relationships/image" Target="../media/image41.png"/><Relationship Id="rId4" Type="http://schemas.microsoft.com/office/2007/relationships/media" Target="file:///H:\2015\book4Unit5\&#35838;&#20214;&#35774;&#35745;\&#23433;&#22958;&#30340;&#20185;&#22659;.mp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2015\book4Unit5\U5L44002How%20much..mp3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microsoft.com/office/2007/relationships/media" Target="file:///H:\2015\book4Unit5\U5L44002How%20much.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U3L1_1.swf" TargetMode="Externa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Book4Unit5lesson1\U5W001toy.mp3" TargetMode="External"/><Relationship Id="rId6" Type="http://schemas.microsoft.com/office/2007/relationships/media" Target="file:///C:\Users\Administrator\Desktop\Book4Unit5lesson1\U5W001toy.mp3" TargetMode="External"/><Relationship Id="rId5" Type="http://schemas.openxmlformats.org/officeDocument/2006/relationships/image" Target="../media/image20.png"/><Relationship Id="rId4" Type="http://schemas.openxmlformats.org/officeDocument/2006/relationships/hyperlink" Target="U5L1_1.sw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U5L1_1.swf" TargetMode="External"/><Relationship Id="rId7" Type="http://schemas.openxmlformats.org/officeDocument/2006/relationships/hyperlink" Target="U3L1_1.swf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Book4Unit5lesson1\U5L11003&#21477;&#22411;.mp3" TargetMode="External"/><Relationship Id="rId6" Type="http://schemas.openxmlformats.org/officeDocument/2006/relationships/image" Target="../media/image26.png"/><Relationship Id="rId5" Type="http://schemas.microsoft.com/office/2007/relationships/media" Target="file:///C:\Users\Administrator\Desktop\Book4Unit5lesson1\U5L11003&#21477;&#22411;.mp3" TargetMode="Externa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U5L1_1.sw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red  bu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251520" y="201753"/>
            <a:ext cx="8568952" cy="6251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6948" y="2214554"/>
            <a:ext cx="181492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latin typeface="Times New Roman" pitchFamily="18" charset="0"/>
                <a:cs typeface="Times New Roman" pitchFamily="18" charset="0"/>
              </a:rPr>
              <a:t>Why  ?</a:t>
            </a:r>
            <a:endParaRPr lang="zh-CN" altLang="en-US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3">
            <a:hlinkClick r:id="rId2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23850" y="228600"/>
            <a:ext cx="431958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 smtClean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Listen and </a:t>
            </a:r>
            <a:r>
              <a:rPr lang="en-US" altLang="zh-CN" sz="40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answer.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1500166" y="3078165"/>
            <a:ext cx="25384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It’s too big.</a:t>
            </a:r>
            <a:endParaRPr lang="zh-CN" altLang="en-US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图片 7" descr="课本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361425"/>
            <a:ext cx="3384376" cy="2353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1357298"/>
            <a:ext cx="5828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 dirty="0" smtClean="0">
                <a:latin typeface="Times New Roman" pitchFamily="18" charset="0"/>
                <a:cs typeface="Times New Roman" pitchFamily="18" charset="0"/>
              </a:rPr>
              <a:t>Li Ming wants a toy bus</a:t>
            </a:r>
            <a:r>
              <a:rPr lang="en-US" altLang="zh-CN" sz="3600" b="1" dirty="0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×</a:t>
            </a:r>
            <a:r>
              <a:rPr lang="en-US" altLang="zh-CN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55650" y="914400"/>
            <a:ext cx="7272338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How about this toy </a:t>
            </a: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bus</a:t>
            </a:r>
            <a:r>
              <a:rPr lang="en-US" sz="4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4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?</a:t>
            </a:r>
          </a:p>
        </p:txBody>
      </p:sp>
      <p:pic>
        <p:nvPicPr>
          <p:cNvPr id="8" name="U5L11005句型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147520" y="1412776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600" y="3163615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i="1" dirty="0" smtClean="0">
                <a:latin typeface="Times New Roman" pitchFamily="18" charset="0"/>
                <a:cs typeface="Times New Roman" pitchFamily="18" charset="0"/>
              </a:rPr>
              <a:t>It’s lovely.</a:t>
            </a:r>
            <a:endParaRPr lang="zh-CN" altLang="en-US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8751" y="3140968"/>
            <a:ext cx="17730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i="1" dirty="0" smtClean="0">
                <a:latin typeface="Times New Roman" pitchFamily="18" charset="0"/>
                <a:cs typeface="Times New Roman" pitchFamily="18" charset="0"/>
              </a:rPr>
              <a:t>It’s . . .</a:t>
            </a:r>
            <a:endParaRPr lang="zh-CN" altLang="en-US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204864"/>
            <a:ext cx="403244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img03.taobaocdn.com/bao/uploaded/i3/126178509/T2GMrgXkBXXXXXXXXX_!!126178509.jpg_480x4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2492896"/>
            <a:ext cx="3888432" cy="2327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  <p:bldP spid="9" grpId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3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43386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40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  <a:ea typeface="宋体" pitchFamily="2" charset="-122"/>
              </a:rPr>
              <a:t>Read and </a:t>
            </a:r>
            <a:r>
              <a:rPr lang="en-US" altLang="zh-CN" sz="4000" b="1" kern="10" dirty="0" smtClean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  <a:ea typeface="宋体" pitchFamily="2" charset="-122"/>
              </a:rPr>
              <a:t>underline.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  <a:ea typeface="宋体" pitchFamily="2" charset="-122"/>
            </a:endParaRPr>
          </a:p>
        </p:txBody>
      </p:sp>
      <p:sp>
        <p:nvSpPr>
          <p:cNvPr id="12291" name="TextBox 8"/>
          <p:cNvSpPr txBox="1">
            <a:spLocks noChangeArrowheads="1"/>
          </p:cNvSpPr>
          <p:nvPr/>
        </p:nvSpPr>
        <p:spPr bwMode="auto">
          <a:xfrm>
            <a:off x="-47625" y="4343400"/>
            <a:ext cx="6789738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 Ming: Look ,mum ! It goes 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fast</a:t>
            </a:r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And it’s 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cheap</a:t>
            </a:r>
            <a:r>
              <a:rPr lang="en-US" altLang="zh-CN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57165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Mum: All right! We’ll take it.</a:t>
            </a:r>
            <a:endParaRPr lang="zh-CN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80" name="直接连接符 12"/>
          <p:cNvCxnSpPr>
            <a:cxnSpLocks noChangeShapeType="1"/>
          </p:cNvCxnSpPr>
          <p:nvPr/>
        </p:nvCxnSpPr>
        <p:spPr bwMode="auto">
          <a:xfrm flipV="1">
            <a:off x="4360863" y="4943475"/>
            <a:ext cx="2192337" cy="9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</p:spPr>
      </p:cxnSp>
      <p:cxnSp>
        <p:nvCxnSpPr>
          <p:cNvPr id="7181" name="直接连接符 15"/>
          <p:cNvCxnSpPr>
            <a:cxnSpLocks noChangeShapeType="1"/>
          </p:cNvCxnSpPr>
          <p:nvPr/>
        </p:nvCxnSpPr>
        <p:spPr bwMode="auto">
          <a:xfrm flipV="1">
            <a:off x="1524000" y="5562600"/>
            <a:ext cx="2590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</p:spPr>
      </p:cxnSp>
      <p:pic>
        <p:nvPicPr>
          <p:cNvPr id="7183" name="U5W004fas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6482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U5W005 cheap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link="rId6"/>
              </p:ext>
            </p:ext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51816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62"/>
          <p:cNvSpPr>
            <a:spLocks noChangeArrowheads="1"/>
          </p:cNvSpPr>
          <p:nvPr/>
        </p:nvSpPr>
        <p:spPr bwMode="auto">
          <a:xfrm>
            <a:off x="5199063" y="6172200"/>
            <a:ext cx="287337" cy="144463"/>
          </a:xfrm>
          <a:prstGeom prst="curvedUpArrow">
            <a:avLst>
              <a:gd name="adj1" fmla="val 39780"/>
              <a:gd name="adj2" fmla="val 79560"/>
              <a:gd name="adj3" fmla="val 33333"/>
            </a:avLst>
          </a:prstGeom>
          <a:solidFill>
            <a:schemeClr val="tx2"/>
          </a:solidFill>
          <a:ln w="9525">
            <a:solidFill>
              <a:schemeClr val="tx2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3313" name="Picture 1" descr="C:\Users\Administrator\AppData\Roaming\Tencent\Users\2569218619\QQ\WinTemp\RichOle\``}RH_@0Y4OA@YUO%}8[1F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1000108"/>
            <a:ext cx="4786346" cy="3214686"/>
          </a:xfrm>
          <a:prstGeom prst="rect">
            <a:avLst/>
          </a:prstGeom>
          <a:noFill/>
        </p:spPr>
      </p:pic>
      <p:sp>
        <p:nvSpPr>
          <p:cNvPr id="16" name="Oval 23"/>
          <p:cNvSpPr>
            <a:spLocks noChangeArrowheads="1"/>
          </p:cNvSpPr>
          <p:nvPr/>
        </p:nvSpPr>
        <p:spPr bwMode="auto">
          <a:xfrm>
            <a:off x="2643174" y="3494093"/>
            <a:ext cx="857255" cy="7207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11385" y="3701481"/>
            <a:ext cx="803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2060"/>
                </a:solidFill>
              </a:rPr>
              <a:t>￥</a:t>
            </a:r>
            <a:r>
              <a:rPr lang="en-US" altLang="zh-CN" sz="3200" b="1" dirty="0" smtClean="0">
                <a:solidFill>
                  <a:srgbClr val="002060"/>
                </a:solidFill>
              </a:rPr>
              <a:t>2</a:t>
            </a:r>
            <a:endParaRPr lang="zh-CN" altLang="en-US" sz="32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876" y="357166"/>
            <a:ext cx="4429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（找出描述玩具汽车的句子）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280" fill="hold"/>
                                        <p:tgtEl>
                                          <p:spTgt spid="7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20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8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3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43195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Listen and imitate.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76200" y="990600"/>
            <a:ext cx="64690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Mum, may I have a toy?</a:t>
            </a:r>
            <a:endParaRPr lang="zh-CN" altLang="en-US" sz="36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76200" y="1600200"/>
            <a:ext cx="68580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Mum: 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Ok! Let’s go and have a look!</a:t>
            </a:r>
            <a:endParaRPr lang="zh-CN" altLang="en-US" sz="36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-76200" y="2133600"/>
            <a:ext cx="50831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Assistant</a:t>
            </a:r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Can I help you?</a:t>
            </a:r>
            <a:endParaRPr lang="zh-CN" altLang="en-US" sz="36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0" y="2667000"/>
            <a:ext cx="60325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</a:t>
            </a:r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I’d like a toy  , please.</a:t>
            </a:r>
            <a:endParaRPr lang="zh-CN" altLang="en-US" sz="36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0" y="3200400"/>
            <a:ext cx="67246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Assistant: How about this toy bus ?</a:t>
            </a:r>
            <a:endParaRPr lang="zh-CN" altLang="en-US" sz="3600" i="1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0" y="3733800"/>
            <a:ext cx="71151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</a:t>
            </a:r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It’s too big. I want a toy car.</a:t>
            </a:r>
            <a:endParaRPr lang="zh-CN" altLang="en-US" sz="36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5" name="TextBox 8"/>
          <p:cNvSpPr txBox="1">
            <a:spLocks noChangeArrowheads="1"/>
          </p:cNvSpPr>
          <p:nvPr/>
        </p:nvSpPr>
        <p:spPr bwMode="auto">
          <a:xfrm>
            <a:off x="-47625" y="4343400"/>
            <a:ext cx="6507163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</a:t>
            </a:r>
            <a:r>
              <a:rPr lang="en-US" altLang="zh-CN" sz="3600" i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Look ,mum ! It goes fast.</a:t>
            </a:r>
          </a:p>
          <a:p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And it’s cheap.</a:t>
            </a:r>
            <a:endParaRPr lang="zh-CN" altLang="en-US" sz="36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57165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Mum: </a:t>
            </a:r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right! We’ll take it.</a:t>
            </a:r>
            <a:endParaRPr lang="zh-CN" altLang="en-US" sz="36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7" name="TextBox 11"/>
          <p:cNvSpPr txBox="1">
            <a:spLocks noChangeArrowheads="1"/>
          </p:cNvSpPr>
          <p:nvPr/>
        </p:nvSpPr>
        <p:spPr bwMode="auto">
          <a:xfrm>
            <a:off x="76200" y="990600"/>
            <a:ext cx="64690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</a:t>
            </a:r>
            <a:r>
              <a:rPr lang="en-US" altLang="zh-CN" sz="36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Mum, may I have a toy?</a:t>
            </a:r>
            <a:endParaRPr lang="zh-CN" altLang="en-US" sz="36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8" name="U5L11001句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10"/>
              </p:ext>
            </p:ext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3200" y="12192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U5L11002句型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link="rId12"/>
              </p:ext>
            </p:ext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10400" y="19050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U5L11003句型.mp3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  <p:extLst>
              <p:ext uri="{DAA4B4D4-6D71-4841-9C94-3DE7FCFB9230}">
                <p14:media xmlns:p14="http://schemas.microsoft.com/office/powerpoint/2010/main" xmlns="" r:link="rId14"/>
              </p:ext>
            </p:ext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10200" y="2514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U5L11004句型.mp3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xmlns="" r:link="rId16"/>
              </p:ext>
            </p:ext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96000" y="2971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U5L11005句型.mp3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  <p:extLst>
              <p:ext uri="{DAA4B4D4-6D71-4841-9C94-3DE7FCFB9230}">
                <p14:media xmlns:p14="http://schemas.microsoft.com/office/powerpoint/2010/main" xmlns="" r:link="rId18"/>
              </p:ext>
            </p:ext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781800" y="35052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U5L11006句型.mp3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xmlns="" r:link="rId20"/>
              </p:ext>
            </p:ext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39000" y="4038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U5L11007句型.mp3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  <p:extLst>
              <p:ext uri="{DAA4B4D4-6D71-4841-9C94-3DE7FCFB9230}">
                <p14:media xmlns:p14="http://schemas.microsoft.com/office/powerpoint/2010/main" xmlns="" r:link="rId21"/>
              </p:ext>
            </p:ext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495800" y="5257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U5L11008句型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xmlns="" r:link="rId23"/>
              </p:ext>
            </p:ext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638800" y="6019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3" presetClass="emph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" presetID="3" presetClass="emph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" presetID="3" presetClass="emph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" presetID="3" presetClass="emph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0"/>
                            </p:stCondLst>
                            <p:childTnLst>
                              <p:par>
                                <p:cTn id="23" presetID="3" presetClass="emph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0"/>
                            </p:stCondLst>
                            <p:childTnLst>
                              <p:par>
                                <p:cTn id="26" presetID="3" presetClass="emph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0"/>
                            </p:stCondLst>
                            <p:childTnLst>
                              <p:par>
                                <p:cTn id="29" presetID="3" presetClass="emph" presetSubtype="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2769" fill="hold"/>
                                        <p:tgtEl>
                                          <p:spTgt spid="9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475" fill="hold"/>
                                        <p:tgtEl>
                                          <p:spTgt spid="92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881" fill="hold"/>
                                        <p:tgtEl>
                                          <p:spTgt spid="9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691" fill="hold"/>
                                        <p:tgtEl>
                                          <p:spTgt spid="9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717" fill="hold"/>
                                        <p:tgtEl>
                                          <p:spTgt spid="92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3945" fill="hold"/>
                                        <p:tgtEl>
                                          <p:spTgt spid="92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9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3605" fill="hold"/>
                                        <p:tgtEl>
                                          <p:spTgt spid="92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16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3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43195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Read and underline.</a:t>
            </a:r>
            <a:endParaRPr lang="zh-CN" altLang="en-US" sz="4000" b="1" kern="1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76200" y="1600200"/>
            <a:ext cx="71389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Mum: Ok! Let’s go and have a look!</a:t>
            </a:r>
            <a:endParaRPr lang="zh-CN" altLang="en-US" sz="3600" b="1" i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-76200" y="2133600"/>
            <a:ext cx="52371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Assistant: Can I help you?</a:t>
            </a:r>
            <a:endParaRPr lang="zh-CN" altLang="en-US" sz="36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0" y="2667000"/>
            <a:ext cx="61610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I’d like a toy  , please.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0" y="3200400"/>
            <a:ext cx="687863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Assistant: How about this toy bus ?</a:t>
            </a:r>
            <a:endParaRPr lang="zh-CN" altLang="en-US" sz="3600" b="1" i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0" y="3733800"/>
            <a:ext cx="73199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It’s too big. I want a toy car.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-47625" y="4343400"/>
            <a:ext cx="6789738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Look ,mum ! It goes fast.</a:t>
            </a:r>
          </a:p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And it’s cheap.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152400" y="5638800"/>
            <a:ext cx="57165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Mum: All right! We’ll take it.</a:t>
            </a:r>
            <a:endParaRPr lang="zh-CN" altLang="en-US" sz="3600" b="1" i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0" name="TextBox 11"/>
          <p:cNvSpPr txBox="1">
            <a:spLocks noChangeArrowheads="1"/>
          </p:cNvSpPr>
          <p:nvPr/>
        </p:nvSpPr>
        <p:spPr bwMode="auto">
          <a:xfrm>
            <a:off x="76200" y="1066800"/>
            <a:ext cx="66230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 Ming: Mum, may I have a toy?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251" name="直接连接符 22"/>
          <p:cNvCxnSpPr>
            <a:cxnSpLocks noChangeShapeType="1"/>
          </p:cNvCxnSpPr>
          <p:nvPr/>
        </p:nvCxnSpPr>
        <p:spPr bwMode="auto">
          <a:xfrm>
            <a:off x="1981200" y="2743200"/>
            <a:ext cx="2743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2" name="直接连接符 24"/>
          <p:cNvCxnSpPr>
            <a:cxnSpLocks noChangeShapeType="1"/>
          </p:cNvCxnSpPr>
          <p:nvPr/>
        </p:nvCxnSpPr>
        <p:spPr bwMode="auto">
          <a:xfrm>
            <a:off x="1752600" y="3276600"/>
            <a:ext cx="40386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3" name="直接连接符 27"/>
          <p:cNvCxnSpPr>
            <a:cxnSpLocks noChangeShapeType="1"/>
          </p:cNvCxnSpPr>
          <p:nvPr/>
        </p:nvCxnSpPr>
        <p:spPr bwMode="auto">
          <a:xfrm>
            <a:off x="1981200" y="3810000"/>
            <a:ext cx="4648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4" name="直接连接符 31"/>
          <p:cNvCxnSpPr>
            <a:cxnSpLocks noChangeShapeType="1"/>
          </p:cNvCxnSpPr>
          <p:nvPr/>
        </p:nvCxnSpPr>
        <p:spPr bwMode="auto">
          <a:xfrm>
            <a:off x="4038600" y="4343400"/>
            <a:ext cx="2819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5" name="直接连接符 33"/>
          <p:cNvCxnSpPr>
            <a:cxnSpLocks noChangeShapeType="1"/>
          </p:cNvCxnSpPr>
          <p:nvPr/>
        </p:nvCxnSpPr>
        <p:spPr bwMode="auto">
          <a:xfrm flipV="1">
            <a:off x="4114800" y="4943475"/>
            <a:ext cx="2192338" cy="9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6" name="直接连接符 37"/>
          <p:cNvCxnSpPr>
            <a:cxnSpLocks noChangeShapeType="1"/>
          </p:cNvCxnSpPr>
          <p:nvPr/>
        </p:nvCxnSpPr>
        <p:spPr bwMode="auto">
          <a:xfrm>
            <a:off x="1447800" y="5562600"/>
            <a:ext cx="2743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cxnSp>
        <p:nvCxnSpPr>
          <p:cNvPr id="10257" name="直接连接符 38"/>
          <p:cNvCxnSpPr>
            <a:cxnSpLocks noChangeShapeType="1"/>
          </p:cNvCxnSpPr>
          <p:nvPr/>
        </p:nvCxnSpPr>
        <p:spPr bwMode="auto">
          <a:xfrm>
            <a:off x="3200400" y="6324600"/>
            <a:ext cx="2362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</p:cxnSp>
      <p:sp>
        <p:nvSpPr>
          <p:cNvPr id="14354" name="TextBox 17"/>
          <p:cNvSpPr txBox="1">
            <a:spLocks noChangeArrowheads="1"/>
          </p:cNvSpPr>
          <p:nvPr/>
        </p:nvSpPr>
        <p:spPr bwMode="auto">
          <a:xfrm>
            <a:off x="4343400" y="304800"/>
            <a:ext cx="41513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（划出购物时常用语句）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5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395288" y="188640"/>
            <a:ext cx="288131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 smtClean="0">
                <a:ln w="12700" cap="rnd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Let’s talk.</a:t>
            </a:r>
            <a:endParaRPr lang="zh-CN" altLang="en-US" sz="4000" b="1" kern="10" dirty="0">
              <a:ln w="12700" cap="rnd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0242" name="Picture 2" descr="H:\2015\book4Unit5\课件设计\7折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4664"/>
            <a:ext cx="3689690" cy="302433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9512" y="1916832"/>
            <a:ext cx="458330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i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</a:rPr>
              <a:t>A:Can I help you ?</a:t>
            </a:r>
          </a:p>
          <a:p>
            <a:r>
              <a:rPr lang="en-US" altLang="zh-CN" sz="3600" b="1" i="1" dirty="0" smtClean="0">
                <a:solidFill>
                  <a:srgbClr val="002060"/>
                </a:solidFill>
                <a:latin typeface="Times New Roman" pitchFamily="18" charset="0"/>
              </a:rPr>
              <a:t>B:I’d like a. . . </a:t>
            </a:r>
          </a:p>
          <a:p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</a:rPr>
              <a:t>A:How about this . . .? </a:t>
            </a:r>
          </a:p>
          <a:p>
            <a:r>
              <a:rPr lang="en-US" altLang="zh-CN" sz="3600" b="1" i="1" dirty="0" smtClean="0">
                <a:solidFill>
                  <a:srgbClr val="002060"/>
                </a:solidFill>
                <a:latin typeface="Times New Roman" pitchFamily="18" charset="0"/>
              </a:rPr>
              <a:t>B:Oh, it’s. . .</a:t>
            </a:r>
          </a:p>
          <a:p>
            <a:r>
              <a:rPr lang="en-US" altLang="zh-CN" sz="3600" b="1" i="1" dirty="0" smtClean="0">
                <a:solidFill>
                  <a:srgbClr val="002060"/>
                </a:solidFill>
                <a:latin typeface="Times New Roman" pitchFamily="18" charset="0"/>
              </a:rPr>
              <a:t>   And it’s cheap. </a:t>
            </a:r>
          </a:p>
          <a:p>
            <a:r>
              <a:rPr lang="en-US" altLang="zh-CN" sz="3600" b="1" i="1" dirty="0" smtClean="0">
                <a:solidFill>
                  <a:srgbClr val="002060"/>
                </a:solidFill>
                <a:latin typeface="Times New Roman" pitchFamily="18" charset="0"/>
              </a:rPr>
              <a:t>  I’ll take it.</a:t>
            </a:r>
          </a:p>
          <a:p>
            <a:r>
              <a:rPr lang="en-US" altLang="zh-CN" sz="3600" b="1" i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19400" y="3143248"/>
            <a:ext cx="276225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Shopping list</a:t>
            </a:r>
            <a:endParaRPr lang="zh-CN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I:\服装店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98" y="285728"/>
            <a:ext cx="3920174" cy="2714644"/>
          </a:xfrm>
          <a:prstGeom prst="rect">
            <a:avLst/>
          </a:prstGeom>
          <a:noFill/>
        </p:spPr>
      </p:pic>
      <p:pic>
        <p:nvPicPr>
          <p:cNvPr id="3075" name="Picture 3" descr="I:\书店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85728"/>
            <a:ext cx="4071966" cy="2714643"/>
          </a:xfrm>
          <a:prstGeom prst="rect">
            <a:avLst/>
          </a:prstGeom>
          <a:noFill/>
        </p:spPr>
      </p:pic>
      <p:pic>
        <p:nvPicPr>
          <p:cNvPr id="3076" name="Picture 4" descr="I:\水果店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857628"/>
            <a:ext cx="3929090" cy="2714620"/>
          </a:xfrm>
          <a:prstGeom prst="rect">
            <a:avLst/>
          </a:prstGeom>
          <a:noFill/>
        </p:spPr>
      </p:pic>
      <p:pic>
        <p:nvPicPr>
          <p:cNvPr id="3078" name="Picture 6" descr="http://pic41.huitu.com/res/20151124/34871_20151124074346003500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5737" y="3857629"/>
            <a:ext cx="3959667" cy="2714644"/>
          </a:xfrm>
          <a:prstGeom prst="rect">
            <a:avLst/>
          </a:prstGeom>
          <a:noFill/>
        </p:spPr>
      </p:pic>
      <p:pic>
        <p:nvPicPr>
          <p:cNvPr id="7" name="图片 1" descr="万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7"/>
          <p:cNvSpPr>
            <a:spLocks noChangeArrowheads="1" noChangeShapeType="1" noTextEdit="1"/>
          </p:cNvSpPr>
          <p:nvPr/>
        </p:nvSpPr>
        <p:spPr bwMode="auto">
          <a:xfrm>
            <a:off x="304800" y="-71462"/>
            <a:ext cx="3200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Shopping time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642910" y="838200"/>
            <a:ext cx="6858048" cy="5078313"/>
          </a:xfrm>
          <a:prstGeom prst="rect">
            <a:avLst/>
          </a:prstGeom>
          <a:solidFill>
            <a:srgbClr val="FFFFCC">
              <a:alpha val="76077"/>
            </a:srgbClr>
          </a:solidFill>
          <a:ln w="76200" cmpd="tri">
            <a:solidFill>
              <a:srgbClr val="FF660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  <a:defRPr/>
            </a:pPr>
            <a:endParaRPr lang="zh-CN" altLang="en-US" sz="2400" b="1" dirty="0">
              <a:solidFill>
                <a:srgbClr val="8000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400" b="1" dirty="0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、小组</a:t>
            </a:r>
            <a:r>
              <a:rPr lang="zh-CN" altLang="en-US" sz="2800" b="1" dirty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成员留一名售货员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，其他同学选择一个商店完成购物任务。</a:t>
            </a:r>
            <a:endParaRPr lang="zh-CN" altLang="en-US" sz="2800" b="1" dirty="0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altLang="zh-CN" sz="2800" b="1" dirty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altLang="en-US" sz="2800" b="1" dirty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、能用到以下句型：</a:t>
            </a:r>
            <a:endParaRPr lang="en-US" altLang="zh-CN" sz="2800" b="1" dirty="0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buFont typeface="Arial" pitchFamily="34" charset="0"/>
              <a:buNone/>
              <a:defRPr/>
            </a:pPr>
            <a:r>
              <a:rPr lang="zh-CN" altLang="en-US" sz="2400" b="1" dirty="0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r>
              <a:rPr lang="en-US" altLang="zh-CN" sz="2400" b="1" dirty="0">
                <a:solidFill>
                  <a:schemeClr val="accent2"/>
                </a:solidFill>
                <a:latin typeface="楷体_GB2312" pitchFamily="1" charset="-122"/>
                <a:ea typeface="楷体_GB2312" pitchFamily="1" charset="-122"/>
              </a:rPr>
              <a:t>—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Can I help you ?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—I’d like a. . . 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—How about this . . .? 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—Oh, it’s . . . I’ll take it.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—Here you are. 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—Thank you.</a:t>
            </a:r>
          </a:p>
          <a:p>
            <a:pPr>
              <a:buFont typeface="Arial" pitchFamily="34" charset="0"/>
              <a:buNone/>
              <a:defRPr/>
            </a:pPr>
            <a:r>
              <a:rPr lang="en-US" altLang="zh-CN" sz="2400" b="1" dirty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Tips: </a:t>
            </a:r>
            <a:r>
              <a:rPr lang="zh-CN" altLang="en-US" sz="2400" b="1" dirty="0">
                <a:solidFill>
                  <a:srgbClr val="0070C0"/>
                </a:solidFill>
                <a:latin typeface="楷体_GB2312" pitchFamily="1" charset="-122"/>
                <a:ea typeface="楷体_GB2312" pitchFamily="1" charset="-122"/>
              </a:rPr>
              <a:t>请注意文明用语，人多时请排队。</a:t>
            </a:r>
            <a:endParaRPr lang="en-US" altLang="zh-CN" sz="2400" b="1" dirty="0">
              <a:solidFill>
                <a:srgbClr val="0070C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buFont typeface="Arial" pitchFamily="34" charset="0"/>
              <a:buNone/>
              <a:defRPr/>
            </a:pPr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>
              <a:buFont typeface="Arial" pitchFamily="34" charset="0"/>
              <a:buNone/>
              <a:defRPr/>
            </a:pPr>
            <a:endParaRPr lang="en-US" altLang="zh-CN" sz="2400" b="1" dirty="0">
              <a:solidFill>
                <a:schemeClr val="accent2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5" name="Picture 2" descr="I:\服装店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198" y="857232"/>
            <a:ext cx="3920174" cy="2857520"/>
          </a:xfrm>
          <a:prstGeom prst="rect">
            <a:avLst/>
          </a:prstGeom>
          <a:noFill/>
        </p:spPr>
      </p:pic>
      <p:pic>
        <p:nvPicPr>
          <p:cNvPr id="6" name="Picture 3" descr="I:\书店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785795"/>
            <a:ext cx="4500594" cy="3071833"/>
          </a:xfrm>
          <a:prstGeom prst="rect">
            <a:avLst/>
          </a:prstGeom>
          <a:noFill/>
        </p:spPr>
      </p:pic>
      <p:pic>
        <p:nvPicPr>
          <p:cNvPr id="7" name="Picture 4" descr="I:\水果店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714752"/>
            <a:ext cx="3786214" cy="3143248"/>
          </a:xfrm>
          <a:prstGeom prst="rect">
            <a:avLst/>
          </a:prstGeom>
          <a:noFill/>
        </p:spPr>
      </p:pic>
      <p:pic>
        <p:nvPicPr>
          <p:cNvPr id="8" name="Picture 6" descr="http://pic41.huitu.com/res/20151124/34871_20151124074346003500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81668" y="3929066"/>
            <a:ext cx="4533736" cy="2857520"/>
          </a:xfrm>
          <a:prstGeom prst="rect">
            <a:avLst/>
          </a:prstGeom>
          <a:noFill/>
        </p:spPr>
      </p:pic>
      <p:pic>
        <p:nvPicPr>
          <p:cNvPr id="9" name="安妮的仙境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715404" y="619603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2068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allAtOnce" animBg="1" autoUpdateAnimBg="0"/>
      <p:bldP spid="3" grpId="1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142844" y="1"/>
            <a:ext cx="3071834" cy="10715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 smtClean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Know more.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85926"/>
            <a:ext cx="87868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科普网关于小学生学习用品浪费情况追踪调查结果让人吃惊：</a:t>
            </a:r>
            <a:endParaRPr lang="en-US" altLang="zh-CN" sz="3200" b="1" dirty="0" smtClean="0">
              <a:solidFill>
                <a:schemeClr val="bg2"/>
              </a:solidFill>
              <a:latin typeface="+mn-ea"/>
            </a:endParaRPr>
          </a:p>
          <a:p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  </a:t>
            </a:r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1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、每学期换书包人数占全班人数的</a:t>
            </a:r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45%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。</a:t>
            </a:r>
            <a:endParaRPr lang="en-US" altLang="zh-CN" sz="3200" b="1" dirty="0" smtClean="0">
              <a:solidFill>
                <a:schemeClr val="bg2"/>
              </a:solidFill>
              <a:latin typeface="+mn-ea"/>
            </a:endParaRPr>
          </a:p>
          <a:p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  2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、每月换笔的人数占全班人数的</a:t>
            </a:r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70%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。</a:t>
            </a:r>
            <a:endParaRPr lang="en-US" altLang="zh-CN" sz="3200" b="1" dirty="0" smtClean="0">
              <a:solidFill>
                <a:schemeClr val="bg2"/>
              </a:solidFill>
              <a:latin typeface="+mn-ea"/>
            </a:endParaRPr>
          </a:p>
          <a:p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  3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、每月换尺的人数占全班人数的</a:t>
            </a:r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32%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。</a:t>
            </a:r>
            <a:endParaRPr lang="en-US" altLang="zh-CN" sz="3200" b="1" dirty="0" smtClean="0">
              <a:solidFill>
                <a:schemeClr val="bg2"/>
              </a:solidFill>
              <a:latin typeface="+mn-ea"/>
            </a:endParaRPr>
          </a:p>
          <a:p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  4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、每月换橡皮的人数占全班人数的</a:t>
            </a:r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60%</a:t>
            </a:r>
            <a:r>
              <a:rPr lang="zh-CN" altLang="en-US" sz="3200" b="1" dirty="0" smtClean="0">
                <a:solidFill>
                  <a:schemeClr val="bg2"/>
                </a:solidFill>
                <a:latin typeface="+mn-ea"/>
              </a:rPr>
              <a:t>。</a:t>
            </a:r>
            <a:endParaRPr lang="en-US" altLang="zh-CN" sz="3200" b="1" dirty="0" smtClean="0">
              <a:solidFill>
                <a:schemeClr val="bg2"/>
              </a:solidFill>
              <a:latin typeface="+mn-ea"/>
            </a:endParaRPr>
          </a:p>
          <a:p>
            <a:r>
              <a:rPr lang="en-US" altLang="zh-CN" sz="3200" b="1" dirty="0" smtClean="0">
                <a:solidFill>
                  <a:schemeClr val="bg2"/>
                </a:solidFill>
                <a:latin typeface="+mn-ea"/>
              </a:rPr>
              <a:t>        . . . . . .</a:t>
            </a:r>
          </a:p>
          <a:p>
            <a:r>
              <a:rPr lang="en-US" altLang="zh-CN" sz="3200" b="1" dirty="0" smtClean="0">
                <a:latin typeface="+mn-ea"/>
              </a:rPr>
              <a:t>         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3848100" y="152400"/>
            <a:ext cx="16383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Unit 5 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447800" y="914400"/>
            <a:ext cx="57150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Lesson 1 Can I help you ?</a:t>
            </a:r>
            <a:endParaRPr lang="zh-CN" altLang="en-US" sz="4000" b="1" i="1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304800" y="1905000"/>
            <a:ext cx="5791200" cy="3886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—Can I help you ?</a:t>
            </a:r>
          </a:p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—I’d like a. . . </a:t>
            </a:r>
          </a:p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—How about this . . .? </a:t>
            </a:r>
          </a:p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—Oh, it’s . . . I’ll take it.</a:t>
            </a:r>
          </a:p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—Here you are. </a:t>
            </a:r>
          </a:p>
          <a:p>
            <a:r>
              <a:rPr lang="en-US" altLang="zh-CN" sz="4000" b="1" i="1">
                <a:solidFill>
                  <a:srgbClr val="00B0F0"/>
                </a:solidFill>
                <a:latin typeface="Times New Roman" pitchFamily="18" charset="0"/>
              </a:rPr>
              <a:t>—Thank you.</a:t>
            </a:r>
          </a:p>
        </p:txBody>
      </p:sp>
      <p:pic>
        <p:nvPicPr>
          <p:cNvPr id="21509" name="图片 5" descr="toy 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0950" y="3886200"/>
            <a:ext cx="18986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图片 8" descr="bu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09800"/>
            <a:ext cx="18732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6705600" y="2971800"/>
            <a:ext cx="8509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bus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6629400" y="4572000"/>
            <a:ext cx="8001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pic>
        <p:nvPicPr>
          <p:cNvPr id="3075" name="Picture 2" descr="20101220160305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4563"/>
          <a:stretch>
            <a:fillRect/>
          </a:stretch>
        </p:blipFill>
        <p:spPr>
          <a:xfrm>
            <a:off x="0" y="0"/>
            <a:ext cx="9144000" cy="6705600"/>
          </a:xfrm>
          <a:noFill/>
        </p:spPr>
      </p:pic>
      <p:pic>
        <p:nvPicPr>
          <p:cNvPr id="3076" name="图片 4" descr="bu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2010122016030541"/>
          <p:cNvPicPr>
            <a:picLocks noChangeAspect="1" noChangeArrowheads="1"/>
          </p:cNvPicPr>
          <p:nvPr/>
        </p:nvPicPr>
        <p:blipFill>
          <a:blip r:embed="rId2" cstate="print"/>
          <a:srcRect r="14563"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WordArt 7"/>
          <p:cNvSpPr>
            <a:spLocks noChangeArrowheads="1" noChangeShapeType="1" noTextEdit="1"/>
          </p:cNvSpPr>
          <p:nvPr/>
        </p:nvSpPr>
        <p:spPr bwMode="auto">
          <a:xfrm>
            <a:off x="412750" y="0"/>
            <a:ext cx="316865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Homework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76200" y="1752600"/>
            <a:ext cx="56989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1.Listen and repeat 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story</a:t>
            </a:r>
            <a:r>
              <a:rPr lang="en-US" altLang="zh-CN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0" y="2514600"/>
            <a:ext cx="8297863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2.Copy the words(toy, bus, car, fast)3times.</a:t>
            </a:r>
            <a:endParaRPr lang="zh-CN" altLang="en-US" sz="36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0" y="3200400"/>
            <a:ext cx="640431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3.Act </a:t>
            </a:r>
            <a:r>
              <a:rPr lang="en-US" altLang="zh-CN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story with </a:t>
            </a:r>
            <a:r>
              <a:rPr lang="en-US" altLang="zh-CN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your friends.</a:t>
            </a:r>
            <a:endParaRPr lang="zh-CN" altLang="en-US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4214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25071" y="3782801"/>
            <a:ext cx="57844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4.Try  your best to stop waste.</a:t>
            </a:r>
            <a:endParaRPr lang="zh-CN" altLang="en-US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utoUpdateAnimBg="0"/>
      <p:bldP spid="16390" grpId="0" autoUpdateAnimBg="0"/>
      <p:bldP spid="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 descr="黑色闪耀背景d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WordArt 6"/>
          <p:cNvSpPr>
            <a:spLocks noChangeArrowheads="1" noChangeShapeType="1" noTextEdit="1"/>
          </p:cNvSpPr>
          <p:nvPr/>
        </p:nvSpPr>
        <p:spPr bwMode="auto">
          <a:xfrm>
            <a:off x="1547813" y="2205038"/>
            <a:ext cx="5616575" cy="3095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60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8"/>
                    </a:srgbClr>
                  </a:outerShdw>
                </a:effectLst>
                <a:latin typeface="宋体"/>
                <a:ea typeface="宋体"/>
              </a:rPr>
              <a:t>Thank you!</a:t>
            </a:r>
            <a:endParaRPr lang="zh-CN" altLang="en-US" sz="6000" b="1" kern="10">
              <a:ln w="9525">
                <a:solidFill>
                  <a:srgbClr val="CC99FF"/>
                </a:solidFill>
                <a:rou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8998"/>
                  </a:srgbClr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18436" name="安妮的仙境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8674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06827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2015\book4Unit5\课件设计\饥饿的小熊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3276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I:\2015\book4Unit5\课件设计\表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114800"/>
            <a:ext cx="39243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2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3338512" cy="730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 cap="rnd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Can you help me ? </a:t>
            </a:r>
            <a:endParaRPr lang="zh-CN" altLang="en-US" sz="4000" b="1" kern="10">
              <a:ln w="12700" cap="rnd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3733800" y="990600"/>
            <a:ext cx="4114800" cy="1676400"/>
            <a:chOff x="4800600" y="1524000"/>
            <a:chExt cx="3960277" cy="1828800"/>
          </a:xfrm>
        </p:grpSpPr>
        <p:sp>
          <p:nvSpPr>
            <p:cNvPr id="15369" name="椭圆形标注 5"/>
            <p:cNvSpPr>
              <a:spLocks noChangeArrowheads="1"/>
            </p:cNvSpPr>
            <p:nvPr/>
          </p:nvSpPr>
          <p:spPr bwMode="auto">
            <a:xfrm>
              <a:off x="4800600" y="1524000"/>
              <a:ext cx="3657600" cy="1828800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0" name="TextBox 4"/>
            <p:cNvSpPr txBox="1">
              <a:spLocks noChangeArrowheads="1"/>
            </p:cNvSpPr>
            <p:nvPr/>
          </p:nvSpPr>
          <p:spPr bwMode="auto">
            <a:xfrm>
              <a:off x="4876800" y="2133600"/>
              <a:ext cx="3884077" cy="7694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We are hungry. </a:t>
              </a:r>
              <a:endParaRPr lang="zh-CN" altLang="en-US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组合 10"/>
          <p:cNvGrpSpPr/>
          <p:nvPr/>
        </p:nvGrpSpPr>
        <p:grpSpPr bwMode="auto">
          <a:xfrm>
            <a:off x="5653088" y="3733800"/>
            <a:ext cx="3679825" cy="1295400"/>
            <a:chOff x="5943600" y="3200400"/>
            <a:chExt cx="3517378" cy="1219200"/>
          </a:xfrm>
        </p:grpSpPr>
        <p:sp>
          <p:nvSpPr>
            <p:cNvPr id="15367" name="椭圆形标注 9"/>
            <p:cNvSpPr>
              <a:spLocks noChangeArrowheads="1"/>
            </p:cNvSpPr>
            <p:nvPr/>
          </p:nvSpPr>
          <p:spPr bwMode="auto">
            <a:xfrm>
              <a:off x="5943600" y="3200400"/>
              <a:ext cx="3200400" cy="1219200"/>
            </a:xfrm>
            <a:prstGeom prst="wedgeEllipseCallout">
              <a:avLst>
                <a:gd name="adj1" fmla="val -20833"/>
                <a:gd name="adj2" fmla="val 625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8" name="TextBox 7"/>
            <p:cNvSpPr txBox="1">
              <a:spLocks noChangeArrowheads="1"/>
            </p:cNvSpPr>
            <p:nvPr/>
          </p:nvSpPr>
          <p:spPr bwMode="auto">
            <a:xfrm>
              <a:off x="6139376" y="3429000"/>
              <a:ext cx="3321602" cy="72418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 want a toy . </a:t>
              </a:r>
              <a:endParaRPr lang="zh-CN" altLang="en-US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7" descr="水果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4175" y="990600"/>
            <a:ext cx="28987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WordArt 2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288131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 cap="rnd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Let's act.</a:t>
            </a:r>
            <a:endParaRPr lang="zh-CN" altLang="en-US" sz="4000" b="1" kern="10">
              <a:ln w="12700" cap="rnd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pic>
        <p:nvPicPr>
          <p:cNvPr id="16388" name="Picture 2" descr="I:\2015\book4Unit5\课件设计\饥饿的小熊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8600" y="4114800"/>
            <a:ext cx="3276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I:\2015\book4Unit5\课件设计\表情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470400"/>
            <a:ext cx="28194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18"/>
          <p:cNvSpPr txBox="1">
            <a:spLocks noChangeArrowheads="1"/>
          </p:cNvSpPr>
          <p:nvPr/>
        </p:nvSpPr>
        <p:spPr bwMode="auto">
          <a:xfrm>
            <a:off x="2590800" y="1828800"/>
            <a:ext cx="3962400" cy="4154488"/>
          </a:xfrm>
          <a:prstGeom prst="rect">
            <a:avLst/>
          </a:prstGeom>
          <a:solidFill>
            <a:srgbClr val="FFFFCC">
              <a:alpha val="76077"/>
            </a:srgbClr>
          </a:solidFill>
          <a:ln w="76200" cmpd="tri">
            <a:solidFill>
              <a:srgbClr val="FF6600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800000"/>
                </a:solidFill>
                <a:latin typeface="楷体_GB2312" pitchFamily="49" charset="-122"/>
                <a:ea typeface="楷体_GB2312" pitchFamily="49" charset="-122"/>
              </a:rPr>
              <a:t>规则：</a:t>
            </a:r>
          </a:p>
          <a:p>
            <a:r>
              <a:rPr lang="zh-CN" altLang="en-US" sz="24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  小组成员选出一名售货员，根据所帮角色进行表演：</a:t>
            </a:r>
          </a:p>
          <a:p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—Can I help you ?</a:t>
            </a:r>
          </a:p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—I’d like a. . . </a:t>
            </a:r>
          </a:p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—How about this . . .? </a:t>
            </a:r>
          </a:p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—Oh, it’s . . . I’ll take it.</a:t>
            </a:r>
          </a:p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 —Here you are. </a:t>
            </a:r>
          </a:p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—Thank you.</a:t>
            </a:r>
          </a:p>
          <a:p>
            <a:endParaRPr lang="en-US" altLang="zh-CN" sz="24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zh-CN" sz="2400" b="1" dirty="0">
              <a:solidFill>
                <a:schemeClr val="accent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391" name="图片 3" descr="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0"/>
            <a:ext cx="259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allAtOnce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china.alibaba.com/img/ibank/2016/688/339/2722933886_827275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6788" y="2649452"/>
            <a:ext cx="1571636" cy="1571636"/>
          </a:xfrm>
          <a:prstGeom prst="rect">
            <a:avLst/>
          </a:prstGeom>
          <a:noFill/>
        </p:spPr>
      </p:pic>
      <p:pic>
        <p:nvPicPr>
          <p:cNvPr id="1030" name="Picture 6" descr="http://i02.pic.sogou.com/5efdaa7d321e23c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857232"/>
            <a:ext cx="1428760" cy="2069007"/>
          </a:xfrm>
          <a:prstGeom prst="rect">
            <a:avLst/>
          </a:prstGeom>
          <a:noFill/>
        </p:spPr>
      </p:pic>
      <p:pic>
        <p:nvPicPr>
          <p:cNvPr id="1032" name="Picture 8" descr="http://i01.pic.sogou.com/40295385201c29d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7" y="3286124"/>
            <a:ext cx="1357321" cy="1681150"/>
          </a:xfrm>
          <a:prstGeom prst="rect">
            <a:avLst/>
          </a:prstGeom>
          <a:noFill/>
        </p:spPr>
      </p:pic>
      <p:pic>
        <p:nvPicPr>
          <p:cNvPr id="1034" name="Picture 10" descr="https://img.alicdn.com/imgextra/i4/2058949503/TB2XQRSipXXXXbDXXXXXXXXXXXX_!!20589495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8388" y="4071942"/>
            <a:ext cx="2232438" cy="1785950"/>
          </a:xfrm>
          <a:prstGeom prst="rect">
            <a:avLst/>
          </a:prstGeom>
          <a:noFill/>
        </p:spPr>
      </p:pic>
      <p:pic>
        <p:nvPicPr>
          <p:cNvPr id="1036" name="Picture 12" descr="http://i01.pic.sogou.com/ed1ef414e0976a7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500174"/>
            <a:ext cx="2428875" cy="2438400"/>
          </a:xfrm>
          <a:prstGeom prst="rect">
            <a:avLst/>
          </a:prstGeom>
          <a:noFill/>
        </p:spPr>
      </p:pic>
      <p:pic>
        <p:nvPicPr>
          <p:cNvPr id="1038" name="Picture 14" descr="http://i04.pic.sogou.com/1bc68c77a9bd639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2357430"/>
            <a:ext cx="1844657" cy="1746088"/>
          </a:xfrm>
          <a:prstGeom prst="rect">
            <a:avLst/>
          </a:prstGeom>
          <a:noFill/>
        </p:spPr>
      </p:pic>
      <p:pic>
        <p:nvPicPr>
          <p:cNvPr id="1040" name="Picture 16" descr="http://i02.pic.sogou.com/e6d33958010f5a4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95880"/>
            <a:ext cx="2477208" cy="1862120"/>
          </a:xfrm>
          <a:prstGeom prst="rect">
            <a:avLst/>
          </a:prstGeom>
          <a:noFill/>
        </p:spPr>
      </p:pic>
      <p:pic>
        <p:nvPicPr>
          <p:cNvPr id="1042" name="Picture 18" descr="http://i01.pic.sogou.com/895610de5b848b2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1" y="4429131"/>
            <a:ext cx="2000265" cy="2000266"/>
          </a:xfrm>
          <a:prstGeom prst="rect">
            <a:avLst/>
          </a:prstGeom>
          <a:noFill/>
        </p:spPr>
      </p:pic>
      <p:pic>
        <p:nvPicPr>
          <p:cNvPr id="1044" name="Picture 20" descr="http://i04.pic.sogou.com/e7e83dc8cea1f9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214290"/>
            <a:ext cx="1736737" cy="1736737"/>
          </a:xfrm>
          <a:prstGeom prst="rect">
            <a:avLst/>
          </a:prstGeom>
          <a:noFill/>
        </p:spPr>
      </p:pic>
      <p:pic>
        <p:nvPicPr>
          <p:cNvPr id="1046" name="Picture 22" descr="http://i04.pic.sogou.com/049bcdb0c2486c9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801" y="4286256"/>
            <a:ext cx="1071281" cy="1002297"/>
          </a:xfrm>
          <a:prstGeom prst="rect">
            <a:avLst/>
          </a:prstGeom>
          <a:noFill/>
        </p:spPr>
      </p:pic>
      <p:pic>
        <p:nvPicPr>
          <p:cNvPr id="1048" name="Picture 24" descr="http://i03.pic.sogou.com/ec1b49889747d17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71934" y="214290"/>
            <a:ext cx="1500198" cy="1234206"/>
          </a:xfrm>
          <a:prstGeom prst="rect">
            <a:avLst/>
          </a:prstGeom>
          <a:noFill/>
        </p:spPr>
      </p:pic>
      <p:pic>
        <p:nvPicPr>
          <p:cNvPr id="1050" name="Picture 26" descr="http://i01.pic.sogou.com/0d3570dc112aa6a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14612" y="5572140"/>
            <a:ext cx="1643074" cy="105921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857236" y="2134597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toy bus</a:t>
            </a:r>
            <a:endParaRPr lang="zh-CN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2" y="5715016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toy car</a:t>
            </a:r>
            <a:endParaRPr lang="zh-CN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g03.taobaocdn.com/bao/uploaded/i3/126178509/T2GMrgXkBXXXXXXXXX_!!126178509.jpg_480x48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84168" y="20621"/>
            <a:ext cx="3168351" cy="2112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0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10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010122016030541"/>
          <p:cNvPicPr>
            <a:picLocks noChangeAspect="1" noChangeArrowheads="1"/>
          </p:cNvPicPr>
          <p:nvPr/>
        </p:nvPicPr>
        <p:blipFill>
          <a:blip r:embed="rId3" cstate="print"/>
          <a:srcRect r="14563"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U5L44002How much.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5562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WordArt 3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4895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81"/>
              </a:avLst>
            </a:prstTxWarp>
          </a:bodyPr>
          <a:lstStyle/>
          <a:p>
            <a:pPr algn="ctr"/>
            <a:r>
              <a:rPr lang="en-US" altLang="zh-CN" sz="7200" b="1" kern="10">
                <a:ln w="12700">
                  <a:solidFill>
                    <a:srgbClr val="666699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Unit 5  Lesson 1</a:t>
            </a:r>
            <a:endParaRPr lang="zh-CN" altLang="en-US" sz="7200" b="1" kern="10">
              <a:ln w="12700">
                <a:solidFill>
                  <a:srgbClr val="666699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4103" name="Text Box 2"/>
          <p:cNvSpPr txBox="1">
            <a:spLocks noChangeArrowheads="1"/>
          </p:cNvSpPr>
          <p:nvPr/>
        </p:nvSpPr>
        <p:spPr bwMode="auto">
          <a:xfrm>
            <a:off x="2439988" y="2492375"/>
            <a:ext cx="4113212" cy="708025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/>
            </a:solidFill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66"/>
                </a:solidFill>
                <a:latin typeface="Comic Sans MS" pitchFamily="66" charset="0"/>
              </a:rPr>
              <a:t>Can I help you?</a:t>
            </a:r>
          </a:p>
        </p:txBody>
      </p:sp>
      <p:pic>
        <p:nvPicPr>
          <p:cNvPr id="4104" name="Picture 18" descr="2007613123339501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88" y="1600200"/>
            <a:ext cx="12811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69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课本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4249" y="1781401"/>
            <a:ext cx="3313775" cy="2223663"/>
          </a:xfrm>
          <a:prstGeom prst="rect">
            <a:avLst/>
          </a:prstGeom>
        </p:spPr>
      </p:pic>
      <p:pic>
        <p:nvPicPr>
          <p:cNvPr id="5" name="图片 4" descr="课本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753293"/>
            <a:ext cx="3384376" cy="2179763"/>
          </a:xfrm>
          <a:prstGeom prst="rect">
            <a:avLst/>
          </a:prstGeom>
        </p:spPr>
      </p:pic>
      <p:pic>
        <p:nvPicPr>
          <p:cNvPr id="6" name="图片 5" descr="课本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4315900"/>
            <a:ext cx="3384376" cy="2353459"/>
          </a:xfrm>
          <a:prstGeom prst="rect">
            <a:avLst/>
          </a:prstGeom>
        </p:spPr>
      </p:pic>
      <p:pic>
        <p:nvPicPr>
          <p:cNvPr id="7" name="图片 6" descr="课本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21088"/>
            <a:ext cx="3384376" cy="2328853"/>
          </a:xfrm>
          <a:prstGeom prst="rect">
            <a:avLst/>
          </a:prstGeom>
        </p:spPr>
      </p:pic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4892554" cy="764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 smtClean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Comic Sans MS"/>
              </a:rPr>
              <a:t>Guess: Where is Li Ming?</a:t>
            </a:r>
            <a:endParaRPr lang="zh-CN" altLang="en-US" sz="4000" b="1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716503"/>
            <a:ext cx="34467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A: In a shop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商店）</a:t>
            </a:r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zh-CN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B: In a school.</a:t>
            </a:r>
            <a:endParaRPr lang="zh-CN" altLang="en-US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>
            <a:off x="539353" y="692051"/>
            <a:ext cx="576263" cy="720725"/>
          </a:xfrm>
          <a:prstGeom prst="ellipse">
            <a:avLst/>
          </a:prstGeom>
          <a:noFill/>
          <a:ln w="38100">
            <a:solidFill>
              <a:srgbClr val="002060"/>
            </a:solidFill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5">
            <a:hlinkClick r:id="rId3"/>
          </p:cNvPr>
          <p:cNvSpPr>
            <a:spLocks noChangeArrowheads="1" noChangeShapeType="1" noTextEdit="1"/>
          </p:cNvSpPr>
          <p:nvPr/>
        </p:nvSpPr>
        <p:spPr bwMode="auto">
          <a:xfrm>
            <a:off x="179512" y="116632"/>
            <a:ext cx="59769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>
                <a:ln w="12700" cap="rnd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Watch and fill in the blank.</a:t>
            </a:r>
            <a:endParaRPr lang="zh-CN" altLang="en-US" sz="4000" b="1" kern="10" dirty="0">
              <a:ln w="12700" cap="rnd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20" y="785794"/>
            <a:ext cx="7272338" cy="823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May I have a _____?</a:t>
            </a:r>
            <a:endParaRPr lang="en-US" altLang="zh-CN" sz="48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00496" y="714356"/>
            <a:ext cx="1090363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toy</a:t>
            </a:r>
            <a:r>
              <a:rPr lang="en-US" altLang="zh-CN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zh-CN" altLang="en-US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 descr="课本1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1988841"/>
            <a:ext cx="5472608" cy="3744415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416998" y="836712"/>
            <a:ext cx="74424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 b="1" i="1" dirty="0" err="1" smtClean="0">
                <a:solidFill>
                  <a:srgbClr val="FF0000"/>
                </a:solidFill>
              </a:rPr>
              <a:t>oy</a:t>
            </a:r>
            <a:endParaRPr lang="zh-CN" altLang="en-US" sz="4400" b="1" i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13512" y="836712"/>
            <a:ext cx="482824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 b="1" i="1" dirty="0" smtClean="0"/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216104" y="1939479"/>
            <a:ext cx="38023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400" b="1" i="1" dirty="0" smtClean="0"/>
              <a:t>t</a:t>
            </a:r>
          </a:p>
        </p:txBody>
      </p:sp>
      <p:pic>
        <p:nvPicPr>
          <p:cNvPr id="11" name="U5W001toy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6228184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736 L 4.16667E-6 -0.1539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22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  <p:bldP spid="8" grpId="0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Administrator\AppData\Roaming\Tencent\Users\1029810116\QQ\WinTemp\RichOle\OA(4[_%YR)[I{JYIJ3@_9}J.pn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000108"/>
            <a:ext cx="7516118" cy="4775169"/>
          </a:xfrm>
          <a:prstGeom prst="rect">
            <a:avLst/>
          </a:prstGeom>
          <a:noFill/>
        </p:spPr>
      </p:pic>
      <p:sp>
        <p:nvSpPr>
          <p:cNvPr id="6" name="椭圆形标注 5"/>
          <p:cNvSpPr/>
          <p:nvPr/>
        </p:nvSpPr>
        <p:spPr>
          <a:xfrm rot="281085">
            <a:off x="2842039" y="1557909"/>
            <a:ext cx="3307183" cy="1040297"/>
          </a:xfrm>
          <a:prstGeom prst="wedgeEllipseCallout">
            <a:avLst>
              <a:gd name="adj1" fmla="val -58774"/>
              <a:gd name="adj2" fmla="val 6055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 rot="348387">
            <a:off x="3805483" y="1340768"/>
            <a:ext cx="57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rgbClr val="FF0000"/>
                </a:solidFill>
                <a:latin typeface="+mn-ea"/>
              </a:rPr>
              <a:t>?</a:t>
            </a:r>
            <a:endParaRPr lang="zh-CN" altLang="en-US" sz="6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1700808"/>
            <a:ext cx="318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I help you ? 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62"/>
          <p:cNvSpPr>
            <a:spLocks noChangeArrowheads="1"/>
          </p:cNvSpPr>
          <p:nvPr/>
        </p:nvSpPr>
        <p:spPr bwMode="auto">
          <a:xfrm>
            <a:off x="3563888" y="2204864"/>
            <a:ext cx="287337" cy="144463"/>
          </a:xfrm>
          <a:prstGeom prst="curvedUpArrow">
            <a:avLst>
              <a:gd name="adj1" fmla="val 39780"/>
              <a:gd name="adj2" fmla="val 79560"/>
              <a:gd name="adj3" fmla="val 33333"/>
            </a:avLst>
          </a:prstGeom>
          <a:solidFill>
            <a:schemeClr val="tx2"/>
          </a:solidFill>
          <a:ln w="9525">
            <a:solidFill>
              <a:schemeClr val="tx2"/>
            </a:solidFill>
            <a:miter lim="800000"/>
          </a:ln>
        </p:spPr>
        <p:txBody>
          <a:bodyPr wrap="none" anchor="ctr"/>
          <a:lstStyle/>
          <a:p>
            <a:endParaRPr lang="zh-CN" altLang="en-US" dirty="0">
              <a:solidFill>
                <a:schemeClr val="tx2"/>
              </a:solidFill>
            </a:endParaRPr>
          </a:p>
        </p:txBody>
      </p:sp>
      <p:pic>
        <p:nvPicPr>
          <p:cNvPr id="10" name="U5L11003句型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5275312" y="2636912"/>
            <a:ext cx="304800" cy="304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910" y="5857892"/>
            <a:ext cx="7186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Tips: </a:t>
            </a:r>
            <a:r>
              <a:rPr lang="zh-CN" altLang="en-US" sz="2400" dirty="0" smtClean="0">
                <a:latin typeface="Times New Roman" pitchFamily="18" charset="0"/>
                <a:cs typeface="Times New Roman" pitchFamily="18" charset="0"/>
              </a:rPr>
              <a:t>售货员常用</a:t>
            </a:r>
            <a:r>
              <a:rPr lang="en-US" altLang="zh-CN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I help you ?</a:t>
            </a:r>
            <a:r>
              <a:rPr lang="zh-CN" altLang="en-US" sz="2400" dirty="0" smtClean="0">
                <a:latin typeface="Times New Roman" pitchFamily="18" charset="0"/>
                <a:cs typeface="Times New Roman" pitchFamily="18" charset="0"/>
              </a:rPr>
              <a:t>询问顾客需求。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WordArt 15">
            <a:hlinkClick r:id="rId7"/>
          </p:cNvPr>
          <p:cNvSpPr>
            <a:spLocks noChangeArrowheads="1" noChangeShapeType="1" noTextEdit="1"/>
          </p:cNvSpPr>
          <p:nvPr/>
        </p:nvSpPr>
        <p:spPr bwMode="auto">
          <a:xfrm>
            <a:off x="142844" y="-24"/>
            <a:ext cx="59769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 dirty="0">
                <a:ln w="12700" cap="rnd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Watch and fill in the blank.</a:t>
            </a:r>
            <a:endParaRPr lang="zh-CN" altLang="en-US" sz="4000" b="1" kern="10" dirty="0">
              <a:ln w="12700" cap="rnd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88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/>
      <p:bldP spid="7" grpId="1"/>
      <p:bldP spid="8" grpId="0"/>
      <p:bldP spid="9" grpId="0" animBg="1"/>
      <p:bldP spid="11" grpId="0"/>
      <p:bldP spid="1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2" descr="tal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-233164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WordArt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6050" y="66675"/>
            <a:ext cx="373697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8" descr="售货员玩具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2232248"/>
            <a:ext cx="1746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63688" y="2758276"/>
            <a:ext cx="5041765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---Can I help you ?</a:t>
            </a:r>
          </a:p>
          <a:p>
            <a:endParaRPr lang="en-US" altLang="zh-CN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2015\book4Unit5\课件设计\李明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714752"/>
            <a:ext cx="1428751" cy="13881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85918" y="3786190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--- I’d like 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3595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Tick or cross.</a:t>
            </a:r>
            <a:endParaRPr lang="zh-CN" altLang="en-US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图片 5" descr="课本3.pn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930079"/>
            <a:ext cx="4464496" cy="27134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1071546"/>
            <a:ext cx="72866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altLang="zh-CN" sz="4400" b="1" i="1" dirty="0" smtClean="0">
                <a:latin typeface="Times New Roman" pitchFamily="18" charset="0"/>
                <a:cs typeface="Times New Roman" pitchFamily="18" charset="0"/>
              </a:rPr>
              <a:t>Li Ming wants a toy bus.</a:t>
            </a:r>
          </a:p>
          <a:p>
            <a:r>
              <a:rPr lang="en-US" altLang="zh-CN" sz="4400" b="1" i="1" dirty="0" smtClean="0">
                <a:latin typeface="Times New Roman" pitchFamily="18" charset="0"/>
                <a:cs typeface="Times New Roman" pitchFamily="18" charset="0"/>
              </a:rPr>
              <a:t>2. Li Ming wants a toy car</a:t>
            </a:r>
            <a:r>
              <a:rPr lang="en-US" altLang="zh-CN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88273" y="1142984"/>
            <a:ext cx="784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(  )</a:t>
            </a:r>
            <a:endParaRPr lang="zh-CN" alt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5206" y="1785926"/>
            <a:ext cx="7841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5847" y="128586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29520" y="192880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√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753</Words>
  <Application>Kingsoft Office WPP</Application>
  <PresentationFormat>全屏显示(4:3)</PresentationFormat>
  <Paragraphs>117</Paragraphs>
  <Slides>23</Slides>
  <Notes>0</Notes>
  <HiddenSlides>0</HiddenSlides>
  <MMClips>17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User</cp:lastModifiedBy>
  <cp:revision>95</cp:revision>
  <dcterms:created xsi:type="dcterms:W3CDTF">2017-03-22T12:11:00Z</dcterms:created>
  <dcterms:modified xsi:type="dcterms:W3CDTF">2017-11-17T15:57:57Z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