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62" r:id="rId2"/>
    <p:sldId id="266" r:id="rId3"/>
    <p:sldId id="265" r:id="rId4"/>
    <p:sldId id="267" r:id="rId5"/>
    <p:sldId id="258" r:id="rId6"/>
    <p:sldId id="264" r:id="rId7"/>
    <p:sldId id="260" r:id="rId8"/>
    <p:sldId id="261" r:id="rId9"/>
    <p:sldId id="274" r:id="rId10"/>
    <p:sldId id="268" r:id="rId11"/>
    <p:sldId id="270" r:id="rId12"/>
    <p:sldId id="271" r:id="rId13"/>
    <p:sldId id="269" r:id="rId14"/>
    <p:sldId id="286" r:id="rId15"/>
    <p:sldId id="277" r:id="rId16"/>
    <p:sldId id="279" r:id="rId17"/>
    <p:sldId id="278" r:id="rId18"/>
    <p:sldId id="280" r:id="rId19"/>
    <p:sldId id="282" r:id="rId20"/>
    <p:sldId id="287" r:id="rId21"/>
    <p:sldId id="281" r:id="rId22"/>
    <p:sldId id="288" r:id="rId23"/>
    <p:sldId id="284" r:id="rId24"/>
    <p:sldId id="285" r:id="rId25"/>
    <p:sldId id="295" r:id="rId26"/>
    <p:sldId id="290" r:id="rId27"/>
    <p:sldId id="291" r:id="rId28"/>
    <p:sldId id="293" r:id="rId29"/>
    <p:sldId id="294" r:id="rId30"/>
    <p:sldId id="275" r:id="rId31"/>
    <p:sldId id="296" r:id="rId32"/>
    <p:sldId id="297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0" autoAdjust="0"/>
  </p:normalViewPr>
  <p:slideViewPr>
    <p:cSldViewPr>
      <p:cViewPr>
        <p:scale>
          <a:sx n="80" d="100"/>
          <a:sy n="80" d="100"/>
        </p:scale>
        <p:origin x="-1068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8814E-23DB-4846-9B04-8276F2EC502F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DF1E2-BC53-4618-B8AD-6418B19979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DF1E2-BC53-4618-B8AD-6418B19979C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DF1E2-BC53-4618-B8AD-6418B19979C4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 descr="ppt背景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8B7FDAD-9045-4EBF-8794-3CAAC4C80AB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64958-3BAE-4AA9-BAD1-55CB6A69DCF7}" type="datetimeFigureOut">
              <a:rPr lang="zh-CN" altLang="en-US" smtClean="0"/>
              <a:pPr/>
              <a:t>2016-11-17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5738C-0CA5-430D-80BE-EC07ED56FB4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microsoft.com/office/2007/relationships/media" Target="file:///H:\&#19968;&#24072;&#19968;&#20248;&#35838;\rhyme&#33410;&#22863;.mp3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9968;&#24072;&#19968;&#20248;&#35838;\rhyme&#33410;&#22863;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5.jpeg"/><Relationship Id="rId4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9968;&#24072;&#19968;&#20248;&#35838;\Jason%20Chen%20-%20Best%20Friend.mp3" TargetMode="External"/><Relationship Id="rId6" Type="http://schemas.microsoft.com/office/2007/relationships/media" Target="file:///H:\&#19968;&#24072;&#19968;&#20248;&#35838;\Jason%20Chen%20-%20Best%20Friend.mp3" TargetMode="External"/><Relationship Id="rId5" Type="http://schemas.openxmlformats.org/officeDocument/2006/relationships/image" Target="../media/image48.jpeg"/><Relationship Id="rId4" Type="http://schemas.openxmlformats.org/officeDocument/2006/relationships/image" Target="../media/image34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microsoft.com/office/2007/relationships/media" Target="file:///H:\&#19968;&#24072;&#19968;&#20248;&#35838;\&#32972;&#26223;&#38899;&#20048;%20-%20&#28165;&#26032;&#27426;&#24555;.mp3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9968;&#24072;&#19968;&#20248;&#35838;\&#32972;&#26223;&#38899;&#20048;%20-%20&#28165;&#26032;&#27426;&#24555;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12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2" name="TextBox 4"/>
          <p:cNvSpPr>
            <a:spLocks noChangeArrowheads="1"/>
          </p:cNvSpPr>
          <p:nvPr/>
        </p:nvSpPr>
        <p:spPr bwMode="auto">
          <a:xfrm>
            <a:off x="1979613" y="2249488"/>
            <a:ext cx="5249862" cy="1108075"/>
          </a:xfrm>
          <a:prstGeom prst="rect">
            <a:avLst/>
          </a:prstGeom>
          <a:gradFill rotWithShape="1">
            <a:gsLst>
              <a:gs pos="0">
                <a:srgbClr val="FFA5A3"/>
              </a:gs>
              <a:gs pos="34999">
                <a:srgbClr val="FFBEBE"/>
              </a:gs>
              <a:gs pos="100000">
                <a:srgbClr val="FFE6E6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6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Unit 5  Signs</a:t>
            </a:r>
            <a:endParaRPr lang="zh-CN" altLang="en-US"/>
          </a:p>
        </p:txBody>
      </p:sp>
      <p:sp>
        <p:nvSpPr>
          <p:cNvPr id="61463" name="TextBox 3"/>
          <p:cNvSpPr>
            <a:spLocks noChangeArrowheads="1"/>
          </p:cNvSpPr>
          <p:nvPr/>
        </p:nvSpPr>
        <p:spPr bwMode="auto">
          <a:xfrm>
            <a:off x="2339975" y="3860800"/>
            <a:ext cx="4122738" cy="588963"/>
          </a:xfrm>
          <a:prstGeom prst="rect">
            <a:avLst/>
          </a:prstGeom>
          <a:gradFill rotWithShape="1">
            <a:gsLst>
              <a:gs pos="0">
                <a:srgbClr val="D9FDA5"/>
              </a:gs>
              <a:gs pos="34999">
                <a:srgbClr val="E3FEBF"/>
              </a:gs>
              <a:gs pos="100000">
                <a:srgbClr val="F4FEE6"/>
              </a:gs>
            </a:gsLst>
            <a:lin ang="5400000" scaled="1"/>
          </a:gradFill>
          <a:ln w="9525">
            <a:solidFill>
              <a:srgbClr val="9BBB59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Period 1   Story time</a:t>
            </a:r>
            <a:endParaRPr lang="zh-CN" altLang="en-US"/>
          </a:p>
        </p:txBody>
      </p:sp>
      <p:pic>
        <p:nvPicPr>
          <p:cNvPr id="20" name="图片 19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>
            <a:spLocks noChangeArrowheads="1"/>
          </p:cNvSpPr>
          <p:nvPr/>
        </p:nvSpPr>
        <p:spPr bwMode="auto">
          <a:xfrm>
            <a:off x="467544" y="404664"/>
            <a:ext cx="8254183" cy="1107996"/>
          </a:xfrm>
          <a:prstGeom prst="rect">
            <a:avLst/>
          </a:prstGeom>
          <a:gradFill rotWithShape="1">
            <a:gsLst>
              <a:gs pos="0">
                <a:srgbClr val="FFA5A3"/>
              </a:gs>
              <a:gs pos="34999">
                <a:srgbClr val="FFBEBE"/>
              </a:gs>
              <a:gs pos="100000">
                <a:srgbClr val="FFE6E6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600" b="1" dirty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Unit 5  </a:t>
            </a:r>
            <a:r>
              <a:rPr lang="en-US" altLang="zh-CN" sz="6600" b="1" dirty="0" smtClean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Look at me!</a:t>
            </a:r>
            <a:endParaRPr lang="zh-CN" altLang="en-US" b="1" dirty="0"/>
          </a:p>
        </p:txBody>
      </p:sp>
      <p:sp>
        <p:nvSpPr>
          <p:cNvPr id="6" name="TextBox 3"/>
          <p:cNvSpPr>
            <a:spLocks noChangeArrowheads="1"/>
          </p:cNvSpPr>
          <p:nvPr/>
        </p:nvSpPr>
        <p:spPr bwMode="auto">
          <a:xfrm>
            <a:off x="1691680" y="5229200"/>
            <a:ext cx="5472973" cy="1200329"/>
          </a:xfrm>
          <a:prstGeom prst="rect">
            <a:avLst/>
          </a:prstGeom>
          <a:gradFill rotWithShape="1">
            <a:gsLst>
              <a:gs pos="0">
                <a:srgbClr val="D9FDA5"/>
              </a:gs>
              <a:gs pos="34999">
                <a:srgbClr val="E3FEBF"/>
              </a:gs>
              <a:gs pos="100000">
                <a:srgbClr val="F4FEE6"/>
              </a:gs>
            </a:gsLst>
            <a:lin ang="5400000" scaled="1"/>
          </a:gradFill>
          <a:ln w="9525">
            <a:solidFill>
              <a:srgbClr val="9BBB59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Period </a:t>
            </a:r>
            <a:r>
              <a:rPr lang="en-US" altLang="zh-CN" sz="2400" dirty="0" smtClean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2   cartoon time &amp; rhyme time</a:t>
            </a:r>
          </a:p>
          <a:p>
            <a:r>
              <a:rPr lang="en-US" altLang="zh-CN" sz="2400" dirty="0" smtClean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                     By :Jenny</a:t>
            </a:r>
          </a:p>
          <a:p>
            <a:r>
              <a:rPr lang="en-US" altLang="zh-CN" sz="2400" dirty="0" smtClean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       From: </a:t>
            </a:r>
            <a:r>
              <a:rPr lang="en-US" altLang="zh-CN" sz="2400" dirty="0" err="1" smtClean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Qinyu</a:t>
            </a:r>
            <a:r>
              <a:rPr lang="en-US" altLang="zh-CN" sz="2400" dirty="0" smtClean="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 Primary School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ppt背景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2997200"/>
            <a:ext cx="25923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116013" y="3141663"/>
            <a:ext cx="2330450" cy="1798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Comic Sans MS" panose="030F0702030302020204" pitchFamily="66" charset="0"/>
              </a:rPr>
              <a:t>Read fluently.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Comic Sans MS" panose="030F0702030302020204" pitchFamily="66" charset="0"/>
              </a:rPr>
              <a:t>(</a:t>
            </a:r>
            <a:r>
              <a:rPr lang="zh-CN" altLang="en-US" sz="3200" b="1" dirty="0">
                <a:latin typeface="Comic Sans MS" panose="030F0702030302020204" pitchFamily="66" charset="0"/>
              </a:rPr>
              <a:t>流利地读</a:t>
            </a:r>
            <a:r>
              <a:rPr lang="en-US" altLang="zh-CN" sz="3200" b="1" dirty="0">
                <a:latin typeface="Comic Sans MS" panose="030F0702030302020204" pitchFamily="66" charset="0"/>
              </a:rPr>
              <a:t>)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2852738"/>
            <a:ext cx="27352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364163" y="3500438"/>
            <a:ext cx="2171700" cy="1798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Comic Sans MS" panose="030F0702030302020204" pitchFamily="66" charset="0"/>
              </a:rPr>
              <a:t>Act vividly.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Comic Sans MS" panose="030F0702030302020204" pitchFamily="66" charset="0"/>
              </a:rPr>
              <a:t>(</a:t>
            </a:r>
            <a:r>
              <a:rPr lang="zh-CN" altLang="en-US" sz="3200" b="1" dirty="0">
                <a:latin typeface="Comic Sans MS" panose="030F0702030302020204" pitchFamily="66" charset="0"/>
              </a:rPr>
              <a:t>生动表演</a:t>
            </a:r>
            <a:r>
              <a:rPr lang="en-US" altLang="zh-CN" sz="3200" b="1" dirty="0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9" name="AutoShape 34"/>
          <p:cNvSpPr>
            <a:spLocks noChangeArrowheads="1"/>
          </p:cNvSpPr>
          <p:nvPr/>
        </p:nvSpPr>
        <p:spPr bwMode="auto">
          <a:xfrm rot="155557">
            <a:off x="1927225" y="5131254"/>
            <a:ext cx="341313" cy="433388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AutoShape 34"/>
          <p:cNvSpPr>
            <a:spLocks noChangeArrowheads="1"/>
          </p:cNvSpPr>
          <p:nvPr/>
        </p:nvSpPr>
        <p:spPr bwMode="auto">
          <a:xfrm rot="155557">
            <a:off x="6659563" y="5202693"/>
            <a:ext cx="341312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AutoShape 34"/>
          <p:cNvSpPr>
            <a:spLocks noChangeArrowheads="1"/>
          </p:cNvSpPr>
          <p:nvPr/>
        </p:nvSpPr>
        <p:spPr bwMode="auto">
          <a:xfrm rot="155557">
            <a:off x="6000750" y="5202693"/>
            <a:ext cx="341313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827088" y="1844675"/>
            <a:ext cx="7500937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两人一组，选择一种喜欢的方式秀一秀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rhyme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3" name="图片 3" descr="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5963" y="71438"/>
            <a:ext cx="43561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928688" y="833438"/>
            <a:ext cx="256512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Rhyme time</a:t>
            </a:r>
            <a:r>
              <a:rPr lang="zh-CN" altLang="en-US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！</a:t>
            </a:r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15" name="rhyme节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xmlns="" r:link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4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1302237"/>
            <a:ext cx="81293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Can you give a title to this rhyme?</a:t>
            </a:r>
            <a:endParaRPr lang="zh-CN" altLang="en-US" sz="4400" b="1" dirty="0"/>
          </a:p>
        </p:txBody>
      </p:sp>
      <p:pic>
        <p:nvPicPr>
          <p:cNvPr id="6" name="Picture 11" descr="ca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357826"/>
            <a:ext cx="1143000" cy="762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7" name="Picture 12" descr="T0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F1A17"/>
              </a:clrFrom>
              <a:clrTo>
                <a:srgbClr val="1F1A17">
                  <a:alpha val="0"/>
                </a:srgbClr>
              </a:clrTo>
            </a:clrChange>
          </a:blip>
          <a:srcRect t="50856" r="52499" b="6113"/>
          <a:stretch>
            <a:fillRect/>
          </a:stretch>
        </p:blipFill>
        <p:spPr bwMode="auto">
          <a:xfrm>
            <a:off x="4500562" y="5143512"/>
            <a:ext cx="1447800" cy="1219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8" name="Picture 13" descr="skirt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18" t="52667" r="44827" b="20667"/>
          <a:stretch>
            <a:fillRect/>
          </a:stretch>
        </p:blipFill>
        <p:spPr bwMode="auto">
          <a:xfrm>
            <a:off x="3071802" y="4857760"/>
            <a:ext cx="1676400" cy="14605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9" name="Picture 14" descr="jacket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5214950"/>
            <a:ext cx="1066800" cy="1066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10" name="Picture 4" descr="c:\users\administrator\appdata\roaming\360se6\User Data\temp\woolen_coa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00"/>
          <a:stretch>
            <a:fillRect/>
          </a:stretch>
        </p:blipFill>
        <p:spPr bwMode="auto">
          <a:xfrm>
            <a:off x="7358082" y="5000636"/>
            <a:ext cx="1428760" cy="1357322"/>
          </a:xfrm>
          <a:prstGeom prst="rect">
            <a:avLst/>
          </a:prstGeom>
          <a:noFill/>
        </p:spPr>
      </p:pic>
      <p:pic>
        <p:nvPicPr>
          <p:cNvPr id="11" name="Picture 2" descr="c:\users\administrator\appdata\roaming\360se6\User Data\temp\eef038188785bde4674cc4245750_2862_2445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143512"/>
            <a:ext cx="1428760" cy="1220586"/>
          </a:xfrm>
          <a:prstGeom prst="rect">
            <a:avLst/>
          </a:prstGeom>
          <a:noFill/>
        </p:spPr>
      </p:pic>
      <p:sp>
        <p:nvSpPr>
          <p:cNvPr id="12" name="椭圆 11"/>
          <p:cNvSpPr/>
          <p:nvPr/>
        </p:nvSpPr>
        <p:spPr>
          <a:xfrm>
            <a:off x="-214346" y="4786322"/>
            <a:ext cx="9144000" cy="20716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8596" y="3000372"/>
            <a:ext cx="72858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/>
              <a:t>Tip: all of them are               .</a:t>
            </a:r>
            <a:endParaRPr lang="zh-CN" altLang="en-US" sz="4800" dirty="0"/>
          </a:p>
        </p:txBody>
      </p:sp>
      <p:sp>
        <p:nvSpPr>
          <p:cNvPr id="14" name="椭圆 13"/>
          <p:cNvSpPr/>
          <p:nvPr/>
        </p:nvSpPr>
        <p:spPr>
          <a:xfrm>
            <a:off x="1428728" y="2928934"/>
            <a:ext cx="776294" cy="857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214942" y="3000372"/>
            <a:ext cx="20217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clo</a:t>
            </a:r>
            <a:r>
              <a:rPr lang="en-US" altLang="zh-CN" sz="4800" b="1" u="sng" dirty="0" smtClean="0"/>
              <a:t>th</a:t>
            </a:r>
            <a:r>
              <a:rPr lang="en-US" altLang="zh-CN" sz="4800" b="1" dirty="0" smtClean="0"/>
              <a:t>es</a:t>
            </a:r>
            <a:endParaRPr lang="zh-CN" altLang="en-US" sz="4800" b="1" dirty="0"/>
          </a:p>
        </p:txBody>
      </p:sp>
      <p:sp>
        <p:nvSpPr>
          <p:cNvPr id="16" name="矩形 15"/>
          <p:cNvSpPr/>
          <p:nvPr/>
        </p:nvSpPr>
        <p:spPr>
          <a:xfrm>
            <a:off x="5628751" y="3026631"/>
            <a:ext cx="5148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0070C0"/>
                </a:solidFill>
              </a:rPr>
              <a:t>o</a:t>
            </a:r>
            <a:endParaRPr lang="zh-CN" altLang="en-US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 build="allAtOnce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1" descr="ca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357826"/>
            <a:ext cx="1143000" cy="762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6" name="Picture 12" descr="T0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F1A17"/>
              </a:clrFrom>
              <a:clrTo>
                <a:srgbClr val="1F1A17">
                  <a:alpha val="0"/>
                </a:srgbClr>
              </a:clrTo>
            </a:clrChange>
          </a:blip>
          <a:srcRect t="50856" r="52499" b="6113"/>
          <a:stretch>
            <a:fillRect/>
          </a:stretch>
        </p:blipFill>
        <p:spPr bwMode="auto">
          <a:xfrm>
            <a:off x="4500562" y="5143512"/>
            <a:ext cx="1447800" cy="12192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7" name="Picture 13" descr="skirt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18" t="52667" r="44827" b="20667"/>
          <a:stretch>
            <a:fillRect/>
          </a:stretch>
        </p:blipFill>
        <p:spPr bwMode="auto">
          <a:xfrm>
            <a:off x="3071802" y="4857760"/>
            <a:ext cx="1676400" cy="14605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8" name="Picture 14" descr="jacket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5214950"/>
            <a:ext cx="1066800" cy="1066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9" name="Picture 4" descr="c:\users\administrator\appdata\roaming\360se6\User Data\temp\woolen_coa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00"/>
          <a:stretch>
            <a:fillRect/>
          </a:stretch>
        </p:blipFill>
        <p:spPr bwMode="auto">
          <a:xfrm>
            <a:off x="7358082" y="5000636"/>
            <a:ext cx="1428760" cy="1357322"/>
          </a:xfrm>
          <a:prstGeom prst="rect">
            <a:avLst/>
          </a:prstGeom>
          <a:noFill/>
        </p:spPr>
      </p:pic>
      <p:pic>
        <p:nvPicPr>
          <p:cNvPr id="10" name="Picture 2" descr="c:\users\administrator\appdata\roaming\360se6\User Data\temp\eef038188785bde4674cc4245750_2862_2445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143512"/>
            <a:ext cx="1428760" cy="122058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14480" y="2768268"/>
            <a:ext cx="210826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/>
              <a:t>nice</a:t>
            </a:r>
            <a:endParaRPr lang="zh-CN" altLang="en-US" sz="8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00496" y="2768268"/>
            <a:ext cx="355578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/>
              <a:t>clothes</a:t>
            </a:r>
            <a:endParaRPr lang="zh-CN" altLang="en-US" sz="8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734931" y="2768268"/>
            <a:ext cx="21941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/>
              <a:t>new</a:t>
            </a:r>
            <a:endParaRPr lang="zh-CN" altLang="en-US" sz="8800" b="1" dirty="0"/>
          </a:p>
        </p:txBody>
      </p:sp>
      <p:pic>
        <p:nvPicPr>
          <p:cNvPr id="27650" name="Picture 2" descr="c:\users\administrator\appdata\roaming\360se6\User Data\temp\1382342786389.jpg"/>
          <p:cNvPicPr>
            <a:picLocks noChangeAspect="1" noChangeArrowheads="1"/>
          </p:cNvPicPr>
          <p:nvPr/>
        </p:nvPicPr>
        <p:blipFill>
          <a:blip r:embed="rId9" cstate="print"/>
          <a:srcRect t="20878" r="34375" b="428"/>
          <a:stretch>
            <a:fillRect/>
          </a:stretch>
        </p:blipFill>
        <p:spPr bwMode="auto">
          <a:xfrm>
            <a:off x="6643702" y="357166"/>
            <a:ext cx="2071702" cy="207170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878071" y="642918"/>
            <a:ext cx="21941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 smtClean="0"/>
              <a:t>new</a:t>
            </a:r>
            <a:endParaRPr lang="zh-CN" altLang="en-US" sz="8800" b="1" dirty="0"/>
          </a:p>
        </p:txBody>
      </p:sp>
      <p:sp>
        <p:nvSpPr>
          <p:cNvPr id="17" name="乘号 16"/>
          <p:cNvSpPr/>
          <p:nvPr/>
        </p:nvSpPr>
        <p:spPr>
          <a:xfrm>
            <a:off x="2786050" y="428604"/>
            <a:ext cx="1143008" cy="2000264"/>
          </a:xfrm>
          <a:prstGeom prst="mathMultiply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1" grpId="1" build="allAtOnce"/>
      <p:bldP spid="13" grpId="0" build="allAtOnce"/>
      <p:bldP spid="16" grpId="0" build="allAtOnce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9698" name="Picture 2" descr="c:\users\administrator\appdata\roaming\360se6\User Data\temp\46da34797e607261a4a09dcc1a23187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625" r="624" b="34375"/>
          <a:stretch>
            <a:fillRect/>
          </a:stretch>
        </p:blipFill>
        <p:spPr bwMode="auto">
          <a:xfrm>
            <a:off x="714348" y="1071546"/>
            <a:ext cx="2500330" cy="754817"/>
          </a:xfrm>
          <a:prstGeom prst="rect">
            <a:avLst/>
          </a:prstGeom>
          <a:noFill/>
        </p:spPr>
      </p:pic>
      <p:sp>
        <p:nvSpPr>
          <p:cNvPr id="7" name="十字星 6"/>
          <p:cNvSpPr/>
          <p:nvPr/>
        </p:nvSpPr>
        <p:spPr>
          <a:xfrm>
            <a:off x="1928794" y="1357298"/>
            <a:ext cx="214314" cy="357190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十字星 7"/>
          <p:cNvSpPr/>
          <p:nvPr/>
        </p:nvSpPr>
        <p:spPr>
          <a:xfrm flipV="1">
            <a:off x="1214414" y="1000108"/>
            <a:ext cx="276228" cy="366714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十字星 8"/>
          <p:cNvSpPr/>
          <p:nvPr/>
        </p:nvSpPr>
        <p:spPr>
          <a:xfrm flipV="1">
            <a:off x="2366946" y="1152508"/>
            <a:ext cx="276228" cy="366714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57620" y="1071546"/>
            <a:ext cx="29484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new pencil</a:t>
            </a:r>
            <a:endParaRPr lang="zh-CN" altLang="en-US" sz="4800" b="1" dirty="0"/>
          </a:p>
        </p:txBody>
      </p:sp>
      <p:pic>
        <p:nvPicPr>
          <p:cNvPr id="11" name="Picture 2" descr="c:\users\administrator\appdata\roaming\360se6\User Data\temp\eef038188785bde4674cc4245750_2862_244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2500306"/>
            <a:ext cx="1756061" cy="1500198"/>
          </a:xfrm>
          <a:prstGeom prst="rect">
            <a:avLst/>
          </a:prstGeom>
          <a:noFill/>
        </p:spPr>
      </p:pic>
      <p:sp>
        <p:nvSpPr>
          <p:cNvPr id="12" name="十字星 11"/>
          <p:cNvSpPr/>
          <p:nvPr/>
        </p:nvSpPr>
        <p:spPr>
          <a:xfrm>
            <a:off x="1643042" y="3286124"/>
            <a:ext cx="214314" cy="357190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十字星 12"/>
          <p:cNvSpPr/>
          <p:nvPr/>
        </p:nvSpPr>
        <p:spPr>
          <a:xfrm flipV="1">
            <a:off x="1071538" y="3214686"/>
            <a:ext cx="276228" cy="366714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十字星 13"/>
          <p:cNvSpPr/>
          <p:nvPr/>
        </p:nvSpPr>
        <p:spPr>
          <a:xfrm flipV="1">
            <a:off x="1785918" y="2857496"/>
            <a:ext cx="276228" cy="366714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3786182" y="2598003"/>
            <a:ext cx="34579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new sweater</a:t>
            </a:r>
            <a:endParaRPr lang="zh-CN" altLang="en-US" sz="4800" b="1" dirty="0"/>
          </a:p>
        </p:txBody>
      </p:sp>
      <p:pic>
        <p:nvPicPr>
          <p:cNvPr id="16" name="Picture 14" descr="jacket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857760"/>
            <a:ext cx="1428760" cy="142876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sp>
        <p:nvSpPr>
          <p:cNvPr id="17" name="十字星 16"/>
          <p:cNvSpPr/>
          <p:nvPr/>
        </p:nvSpPr>
        <p:spPr>
          <a:xfrm>
            <a:off x="1928794" y="5500702"/>
            <a:ext cx="214314" cy="357190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十字星 17"/>
          <p:cNvSpPr/>
          <p:nvPr/>
        </p:nvSpPr>
        <p:spPr>
          <a:xfrm flipV="1">
            <a:off x="1357290" y="5429264"/>
            <a:ext cx="276228" cy="366714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十字星 18"/>
          <p:cNvSpPr/>
          <p:nvPr/>
        </p:nvSpPr>
        <p:spPr>
          <a:xfrm flipV="1">
            <a:off x="2071670" y="5072074"/>
            <a:ext cx="276228" cy="366714"/>
          </a:xfrm>
          <a:prstGeom prst="star4">
            <a:avLst/>
          </a:prstGeom>
          <a:solidFill>
            <a:srgbClr val="FFFF00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714744" y="4884019"/>
            <a:ext cx="29353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new jacket</a:t>
            </a:r>
            <a:endParaRPr lang="zh-CN" alt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5400" b="1" dirty="0" smtClean="0"/>
              <a:t>Actual  acting!</a:t>
            </a:r>
            <a:endParaRPr lang="zh-CN" altLang="en-US" sz="54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7266" y="3357562"/>
            <a:ext cx="7186634" cy="3071834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You all pass the period 1. Now let’s move to the 2</a:t>
            </a:r>
            <a:r>
              <a:rPr lang="en-US" altLang="zh-CN" baseline="30000" dirty="0" smtClean="0"/>
              <a:t>nd</a:t>
            </a:r>
            <a:r>
              <a:rPr lang="en-US" altLang="zh-CN" dirty="0" smtClean="0"/>
              <a:t> period--I’ll show you a cartoon from my TV series.</a:t>
            </a:r>
          </a:p>
          <a:p>
            <a:r>
              <a:rPr lang="en-US" altLang="zh-CN" dirty="0" smtClean="0"/>
              <a:t>Answer my questions</a:t>
            </a:r>
          </a:p>
          <a:p>
            <a:r>
              <a:rPr lang="en-US" altLang="zh-CN" dirty="0" smtClean="0"/>
              <a:t>Read the script</a:t>
            </a:r>
          </a:p>
          <a:p>
            <a:r>
              <a:rPr lang="en-US" altLang="zh-CN" dirty="0" smtClean="0"/>
              <a:t>Imitate and act!</a:t>
            </a:r>
            <a:endParaRPr lang="zh-CN" altLang="en-US" dirty="0"/>
          </a:p>
        </p:txBody>
      </p:sp>
      <p:pic>
        <p:nvPicPr>
          <p:cNvPr id="33794" name="Picture 2" descr="c:\users\administrator\appdata\roaming\360se6\User Data\temp\u=47223506,4034286581&amp;fm=21&amp;gp=0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14422"/>
            <a:ext cx="1595440" cy="15954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43306" y="1714488"/>
            <a:ext cx="18119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/>
              <a:t>Great!</a:t>
            </a:r>
            <a:endParaRPr lang="zh-CN" alt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6516688" y="6308725"/>
            <a:ext cx="2627312" cy="549275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  <a:latin typeface="Comic Sans MS" panose="030F0702030302020204" pitchFamily="66" charset="0"/>
                <a:ea typeface="幼圆" panose="02010509060101010101" charset="-122"/>
                <a:cs typeface="幼圆" panose="02010509060101010101" charset="-122"/>
              </a:rPr>
              <a:t>Rhyme time</a:t>
            </a:r>
            <a:endParaRPr lang="en-US" altLang="zh-CN" b="1">
              <a:solidFill>
                <a:schemeClr val="bg1"/>
              </a:solidFill>
              <a:latin typeface="Comic Sans MS" panose="030F0702030302020204" pitchFamily="66" charset="0"/>
              <a:ea typeface="楷体" panose="02010609060101010101" pitchFamily="49" charset="-122"/>
            </a:endParaRPr>
          </a:p>
        </p:txBody>
      </p:sp>
      <p:pic>
        <p:nvPicPr>
          <p:cNvPr id="23555" name="Picture 4" descr="2011020517032537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9275"/>
            <a:ext cx="914400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403350" y="2276475"/>
            <a:ext cx="6408738" cy="31686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979613" y="2276475"/>
            <a:ext cx="5327650" cy="161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>
                <a:solidFill>
                  <a:schemeClr val="bg1"/>
                </a:solidFill>
                <a:latin typeface="Comic Sans MS" panose="030F0702030302020204" pitchFamily="66" charset="0"/>
              </a:rPr>
              <a:t>Season 5 Episode 2</a:t>
            </a:r>
          </a:p>
          <a:p>
            <a:pPr algn="just">
              <a:spcBef>
                <a:spcPct val="50000"/>
              </a:spcBef>
            </a:pPr>
            <a:r>
              <a:rPr lang="en-US" altLang="zh-CN" sz="4000" b="1">
                <a:solidFill>
                  <a:schemeClr val="bg1"/>
                </a:solidFill>
                <a:latin typeface="Comic Sans MS" panose="030F0702030302020204" pitchFamily="66" charset="0"/>
              </a:rPr>
              <a:t>    </a:t>
            </a:r>
            <a:r>
              <a:rPr lang="zh-CN" altLang="en-US" sz="4000" b="1">
                <a:solidFill>
                  <a:schemeClr val="bg1"/>
                </a:solidFill>
                <a:latin typeface="Comic Sans MS" panose="030F0702030302020204" pitchFamily="66" charset="0"/>
              </a:rPr>
              <a:t>第</a:t>
            </a:r>
            <a:r>
              <a:rPr lang="en-US" altLang="zh-CN" sz="4000" b="1">
                <a:solidFill>
                  <a:schemeClr val="bg1"/>
                </a:solidFill>
                <a:latin typeface="Comic Sans MS" panose="030F0702030302020204" pitchFamily="66" charset="0"/>
              </a:rPr>
              <a:t>5</a:t>
            </a:r>
            <a:r>
              <a:rPr lang="zh-CN" altLang="en-US" sz="4000" b="1">
                <a:solidFill>
                  <a:schemeClr val="bg1"/>
                </a:solidFill>
                <a:latin typeface="Comic Sans MS" panose="030F0702030302020204" pitchFamily="66" charset="0"/>
              </a:rPr>
              <a:t>季 第</a:t>
            </a:r>
            <a:r>
              <a:rPr lang="en-US" altLang="zh-CN" sz="4000" b="1">
                <a:solidFill>
                  <a:schemeClr val="bg1"/>
                </a:solidFill>
                <a:latin typeface="Comic Sans MS" panose="030F0702030302020204" pitchFamily="66" charset="0"/>
              </a:rPr>
              <a:t>2</a:t>
            </a:r>
            <a:r>
              <a:rPr lang="zh-CN" altLang="en-US" sz="4000" b="1">
                <a:solidFill>
                  <a:schemeClr val="bg1"/>
                </a:solidFill>
                <a:latin typeface="Comic Sans MS" panose="030F0702030302020204" pitchFamily="66" charset="0"/>
              </a:rPr>
              <a:t>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1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5602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3" y="71438"/>
            <a:ext cx="43561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8"/>
          <p:cNvSpPr>
            <a:spLocks noChangeArrowheads="1"/>
          </p:cNvSpPr>
          <p:nvPr/>
        </p:nvSpPr>
        <p:spPr bwMode="auto">
          <a:xfrm>
            <a:off x="966788" y="862013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Task 1:Watch and answer</a:t>
            </a:r>
            <a:endParaRPr lang="en-US" altLang="zh-CN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785813" y="1857375"/>
            <a:ext cx="557212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妈妈展示了哪些新衣服？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ChangeArrowheads="1"/>
          </p:cNvSpPr>
          <p:nvPr/>
        </p:nvSpPr>
        <p:spPr bwMode="auto">
          <a:xfrm>
            <a:off x="6516688" y="6308725"/>
            <a:ext cx="2627312" cy="549275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4578" name="Picture 4" descr="2011020517032537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571500" y="2276475"/>
            <a:ext cx="7240588" cy="31686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0" y="1196752"/>
            <a:ext cx="83581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回到家，妈妈高兴地向爸爸展示新衣服</a:t>
            </a:r>
            <a:r>
              <a:rPr lang="en-US" altLang="zh-CN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……</a:t>
            </a: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  <a:latin typeface="Calibri" panose="020F0502020204030204" pitchFamily="34" charset="0"/>
                <a:ea typeface="幼圆" panose="02010509060101010101" charset="-122"/>
                <a:cs typeface="幼圆" panose="02010509060101010101" charset="-122"/>
              </a:rPr>
              <a:t>C</a:t>
            </a:r>
            <a:r>
              <a:rPr lang="en-US" altLang="zh-CN" sz="3200" b="1">
                <a:solidFill>
                  <a:schemeClr val="bg1"/>
                </a:solidFill>
                <a:latin typeface="Comic Sans MS" panose="030F0702030302020204" pitchFamily="66" charset="0"/>
                <a:ea typeface="幼圆" panose="02010509060101010101" charset="-122"/>
                <a:cs typeface="幼圆" panose="02010509060101010101" charset="-122"/>
              </a:rPr>
              <a:t>artoon time</a:t>
            </a:r>
            <a:endParaRPr lang="en-US" altLang="zh-CN" b="1">
              <a:solidFill>
                <a:schemeClr val="bg1"/>
              </a:solidFill>
              <a:latin typeface="Comic Sans MS" panose="030F0702030302020204" pitchFamily="66" charset="0"/>
              <a:ea typeface="楷体" panose="02010609060101010101" pitchFamily="49" charset="-122"/>
            </a:endParaRPr>
          </a:p>
        </p:txBody>
      </p:sp>
    </p:spTree>
    <p:controls>
      <p:control spid="25601" name="ShockwaveFlash1" r:id="rId2" imgW="1828800" imgH="182880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6625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6626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3" y="71438"/>
            <a:ext cx="43561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8"/>
          <p:cNvSpPr>
            <a:spLocks noChangeArrowheads="1"/>
          </p:cNvSpPr>
          <p:nvPr/>
        </p:nvSpPr>
        <p:spPr bwMode="auto">
          <a:xfrm>
            <a:off x="966788" y="862013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Task1:Watch and answer</a:t>
            </a:r>
            <a:endParaRPr lang="en-US" altLang="zh-CN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785813" y="1857375"/>
            <a:ext cx="53578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妈妈展示了哪些新衣服？</a:t>
            </a:r>
          </a:p>
        </p:txBody>
      </p:sp>
      <p:pic>
        <p:nvPicPr>
          <p:cNvPr id="6" name="Picture 36" descr="Tshir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96794">
            <a:off x="4773613" y="3365500"/>
            <a:ext cx="189388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6" descr="skir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16729">
            <a:off x="1774825" y="3470275"/>
            <a:ext cx="1716088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4"/>
          <p:cNvSpPr>
            <a:spLocks noChangeArrowheads="1"/>
          </p:cNvSpPr>
          <p:nvPr/>
        </p:nvSpPr>
        <p:spPr bwMode="auto">
          <a:xfrm rot="-1247239">
            <a:off x="5549900" y="1273175"/>
            <a:ext cx="3357563" cy="1147763"/>
          </a:xfrm>
          <a:prstGeom prst="cloudCallout">
            <a:avLst>
              <a:gd name="adj1" fmla="val -69648"/>
              <a:gd name="adj2" fmla="val 71838"/>
            </a:avLst>
          </a:prstGeom>
          <a:solidFill>
            <a:srgbClr val="FFFF99"/>
          </a:solidFill>
          <a:ln w="38100">
            <a:solidFill>
              <a:srgbClr val="00FF00"/>
            </a:solidFill>
            <a:prstDash val="sysDot"/>
            <a:round/>
          </a:ln>
        </p:spPr>
        <p:txBody>
          <a:bodyPr/>
          <a:lstStyle/>
          <a:p>
            <a:pPr algn="ctr"/>
            <a:endParaRPr lang="en-US" altLang="zh-CN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 rot="-1135319">
            <a:off x="5764213" y="1273175"/>
            <a:ext cx="314325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FF0000"/>
                </a:solidFill>
                <a:latin typeface="Comic Sans MS" panose="030F0702030302020204" pitchFamily="66" charset="0"/>
              </a:rPr>
              <a:t>new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新的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357313" y="5143500"/>
            <a:ext cx="335756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1" dirty="0">
                <a:latin typeface="Comic Sans MS" panose="030F0702030302020204" pitchFamily="66" charset="0"/>
              </a:rPr>
              <a:t>a ____ skirt</a:t>
            </a:r>
            <a:endParaRPr lang="zh-CN" altLang="en-US" sz="3600" b="1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86313" y="5140325"/>
            <a:ext cx="36433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omic Sans MS" panose="030F0702030302020204" pitchFamily="66" charset="0"/>
              </a:rPr>
              <a:t>a ____ T-shirt</a:t>
            </a:r>
            <a:endParaRPr lang="zh-CN" altLang="en-US" sz="3600" b="1">
              <a:latin typeface="Comic Sans MS" panose="030F0702030302020204" pitchFamily="66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00232" y="5143512"/>
            <a:ext cx="1000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latin typeface="Comic Sans MS" panose="030F0702030302020204" pitchFamily="66" charset="0"/>
              </a:rPr>
              <a:t>new</a:t>
            </a:r>
            <a:endParaRPr lang="zh-CN" altLang="en-US" sz="3600" dirty="0"/>
          </a:p>
        </p:txBody>
      </p:sp>
      <p:sp>
        <p:nvSpPr>
          <p:cNvPr id="16" name="矩形 15"/>
          <p:cNvSpPr/>
          <p:nvPr/>
        </p:nvSpPr>
        <p:spPr>
          <a:xfrm>
            <a:off x="5357818" y="5140123"/>
            <a:ext cx="1000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latin typeface="Comic Sans MS" panose="030F0702030302020204" pitchFamily="66" charset="0"/>
              </a:rPr>
              <a:t>new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673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8674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3" y="71438"/>
            <a:ext cx="43561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8"/>
          <p:cNvSpPr>
            <a:spLocks noChangeArrowheads="1"/>
          </p:cNvSpPr>
          <p:nvPr/>
        </p:nvSpPr>
        <p:spPr bwMode="auto">
          <a:xfrm>
            <a:off x="966788" y="862013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Task2</a:t>
            </a:r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: Look 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and choose</a:t>
            </a:r>
          </a:p>
        </p:txBody>
      </p:sp>
      <p:pic>
        <p:nvPicPr>
          <p:cNvPr id="28676" name="Picture 4" descr="360桌面截图201209202303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214686"/>
            <a:ext cx="2928931" cy="2763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1643063"/>
            <a:ext cx="5286375" cy="1230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Comic Sans MS" panose="030F0702030302020204" pitchFamily="66" charset="0"/>
              </a:rPr>
              <a:t>At first, How does Mum feel?</a:t>
            </a: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开始，妈妈心情怎么样？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8678" name="TextBox 8"/>
          <p:cNvSpPr txBox="1">
            <a:spLocks noChangeArrowheads="1"/>
          </p:cNvSpPr>
          <p:nvPr/>
        </p:nvSpPr>
        <p:spPr bwMode="auto">
          <a:xfrm>
            <a:off x="6143625" y="1571625"/>
            <a:ext cx="3214688" cy="1138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2800" b="1">
                <a:solidFill>
                  <a:srgbClr val="000000"/>
                </a:solidFill>
                <a:latin typeface="Comic Sans MS" panose="030F0702030302020204" pitchFamily="66" charset="0"/>
              </a:rPr>
              <a:t>A. Happy. </a:t>
            </a:r>
          </a:p>
          <a:p>
            <a:pPr>
              <a:lnSpc>
                <a:spcPts val="2000"/>
              </a:lnSpc>
            </a:pPr>
            <a:r>
              <a:rPr lang="en-US" altLang="zh-CN" sz="2800" b="1">
                <a:solidFill>
                  <a:srgbClr val="000000"/>
                </a:solidFill>
                <a:latin typeface="Comic Sans MS" panose="030F0702030302020204" pitchFamily="66" charset="0"/>
              </a:rPr>
              <a:t>                             B. Angry.</a:t>
            </a:r>
          </a:p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8679" name="Picture 11" descr="未命名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7825" y="1500188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3" descr="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96238" y="2000250"/>
            <a:ext cx="43338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6143625" y="1428750"/>
            <a:ext cx="503238" cy="503238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00063" y="1643063"/>
            <a:ext cx="5286375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Comic Sans MS" panose="030F0702030302020204" pitchFamily="66" charset="0"/>
              </a:rPr>
              <a:t>At last, How does Mum feel?</a:t>
            </a:r>
          </a:p>
          <a:p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最后，妈妈心情怎么样？</a:t>
            </a:r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6143625" y="1928813"/>
            <a:ext cx="503238" cy="50323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 rot="1478615">
            <a:off x="3873490" y="2764306"/>
            <a:ext cx="2347066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</a:rPr>
              <a:t>？</a:t>
            </a:r>
          </a:p>
        </p:txBody>
      </p:sp>
      <p:pic>
        <p:nvPicPr>
          <p:cNvPr id="15" name="Picture 5" descr="4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85215" y="2714620"/>
            <a:ext cx="3587281" cy="3403695"/>
          </a:xfrm>
          <a:prstGeom prst="rect">
            <a:avLst/>
          </a:prstGeom>
          <a:noFill/>
        </p:spPr>
      </p:pic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1285852" y="3286124"/>
            <a:ext cx="928694" cy="1000132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5643570" y="3429001"/>
            <a:ext cx="1155693" cy="1000132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2" grpId="1" animBg="1"/>
      <p:bldP spid="13" grpId="0"/>
      <p:bldP spid="14" grpId="0" animBg="1"/>
      <p:bldP spid="17" grpId="0" animBg="1"/>
      <p:bldP spid="17" grpId="1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9458" name="Picture 2" descr="c:\users\administrator\appdata\roaming\360se6\User Data\temp\26141817522.jpg"/>
          <p:cNvPicPr>
            <a:picLocks noChangeAspect="1" noChangeArrowheads="1"/>
          </p:cNvPicPr>
          <p:nvPr/>
        </p:nvPicPr>
        <p:blipFill>
          <a:blip r:embed="rId3" cstate="print"/>
          <a:srcRect l="21818"/>
          <a:stretch>
            <a:fillRect/>
          </a:stretch>
        </p:blipFill>
        <p:spPr bwMode="auto">
          <a:xfrm>
            <a:off x="0" y="1643050"/>
            <a:ext cx="5738784" cy="50314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928670"/>
            <a:ext cx="71817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latin typeface="Comic Sans MS" panose="030F0702030302020204" pitchFamily="66" charset="0"/>
              </a:rPr>
              <a:t>Jenny is a director.</a:t>
            </a:r>
            <a:endParaRPr lang="zh-CN" altLang="en-US" sz="6000" dirty="0">
              <a:latin typeface="Comic Sans MS" panose="030F0702030302020204" pitchFamily="66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500562" y="714356"/>
            <a:ext cx="3286148" cy="150019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500166" y="2786058"/>
            <a:ext cx="1562112" cy="221457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上箭头 7"/>
          <p:cNvSpPr/>
          <p:nvPr/>
        </p:nvSpPr>
        <p:spPr>
          <a:xfrm rot="2865345">
            <a:off x="3432535" y="2079368"/>
            <a:ext cx="428628" cy="135732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4450"/>
            <a:ext cx="435610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966788" y="862013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Task3: read 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and answer</a:t>
            </a:r>
          </a:p>
        </p:txBody>
      </p:sp>
      <p:sp>
        <p:nvSpPr>
          <p:cNvPr id="4" name="矩形 3"/>
          <p:cNvSpPr/>
          <p:nvPr/>
        </p:nvSpPr>
        <p:spPr>
          <a:xfrm rot="1478615">
            <a:off x="7054862" y="59187"/>
            <a:ext cx="2347066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</a:rPr>
              <a:t>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14348" y="2214554"/>
            <a:ext cx="7143800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Read by yourself, then answer:</a:t>
            </a:r>
          </a:p>
          <a:p>
            <a:endParaRPr lang="en-US" altLang="zh-CN" sz="3600" b="1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altLang="zh-CN" sz="36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Why is </a:t>
            </a:r>
            <a:r>
              <a:rPr lang="en-US" altLang="zh-CN" sz="3600" b="1" dirty="0">
                <a:solidFill>
                  <a:srgbClr val="000000"/>
                </a:solidFill>
                <a:latin typeface="Comic Sans MS" panose="030F0702030302020204" pitchFamily="66" charset="0"/>
              </a:rPr>
              <a:t>Bobby’s Mum angry?</a:t>
            </a:r>
          </a:p>
          <a:p>
            <a:r>
              <a:rPr lang="en-US" altLang="zh-CN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Bobby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妈妈为什么生气？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649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7650" name="Picture 36" descr="Tshir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66">
                <a:tint val="45000"/>
                <a:satMod val="400000"/>
              </a:srgbClr>
            </a:duotone>
            <a:lum bright="40000"/>
          </a:blip>
          <a:srcRect/>
          <a:stretch>
            <a:fillRect/>
          </a:stretch>
        </p:blipFill>
        <p:spPr bwMode="auto">
          <a:xfrm rot="-296794">
            <a:off x="345400" y="3337557"/>
            <a:ext cx="2989263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00375" y="1362075"/>
            <a:ext cx="6286500" cy="2924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latin typeface="Comic Sans MS" panose="030F0702030302020204" pitchFamily="66" charset="0"/>
                <a:ea typeface="+mn-ea"/>
              </a:rPr>
              <a:t>What </a:t>
            </a:r>
            <a:r>
              <a:rPr lang="en-US" altLang="zh-CN" sz="4000" dirty="0" err="1" smtClean="0">
                <a:latin typeface="Comic Sans MS" panose="030F0702030302020204" pitchFamily="66" charset="0"/>
                <a:ea typeface="+mn-ea"/>
              </a:rPr>
              <a:t>colour</a:t>
            </a:r>
            <a:r>
              <a:rPr lang="zh-CN" altLang="en-US" sz="4000" dirty="0" smtClean="0">
                <a:latin typeface="Comic Sans MS" panose="030F0702030302020204" pitchFamily="66" charset="0"/>
                <a:ea typeface="+mn-ea"/>
              </a:rPr>
              <a:t>？</a:t>
            </a:r>
            <a:endParaRPr lang="en-US" altLang="zh-CN" sz="2800" dirty="0">
              <a:latin typeface="Comic Sans MS" panose="030F0702030302020204" pitchFamily="66" charset="0"/>
              <a:ea typeface="+mn-ea"/>
            </a:endParaRPr>
          </a:p>
          <a:p>
            <a:pPr marL="914400" indent="-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latin typeface="Comic Sans MS" panose="030F0702030302020204" pitchFamily="66" charset="0"/>
                <a:ea typeface="+mn-ea"/>
              </a:rPr>
              <a:t>A. </a:t>
            </a:r>
            <a:r>
              <a:rPr lang="en-US" altLang="zh-CN" sz="4800" dirty="0">
                <a:solidFill>
                  <a:srgbClr val="FF0000"/>
                </a:solidFill>
                <a:latin typeface="Comic Sans MS" panose="030F0702030302020204" pitchFamily="66" charset="0"/>
                <a:ea typeface="+mn-ea"/>
              </a:rPr>
              <a:t>Red</a:t>
            </a:r>
            <a:r>
              <a:rPr lang="en-US" altLang="zh-CN" sz="4800" dirty="0">
                <a:latin typeface="Comic Sans MS" panose="030F0702030302020204" pitchFamily="66" charset="0"/>
                <a:ea typeface="+mn-ea"/>
              </a:rPr>
              <a:t>.</a:t>
            </a:r>
          </a:p>
          <a:p>
            <a:pPr marL="914400" indent="-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latin typeface="Comic Sans MS" panose="030F0702030302020204" pitchFamily="66" charset="0"/>
                <a:ea typeface="+mn-ea"/>
              </a:rPr>
              <a:t>B. </a:t>
            </a:r>
            <a:r>
              <a:rPr lang="en-US" altLang="zh-CN" sz="4800" dirty="0">
                <a:solidFill>
                  <a:srgbClr val="FFFF00"/>
                </a:solidFill>
                <a:latin typeface="Comic Sans MS" panose="030F0702030302020204" pitchFamily="66" charset="0"/>
                <a:ea typeface="+mn-ea"/>
              </a:rPr>
              <a:t>Yellow</a:t>
            </a:r>
            <a:r>
              <a:rPr lang="en-US" altLang="zh-CN" sz="4800" dirty="0">
                <a:latin typeface="Comic Sans MS" panose="030F0702030302020204" pitchFamily="66" charset="0"/>
                <a:ea typeface="+mn-ea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800" dirty="0">
              <a:latin typeface="Comic Sans MS" panose="030F0702030302020204" pitchFamily="66" charset="0"/>
              <a:ea typeface="+mn-ea"/>
            </a:endParaRPr>
          </a:p>
        </p:txBody>
      </p:sp>
      <p:pic>
        <p:nvPicPr>
          <p:cNvPr id="7" name="Picture 26" descr="skir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16729">
            <a:off x="426375" y="1513248"/>
            <a:ext cx="2287588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2857500" y="2714625"/>
            <a:ext cx="857250" cy="78581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2928938" y="2000250"/>
            <a:ext cx="857250" cy="78581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4500562" y="1285860"/>
            <a:ext cx="1571636" cy="78581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47344" y="85723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Comic Sans MS" panose="030F0702030302020204" pitchFamily="66" charset="0"/>
              </a:rPr>
              <a:t>（什么颜色？）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  <p:bldP spid="10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285750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966788" y="714356"/>
            <a:ext cx="41767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Tips:</a:t>
            </a:r>
            <a:endParaRPr lang="en-US" altLang="zh-CN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428596" y="2143116"/>
            <a:ext cx="8143932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When someone talks to you, </a:t>
            </a:r>
            <a:r>
              <a:rPr lang="zh-CN" altLang="en-US" sz="24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当别人与你交谈</a:t>
            </a:r>
            <a:endParaRPr lang="en-US" altLang="zh-CN" sz="2400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endParaRPr lang="en-US" altLang="zh-CN" sz="3200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altLang="zh-CN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you should look at he\she, </a:t>
            </a:r>
            <a:r>
              <a:rPr lang="zh-CN" altLang="en-US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眼到</a:t>
            </a:r>
            <a:r>
              <a:rPr lang="en-US" altLang="zh-CN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en-US" altLang="zh-CN" sz="3200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altLang="zh-CN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and pay attention to what he\she say,                </a:t>
            </a:r>
          </a:p>
          <a:p>
            <a:r>
              <a:rPr lang="en-US" altLang="zh-CN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                                      </a:t>
            </a:r>
            <a:r>
              <a:rPr lang="zh-CN" altLang="en-US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心到</a:t>
            </a:r>
            <a:endParaRPr lang="en-US" altLang="zh-CN" sz="3200" b="1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en-US" altLang="zh-CN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so you will get more friends. </a:t>
            </a:r>
            <a:r>
              <a:rPr lang="zh-CN" altLang="en-US" sz="32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朋友则多！</a:t>
            </a:r>
            <a:endParaRPr lang="en-US" altLang="zh-CN" sz="32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21" name="AutoShape 7"/>
          <p:cNvSpPr>
            <a:spLocks noChangeArrowheads="1"/>
          </p:cNvSpPr>
          <p:nvPr/>
        </p:nvSpPr>
        <p:spPr bwMode="auto">
          <a:xfrm>
            <a:off x="323850" y="2603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0722" name="Text Box 16"/>
          <p:cNvSpPr txBox="1">
            <a:spLocks noChangeArrowheads="1"/>
          </p:cNvSpPr>
          <p:nvPr/>
        </p:nvSpPr>
        <p:spPr bwMode="auto">
          <a:xfrm>
            <a:off x="500063" y="1776413"/>
            <a:ext cx="6629400" cy="4367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2D10DE"/>
                </a:solidFill>
                <a:latin typeface="Comic Sans MS" panose="030F0702030302020204" pitchFamily="66" charset="0"/>
              </a:rPr>
              <a:t>Mum: Look at my new skirt. 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6600"/>
                </a:solidFill>
                <a:latin typeface="Comic Sans MS" panose="030F0702030302020204" pitchFamily="66" charset="0"/>
              </a:rPr>
              <a:t>Dad: It’s nice.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3333FF"/>
                </a:solidFill>
                <a:latin typeface="Comic Sans MS" panose="030F0702030302020204" pitchFamily="66" charset="0"/>
              </a:rPr>
              <a:t>Mum: Look at my new T-shirt.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6600"/>
                </a:solidFill>
                <a:latin typeface="Comic Sans MS" panose="030F0702030302020204" pitchFamily="66" charset="0"/>
              </a:rPr>
              <a:t>Dad: It’s great!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3333FF"/>
                </a:solidFill>
                <a:latin typeface="Comic Sans MS" panose="030F0702030302020204" pitchFamily="66" charset="0"/>
              </a:rPr>
              <a:t>Mum: What </a:t>
            </a:r>
            <a:r>
              <a:rPr lang="en-US" altLang="zh-CN" sz="2800" b="1" dirty="0" err="1">
                <a:solidFill>
                  <a:srgbClr val="3333FF"/>
                </a:solidFill>
                <a:latin typeface="Comic Sans MS" panose="030F0702030302020204" pitchFamily="66" charset="0"/>
              </a:rPr>
              <a:t>colour</a:t>
            </a:r>
            <a:r>
              <a:rPr lang="en-US" altLang="zh-CN" sz="2800" b="1" dirty="0">
                <a:solidFill>
                  <a:srgbClr val="3333FF"/>
                </a:solidFill>
                <a:latin typeface="Comic Sans MS" panose="030F0702030302020204" pitchFamily="66" charset="0"/>
              </a:rPr>
              <a:t> is my T-shirt?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6600"/>
                </a:solidFill>
                <a:latin typeface="Comic Sans MS" panose="030F0702030302020204" pitchFamily="66" charset="0"/>
              </a:rPr>
              <a:t>Dad: It’s… red.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3333FF"/>
                </a:solidFill>
                <a:latin typeface="Comic Sans MS" panose="030F0702030302020204" pitchFamily="66" charset="0"/>
              </a:rPr>
              <a:t>Mum: Red?</a:t>
            </a:r>
          </a:p>
        </p:txBody>
      </p:sp>
      <p:pic>
        <p:nvPicPr>
          <p:cNvPr id="30723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285750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966788" y="850900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Task4:Let’s read</a:t>
            </a:r>
          </a:p>
        </p:txBody>
      </p:sp>
      <p:pic>
        <p:nvPicPr>
          <p:cNvPr id="30725" name="图片 16" descr="Bof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63" y="2714625"/>
            <a:ext cx="20716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图片 17" descr="Bom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428625"/>
            <a:ext cx="240506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utoShape 4"/>
          <p:cNvSpPr>
            <a:spLocks noChangeArrowheads="1"/>
          </p:cNvSpPr>
          <p:nvPr/>
        </p:nvSpPr>
        <p:spPr bwMode="auto">
          <a:xfrm rot="-697066">
            <a:off x="2786063" y="5088758"/>
            <a:ext cx="4214812" cy="1214437"/>
          </a:xfrm>
          <a:prstGeom prst="cloudCallout">
            <a:avLst>
              <a:gd name="adj1" fmla="val -324"/>
              <a:gd name="adj2" fmla="val 32519"/>
            </a:avLst>
          </a:prstGeom>
          <a:solidFill>
            <a:srgbClr val="FFFF99"/>
          </a:solidFill>
          <a:ln w="38100">
            <a:solidFill>
              <a:srgbClr val="00FF00"/>
            </a:solidFill>
            <a:prstDash val="sysDot"/>
            <a:round/>
          </a:ln>
        </p:spPr>
        <p:txBody>
          <a:bodyPr/>
          <a:lstStyle/>
          <a:p>
            <a:pPr algn="ctr"/>
            <a:endParaRPr lang="en-US" altLang="zh-CN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 rot="-697066">
            <a:off x="3000375" y="5357813"/>
            <a:ext cx="37861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注意爸爸妈妈的语气哦</a:t>
            </a:r>
            <a:r>
              <a:rPr lang="zh-CN" altLang="en-US">
                <a:latin typeface="Calibri" panose="020F0502020204030204" pitchFamily="34" charset="0"/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1745" name="AutoShape 7"/>
          <p:cNvSpPr>
            <a:spLocks noChangeArrowheads="1"/>
          </p:cNvSpPr>
          <p:nvPr/>
        </p:nvSpPr>
        <p:spPr bwMode="auto">
          <a:xfrm>
            <a:off x="323850" y="2603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317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3791">
            <a:off x="395288" y="3068638"/>
            <a:ext cx="25923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7"/>
          <p:cNvSpPr txBox="1">
            <a:spLocks noChangeArrowheads="1"/>
          </p:cNvSpPr>
          <p:nvPr/>
        </p:nvSpPr>
        <p:spPr bwMode="auto">
          <a:xfrm rot="713791">
            <a:off x="685800" y="3363913"/>
            <a:ext cx="2330450" cy="1311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Comic Sans MS" panose="030F0702030302020204" pitchFamily="66" charset="0"/>
              </a:rPr>
              <a:t>Read 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Comic Sans MS" panose="030F0702030302020204" pitchFamily="66" charset="0"/>
              </a:rPr>
              <a:t>(</a:t>
            </a:r>
            <a:r>
              <a:rPr lang="zh-CN" altLang="en-US" sz="3200" b="1">
                <a:latin typeface="Comic Sans MS" panose="030F0702030302020204" pitchFamily="66" charset="0"/>
              </a:rPr>
              <a:t>同桌读</a:t>
            </a:r>
            <a:r>
              <a:rPr lang="en-US" altLang="zh-CN" sz="3200" b="1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5" name="AutoShape 34"/>
          <p:cNvSpPr>
            <a:spLocks noChangeArrowheads="1"/>
          </p:cNvSpPr>
          <p:nvPr/>
        </p:nvSpPr>
        <p:spPr bwMode="auto">
          <a:xfrm rot="869348">
            <a:off x="1258888" y="4868863"/>
            <a:ext cx="341312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32159">
            <a:off x="3276600" y="2997200"/>
            <a:ext cx="27352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4"/>
          <p:cNvSpPr txBox="1">
            <a:spLocks noChangeArrowheads="1"/>
          </p:cNvSpPr>
          <p:nvPr/>
        </p:nvSpPr>
        <p:spPr bwMode="auto">
          <a:xfrm rot="-732159">
            <a:off x="3563938" y="3573463"/>
            <a:ext cx="2171700" cy="1798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Comic Sans MS" panose="030F0702030302020204" pitchFamily="66" charset="0"/>
              </a:rPr>
              <a:t>Read and act.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Comic Sans MS" panose="030F0702030302020204" pitchFamily="66" charset="0"/>
              </a:rPr>
              <a:t>(</a:t>
            </a:r>
            <a:r>
              <a:rPr lang="zh-CN" altLang="en-US" sz="3200" b="1">
                <a:latin typeface="Comic Sans MS" panose="030F0702030302020204" pitchFamily="66" charset="0"/>
              </a:rPr>
              <a:t>边读边演</a:t>
            </a:r>
            <a:r>
              <a:rPr lang="en-US" altLang="zh-CN" sz="3200" b="1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8" name="AutoShape 34"/>
          <p:cNvSpPr>
            <a:spLocks noChangeArrowheads="1"/>
          </p:cNvSpPr>
          <p:nvPr/>
        </p:nvSpPr>
        <p:spPr bwMode="auto">
          <a:xfrm rot="20804339">
            <a:off x="4356100" y="5300663"/>
            <a:ext cx="341313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AutoShape 34"/>
          <p:cNvSpPr>
            <a:spLocks noChangeArrowheads="1"/>
          </p:cNvSpPr>
          <p:nvPr/>
        </p:nvSpPr>
        <p:spPr bwMode="auto">
          <a:xfrm rot="20484526">
            <a:off x="5003800" y="5157788"/>
            <a:ext cx="341313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1755" name="图片 3" descr="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71438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6" name="Rectangle 8"/>
          <p:cNvSpPr>
            <a:spLocks noChangeArrowheads="1"/>
          </p:cNvSpPr>
          <p:nvPr/>
        </p:nvSpPr>
        <p:spPr bwMode="auto">
          <a:xfrm>
            <a:off x="785813" y="571500"/>
            <a:ext cx="4176712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Task5: Cartoon show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642938" y="1285875"/>
            <a:ext cx="7929562" cy="857250"/>
          </a:xfrm>
          <a:prstGeom prst="roundRect">
            <a:avLst/>
          </a:prstGeom>
          <a:solidFill>
            <a:srgbClr val="00B0F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31758" name="矩形 14"/>
          <p:cNvSpPr>
            <a:spLocks noChangeArrowheads="1"/>
          </p:cNvSpPr>
          <p:nvPr/>
        </p:nvSpPr>
        <p:spPr bwMode="auto">
          <a:xfrm>
            <a:off x="785813" y="1214438"/>
            <a:ext cx="7715250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Comic Sans MS" panose="030F0702030302020204" pitchFamily="66" charset="0"/>
              </a:rPr>
              <a:t>Who will be the best Mum and Dad?</a:t>
            </a:r>
            <a:endParaRPr lang="zh-CN" altLang="en-US" sz="2800" b="1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zh-CN" altLang="en-US" sz="2800" b="1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谁将荣获“最佳妈妈”或“最佳爸爸”奖呢？</a:t>
            </a:r>
          </a:p>
        </p:txBody>
      </p:sp>
      <p:grpSp>
        <p:nvGrpSpPr>
          <p:cNvPr id="2" name="Group 16"/>
          <p:cNvGrpSpPr/>
          <p:nvPr/>
        </p:nvGrpSpPr>
        <p:grpSpPr bwMode="auto">
          <a:xfrm rot="-1002546">
            <a:off x="6035675" y="2573338"/>
            <a:ext cx="2573338" cy="2735262"/>
            <a:chOff x="3696" y="1525"/>
            <a:chExt cx="1757" cy="1814"/>
          </a:xfrm>
        </p:grpSpPr>
        <p:grpSp>
          <p:nvGrpSpPr>
            <p:cNvPr id="3" name="Group 17"/>
            <p:cNvGrpSpPr/>
            <p:nvPr/>
          </p:nvGrpSpPr>
          <p:grpSpPr bwMode="auto">
            <a:xfrm>
              <a:off x="3696" y="1525"/>
              <a:ext cx="1757" cy="1814"/>
              <a:chOff x="3696" y="1525"/>
              <a:chExt cx="1757" cy="1814"/>
            </a:xfrm>
          </p:grpSpPr>
          <p:pic>
            <p:nvPicPr>
              <p:cNvPr id="31762" name="Picture 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96" y="1525"/>
                <a:ext cx="1757" cy="18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63" name="Rectangle 21"/>
              <p:cNvSpPr>
                <a:spLocks noChangeArrowheads="1"/>
              </p:cNvSpPr>
              <p:nvPr/>
            </p:nvSpPr>
            <p:spPr bwMode="auto">
              <a:xfrm>
                <a:off x="3902" y="1887"/>
                <a:ext cx="1541" cy="13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3200" b="1">
                    <a:latin typeface="Comic Sans MS" panose="030F0702030302020204" pitchFamily="66" charset="0"/>
                  </a:rPr>
                  <a:t>Act by</a:t>
                </a: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3200" b="1">
                    <a:latin typeface="Comic Sans MS" panose="030F0702030302020204" pitchFamily="66" charset="0"/>
                  </a:rPr>
                  <a:t>yourselves.</a:t>
                </a:r>
              </a:p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3200" b="1">
                    <a:latin typeface="Calibri" panose="020F0502020204030204" pitchFamily="34" charset="0"/>
                  </a:rPr>
                  <a:t>(</a:t>
                </a:r>
                <a:r>
                  <a:rPr lang="zh-CN" altLang="en-US" sz="3200" b="1">
                    <a:latin typeface="Calibri" panose="020F0502020204030204" pitchFamily="34" charset="0"/>
                  </a:rPr>
                  <a:t>自主表演</a:t>
                </a:r>
                <a:r>
                  <a:rPr lang="en-US" altLang="zh-CN" sz="3200" b="1">
                    <a:latin typeface="Calibri" panose="020F0502020204030204" pitchFamily="34" charset="0"/>
                  </a:rPr>
                  <a:t>)</a:t>
                </a:r>
              </a:p>
              <a:p>
                <a:pPr>
                  <a:buFont typeface="Arial" panose="020B0604020202020204" pitchFamily="34" charset="0"/>
                  <a:buNone/>
                </a:pPr>
                <a:endParaRPr lang="zh-CN" altLang="en-US" sz="3200" b="1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6" name="AutoShape 34"/>
            <p:cNvSpPr>
              <a:spLocks noChangeArrowheads="1"/>
            </p:cNvSpPr>
            <p:nvPr/>
          </p:nvSpPr>
          <p:spPr bwMode="auto">
            <a:xfrm rot="155557">
              <a:off x="4551" y="2886"/>
              <a:ext cx="215" cy="273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" name="AutoShape 34"/>
            <p:cNvSpPr>
              <a:spLocks noChangeArrowheads="1"/>
            </p:cNvSpPr>
            <p:nvPr/>
          </p:nvSpPr>
          <p:spPr bwMode="auto">
            <a:xfrm rot="155557">
              <a:off x="4285" y="2887"/>
              <a:ext cx="216" cy="273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AutoShape 34"/>
            <p:cNvSpPr>
              <a:spLocks noChangeArrowheads="1"/>
            </p:cNvSpPr>
            <p:nvPr/>
          </p:nvSpPr>
          <p:spPr bwMode="auto">
            <a:xfrm rot="155557">
              <a:off x="3973" y="2887"/>
              <a:ext cx="216" cy="273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ChangeArrowheads="1"/>
          </p:cNvSpPr>
          <p:nvPr/>
        </p:nvSpPr>
        <p:spPr bwMode="auto">
          <a:xfrm>
            <a:off x="6516688" y="6308725"/>
            <a:ext cx="2627312" cy="549275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4578" name="Picture 4" descr="2011020517032537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571500" y="2276475"/>
            <a:ext cx="7240588" cy="31686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1438" y="1558925"/>
            <a:ext cx="83581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回到家，妈妈高兴地向爸爸展示新衣服</a:t>
            </a:r>
            <a:r>
              <a:rPr lang="en-US" altLang="zh-CN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……</a:t>
            </a: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  <a:latin typeface="Calibri" panose="020F0502020204030204" pitchFamily="34" charset="0"/>
                <a:ea typeface="幼圆" panose="02010509060101010101" charset="-122"/>
                <a:cs typeface="幼圆" panose="02010509060101010101" charset="-122"/>
              </a:rPr>
              <a:t>C</a:t>
            </a:r>
            <a:r>
              <a:rPr lang="en-US" altLang="zh-CN" sz="3200" b="1">
                <a:solidFill>
                  <a:schemeClr val="bg1"/>
                </a:solidFill>
                <a:latin typeface="Comic Sans MS" panose="030F0702030302020204" pitchFamily="66" charset="0"/>
                <a:ea typeface="幼圆" panose="02010509060101010101" charset="-122"/>
                <a:cs typeface="幼圆" panose="02010509060101010101" charset="-122"/>
              </a:rPr>
              <a:t>artoon time</a:t>
            </a:r>
            <a:endParaRPr lang="en-US" altLang="zh-CN" b="1">
              <a:solidFill>
                <a:schemeClr val="bg1"/>
              </a:solidFill>
              <a:latin typeface="Comic Sans MS" panose="030F0702030302020204" pitchFamily="66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817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 sz="2800" b="1">
              <a:solidFill>
                <a:srgbClr val="0066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pic>
        <p:nvPicPr>
          <p:cNvPr id="34818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42875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8"/>
          <p:cNvSpPr>
            <a:spLocks noChangeArrowheads="1"/>
          </p:cNvSpPr>
          <p:nvPr/>
        </p:nvSpPr>
        <p:spPr bwMode="auto">
          <a:xfrm>
            <a:off x="966788" y="708025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Comic Sans MS" panose="030F0702030302020204" pitchFamily="66" charset="0"/>
              </a:rPr>
              <a:t>Task6:Let’s think</a:t>
            </a:r>
          </a:p>
        </p:txBody>
      </p:sp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357188" y="1643063"/>
            <a:ext cx="8501062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Comic Sans MS" panose="030F0702030302020204" pitchFamily="66" charset="0"/>
              </a:rPr>
              <a:t>Mum is angry. How can we make her happy?</a:t>
            </a:r>
          </a:p>
          <a:p>
            <a:r>
              <a:rPr lang="zh-CN" altLang="en-US" sz="2800" b="1" dirty="0">
                <a:solidFill>
                  <a:srgbClr val="00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妈妈生气了。该怎么做才能让她开心呢？</a:t>
            </a:r>
          </a:p>
        </p:txBody>
      </p:sp>
      <p:pic>
        <p:nvPicPr>
          <p:cNvPr id="34821" name="Picture 9" descr="360桌面截图2012092113420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7EBF6"/>
              </a:clrFrom>
              <a:clrTo>
                <a:srgbClr val="E7EB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1287">
            <a:off x="4929188" y="2571750"/>
            <a:ext cx="3273425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圆角矩形 7"/>
          <p:cNvSpPr/>
          <p:nvPr/>
        </p:nvSpPr>
        <p:spPr>
          <a:xfrm>
            <a:off x="428625" y="2786063"/>
            <a:ext cx="5214938" cy="1071562"/>
          </a:xfrm>
          <a:prstGeom prst="roundRect">
            <a:avLst/>
          </a:prstGeom>
          <a:solidFill>
            <a:srgbClr val="00B0F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88" y="2857500"/>
            <a:ext cx="5286375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Comic Sans MS" panose="030F0702030302020204" pitchFamily="66" charset="0"/>
              </a:rPr>
              <a:t>Praise  her clothes sincerely.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真诚地赞美她的衣服。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/>
      <p:bldP spid="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35842" name="Picture 4" descr="2011020517032537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Calibri" panose="020F0502020204030204" pitchFamily="34" charset="0"/>
                <a:ea typeface="幼圆" panose="02010509060101010101" charset="-122"/>
                <a:cs typeface="幼圆" panose="02010509060101010101" charset="-122"/>
              </a:rPr>
              <a:t>Action time</a:t>
            </a:r>
            <a:endParaRPr lang="en-US" altLang="zh-CN" b="1">
              <a:solidFill>
                <a:schemeClr val="bg1"/>
              </a:solidFill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35844" name="AutoShape 7"/>
          <p:cNvSpPr>
            <a:spLocks noChangeArrowheads="1"/>
          </p:cNvSpPr>
          <p:nvPr/>
        </p:nvSpPr>
        <p:spPr bwMode="auto">
          <a:xfrm>
            <a:off x="142875" y="1071563"/>
            <a:ext cx="8863013" cy="5072062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714375" y="1143000"/>
            <a:ext cx="4286250" cy="857250"/>
          </a:xfrm>
          <a:prstGeom prst="roundRect">
            <a:avLst/>
          </a:prstGeom>
          <a:solidFill>
            <a:srgbClr val="00B0F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剧情大反转</a:t>
            </a:r>
          </a:p>
        </p:txBody>
      </p:sp>
      <p:sp>
        <p:nvSpPr>
          <p:cNvPr id="35846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bg1"/>
                </a:solidFill>
                <a:latin typeface="Comic Sans MS" panose="030F0702030302020204" pitchFamily="66" charset="0"/>
                <a:ea typeface="幼圆" panose="02010509060101010101" charset="-122"/>
                <a:cs typeface="幼圆" panose="02010509060101010101" charset="-122"/>
              </a:rPr>
              <a:t>Action time</a:t>
            </a:r>
            <a:endParaRPr lang="en-US" altLang="zh-CN" b="1">
              <a:solidFill>
                <a:schemeClr val="bg1"/>
              </a:solidFill>
              <a:latin typeface="Comic Sans MS" panose="030F0702030302020204" pitchFamily="66" charset="0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14375" y="2371725"/>
            <a:ext cx="7143750" cy="3638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25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2D10DE"/>
                </a:solidFill>
                <a:latin typeface="Comic Sans MS" panose="030F0702030302020204" pitchFamily="66" charset="0"/>
              </a:rPr>
              <a:t>Mum: Look at my new skirt. </a:t>
            </a:r>
          </a:p>
          <a:p>
            <a:pPr>
              <a:lnSpc>
                <a:spcPts val="25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6600"/>
                </a:solidFill>
                <a:latin typeface="Comic Sans MS" panose="030F0702030302020204" pitchFamily="66" charset="0"/>
              </a:rPr>
              <a:t>Dad: ...</a:t>
            </a:r>
          </a:p>
          <a:p>
            <a:pPr>
              <a:lnSpc>
                <a:spcPts val="25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3333FF"/>
                </a:solidFill>
                <a:latin typeface="Comic Sans MS" panose="030F0702030302020204" pitchFamily="66" charset="0"/>
              </a:rPr>
              <a:t>Mum: Look at my new T-shirt.</a:t>
            </a:r>
          </a:p>
          <a:p>
            <a:pPr>
              <a:lnSpc>
                <a:spcPts val="25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6600"/>
                </a:solidFill>
                <a:latin typeface="Comic Sans MS" panose="030F0702030302020204" pitchFamily="66" charset="0"/>
              </a:rPr>
              <a:t>Dad: …</a:t>
            </a:r>
          </a:p>
          <a:p>
            <a:pPr>
              <a:lnSpc>
                <a:spcPts val="25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3333FF"/>
                </a:solidFill>
                <a:latin typeface="Comic Sans MS" panose="030F0702030302020204" pitchFamily="66" charset="0"/>
              </a:rPr>
              <a:t>Mum: What colour is my T-shirt?</a:t>
            </a:r>
          </a:p>
          <a:p>
            <a:pPr>
              <a:lnSpc>
                <a:spcPts val="25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6600"/>
                </a:solidFill>
                <a:latin typeface="Comic Sans MS" panose="030F0702030302020204" pitchFamily="66" charset="0"/>
              </a:rPr>
              <a:t>Dad: It’s yellow.</a:t>
            </a:r>
            <a:endParaRPr lang="zh-CN" altLang="en-US" sz="2800" b="1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lnSpc>
                <a:spcPts val="25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3333FF"/>
                </a:solidFill>
                <a:latin typeface="Comic Sans MS" panose="030F0702030302020204" pitchFamily="66" charset="0"/>
              </a:rPr>
              <a:t>Mum: Thank you, dear.</a:t>
            </a:r>
          </a:p>
        </p:txBody>
      </p:sp>
      <p:pic>
        <p:nvPicPr>
          <p:cNvPr id="35848" name="图片 10" descr="Bom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1643063"/>
            <a:ext cx="26908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grea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2714625"/>
            <a:ext cx="1143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grea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3" y="3786188"/>
            <a:ext cx="1143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grea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38" y="3786188"/>
            <a:ext cx="1143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4"/>
          <p:cNvSpPr>
            <a:spLocks noChangeArrowheads="1"/>
          </p:cNvSpPr>
          <p:nvPr/>
        </p:nvSpPr>
        <p:spPr bwMode="auto">
          <a:xfrm rot="-697066">
            <a:off x="4695825" y="4772025"/>
            <a:ext cx="4214813" cy="955675"/>
          </a:xfrm>
          <a:prstGeom prst="cloudCallout">
            <a:avLst>
              <a:gd name="adj1" fmla="val -324"/>
              <a:gd name="adj2" fmla="val 32519"/>
            </a:avLst>
          </a:prstGeom>
          <a:solidFill>
            <a:srgbClr val="FFFF99"/>
          </a:solidFill>
          <a:ln w="38100">
            <a:solidFill>
              <a:srgbClr val="00FF00"/>
            </a:solidFill>
            <a:prstDash val="sysDot"/>
            <a:round/>
          </a:ln>
        </p:spPr>
        <p:txBody>
          <a:bodyPr/>
          <a:lstStyle/>
          <a:p>
            <a:pPr algn="ctr"/>
            <a:endParaRPr lang="en-US" altLang="zh-CN" sz="3200" b="1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 rot="-824932">
            <a:off x="5016500" y="4959350"/>
            <a:ext cx="37592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注意爸爸的眼神和语气哦！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6" grpId="0" animBg="1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7889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901700" y="785813"/>
            <a:ext cx="7921625" cy="35798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cmpd="sng">
            <a:noFill/>
            <a:rou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i="1" dirty="0">
              <a:solidFill>
                <a:srgbClr val="99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Learn to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listen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.  </a:t>
            </a: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学会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倾听</a:t>
            </a: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Arial Unicode MS" pitchFamily="34" charset="-122"/>
                <a:cs typeface="Arial Unicode MS" pitchFamily="34" charset="-122"/>
              </a:rPr>
              <a:t>Learn to 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Arial Unicode MS" pitchFamily="34" charset="-122"/>
                <a:cs typeface="Arial Unicode MS" pitchFamily="34" charset="-122"/>
              </a:rPr>
              <a:t>praise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Arial Unicode MS" pitchFamily="34" charset="-122"/>
                <a:cs typeface="Arial Unicode MS" pitchFamily="34" charset="-122"/>
              </a:rPr>
              <a:t> others </a:t>
            </a:r>
            <a:r>
              <a:rPr lang="en-US" sz="3200" b="1" dirty="0">
                <a:latin typeface="Comic Sans MS" panose="030F0702030302020204" pitchFamily="66" charset="0"/>
                <a:ea typeface="Arial Unicode MS" pitchFamily="34" charset="-122"/>
                <a:cs typeface="Arial Unicode MS" pitchFamily="34" charset="-122"/>
              </a:rPr>
              <a:t>sincerely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Arial Unicode MS" pitchFamily="34" charset="-122"/>
                <a:cs typeface="Arial Unicode MS" pitchFamily="34" charset="-122"/>
              </a:rPr>
              <a:t>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学会真诚地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赞美</a:t>
            </a: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他人。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714375" y="2143125"/>
            <a:ext cx="6929438" cy="1643063"/>
          </a:xfrm>
          <a:prstGeom prst="roundRect">
            <a:avLst/>
          </a:prstGeom>
          <a:solidFill>
            <a:srgbClr val="00B0F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Oval 29"/>
          <p:cNvSpPr>
            <a:spLocks noChangeArrowheads="1"/>
          </p:cNvSpPr>
          <p:nvPr/>
        </p:nvSpPr>
        <p:spPr bwMode="auto">
          <a:xfrm>
            <a:off x="928688" y="2428875"/>
            <a:ext cx="142875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6" name="Oval 29"/>
          <p:cNvSpPr>
            <a:spLocks noChangeArrowheads="1"/>
          </p:cNvSpPr>
          <p:nvPr/>
        </p:nvSpPr>
        <p:spPr bwMode="auto">
          <a:xfrm>
            <a:off x="928688" y="2928938"/>
            <a:ext cx="142875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37894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42875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681038" y="642938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Task7:Let’s 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remember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8914" name="TextBox 5"/>
          <p:cNvSpPr txBox="1">
            <a:spLocks noChangeArrowheads="1"/>
          </p:cNvSpPr>
          <p:nvPr/>
        </p:nvSpPr>
        <p:spPr bwMode="auto">
          <a:xfrm>
            <a:off x="928662" y="1714488"/>
            <a:ext cx="7286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的学习中，你能得到几颗星呢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" name="Group 62"/>
          <p:cNvGraphicFramePr>
            <a:graphicFrameLocks noGrp="1"/>
          </p:cNvGraphicFramePr>
          <p:nvPr/>
        </p:nvGraphicFramePr>
        <p:xfrm>
          <a:off x="500034" y="2571744"/>
          <a:ext cx="8072495" cy="3278502"/>
        </p:xfrm>
        <a:graphic>
          <a:graphicData uri="http://schemas.openxmlformats.org/drawingml/2006/table">
            <a:tbl>
              <a:tblPr/>
              <a:tblGrid>
                <a:gridCol w="500068"/>
                <a:gridCol w="4487834"/>
                <a:gridCol w="525042"/>
                <a:gridCol w="987914"/>
                <a:gridCol w="1571637"/>
              </a:tblGrid>
              <a:tr h="714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can 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82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can understand Rhyme time &amp;cartoon time 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理解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3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can read Rhyme time &amp;cartoon time.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 认读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can recite Rhyme time &amp; act cartoon time.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 背诵</a:t>
                      </a: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\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宋体" panose="02010600030101010101" pitchFamily="2" charset="-122"/>
                        </a:rPr>
                        <a:t>表演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47" name="图片 3" descr="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42875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48" name="Rectangle 8"/>
          <p:cNvSpPr>
            <a:spLocks noChangeArrowheads="1"/>
          </p:cNvSpPr>
          <p:nvPr/>
        </p:nvSpPr>
        <p:spPr bwMode="auto">
          <a:xfrm>
            <a:off x="681040" y="708025"/>
            <a:ext cx="41767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Task6:Let’s tick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571472" y="1643050"/>
            <a:ext cx="7643813" cy="714375"/>
          </a:xfrm>
          <a:prstGeom prst="roundRect">
            <a:avLst/>
          </a:prstGeom>
          <a:solidFill>
            <a:srgbClr val="00B0F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4" name="AutoShape 34"/>
          <p:cNvSpPr>
            <a:spLocks noChangeArrowheads="1"/>
          </p:cNvSpPr>
          <p:nvPr/>
        </p:nvSpPr>
        <p:spPr bwMode="auto">
          <a:xfrm>
            <a:off x="5500694" y="2786058"/>
            <a:ext cx="341312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AutoShape 34"/>
          <p:cNvSpPr>
            <a:spLocks noChangeArrowheads="1"/>
          </p:cNvSpPr>
          <p:nvPr/>
        </p:nvSpPr>
        <p:spPr bwMode="auto">
          <a:xfrm>
            <a:off x="7929586" y="2786058"/>
            <a:ext cx="341312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AutoShape 34"/>
          <p:cNvSpPr>
            <a:spLocks noChangeArrowheads="1"/>
          </p:cNvSpPr>
          <p:nvPr/>
        </p:nvSpPr>
        <p:spPr bwMode="auto">
          <a:xfrm>
            <a:off x="7572396" y="2786058"/>
            <a:ext cx="341313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AutoShape 34"/>
          <p:cNvSpPr>
            <a:spLocks noChangeArrowheads="1"/>
          </p:cNvSpPr>
          <p:nvPr/>
        </p:nvSpPr>
        <p:spPr bwMode="auto">
          <a:xfrm>
            <a:off x="7143768" y="2786058"/>
            <a:ext cx="341313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AutoShape 34"/>
          <p:cNvSpPr>
            <a:spLocks noChangeArrowheads="1"/>
          </p:cNvSpPr>
          <p:nvPr/>
        </p:nvSpPr>
        <p:spPr bwMode="auto">
          <a:xfrm>
            <a:off x="6429388" y="2786058"/>
            <a:ext cx="341312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6072198" y="2786058"/>
            <a:ext cx="341313" cy="43338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6000" b="1" dirty="0" smtClean="0"/>
              <a:t>Little actor</a:t>
            </a:r>
            <a:endParaRPr lang="zh-CN" altLang="en-US" sz="6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 can understand the script.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zh-CN" altLang="en-US" sz="2400" dirty="0" smtClean="0"/>
              <a:t>我能理解！</a:t>
            </a:r>
            <a:endParaRPr lang="en-US" altLang="zh-CN" dirty="0" smtClean="0"/>
          </a:p>
          <a:p>
            <a:r>
              <a:rPr lang="en-US" altLang="zh-CN" dirty="0" smtClean="0"/>
              <a:t>I can read the script correctly, fluently and  affectionately.</a:t>
            </a:r>
          </a:p>
          <a:p>
            <a:r>
              <a:rPr lang="zh-CN" altLang="en-US" sz="2400" dirty="0" smtClean="0"/>
              <a:t>我能正确的、流利的、有感情的朗读！</a:t>
            </a:r>
            <a:endParaRPr lang="en-US" altLang="zh-CN" sz="2400" dirty="0" smtClean="0"/>
          </a:p>
          <a:p>
            <a:r>
              <a:rPr lang="en-US" altLang="zh-CN" dirty="0" smtClean="0"/>
              <a:t>I can act vividly!</a:t>
            </a:r>
          </a:p>
          <a:p>
            <a:r>
              <a:rPr lang="zh-CN" altLang="en-US" sz="2400" dirty="0" smtClean="0"/>
              <a:t>我能声情并茂的表演！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pt背景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00034" y="1648414"/>
            <a:ext cx="8786842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You all are good actors!</a:t>
            </a:r>
            <a:endParaRPr lang="en-US" altLang="zh-CN" sz="5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2" descr="c:\users\administrator\appdata\roaming\360se6\User Data\temp\u=47223506,4034286581&amp;fm=21&amp;gp=0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95440" cy="1595442"/>
          </a:xfrm>
          <a:prstGeom prst="rect">
            <a:avLst/>
          </a:prstGeom>
          <a:noFill/>
        </p:spPr>
      </p:pic>
      <p:pic>
        <p:nvPicPr>
          <p:cNvPr id="32770" name="Picture 2" descr="c:\users\administrator\appdata\roaming\360se6\User Data\temp\272.jpg"/>
          <p:cNvPicPr>
            <a:picLocks noChangeAspect="1" noChangeArrowheads="1"/>
          </p:cNvPicPr>
          <p:nvPr/>
        </p:nvPicPr>
        <p:blipFill>
          <a:blip r:embed="rId5" cstate="print"/>
          <a:srcRect l="11515" t="3226" r="5961" b="4838"/>
          <a:stretch>
            <a:fillRect/>
          </a:stretch>
        </p:blipFill>
        <p:spPr bwMode="auto">
          <a:xfrm>
            <a:off x="2928926" y="2571744"/>
            <a:ext cx="3071834" cy="4071966"/>
          </a:xfrm>
          <a:prstGeom prst="rect">
            <a:avLst/>
          </a:prstGeom>
          <a:noFill/>
        </p:spPr>
      </p:pic>
      <p:pic>
        <p:nvPicPr>
          <p:cNvPr id="8" name="Jason Chen - Best Friend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AutoShape 7"/>
          <p:cNvSpPr>
            <a:spLocks noChangeArrowheads="1"/>
          </p:cNvSpPr>
          <p:nvPr/>
        </p:nvSpPr>
        <p:spPr bwMode="auto">
          <a:xfrm>
            <a:off x="357188" y="2857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785813" y="1928813"/>
            <a:ext cx="8001000" cy="3786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Calibri" panose="020F0502020204030204" pitchFamily="34" charset="0"/>
              </a:rPr>
              <a:t>1</a:t>
            </a:r>
            <a:r>
              <a:rPr lang="zh-CN" altLang="en-US" sz="2800" b="1">
                <a:latin typeface="Calibri" panose="020F0502020204030204" pitchFamily="34" charset="0"/>
              </a:rPr>
              <a:t>、</a:t>
            </a:r>
            <a:r>
              <a:rPr lang="en-US" altLang="zh-CN" sz="2800" b="1">
                <a:latin typeface="Comic Sans MS" panose="030F0702030302020204" pitchFamily="66" charset="0"/>
              </a:rPr>
              <a:t>Show Rhyme time and Cartoon time for</a:t>
            </a:r>
          </a:p>
          <a:p>
            <a:r>
              <a:rPr lang="en-US" altLang="zh-CN" sz="2800" b="1">
                <a:latin typeface="Comic Sans MS" panose="030F0702030302020204" pitchFamily="66" charset="0"/>
              </a:rPr>
              <a:t>    your family.</a:t>
            </a: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（给你的家人秀秀</a:t>
            </a:r>
            <a:r>
              <a:rPr lang="en-US" altLang="zh-CN" sz="2800" b="1">
                <a:latin typeface="Comic Sans MS" panose="030F0702030302020204" pitchFamily="66" charset="0"/>
              </a:rPr>
              <a:t>Rhyme time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>
                <a:latin typeface="Comic Sans MS" panose="030F0702030302020204" pitchFamily="66" charset="0"/>
              </a:rPr>
              <a:t>Cartoon time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>
                <a:latin typeface="Comic Sans MS" panose="030F0702030302020204" pitchFamily="66" charset="0"/>
                <a:ea typeface="隶书" panose="02010509060101010101" charset="-122"/>
                <a:cs typeface="隶书" panose="02010509060101010101" charset="-122"/>
              </a:rPr>
              <a:t>2</a:t>
            </a:r>
            <a:r>
              <a:rPr lang="zh-CN" altLang="en-US" sz="3200" b="1">
                <a:latin typeface="Comic Sans MS" panose="030F0702030302020204" pitchFamily="66" charset="0"/>
                <a:ea typeface="隶书" panose="02010509060101010101" charset="-122"/>
                <a:cs typeface="隶书" panose="02010509060101010101" charset="-122"/>
              </a:rPr>
              <a:t>、</a:t>
            </a:r>
            <a:r>
              <a:rPr lang="en-US" altLang="zh-CN" sz="3200" b="1">
                <a:latin typeface="Comic Sans MS" panose="030F0702030302020204" pitchFamily="66" charset="0"/>
                <a:ea typeface="隶书" panose="02010509060101010101" charset="-122"/>
                <a:cs typeface="隶书" panose="02010509060101010101" charset="-122"/>
              </a:rPr>
              <a:t>Give praise to your friendship and </a:t>
            </a:r>
          </a:p>
          <a:p>
            <a:r>
              <a:rPr lang="en-US" altLang="zh-CN" sz="3200" b="1">
                <a:latin typeface="Comic Sans MS" panose="030F0702030302020204" pitchFamily="66" charset="0"/>
                <a:ea typeface="隶书" panose="02010509060101010101" charset="-122"/>
                <a:cs typeface="隶书" panose="02010509060101010101" charset="-122"/>
              </a:rPr>
              <a:t>    your family.</a:t>
            </a: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（真诚地赞美你的朋友和家人。）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>
              <a:latin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40963" name="图片 3" descr="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42875"/>
            <a:ext cx="3765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8"/>
          <p:cNvSpPr>
            <a:spLocks noChangeArrowheads="1"/>
          </p:cNvSpPr>
          <p:nvPr/>
        </p:nvSpPr>
        <p:spPr bwMode="auto">
          <a:xfrm>
            <a:off x="1143000" y="571500"/>
            <a:ext cx="27479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Comic Sans MS" panose="030F0702030302020204" pitchFamily="66" charset="0"/>
              </a:rPr>
              <a:t>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900113" y="1701800"/>
            <a:ext cx="7345362" cy="4021138"/>
          </a:xfrm>
          <a:prstGeom prst="rect">
            <a:avLst/>
          </a:prstGeom>
          <a:solidFill>
            <a:schemeClr val="bg1">
              <a:alpha val="42999"/>
            </a:schemeClr>
          </a:solidFill>
          <a:ln w="28575">
            <a:solidFill>
              <a:schemeClr val="folHlink"/>
            </a:solidFill>
            <a:prstDash val="dash"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33CC"/>
                </a:solidFill>
                <a:latin typeface="Comic Sans MS" panose="030F0702030302020204" pitchFamily="66" charset="0"/>
              </a:rPr>
              <a:t>1. Look at someone. 看着某人。</a:t>
            </a:r>
          </a:p>
          <a:p>
            <a:endParaRPr lang="zh-CN" altLang="en-US" sz="3200" b="1">
              <a:solidFill>
                <a:srgbClr val="FF33CC"/>
              </a:solidFill>
              <a:latin typeface="Comic Sans MS" panose="030F0702030302020204" pitchFamily="66" charset="0"/>
            </a:endParaRPr>
          </a:p>
          <a:p>
            <a:endParaRPr lang="zh-CN" altLang="en-US" sz="3200" b="1">
              <a:solidFill>
                <a:srgbClr val="FF33CC"/>
              </a:solidFill>
              <a:latin typeface="Comic Sans MS" panose="030F0702030302020204" pitchFamily="66" charset="0"/>
            </a:endParaRPr>
          </a:p>
          <a:p>
            <a:r>
              <a:rPr lang="zh-CN" altLang="en-US" sz="3200" b="1">
                <a:solidFill>
                  <a:srgbClr val="FF33CC"/>
                </a:solidFill>
                <a:latin typeface="Comic Sans MS" panose="030F0702030302020204" pitchFamily="66" charset="0"/>
              </a:rPr>
              <a:t>2. Clap your hands. 拍手。</a:t>
            </a:r>
          </a:p>
          <a:p>
            <a:endParaRPr lang="zh-CN" altLang="en-US" sz="3200" b="1">
              <a:solidFill>
                <a:srgbClr val="FF33CC"/>
              </a:solidFill>
              <a:latin typeface="Comic Sans MS" panose="030F0702030302020204" pitchFamily="66" charset="0"/>
            </a:endParaRPr>
          </a:p>
          <a:p>
            <a:endParaRPr lang="zh-CN" altLang="en-US" sz="3200" b="1">
              <a:solidFill>
                <a:srgbClr val="FF33CC"/>
              </a:solidFill>
              <a:latin typeface="Comic Sans MS" panose="030F0702030302020204" pitchFamily="66" charset="0"/>
            </a:endParaRPr>
          </a:p>
          <a:p>
            <a:r>
              <a:rPr lang="zh-CN" altLang="en-US" sz="3200" b="1">
                <a:solidFill>
                  <a:srgbClr val="FF33CC"/>
                </a:solidFill>
                <a:latin typeface="Comic Sans MS" panose="030F0702030302020204" pitchFamily="66" charset="0"/>
              </a:rPr>
              <a:t>3. Show your thumbs.竖起大拇指。</a:t>
            </a:r>
          </a:p>
          <a:p>
            <a:r>
              <a:rPr lang="zh-CN" altLang="en-US" sz="3200" b="1">
                <a:solidFill>
                  <a:srgbClr val="FF33CC"/>
                </a:solidFill>
                <a:latin typeface="Comic Sans MS" panose="030F0702030302020204" pitchFamily="66" charset="0"/>
              </a:rPr>
              <a:t> </a:t>
            </a:r>
            <a:endParaRPr lang="zh-CN" altLang="en-US"/>
          </a:p>
        </p:txBody>
      </p:sp>
      <p:pic>
        <p:nvPicPr>
          <p:cNvPr id="11267" name="Picture 3" descr="Yang Ling's mother_副本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27763" y="2708275"/>
            <a:ext cx="1223962" cy="1019175"/>
          </a:xfr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71550" y="692150"/>
            <a:ext cx="5689600" cy="606425"/>
          </a:xfrm>
          <a:prstGeom prst="rect">
            <a:avLst/>
          </a:prstGeom>
          <a:solidFill>
            <a:schemeClr val="bg1">
              <a:alpha val="42999"/>
            </a:schemeClr>
          </a:solidFill>
          <a:ln w="28575">
            <a:solidFill>
              <a:schemeClr val="folHlink"/>
            </a:solidFill>
            <a:prstDash val="dash"/>
            <a:miter lim="800000"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FF33CC"/>
                </a:solidFill>
                <a:latin typeface="Comic Sans MS" panose="030F0702030302020204" pitchFamily="66" charset="0"/>
              </a:rPr>
              <a:t>How to praise 怎样称赞别人 </a:t>
            </a:r>
            <a:endParaRPr lang="zh-CN" altLang="en-US"/>
          </a:p>
        </p:txBody>
      </p:sp>
      <p:pic>
        <p:nvPicPr>
          <p:cNvPr id="11269" name="Picture 5" descr="grea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019925" y="4292600"/>
            <a:ext cx="1450975" cy="1089025"/>
          </a:xfrm>
          <a:noFill/>
        </p:spPr>
      </p:pic>
      <p:pic>
        <p:nvPicPr>
          <p:cNvPr id="11270" name="Picture 6" descr="How nice!_副本_副本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EFB"/>
              </a:clrFrom>
              <a:clrTo>
                <a:srgbClr val="FD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1425575"/>
            <a:ext cx="936625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WordArt 7"/>
          <p:cNvSpPr>
            <a:spLocks noChangeArrowheads="1" noChangeShapeType="1"/>
          </p:cNvSpPr>
          <p:nvPr/>
        </p:nvSpPr>
        <p:spPr bwMode="auto">
          <a:xfrm>
            <a:off x="5508625" y="5589588"/>
            <a:ext cx="2255838" cy="6365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b="1">
                <a:ln w="9525">
                  <a:noFill/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 panose="030F0702030302020204"/>
              </a:rPr>
              <a:t>Thank you!</a:t>
            </a:r>
            <a:endParaRPr lang="zh-CN" altLang="en-US" sz="3600" b="1">
              <a:ln w="9525">
                <a:noFill/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Comic Sans MS" panose="030F07020303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5400" b="1" dirty="0" smtClean="0"/>
              <a:t>Do</a:t>
            </a:r>
            <a:r>
              <a:rPr lang="zh-CN" altLang="en-US" sz="5400" b="1" dirty="0" smtClean="0"/>
              <a:t> </a:t>
            </a:r>
            <a:r>
              <a:rPr lang="en-US" altLang="zh-CN" sz="5400" b="1" dirty="0" smtClean="0"/>
              <a:t>you want to be the actor?</a:t>
            </a:r>
            <a:endParaRPr lang="zh-CN" altLang="en-US" sz="5400" b="1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Task 1</a:t>
            </a:r>
          </a:p>
          <a:p>
            <a:r>
              <a:rPr lang="en-US" altLang="zh-CN" dirty="0" smtClean="0"/>
              <a:t>Task 2</a:t>
            </a:r>
          </a:p>
          <a:p>
            <a:r>
              <a:rPr lang="en-US" altLang="zh-CN" dirty="0" smtClean="0"/>
              <a:t>Task 3</a:t>
            </a:r>
          </a:p>
          <a:p>
            <a:r>
              <a:rPr lang="en-US" altLang="zh-CN" dirty="0" smtClean="0"/>
              <a:t>Task 4</a:t>
            </a:r>
            <a:endParaRPr lang="zh-CN" altLang="en-US" dirty="0"/>
          </a:p>
        </p:txBody>
      </p:sp>
      <p:pic>
        <p:nvPicPr>
          <p:cNvPr id="22530" name="Picture 2" descr="c:\users\administrator\appdata\roaming\360se6\User Data\temp\20140320045126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572008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2" name="TextBox 4"/>
          <p:cNvSpPr>
            <a:spLocks noChangeArrowheads="1"/>
          </p:cNvSpPr>
          <p:nvPr/>
        </p:nvSpPr>
        <p:spPr bwMode="auto">
          <a:xfrm>
            <a:off x="1979613" y="2249488"/>
            <a:ext cx="5249862" cy="1108075"/>
          </a:xfrm>
          <a:prstGeom prst="rect">
            <a:avLst/>
          </a:prstGeom>
          <a:gradFill rotWithShape="1">
            <a:gsLst>
              <a:gs pos="0">
                <a:srgbClr val="FFA5A3"/>
              </a:gs>
              <a:gs pos="34999">
                <a:srgbClr val="FFBEBE"/>
              </a:gs>
              <a:gs pos="100000">
                <a:srgbClr val="FFE6E6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6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Unit 5  Signs</a:t>
            </a:r>
            <a:endParaRPr lang="zh-CN" altLang="en-US"/>
          </a:p>
        </p:txBody>
      </p:sp>
      <p:sp>
        <p:nvSpPr>
          <p:cNvPr id="61463" name="TextBox 3"/>
          <p:cNvSpPr>
            <a:spLocks noChangeArrowheads="1"/>
          </p:cNvSpPr>
          <p:nvPr/>
        </p:nvSpPr>
        <p:spPr bwMode="auto">
          <a:xfrm>
            <a:off x="2339975" y="3860800"/>
            <a:ext cx="4122738" cy="588963"/>
          </a:xfrm>
          <a:prstGeom prst="rect">
            <a:avLst/>
          </a:prstGeom>
          <a:gradFill rotWithShape="1">
            <a:gsLst>
              <a:gs pos="0">
                <a:srgbClr val="D9FDA5"/>
              </a:gs>
              <a:gs pos="34999">
                <a:srgbClr val="E3FEBF"/>
              </a:gs>
              <a:gs pos="100000">
                <a:srgbClr val="F4FEE6"/>
              </a:gs>
            </a:gsLst>
            <a:lin ang="5400000" scaled="1"/>
          </a:gradFill>
          <a:ln w="9525">
            <a:solidFill>
              <a:srgbClr val="9BBB59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Period 1   Story time</a:t>
            </a:r>
            <a:endParaRPr lang="zh-CN" altLang="en-US"/>
          </a:p>
        </p:txBody>
      </p:sp>
      <p:pic>
        <p:nvPicPr>
          <p:cNvPr id="20" name="图片 19" descr="ppt背景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143000" y="2251075"/>
            <a:ext cx="7315200" cy="2041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Comic Sans MS" panose="030F0702030302020204" pitchFamily="66" charset="0"/>
              </a:rPr>
              <a:t>If you see </a:t>
            </a:r>
            <a:r>
              <a:rPr lang="en-US" altLang="zh-CN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a picture</a:t>
            </a:r>
            <a:r>
              <a:rPr lang="en-US" altLang="zh-CN" sz="3200" b="1" dirty="0">
                <a:latin typeface="Comic Sans MS" panose="030F0702030302020204" pitchFamily="66" charset="0"/>
              </a:rPr>
              <a:t>, please read it loudly.</a:t>
            </a:r>
          </a:p>
          <a:p>
            <a:r>
              <a:rPr lang="zh-CN" altLang="en-US" sz="3200" b="1" dirty="0">
                <a:latin typeface="Comic Sans MS" panose="030F0702030302020204" pitchFamily="66" charset="0"/>
                <a:ea typeface="楷体" panose="02010609060101010101" pitchFamily="49" charset="-122"/>
              </a:rPr>
              <a:t>如果你看到了一张图片，请大声把它读出来。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042988" y="4449763"/>
            <a:ext cx="7850187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 dirty="0">
                <a:latin typeface="Comic Sans MS" panose="030F0702030302020204" pitchFamily="66" charset="0"/>
                <a:sym typeface="Arial" panose="020B0604020202020204" pitchFamily="34" charset="0"/>
              </a:rPr>
              <a:t>If you </a:t>
            </a:r>
            <a:r>
              <a:rPr lang="en-US" altLang="zh-CN" sz="3200" b="1" dirty="0" smtClean="0">
                <a:latin typeface="Comic Sans MS" panose="030F0702030302020204" pitchFamily="66" charset="0"/>
                <a:sym typeface="Arial" panose="020B0604020202020204" pitchFamily="34" charset="0"/>
              </a:rPr>
              <a:t>see        , </a:t>
            </a:r>
            <a:r>
              <a:rPr lang="en-US" altLang="zh-CN" sz="3200" b="1" dirty="0">
                <a:latin typeface="Comic Sans MS" panose="030F0702030302020204" pitchFamily="66" charset="0"/>
                <a:sym typeface="Arial" panose="020B0604020202020204" pitchFamily="34" charset="0"/>
              </a:rPr>
              <a:t>please say </a:t>
            </a:r>
            <a:r>
              <a:rPr lang="en-US" altLang="zh-CN" sz="3200" b="1" dirty="0" smtClean="0">
                <a:latin typeface="Comic Sans MS" panose="030F0702030302020204" pitchFamily="66" charset="0"/>
                <a:sym typeface="Arial" panose="020B0604020202020204" pitchFamily="34" charset="0"/>
              </a:rPr>
              <a:t>‘great’. </a:t>
            </a:r>
            <a:endParaRPr lang="en-US" altLang="zh-CN" sz="3200" b="1" dirty="0">
              <a:latin typeface="Comic Sans MS" panose="030F0702030302020204" pitchFamily="66" charset="0"/>
              <a:sym typeface="Arial" panose="020B0604020202020204" pitchFamily="34" charset="0"/>
            </a:endParaRPr>
          </a:p>
          <a:p>
            <a:r>
              <a:rPr lang="zh-CN" altLang="en-US" sz="3200" b="1" dirty="0">
                <a:latin typeface="Comic Sans MS" panose="030F0702030302020204" pitchFamily="66" charset="0"/>
                <a:ea typeface="楷体" panose="02010609060101010101" pitchFamily="49" charset="-122"/>
                <a:sym typeface="Arial" panose="020B0604020202020204" pitchFamily="34" charset="0"/>
              </a:rPr>
              <a:t>如果你看到了一</a:t>
            </a:r>
            <a:r>
              <a:rPr lang="zh-CN" altLang="en-US" sz="3200" b="1" dirty="0" smtClean="0">
                <a:latin typeface="Comic Sans MS" panose="030F0702030302020204" pitchFamily="66" charset="0"/>
                <a:ea typeface="楷体" panose="02010609060101010101" pitchFamily="49" charset="-122"/>
                <a:sym typeface="Arial" panose="020B0604020202020204" pitchFamily="34" charset="0"/>
              </a:rPr>
              <a:t>个       ，</a:t>
            </a:r>
            <a:r>
              <a:rPr lang="zh-CN" altLang="en-US" sz="3200" b="1" dirty="0">
                <a:latin typeface="Comic Sans MS" panose="030F0702030302020204" pitchFamily="66" charset="0"/>
                <a:ea typeface="楷体" panose="02010609060101010101" pitchFamily="49" charset="-122"/>
                <a:sym typeface="Arial" panose="020B0604020202020204" pitchFamily="34" charset="0"/>
              </a:rPr>
              <a:t>请说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“</a:t>
            </a:r>
            <a:r>
              <a:rPr lang="en-US" altLang="zh-CN" sz="3200" b="1" dirty="0" smtClean="0">
                <a:latin typeface="Comic Sans MS" panose="030F0702030302020204" pitchFamily="66" charset="0"/>
                <a:ea typeface="楷体" panose="02010609060101010101" pitchFamily="49" charset="-122"/>
                <a:sym typeface="Arial" panose="020B0604020202020204" pitchFamily="34" charset="0"/>
              </a:rPr>
              <a:t>great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”</a:t>
            </a:r>
            <a:r>
              <a:rPr lang="zh-CN" altLang="en-US" sz="3200" b="1" dirty="0" smtClean="0">
                <a:latin typeface="Comic Sans MS" panose="030F0702030302020204" pitchFamily="66" charset="0"/>
                <a:ea typeface="楷体" panose="02010609060101010101" pitchFamily="49" charset="-122"/>
                <a:sym typeface="Arial" panose="020B0604020202020204" pitchFamily="34" charset="0"/>
              </a:rPr>
              <a:t>。</a:t>
            </a:r>
            <a:endParaRPr lang="zh-CN" altLang="en-US" sz="3200" b="1" dirty="0">
              <a:latin typeface="Comic Sans MS" panose="030F0702030302020204" pitchFamily="66" charset="0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901950" y="1416050"/>
            <a:ext cx="419100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6000" b="1" dirty="0">
                <a:latin typeface="Comic Sans MS" panose="030F0702030302020204" pitchFamily="66" charset="0"/>
              </a:rPr>
              <a:t>Rules</a:t>
            </a:r>
            <a:r>
              <a:rPr lang="en-US" altLang="zh-CN" sz="4800" b="1" dirty="0">
                <a:latin typeface="Comic Sans MS" panose="030F0702030302020204" pitchFamily="66" charset="0"/>
              </a:rPr>
              <a:t> </a:t>
            </a:r>
            <a:r>
              <a:rPr lang="zh-CN" altLang="en-US" sz="3600" b="1" dirty="0">
                <a:latin typeface="Comic Sans MS" panose="030F0702030302020204" pitchFamily="66" charset="0"/>
                <a:ea typeface="微软雅黑" panose="020B0503020204020204" pitchFamily="34" charset="-122"/>
              </a:rPr>
              <a:t>（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规则</a:t>
            </a:r>
            <a:r>
              <a:rPr lang="zh-CN" altLang="en-US" sz="3600" b="1" dirty="0">
                <a:latin typeface="Comic Sans MS" panose="030F0702030302020204" pitchFamily="66" charset="0"/>
                <a:ea typeface="微软雅黑" panose="020B0503020204020204" pitchFamily="34" charset="-122"/>
              </a:rPr>
              <a:t>）</a:t>
            </a:r>
          </a:p>
        </p:txBody>
      </p:sp>
      <p:pic>
        <p:nvPicPr>
          <p:cNvPr id="8" name="Picture 13" descr="080222_azidong_st_001n_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349500"/>
            <a:ext cx="4333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080222_azidong_st_001n_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437063"/>
            <a:ext cx="4333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7"/>
          <p:cNvGrpSpPr/>
          <p:nvPr/>
        </p:nvGrpSpPr>
        <p:grpSpPr bwMode="auto">
          <a:xfrm flipH="1">
            <a:off x="323850" y="260350"/>
            <a:ext cx="5676910" cy="1219200"/>
            <a:chOff x="0" y="0"/>
            <a:chExt cx="1488" cy="912"/>
          </a:xfrm>
        </p:grpSpPr>
        <p:pic>
          <p:nvPicPr>
            <p:cNvPr id="11" name="图片 3" descr="2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1488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47" y="384"/>
              <a:ext cx="1392" cy="4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200">
                <a:solidFill>
                  <a:srgbClr val="FF0000"/>
                </a:solidFill>
                <a:latin typeface="Arial Black" panose="020B0A04020102020204" pitchFamily="34" charset="0"/>
                <a:ea typeface="PMingLiU" pitchFamily="18" charset="-120"/>
              </a:endParaRPr>
            </a:p>
          </p:txBody>
        </p:sp>
      </p:grp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755650" y="692150"/>
            <a:ext cx="453073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Task 1 Let’s play!</a:t>
            </a:r>
            <a:endParaRPr lang="en-US" altLang="zh-CN" sz="40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pic>
        <p:nvPicPr>
          <p:cNvPr id="1026" name="Picture 2" descr="E:\一师一优课\great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071942"/>
            <a:ext cx="1428760" cy="1071570"/>
          </a:xfrm>
          <a:prstGeom prst="rect">
            <a:avLst/>
          </a:prstGeom>
          <a:noFill/>
        </p:spPr>
      </p:pic>
      <p:pic>
        <p:nvPicPr>
          <p:cNvPr id="15" name="Picture 2" descr="E:\一师一优课\great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786322"/>
            <a:ext cx="1428760" cy="1071570"/>
          </a:xfrm>
          <a:prstGeom prst="rect">
            <a:avLst/>
          </a:prstGeom>
          <a:noFill/>
        </p:spPr>
      </p:pic>
      <p:pic>
        <p:nvPicPr>
          <p:cNvPr id="16" name="背景音乐 - 清新欢快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21428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99"/>
                            </p:stCondLst>
                            <p:childTnLst>
                              <p:par>
                                <p:cTn id="1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39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39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39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19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4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1625" y="685800"/>
            <a:ext cx="85407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Magic eyes</a:t>
            </a:r>
            <a:br>
              <a:rPr lang="en-US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en-US" sz="4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" name="Group 3"/>
          <p:cNvGrpSpPr/>
          <p:nvPr/>
        </p:nvGrpSpPr>
        <p:grpSpPr bwMode="auto">
          <a:xfrm>
            <a:off x="900113" y="3933825"/>
            <a:ext cx="6911975" cy="1277938"/>
            <a:chOff x="0" y="0"/>
            <a:chExt cx="4354" cy="805"/>
          </a:xfrm>
        </p:grpSpPr>
        <p:sp>
          <p:nvSpPr>
            <p:cNvPr id="15376" name="Text Box 6"/>
            <p:cNvSpPr txBox="1">
              <a:spLocks noChangeArrowheads="1"/>
            </p:cNvSpPr>
            <p:nvPr/>
          </p:nvSpPr>
          <p:spPr bwMode="auto">
            <a:xfrm>
              <a:off x="2041" y="363"/>
              <a:ext cx="2313" cy="4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5377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2132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200" b="1">
                <a:solidFill>
                  <a:srgbClr val="A5002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1068388" y="2438400"/>
            <a:ext cx="6856412" cy="1261884"/>
          </a:xfrm>
          <a:prstGeom prst="rect">
            <a:avLst/>
          </a:prstGeom>
          <a:solidFill>
            <a:srgbClr val="FFFF00"/>
          </a:solidFill>
          <a:ln w="63500">
            <a:solidFill>
              <a:srgbClr val="0000FF"/>
            </a:solidFill>
            <a:prstDash val="sysDot"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b="1" dirty="0">
                <a:latin typeface="Times New Roman" panose="02020603050405020304" pitchFamily="18" charset="0"/>
              </a:rPr>
              <a:t>Tip:</a:t>
            </a:r>
            <a:r>
              <a:rPr lang="zh-CN" altLang="en-US" sz="3600" b="1" dirty="0">
                <a:latin typeface="Calibri" panose="020F0502020204030204" pitchFamily="34" charset="0"/>
              </a:rPr>
              <a:t>快速大声说出物品名，当看</a:t>
            </a:r>
            <a:r>
              <a:rPr lang="zh-CN" altLang="en-US" sz="3600" b="1" dirty="0" smtClean="0">
                <a:latin typeface="Calibri" panose="020F0502020204030204" pitchFamily="34" charset="0"/>
              </a:rPr>
              <a:t>到大拇指时</a:t>
            </a:r>
            <a:r>
              <a:rPr lang="zh-CN" altLang="en-US" sz="3600" b="1" dirty="0">
                <a:latin typeface="Calibri" panose="020F0502020204030204" pitchFamily="34" charset="0"/>
              </a:rPr>
              <a:t>大声说</a:t>
            </a:r>
            <a:r>
              <a:rPr lang="zh-CN" altLang="en-US" sz="3600" b="1" dirty="0" smtClean="0">
                <a:latin typeface="Calibri" panose="020F0502020204030204" pitchFamily="34" charset="0"/>
              </a:rPr>
              <a:t>：“</a:t>
            </a:r>
            <a:r>
              <a:rPr lang="en-US" altLang="zh-CN" sz="3600" b="1" dirty="0" smtClean="0">
                <a:latin typeface="Calibri" panose="020F0502020204030204" pitchFamily="34" charset="0"/>
              </a:rPr>
              <a:t>great</a:t>
            </a:r>
            <a:r>
              <a:rPr lang="zh-CN" altLang="en-US" sz="3600" b="1" dirty="0" smtClean="0">
                <a:latin typeface="Calibri" panose="020F0502020204030204" pitchFamily="34" charset="0"/>
              </a:rPr>
              <a:t>”。</a:t>
            </a:r>
            <a:endParaRPr lang="zh-CN" altLang="en-US" sz="3600" b="1" dirty="0">
              <a:latin typeface="Calibri" panose="020F0502020204030204" pitchFamily="34" charset="0"/>
            </a:endParaRPr>
          </a:p>
        </p:txBody>
      </p:sp>
      <p:pic>
        <p:nvPicPr>
          <p:cNvPr id="6151" name="Picture 26" descr="skir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369219" y="7500966"/>
            <a:ext cx="2738438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29" descr="u=640600052,1483788834&amp;fm=23&amp;gp=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144000" y="5292328"/>
            <a:ext cx="2087563" cy="156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30" descr="u=640600052,1483788834&amp;fm=23&amp;gp=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930114" y="5404457"/>
            <a:ext cx="2087563" cy="156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31" descr="u=640600052,1483788834&amp;fm=23&amp;gp=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929850" y="3547069"/>
            <a:ext cx="2087563" cy="156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35" descr="u=640600052,1483788834&amp;fm=23&amp;gp=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501354" y="7547598"/>
            <a:ext cx="2087562" cy="1565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36" descr="Tshir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-2449513" y="3500438"/>
            <a:ext cx="2449513" cy="183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图片 23" descr="getCA3IZ4D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6072206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4" descr="ey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857232"/>
            <a:ext cx="151447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26" descr="skirt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8429660"/>
            <a:ext cx="2784475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36" descr="Tshirt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429056" y="4968875"/>
            <a:ext cx="244951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dministrator\appdata\roaming\360se6\User Data\temp\eef038188785bde4674cc4245750_2862_2445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214818"/>
            <a:ext cx="2789384" cy="2382964"/>
          </a:xfrm>
          <a:prstGeom prst="rect">
            <a:avLst/>
          </a:prstGeom>
          <a:noFill/>
        </p:spPr>
      </p:pic>
      <p:pic>
        <p:nvPicPr>
          <p:cNvPr id="2052" name="Picture 4" descr="c:\users\administrator\appdata\roaming\360se6\User Data\temp\woolen_coat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897"/>
          <a:stretch>
            <a:fillRect/>
          </a:stretch>
        </p:blipFill>
        <p:spPr bwMode="auto">
          <a:xfrm>
            <a:off x="1142976" y="3786190"/>
            <a:ext cx="2071702" cy="1928826"/>
          </a:xfrm>
          <a:prstGeom prst="rect">
            <a:avLst/>
          </a:prstGeom>
          <a:noFill/>
        </p:spPr>
      </p:pic>
      <p:pic>
        <p:nvPicPr>
          <p:cNvPr id="2054" name="Picture 6" descr="c:\users\administrator\appdata\roaming\360se6\User Data\temp\u=1415469194,2908865321&amp;fm=21&amp;gp=0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18" b="7954"/>
          <a:stretch>
            <a:fillRect/>
          </a:stretch>
        </p:blipFill>
        <p:spPr bwMode="auto">
          <a:xfrm>
            <a:off x="3500430" y="3643314"/>
            <a:ext cx="1590675" cy="1785950"/>
          </a:xfrm>
          <a:prstGeom prst="rect">
            <a:avLst/>
          </a:prstGeom>
          <a:noFill/>
        </p:spPr>
      </p:pic>
      <p:pic>
        <p:nvPicPr>
          <p:cNvPr id="2056" name="Picture 8" descr="c:\users\administrator\appdata\roaming\360se6\User Data\temp\u=3473027516,824112040&amp;fm=21&amp;gp=0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357694"/>
            <a:ext cx="2095500" cy="2095501"/>
          </a:xfrm>
          <a:prstGeom prst="rect">
            <a:avLst/>
          </a:prstGeom>
          <a:noFill/>
        </p:spPr>
      </p:pic>
      <p:pic>
        <p:nvPicPr>
          <p:cNvPr id="2058" name="Picture 10" descr="c:\users\administrator\appdata\roaming\360se6\User Data\temp\u=1040543295,1019797016&amp;fm=21&amp;gp=0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714752"/>
            <a:ext cx="2190750" cy="2095501"/>
          </a:xfrm>
          <a:prstGeom prst="rect">
            <a:avLst/>
          </a:prstGeom>
          <a:noFill/>
        </p:spPr>
      </p:pic>
      <p:pic>
        <p:nvPicPr>
          <p:cNvPr id="24" name="Picture 35" descr="u=640600052,1483788834&amp;fm=23&amp;gp=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858676" y="4143380"/>
            <a:ext cx="2087562" cy="1565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6944 -0.88231 L -0.07101 0.2779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6" y="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43 -1.39076 L -0.01163 0.1549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9132 -1.04347 L -0.64166 0.4457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642 -1.19538 L 4.72222E-6 3.69942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6771 -1.09573 L 0.11823 0.17341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3" y="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8569 -1.568445 L -0.336491 -0.022775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" y="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1753 -0.92917 L -0.02292 0.2335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0" y="5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38 -1.21757 L -0.64948 0.2085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0625 -1.16 L -0.02743 0.20347 " pathEditMode="relative" rAng="0" ptsTypes="AA">
                                      <p:cBhvr>
                                        <p:cTn id="110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" y="6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38 -1.21757 L -0.64948 0.20856 " pathEditMode="relative" rAng="0" ptsTypes="AA">
                                      <p:cBhvr>
                                        <p:cTn id="1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2" name="TextBox 4"/>
          <p:cNvSpPr>
            <a:spLocks noChangeArrowheads="1"/>
          </p:cNvSpPr>
          <p:nvPr/>
        </p:nvSpPr>
        <p:spPr bwMode="auto">
          <a:xfrm>
            <a:off x="1979613" y="2249488"/>
            <a:ext cx="5249862" cy="1108075"/>
          </a:xfrm>
          <a:prstGeom prst="rect">
            <a:avLst/>
          </a:prstGeom>
          <a:gradFill rotWithShape="1">
            <a:gsLst>
              <a:gs pos="0">
                <a:srgbClr val="FFA5A3"/>
              </a:gs>
              <a:gs pos="34999">
                <a:srgbClr val="FFBEBE"/>
              </a:gs>
              <a:gs pos="100000">
                <a:srgbClr val="FFE6E6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6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Unit 5  Signs</a:t>
            </a:r>
            <a:endParaRPr lang="zh-CN" altLang="en-US"/>
          </a:p>
        </p:txBody>
      </p:sp>
      <p:sp>
        <p:nvSpPr>
          <p:cNvPr id="61463" name="TextBox 3"/>
          <p:cNvSpPr>
            <a:spLocks noChangeArrowheads="1"/>
          </p:cNvSpPr>
          <p:nvPr/>
        </p:nvSpPr>
        <p:spPr bwMode="auto">
          <a:xfrm>
            <a:off x="2339975" y="3860800"/>
            <a:ext cx="4122738" cy="588963"/>
          </a:xfrm>
          <a:prstGeom prst="rect">
            <a:avLst/>
          </a:prstGeom>
          <a:gradFill rotWithShape="1">
            <a:gsLst>
              <a:gs pos="0">
                <a:srgbClr val="D9FDA5"/>
              </a:gs>
              <a:gs pos="34999">
                <a:srgbClr val="E3FEBF"/>
              </a:gs>
              <a:gs pos="100000">
                <a:srgbClr val="F4FEE6"/>
              </a:gs>
            </a:gsLst>
            <a:lin ang="5400000" scaled="1"/>
          </a:gradFill>
          <a:ln w="9525">
            <a:solidFill>
              <a:srgbClr val="9BBB59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Period 1   Story time</a:t>
            </a:r>
            <a:endParaRPr lang="zh-CN" altLang="en-US"/>
          </a:p>
        </p:txBody>
      </p:sp>
      <p:pic>
        <p:nvPicPr>
          <p:cNvPr id="20" name="图片 19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" y="0"/>
            <a:ext cx="9144000" cy="6858000"/>
          </a:xfrm>
          <a:prstGeom prst="rect">
            <a:avLst/>
          </a:prstGeom>
        </p:spPr>
      </p:pic>
      <p:grpSp>
        <p:nvGrpSpPr>
          <p:cNvPr id="13" name="Group 17"/>
          <p:cNvGrpSpPr/>
          <p:nvPr/>
        </p:nvGrpSpPr>
        <p:grpSpPr bwMode="auto">
          <a:xfrm flipH="1">
            <a:off x="323850" y="260350"/>
            <a:ext cx="5676910" cy="1219200"/>
            <a:chOff x="0" y="0"/>
            <a:chExt cx="1488" cy="912"/>
          </a:xfrm>
        </p:grpSpPr>
        <p:pic>
          <p:nvPicPr>
            <p:cNvPr id="14" name="图片 3" descr="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488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7" y="384"/>
              <a:ext cx="1392" cy="4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200">
                <a:solidFill>
                  <a:srgbClr val="FF0000"/>
                </a:solidFill>
                <a:latin typeface="Arial Black" panose="020B0A04020102020204" pitchFamily="34" charset="0"/>
                <a:ea typeface="PMingLiU" pitchFamily="18" charset="-120"/>
              </a:endParaRPr>
            </a:p>
          </p:txBody>
        </p:sp>
      </p:grp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755650" y="692150"/>
            <a:ext cx="453073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Task 2 Let’s say!</a:t>
            </a:r>
            <a:endParaRPr lang="en-US" altLang="zh-CN" sz="40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1214414" y="2143116"/>
            <a:ext cx="4530730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I say red !</a:t>
            </a:r>
            <a:endParaRPr lang="en-US" altLang="zh-CN" sz="48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1898658" y="3143248"/>
            <a:ext cx="4530730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I say coat !</a:t>
            </a:r>
            <a:endParaRPr lang="en-US" altLang="zh-CN" sz="48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2613038" y="4169639"/>
            <a:ext cx="4530730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I say bag !</a:t>
            </a:r>
            <a:endParaRPr lang="en-US" altLang="zh-CN" sz="48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2" name="TextBox 4"/>
          <p:cNvSpPr>
            <a:spLocks noChangeArrowheads="1"/>
          </p:cNvSpPr>
          <p:nvPr/>
        </p:nvSpPr>
        <p:spPr bwMode="auto">
          <a:xfrm>
            <a:off x="1979613" y="2249488"/>
            <a:ext cx="5249862" cy="1108075"/>
          </a:xfrm>
          <a:prstGeom prst="rect">
            <a:avLst/>
          </a:prstGeom>
          <a:gradFill rotWithShape="1">
            <a:gsLst>
              <a:gs pos="0">
                <a:srgbClr val="FFA5A3"/>
              </a:gs>
              <a:gs pos="34999">
                <a:srgbClr val="FFBEBE"/>
              </a:gs>
              <a:gs pos="100000">
                <a:srgbClr val="FFE6E6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66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Unit 5  Signs</a:t>
            </a:r>
            <a:endParaRPr lang="zh-CN" altLang="en-US"/>
          </a:p>
        </p:txBody>
      </p:sp>
      <p:sp>
        <p:nvSpPr>
          <p:cNvPr id="61463" name="TextBox 3"/>
          <p:cNvSpPr>
            <a:spLocks noChangeArrowheads="1"/>
          </p:cNvSpPr>
          <p:nvPr/>
        </p:nvSpPr>
        <p:spPr bwMode="auto">
          <a:xfrm>
            <a:off x="2339975" y="3860800"/>
            <a:ext cx="4122738" cy="588963"/>
          </a:xfrm>
          <a:prstGeom prst="rect">
            <a:avLst/>
          </a:prstGeom>
          <a:gradFill rotWithShape="1">
            <a:gsLst>
              <a:gs pos="0">
                <a:srgbClr val="D9FDA5"/>
              </a:gs>
              <a:gs pos="34999">
                <a:srgbClr val="E3FEBF"/>
              </a:gs>
              <a:gs pos="100000">
                <a:srgbClr val="F4FEE6"/>
              </a:gs>
            </a:gsLst>
            <a:lin ang="5400000" scaled="1"/>
          </a:gradFill>
          <a:ln w="9525">
            <a:solidFill>
              <a:srgbClr val="9BBB59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0070C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Period 1   Story time</a:t>
            </a:r>
            <a:endParaRPr lang="zh-CN" altLang="en-US"/>
          </a:p>
        </p:txBody>
      </p:sp>
      <p:pic>
        <p:nvPicPr>
          <p:cNvPr id="20" name="图片 19" descr="ppt背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图片 9" descr="图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246" y="0"/>
            <a:ext cx="9116786" cy="6858000"/>
          </a:xfrm>
          <a:prstGeom prst="rect">
            <a:avLst/>
          </a:prstGeom>
        </p:spPr>
      </p:pic>
      <p:grpSp>
        <p:nvGrpSpPr>
          <p:cNvPr id="5" name="Group 17"/>
          <p:cNvGrpSpPr/>
          <p:nvPr/>
        </p:nvGrpSpPr>
        <p:grpSpPr bwMode="auto">
          <a:xfrm flipH="1">
            <a:off x="323850" y="260350"/>
            <a:ext cx="5676910" cy="1219200"/>
            <a:chOff x="0" y="0"/>
            <a:chExt cx="1488" cy="912"/>
          </a:xfrm>
        </p:grpSpPr>
        <p:pic>
          <p:nvPicPr>
            <p:cNvPr id="6" name="图片 3" descr="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488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7" y="384"/>
              <a:ext cx="1392" cy="4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3200">
                <a:solidFill>
                  <a:srgbClr val="FF0000"/>
                </a:solidFill>
                <a:latin typeface="Arial Black" panose="020B0A04020102020204" pitchFamily="34" charset="0"/>
                <a:ea typeface="PMingLiU" pitchFamily="18" charset="-120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755650" y="692150"/>
            <a:ext cx="453073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Task 3 Let’s talk!</a:t>
            </a:r>
            <a:endParaRPr lang="en-US" altLang="zh-CN" sz="40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1428728" y="1857364"/>
            <a:ext cx="5530862" cy="101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+mn-ea"/>
              </a:rPr>
              <a:t>Look at my… .</a:t>
            </a:r>
            <a:endParaRPr lang="en-US" altLang="zh-CN" sz="60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2952750" y="3000372"/>
            <a:ext cx="6191250" cy="1657350"/>
          </a:xfrm>
          <a:prstGeom prst="wedgeRoundRectCallout">
            <a:avLst>
              <a:gd name="adj1" fmla="val -50847"/>
              <a:gd name="adj2" fmla="val 101435"/>
              <a:gd name="adj3" fmla="val 16667"/>
            </a:avLst>
          </a:prstGeom>
          <a:solidFill>
            <a:schemeClr val="bg1"/>
          </a:solidFill>
          <a:ln w="38100">
            <a:solidFill>
              <a:srgbClr val="99CCFF"/>
            </a:solidFill>
            <a:miter lim="800000"/>
          </a:ln>
          <a:effectLst/>
        </p:spPr>
        <p:txBody>
          <a:bodyPr/>
          <a:lstStyle/>
          <a:p>
            <a:pPr algn="ctr"/>
            <a:endParaRPr lang="zh-CN" altLang="zh-CN" sz="3200" dirty="0">
              <a:latin typeface="Comic Sans MS" panose="030F0702030302020204" pitchFamily="66" charset="0"/>
            </a:endParaRPr>
          </a:p>
        </p:txBody>
      </p:sp>
      <p:sp>
        <p:nvSpPr>
          <p:cNvPr id="15" name="AutoShape 34"/>
          <p:cNvSpPr>
            <a:spLocks noChangeArrowheads="1"/>
          </p:cNvSpPr>
          <p:nvPr/>
        </p:nvSpPr>
        <p:spPr bwMode="auto">
          <a:xfrm>
            <a:off x="3357554" y="3143248"/>
            <a:ext cx="285752" cy="29051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AutoShape 34"/>
          <p:cNvSpPr>
            <a:spLocks noChangeArrowheads="1"/>
          </p:cNvSpPr>
          <p:nvPr/>
        </p:nvSpPr>
        <p:spPr bwMode="auto">
          <a:xfrm>
            <a:off x="3143240" y="3643314"/>
            <a:ext cx="285752" cy="29051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AutoShape 34"/>
          <p:cNvSpPr>
            <a:spLocks noChangeArrowheads="1"/>
          </p:cNvSpPr>
          <p:nvPr/>
        </p:nvSpPr>
        <p:spPr bwMode="auto">
          <a:xfrm>
            <a:off x="3500430" y="3643314"/>
            <a:ext cx="285752" cy="29051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AutoShape 34"/>
          <p:cNvSpPr>
            <a:spLocks noChangeArrowheads="1"/>
          </p:cNvSpPr>
          <p:nvPr/>
        </p:nvSpPr>
        <p:spPr bwMode="auto">
          <a:xfrm>
            <a:off x="3571868" y="4143380"/>
            <a:ext cx="285752" cy="29051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3286116" y="4143380"/>
            <a:ext cx="285752" cy="29051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AutoShape 34"/>
          <p:cNvSpPr>
            <a:spLocks noChangeArrowheads="1"/>
          </p:cNvSpPr>
          <p:nvPr/>
        </p:nvSpPr>
        <p:spPr bwMode="auto">
          <a:xfrm>
            <a:off x="3000364" y="4143380"/>
            <a:ext cx="285752" cy="290511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29058" y="3058539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smtClean="0">
                <a:latin typeface="Comic Sans MS" panose="030F0702030302020204" pitchFamily="66" charset="0"/>
              </a:rPr>
              <a:t>It’s nice. \ It’s great.</a:t>
            </a:r>
          </a:p>
        </p:txBody>
      </p:sp>
      <p:sp>
        <p:nvSpPr>
          <p:cNvPr id="23" name="矩形 22"/>
          <p:cNvSpPr/>
          <p:nvPr/>
        </p:nvSpPr>
        <p:spPr>
          <a:xfrm>
            <a:off x="3929058" y="3500438"/>
            <a:ext cx="2836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smtClean="0">
                <a:latin typeface="Comic Sans MS" panose="030F0702030302020204" pitchFamily="66" charset="0"/>
              </a:rPr>
              <a:t>Nice! \ Great!</a:t>
            </a:r>
          </a:p>
        </p:txBody>
      </p:sp>
      <p:sp>
        <p:nvSpPr>
          <p:cNvPr id="24" name="矩形 23"/>
          <p:cNvSpPr/>
          <p:nvPr/>
        </p:nvSpPr>
        <p:spPr>
          <a:xfrm>
            <a:off x="3929058" y="4000504"/>
            <a:ext cx="44117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smtClean="0">
                <a:latin typeface="Comic Sans MS" panose="030F0702030302020204" pitchFamily="66" charset="0"/>
              </a:rPr>
              <a:t>How nice!\ How great!</a:t>
            </a:r>
            <a:endParaRPr lang="zh-CN" altLang="zh-CN" sz="32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uiExpand="1" build="allAtOnce" animBg="1"/>
      <p:bldP spid="15" grpId="0" animBg="1"/>
      <p:bldP spid="15" grpId="1" animBg="1"/>
      <p:bldP spid="15" grpId="2" animBg="1"/>
      <p:bldP spid="16" grpId="0" animBg="1"/>
      <p:bldP spid="16" grpId="1" animBg="1"/>
      <p:bldP spid="17" grpId="0" animBg="1"/>
      <p:bldP spid="17" grpId="1" animBg="1"/>
      <p:bldP spid="18" grpId="0" animBg="1"/>
      <p:bldP spid="19" grpId="0" animBg="1"/>
      <p:bldP spid="21" grpId="0" animBg="1"/>
      <p:bldP spid="22" grpId="0"/>
      <p:bldP spid="22" grpId="1"/>
      <p:bldP spid="22" grpId="2"/>
      <p:bldP spid="23" grpId="0"/>
      <p:bldP spid="23" grpId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ppt背景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529" name="AutoShape 7"/>
          <p:cNvSpPr>
            <a:spLocks noChangeArrowheads="1"/>
          </p:cNvSpPr>
          <p:nvPr/>
        </p:nvSpPr>
        <p:spPr bwMode="auto">
          <a:xfrm>
            <a:off x="323850" y="260350"/>
            <a:ext cx="8496300" cy="619125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pic>
        <p:nvPicPr>
          <p:cNvPr id="22532" name="图片 3" descr="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963" y="71438"/>
            <a:ext cx="43561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矩形 4"/>
          <p:cNvSpPr>
            <a:spLocks noChangeArrowheads="1"/>
          </p:cNvSpPr>
          <p:nvPr/>
        </p:nvSpPr>
        <p:spPr bwMode="auto">
          <a:xfrm>
            <a:off x="928688" y="833438"/>
            <a:ext cx="397576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Task 4: Let’s chant</a:t>
            </a:r>
            <a:r>
              <a:rPr lang="zh-CN" altLang="en-US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！</a:t>
            </a:r>
            <a:endParaRPr lang="zh-CN" altLang="en-US" dirty="0">
              <a:latin typeface="Calibri" panose="020F0502020204030204" pitchFamily="34" charset="0"/>
            </a:endParaRPr>
          </a:p>
        </p:txBody>
      </p:sp>
    </p:spTree>
    <p:controls>
      <p:control spid="2050" name="ShockwaveFlash1" r:id="rId2" imgW="1828571" imgH="1828571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918</Words>
  <Application>WPS 演示</Application>
  <PresentationFormat>全屏显示(4:3)</PresentationFormat>
  <Paragraphs>178</Paragraphs>
  <Slides>32</Slides>
  <Notes>2</Notes>
  <HiddenSlides>0</HiddenSlides>
  <MMClips>3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Office 主题</vt:lpstr>
      <vt:lpstr>幻灯片 1</vt:lpstr>
      <vt:lpstr>幻灯片 2</vt:lpstr>
      <vt:lpstr>Little actor</vt:lpstr>
      <vt:lpstr>Do you want to be the actor?</vt:lpstr>
      <vt:lpstr>幻灯片 5</vt:lpstr>
      <vt:lpstr>Magic eyes 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Actual  acting!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china</dc:creator>
  <cp:lastModifiedBy>微软用户</cp:lastModifiedBy>
  <cp:revision>106</cp:revision>
  <dcterms:created xsi:type="dcterms:W3CDTF">2015-10-22T01:37:00Z</dcterms:created>
  <dcterms:modified xsi:type="dcterms:W3CDTF">2016-11-17T00:49:16Z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2052-10.1.0.5864</vt:lpwstr>
  </property>
</Properties>
</file>