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48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BD2E4-CFFD-41FC-8D3A-8F3B6EC6B6E2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21CFB-C589-4C6C-8D43-565A42B14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5827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21CFB-C589-4C6C-8D43-565A42B1404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2016-12-26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89399" y="516659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（让我们来唱歌吧！）</a:t>
            </a:r>
            <a:endParaRPr lang="zh-CN" altLang="en-US" sz="3600" b="1" dirty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026" name="Picture 2" descr="E:\360\360浏览器\360se6\Application\User Data\temp\2008910161445447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31440"/>
            <a:ext cx="9073008" cy="3507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2692446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rgbClr val="FF0000"/>
                </a:solidFill>
                <a:latin typeface="Candara" pitchFamily="34" charset="0"/>
              </a:rPr>
              <a:t>Unit 6</a:t>
            </a:r>
          </a:p>
          <a:p>
            <a:r>
              <a:rPr lang="en-US" altLang="zh-CN" sz="8000" b="1" dirty="0" smtClean="0">
                <a:solidFill>
                  <a:srgbClr val="FF0000"/>
                </a:solidFill>
                <a:latin typeface="Candara" pitchFamily="34" charset="0"/>
              </a:rPr>
              <a:t>Let’s sing!</a:t>
            </a:r>
            <a:endParaRPr lang="zh-CN" altLang="en-US" sz="8000" b="1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1028" name="Picture 4" descr="E:\360\360浏览器\360se6\Application\User Data\temp\11355U606-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8543" y="4077072"/>
            <a:ext cx="1834465" cy="183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676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166279" y="332656"/>
            <a:ext cx="3243156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Target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8194" name="Picture 2" descr="G:\resource\p041\jpg\U6targe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6" t="22821" r="47146" b="23846"/>
          <a:stretch/>
        </p:blipFill>
        <p:spPr bwMode="auto">
          <a:xfrm>
            <a:off x="1516945" y="2215117"/>
            <a:ext cx="5868009" cy="456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300269" y="2708920"/>
            <a:ext cx="3744416" cy="897564"/>
          </a:xfrm>
          <a:prstGeom prst="wedgeRoundRectCallout">
            <a:avLst>
              <a:gd name="adj1" fmla="val -897"/>
              <a:gd name="adj2" fmla="val 70457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Can you </a:t>
            </a:r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read?</a:t>
            </a:r>
            <a:endParaRPr lang="zh-CN" altLang="en-US" sz="4000" b="1" dirty="0">
              <a:solidFill>
                <a:schemeClr val="tx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4788024" y="1303806"/>
            <a:ext cx="4140595" cy="1194475"/>
          </a:xfrm>
          <a:prstGeom prst="wedgeRoundRectCallout">
            <a:avLst>
              <a:gd name="adj1" fmla="val -38480"/>
              <a:gd name="adj2" fmla="val 687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Yes, I </a:t>
            </a:r>
            <a:r>
              <a:rPr lang="en-US" altLang="zh-CN" sz="40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can</a:t>
            </a:r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</a:p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What about you?</a:t>
            </a:r>
            <a:endParaRPr lang="zh-CN" altLang="en-US" sz="4000" b="1" dirty="0">
              <a:solidFill>
                <a:schemeClr val="tx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297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699792" y="494003"/>
            <a:ext cx="3243156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Target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" name="Picture 2" descr="G:\resource\p041\jpg\U6targe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31" t="22567" b="17957"/>
          <a:stretch/>
        </p:blipFill>
        <p:spPr bwMode="auto">
          <a:xfrm>
            <a:off x="683568" y="1578408"/>
            <a:ext cx="6662138" cy="530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4296578" y="1475723"/>
            <a:ext cx="3947829" cy="1305205"/>
          </a:xfrm>
          <a:prstGeom prst="wedgeRoundRectCallout">
            <a:avLst>
              <a:gd name="adj1" fmla="val -38480"/>
              <a:gd name="adj2" fmla="val 68718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No, I </a:t>
            </a:r>
            <a:r>
              <a:rPr lang="en-US" altLang="zh-CN" sz="40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can’t</a:t>
            </a:r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.</a:t>
            </a:r>
          </a:p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But</a:t>
            </a:r>
            <a:r>
              <a:rPr lang="en-US" altLang="zh-CN" sz="4000" b="1" dirty="0" smtClean="0">
                <a:solidFill>
                  <a:schemeClr val="tx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I can fly.</a:t>
            </a:r>
            <a:endParaRPr lang="zh-CN" altLang="en-US" sz="4000" b="1" dirty="0">
              <a:solidFill>
                <a:schemeClr val="tx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720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:\resource\p041\jpg\co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5" y="904801"/>
            <a:ext cx="3241172" cy="24308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G:\resource\p041\jpg\draw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8498" y="741938"/>
            <a:ext cx="3340028" cy="25050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G:\resource\p041\jpg\fl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406359"/>
            <a:ext cx="3357252" cy="25179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G:\resource\p041\jpg\swi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5779" y="4632672"/>
            <a:ext cx="3312368" cy="24842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G:\resource\p040\jpg\sin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9296" y="2416056"/>
            <a:ext cx="2955488" cy="22166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G:\resource\p040\jpg\read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6551" y="2506520"/>
            <a:ext cx="3384968" cy="25387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圆角矩形 15"/>
          <p:cNvSpPr/>
          <p:nvPr/>
        </p:nvSpPr>
        <p:spPr>
          <a:xfrm>
            <a:off x="1928427" y="295334"/>
            <a:ext cx="4896544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Let’s talk!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0496" y="2803544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Comic Sans MS" pitchFamily="66" charset="0"/>
              </a:rPr>
              <a:t>I can …(</a:t>
            </a:r>
            <a:r>
              <a:rPr lang="zh-CN" alt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我能</a:t>
            </a:r>
            <a:r>
              <a:rPr lang="en-US" altLang="zh-CN" sz="3600" b="1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  <a:p>
            <a:endParaRPr lang="en-US" altLang="zh-CN" sz="3600" b="1" dirty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  <a:latin typeface="Comic Sans MS" pitchFamily="66" charset="0"/>
              </a:rPr>
              <a:t>I can’t …</a:t>
            </a:r>
            <a:r>
              <a:rPr lang="en-US" altLang="zh-CN" sz="3600" b="1" dirty="0">
                <a:solidFill>
                  <a:srgbClr val="FF0000"/>
                </a:solidFill>
                <a:latin typeface="Comic Sans MS" pitchFamily="66" charset="0"/>
              </a:rPr>
              <a:t>(</a:t>
            </a:r>
            <a:r>
              <a:rPr lang="zh-CN" alt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我不能</a:t>
            </a:r>
            <a:r>
              <a:rPr lang="en-US" altLang="zh-CN" sz="3600" b="1" dirty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  <a:p>
            <a:endParaRPr lang="zh-CN" altLang="en-US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96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99592" y="495555"/>
            <a:ext cx="4896544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Listen and answer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11560" y="1587005"/>
            <a:ext cx="6017390" cy="46805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Tony ____ read.</a:t>
            </a:r>
          </a:p>
          <a:p>
            <a:endParaRPr lang="en-US" altLang="zh-CN" sz="40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2.Gogo _____ read.</a:t>
            </a:r>
            <a:endParaRPr lang="en-US" altLang="zh-CN" sz="4000" b="1" dirty="0">
              <a:solidFill>
                <a:schemeClr val="tx1"/>
              </a:solidFill>
              <a:latin typeface="Comic Sans MS" pitchFamily="66" charset="0"/>
            </a:endParaRPr>
          </a:p>
          <a:p>
            <a:endParaRPr lang="en-US" altLang="zh-CN" sz="40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3.Gogo ____ sing.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7824" y="2245973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can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5906" y="3429000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can’t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7344" y="4653136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can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9218" name="Picture 2" descr="E:\360\360浏览器\360se6\Application\User Data\temp\%D3%EB%B6%FA%BB%FA%CC%FD%B5%C4%B5%D8%C7%F2-414087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955" t="8509" r="24231" b="20297"/>
          <a:stretch/>
        </p:blipFill>
        <p:spPr bwMode="auto">
          <a:xfrm>
            <a:off x="6444208" y="79362"/>
            <a:ext cx="1951771" cy="1687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788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339752" y="495555"/>
            <a:ext cx="3960440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Practice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95536" y="1472590"/>
            <a:ext cx="8280920" cy="331236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Hi, I am ____. I am __.</a:t>
            </a:r>
            <a:endParaRPr lang="en-US" altLang="zh-CN" sz="4000" b="1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I can ____.</a:t>
            </a:r>
            <a:r>
              <a:rPr lang="en-US" altLang="zh-CN" sz="4000" b="1" dirty="0" smtClean="0">
                <a:solidFill>
                  <a:srgbClr val="0070C0"/>
                </a:solidFill>
                <a:latin typeface="Comic Sans MS" pitchFamily="66" charset="0"/>
              </a:rPr>
              <a:t>And</a:t>
            </a:r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 I can ____.</a:t>
            </a:r>
          </a:p>
          <a:p>
            <a:r>
              <a:rPr lang="en-US" altLang="zh-CN" sz="4000" b="1" dirty="0" smtClean="0">
                <a:solidFill>
                  <a:srgbClr val="0070C0"/>
                </a:solidFill>
                <a:latin typeface="Comic Sans MS" pitchFamily="66" charset="0"/>
              </a:rPr>
              <a:t>But</a:t>
            </a:r>
            <a:r>
              <a:rPr lang="en-US" altLang="zh-CN" sz="4000" b="1" dirty="0" smtClean="0">
                <a:solidFill>
                  <a:schemeClr val="tx1"/>
                </a:solidFill>
                <a:latin typeface="Comic Sans MS" pitchFamily="66" charset="0"/>
              </a:rPr>
              <a:t> I can’t ____ and ____.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1820" y="2065308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Comic Sans MS" pitchFamily="66" charset="0"/>
              </a:rPr>
              <a:t>Gogo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736" y="2722684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sing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2696625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fly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6968" y="3336600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read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5329" y="3336600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cook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3946" y="2132856"/>
            <a:ext cx="1100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80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E:\360\360浏览器\360se6\Application\User Data\temp\214952w9jii09vm9eqjkjj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32985"/>
            <a:ext cx="700877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6324195" y="980728"/>
            <a:ext cx="2160240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>
                <a:solidFill>
                  <a:srgbClr val="FF0000"/>
                </a:solidFill>
                <a:latin typeface="Comic Sans MS" pitchFamily="66" charset="0"/>
              </a:rPr>
              <a:t>fl</a:t>
            </a:r>
            <a:r>
              <a:rPr lang="en-US" altLang="zh-CN" sz="9600" b="1" dirty="0">
                <a:solidFill>
                  <a:srgbClr val="0070C0"/>
                </a:solidFill>
                <a:latin typeface="Comic Sans MS" pitchFamily="66" charset="0"/>
              </a:rPr>
              <a:t>y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61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E:\360\360浏览器\360se6\Application\User Data\temp\20085782625118_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7573819" cy="533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5220072" y="620688"/>
            <a:ext cx="3456384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r</a:t>
            </a:r>
            <a:r>
              <a:rPr lang="en-US" altLang="zh-CN" sz="9600" b="1" dirty="0" smtClean="0">
                <a:solidFill>
                  <a:srgbClr val="0070C0"/>
                </a:solidFill>
                <a:latin typeface="Comic Sans MS" pitchFamily="66" charset="0"/>
              </a:rPr>
              <a:t>ea</a:t>
            </a:r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d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72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360\360浏览器\360se6\Application\User Data\temp\172927t97nt22d27qkt6mz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77595"/>
            <a:ext cx="4320480" cy="478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5914798" y="602747"/>
            <a:ext cx="2880320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altLang="zh-CN" sz="9600" b="1" dirty="0" smtClean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ng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9672" y="2210730"/>
            <a:ext cx="648072" cy="858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593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360\360浏览器\360se6\Application\User Data\temp\20140723135116_VEev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52952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5508104" y="620688"/>
            <a:ext cx="3204864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dr</a:t>
            </a:r>
            <a:r>
              <a:rPr lang="en-US" altLang="zh-CN" sz="9600" b="1" dirty="0" smtClean="0">
                <a:solidFill>
                  <a:srgbClr val="0070C0"/>
                </a:solidFill>
                <a:latin typeface="Comic Sans MS" pitchFamily="66" charset="0"/>
              </a:rPr>
              <a:t>aw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55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360\360浏览器\360se6\Application\User Data\temp\u=2649777690,2994329307&amp;fm=21&amp;gp=0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851003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5220072" y="896816"/>
            <a:ext cx="3168352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sw</a:t>
            </a:r>
            <a:r>
              <a:rPr lang="en-US" altLang="zh-CN" sz="9600" b="1" dirty="0" smtClean="0">
                <a:solidFill>
                  <a:srgbClr val="0070C0"/>
                </a:solidFill>
                <a:latin typeface="Comic Sans MS" pitchFamily="66" charset="0"/>
              </a:rPr>
              <a:t>i</a:t>
            </a:r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m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229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360\360浏览器\360se6\Application\User Data\temp\u=3550693167,1159139967&amp;fm=21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460851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5719486" y="588232"/>
            <a:ext cx="3024336" cy="160798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9600" b="1" dirty="0" smtClean="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en-US" altLang="zh-CN" sz="9600" b="1" dirty="0" smtClean="0">
                <a:solidFill>
                  <a:srgbClr val="0070C0"/>
                </a:solidFill>
                <a:latin typeface="Comic Sans MS" pitchFamily="66" charset="0"/>
              </a:rPr>
              <a:t>oo</a:t>
            </a:r>
            <a:r>
              <a:rPr lang="en-US" altLang="zh-CN" sz="9600" b="1" dirty="0">
                <a:solidFill>
                  <a:srgbClr val="FF0000"/>
                </a:solidFill>
                <a:latin typeface="Comic Sans MS" pitchFamily="66" charset="0"/>
              </a:rPr>
              <a:t>k</a:t>
            </a:r>
            <a:endParaRPr lang="zh-CN" altLang="en-US" sz="96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2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G:\resource\p041\jpg\co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1142" y="943406"/>
            <a:ext cx="3054549" cy="229091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G:\resource\p041\jpg\draw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2869" y="729295"/>
            <a:ext cx="3340028" cy="250502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G:\resource\p041\jpg\fl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5617" y="4406359"/>
            <a:ext cx="3357252" cy="25179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G:\resource\p041\jpg\swi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6699" y="4374964"/>
            <a:ext cx="3312368" cy="24842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G:\resource\p040\jpg\sin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8706" y="2671508"/>
            <a:ext cx="2955488" cy="22166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G:\resource\p040\jpg\rea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9315" y="2598393"/>
            <a:ext cx="3047731" cy="22857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2193503" y="116632"/>
            <a:ext cx="4431481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Let’s match!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9259" y="3219779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cook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8868" y="320526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swim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32827" y="3249012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fly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48868" y="3184280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sing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22363" y="3356571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read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22363" y="320526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draw</a:t>
            </a:r>
            <a:endParaRPr lang="zh-CN" altLang="en-US" sz="4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487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50867E-6 L -0.28351 -0.3505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175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56647E-6 L 0.26042 -0.3273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-163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21387E-6 L 0.35209 -0.1146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04" y="-57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6647E-6 L 0.17084 0.1759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42" y="878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4509E-6 L -0.16579 0.16948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9" y="84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5607E-7 L -0.33802 -0.1502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10" y="-75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976916" y="494003"/>
            <a:ext cx="4754761" cy="64807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Comic Sans MS" pitchFamily="66" charset="0"/>
              </a:rPr>
              <a:t>You do, I guess!</a:t>
            </a:r>
            <a:endParaRPr lang="zh-CN" altLang="en-US" sz="4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912785" y="2145832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20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942377" y="213811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19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942377" y="213811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18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2942377" y="2126335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17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942940" y="213811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16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942377" y="2107492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15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2942940" y="2126335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14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2942377" y="2126335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13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2942377" y="2126335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12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942940" y="2106915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11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942377" y="2124058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10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2942940" y="2073019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9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2942940" y="212178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8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942940" y="212178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7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2942940" y="209977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6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942940" y="2098183"/>
            <a:ext cx="3780842" cy="3296241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5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951257" y="2099771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4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2926307" y="2088929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3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2951257" y="2088929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2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2951257" y="2089606"/>
            <a:ext cx="3780842" cy="3280364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dirty="0" smtClean="0">
                <a:solidFill>
                  <a:srgbClr val="FF0000"/>
                </a:solidFill>
              </a:rPr>
              <a:t>1</a:t>
            </a:r>
            <a:endParaRPr lang="zh-CN" altLang="en-US" sz="13800" dirty="0">
              <a:solidFill>
                <a:srgbClr val="FF0000"/>
              </a:solidFill>
            </a:endParaRPr>
          </a:p>
        </p:txBody>
      </p:sp>
      <p:sp>
        <p:nvSpPr>
          <p:cNvPr id="60" name="云形 59"/>
          <p:cNvSpPr/>
          <p:nvPr/>
        </p:nvSpPr>
        <p:spPr>
          <a:xfrm>
            <a:off x="2411196" y="1988840"/>
            <a:ext cx="5041123" cy="3600400"/>
          </a:xfrm>
          <a:prstGeom prst="cloud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200" dirty="0" smtClean="0">
                <a:solidFill>
                  <a:srgbClr val="FF0000"/>
                </a:solidFill>
                <a:latin typeface="Comic Sans MS" pitchFamily="66" charset="0"/>
              </a:rPr>
              <a:t>Boom!</a:t>
            </a:r>
          </a:p>
        </p:txBody>
      </p:sp>
    </p:spTree>
    <p:extLst>
      <p:ext uri="{BB962C8B-B14F-4D97-AF65-F5344CB8AC3E}">
        <p14:creationId xmlns:p14="http://schemas.microsoft.com/office/powerpoint/2010/main" xmlns="" val="326727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37000"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75000"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7" grpId="0" animBg="1"/>
      <p:bldP spid="58" grpId="0" animBg="1"/>
      <p:bldP spid="6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156</Words>
  <Application>Microsoft Office PowerPoint</Application>
  <PresentationFormat>全屏显示(4:3)</PresentationFormat>
  <Paragraphs>82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凸显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2016-12-26T01:18:50Z</dcterms:created>
  <dcterms:modified xsi:type="dcterms:W3CDTF">2016-12-26T01:18:52Z</dcterms:modified>
</cp:coreProperties>
</file>