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292" r:id="rId4"/>
    <p:sldId id="261" r:id="rId5"/>
    <p:sldId id="268" r:id="rId6"/>
    <p:sldId id="267" r:id="rId7"/>
    <p:sldId id="269" r:id="rId8"/>
    <p:sldId id="270" r:id="rId9"/>
    <p:sldId id="271" r:id="rId10"/>
    <p:sldId id="272" r:id="rId11"/>
    <p:sldId id="305" r:id="rId12"/>
    <p:sldId id="256" r:id="rId13"/>
    <p:sldId id="311" r:id="rId14"/>
    <p:sldId id="257" r:id="rId15"/>
    <p:sldId id="312" r:id="rId16"/>
    <p:sldId id="258" r:id="rId17"/>
    <p:sldId id="259" r:id="rId18"/>
    <p:sldId id="314" r:id="rId19"/>
    <p:sldId id="313" r:id="rId20"/>
    <p:sldId id="315" r:id="rId21"/>
    <p:sldId id="260" r:id="rId22"/>
    <p:sldId id="321" r:id="rId23"/>
    <p:sldId id="32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wmf"/><Relationship Id="rId1" Type="http://schemas.openxmlformats.org/officeDocument/2006/relationships/control" Target="../activeX/activeX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control" Target="../activeX/activeX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control" Target="../activeX/activeX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wmf"/><Relationship Id="rId1" Type="http://schemas.openxmlformats.org/officeDocument/2006/relationships/control" Target="../activeX/activeX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control" Target="../activeX/activeX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wmf"/><Relationship Id="rId1" Type="http://schemas.openxmlformats.org/officeDocument/2006/relationships/control" Target="../activeX/activeX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Unit 4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060000">
            <a:off x="1524000" y="3602038"/>
            <a:ext cx="9144000" cy="1655762"/>
          </a:xfrm>
        </p:spPr>
        <p:txBody>
          <a:bodyPr/>
          <a:p>
            <a:r>
              <a:rPr lang="en-US" altLang="zh-CN" sz="4000">
                <a:solidFill>
                  <a:srgbClr val="00B050"/>
                </a:solidFill>
                <a:latin typeface="Times New Roman" panose="02020603050405020304" charset="0"/>
                <a:ea typeface="仿宋" panose="02010609060101010101" charset="-122"/>
              </a:rPr>
              <a:t>Can I use your pencil, please?</a:t>
            </a:r>
            <a:endParaRPr lang="en-US" altLang="zh-CN" sz="4000">
              <a:solidFill>
                <a:srgbClr val="00B05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English boo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1840" y="520065"/>
            <a:ext cx="3345815" cy="2509520"/>
          </a:xfrm>
          <a:prstGeom prst="rect">
            <a:avLst/>
          </a:prstGeom>
        </p:spPr>
      </p:pic>
      <p:pic>
        <p:nvPicPr>
          <p:cNvPr id="5" name="内容占位符 3" descr="Chinese boo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280" y="572135"/>
            <a:ext cx="4013200" cy="2406015"/>
          </a:xfrm>
          <a:prstGeom prst="rect">
            <a:avLst/>
          </a:prstGeom>
        </p:spPr>
      </p:pic>
      <p:pic>
        <p:nvPicPr>
          <p:cNvPr id="6" name="内容占位符 3" descr="dictionar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090" y="572135"/>
            <a:ext cx="3541395" cy="2606675"/>
          </a:xfrm>
          <a:prstGeom prst="rect">
            <a:avLst/>
          </a:prstGeom>
        </p:spPr>
      </p:pic>
      <p:pic>
        <p:nvPicPr>
          <p:cNvPr id="7" name="内容占位符 3" descr="eras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580" y="3220720"/>
            <a:ext cx="2933700" cy="2200275"/>
          </a:xfrm>
          <a:prstGeom prst="rect">
            <a:avLst/>
          </a:prstGeom>
        </p:spPr>
      </p:pic>
      <p:pic>
        <p:nvPicPr>
          <p:cNvPr id="8" name="内容占位符 3" descr="marker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2135" y="3178810"/>
            <a:ext cx="2708275" cy="2442845"/>
          </a:xfrm>
          <a:prstGeom prst="rect">
            <a:avLst/>
          </a:prstGeom>
        </p:spPr>
      </p:pic>
      <p:pic>
        <p:nvPicPr>
          <p:cNvPr id="9" name="内容占位符 3" descr="glu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1730" y="3295650"/>
            <a:ext cx="3617595" cy="2050415"/>
          </a:xfrm>
          <a:prstGeom prst="rect">
            <a:avLst/>
          </a:prstGeom>
        </p:spPr>
      </p:pic>
      <p:sp>
        <p:nvSpPr>
          <p:cNvPr id="12" name="心形 11"/>
          <p:cNvSpPr/>
          <p:nvPr/>
        </p:nvSpPr>
        <p:spPr>
          <a:xfrm>
            <a:off x="613410" y="2376170"/>
            <a:ext cx="2165350" cy="14681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华文中宋" panose="02010600040101010101" charset="-122"/>
                <a:sym typeface="+mn-ea"/>
              </a:rPr>
              <a:t>English   book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华文中宋" panose="02010600040101010101" charset="-122"/>
              <a:sym typeface="+mn-ea"/>
            </a:endParaRPr>
          </a:p>
        </p:txBody>
      </p:sp>
      <p:sp>
        <p:nvSpPr>
          <p:cNvPr id="13" name="心形 12"/>
          <p:cNvSpPr/>
          <p:nvPr/>
        </p:nvSpPr>
        <p:spPr>
          <a:xfrm>
            <a:off x="3552190" y="2376170"/>
            <a:ext cx="2165350" cy="14681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rgbClr val="CB0E04"/>
                </a:solidFill>
                <a:latin typeface="Times New Roman" panose="02020603050405020304" charset="0"/>
                <a:ea typeface="华文中宋" panose="02010600040101010101" charset="-122"/>
                <a:sym typeface="+mn-ea"/>
              </a:rPr>
              <a:t>Chinese book</a:t>
            </a:r>
            <a:endParaRPr lang="en-US" altLang="zh-CN" sz="2800" b="1">
              <a:solidFill>
                <a:srgbClr val="CB0E04"/>
              </a:solidFill>
              <a:latin typeface="Times New Roman" panose="02020603050405020304" charset="0"/>
              <a:ea typeface="华文中宋" panose="02010600040101010101" charset="-122"/>
              <a:sym typeface="+mn-ea"/>
            </a:endParaRPr>
          </a:p>
        </p:txBody>
      </p:sp>
      <p:sp>
        <p:nvSpPr>
          <p:cNvPr id="14" name="流程图: 过程 13"/>
          <p:cNvSpPr/>
          <p:nvPr/>
        </p:nvSpPr>
        <p:spPr>
          <a:xfrm>
            <a:off x="7969885" y="2580640"/>
            <a:ext cx="2661920" cy="821055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Times New Roman" panose="02020603050405020304" charset="0"/>
              </a:rPr>
              <a:t>dictionary</a:t>
            </a:r>
            <a:endParaRPr lang="en-US" altLang="zh-CN" sz="3200">
              <a:latin typeface="Times New Roman" panose="02020603050405020304" charset="0"/>
            </a:endParaRPr>
          </a:p>
        </p:txBody>
      </p:sp>
      <p:sp>
        <p:nvSpPr>
          <p:cNvPr id="16" name="流程图: 过程 15"/>
          <p:cNvSpPr/>
          <p:nvPr/>
        </p:nvSpPr>
        <p:spPr>
          <a:xfrm>
            <a:off x="751840" y="5171440"/>
            <a:ext cx="2661920" cy="82105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Times New Roman" panose="02020603050405020304" charset="0"/>
              </a:rPr>
              <a:t>eraser</a:t>
            </a:r>
            <a:endParaRPr lang="en-US" altLang="zh-CN" sz="3200">
              <a:latin typeface="Times New Roman" panose="02020603050405020304" charset="0"/>
            </a:endParaRPr>
          </a:p>
        </p:txBody>
      </p:sp>
      <p:sp>
        <p:nvSpPr>
          <p:cNvPr id="17" name="横卷形 16"/>
          <p:cNvSpPr/>
          <p:nvPr/>
        </p:nvSpPr>
        <p:spPr>
          <a:xfrm>
            <a:off x="4584065" y="4885690"/>
            <a:ext cx="2214245" cy="110680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accent2">
                    <a:lumMod val="50000"/>
                  </a:schemeClr>
                </a:solidFill>
                <a:latin typeface="Times New Roman" panose="02020603050405020304" charset="0"/>
              </a:rPr>
              <a:t>marker</a:t>
            </a:r>
            <a:endParaRPr lang="en-US" altLang="zh-CN" sz="3200">
              <a:solidFill>
                <a:schemeClr val="accent2">
                  <a:lumMod val="50000"/>
                </a:schemeClr>
              </a:solidFill>
              <a:latin typeface="Times New Roman" panose="02020603050405020304" charset="0"/>
            </a:endParaRPr>
          </a:p>
        </p:txBody>
      </p:sp>
      <p:sp>
        <p:nvSpPr>
          <p:cNvPr id="18" name="横卷形 17"/>
          <p:cNvSpPr/>
          <p:nvPr/>
        </p:nvSpPr>
        <p:spPr>
          <a:xfrm>
            <a:off x="8368665" y="4885690"/>
            <a:ext cx="2214245" cy="110680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</a:rPr>
              <a:t>glue</a:t>
            </a:r>
            <a:endParaRPr lang="en-US" altLang="zh-CN" sz="3200">
              <a:solidFill>
                <a:schemeClr val="accent1">
                  <a:lumMod val="50000"/>
                </a:schemeClr>
              </a:solidFill>
              <a:latin typeface="Times New Roman" panose="02020603050405020304" charset="0"/>
            </a:endParaRPr>
          </a:p>
        </p:txBody>
      </p:sp>
      <p:sp>
        <p:nvSpPr>
          <p:cNvPr id="19" name="笑脸 18"/>
          <p:cNvSpPr/>
          <p:nvPr/>
        </p:nvSpPr>
        <p:spPr>
          <a:xfrm>
            <a:off x="1430655" y="957580"/>
            <a:ext cx="9330690" cy="538734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9600">
                <a:solidFill>
                  <a:schemeClr val="tx1"/>
                </a:solidFill>
                <a:latin typeface="Times New Roman" panose="02020603050405020304" charset="0"/>
              </a:rPr>
              <a:t>t</a:t>
            </a:r>
            <a:r>
              <a:rPr lang="en-US" altLang="zh-CN" sz="9600">
                <a:solidFill>
                  <a:schemeClr val="accent4"/>
                </a:solidFill>
                <a:latin typeface="Times New Roman" panose="02020603050405020304" charset="0"/>
              </a:rPr>
              <a:t>h</a:t>
            </a:r>
            <a:r>
              <a:rPr lang="en-US" altLang="zh-CN" sz="9600">
                <a:solidFill>
                  <a:srgbClr val="FF0000"/>
                </a:solidFill>
                <a:latin typeface="Times New Roman" panose="02020603050405020304" charset="0"/>
              </a:rPr>
              <a:t>i</a:t>
            </a:r>
            <a:r>
              <a:rPr lang="en-US" altLang="zh-CN" sz="9600">
                <a:solidFill>
                  <a:srgbClr val="7030A0"/>
                </a:solidFill>
                <a:latin typeface="Times New Roman" panose="02020603050405020304" charset="0"/>
              </a:rPr>
              <a:t>n</a:t>
            </a:r>
            <a:r>
              <a:rPr lang="en-US" altLang="zh-CN" sz="9600">
                <a:solidFill>
                  <a:srgbClr val="002060"/>
                </a:solidFill>
                <a:latin typeface="Times New Roman" panose="02020603050405020304" charset="0"/>
              </a:rPr>
              <a:t>g</a:t>
            </a:r>
            <a:endParaRPr lang="en-US" altLang="zh-CN" sz="9600">
              <a:solidFill>
                <a:srgbClr val="00206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44410" y="2867025"/>
            <a:ext cx="5600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>
                <a:solidFill>
                  <a:srgbClr val="92D050"/>
                </a:solidFill>
                <a:latin typeface="Times New Roman" panose="02020603050405020304" charset="0"/>
              </a:rPr>
              <a:t>s</a:t>
            </a:r>
            <a:endParaRPr lang="en-US" altLang="zh-CN" sz="9600">
              <a:solidFill>
                <a:srgbClr val="92D050"/>
              </a:solidFill>
              <a:latin typeface="Times New Roman" panose="02020603050405020304" charset="0"/>
            </a:endParaRPr>
          </a:p>
        </p:txBody>
      </p:sp>
      <p:pic>
        <p:nvPicPr>
          <p:cNvPr id="21" name="图片 20" descr="8D1B42FE93E0216178CF16B52E4C8C5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255" y="365125"/>
            <a:ext cx="4729480" cy="3547745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734060" y="4107815"/>
            <a:ext cx="10723880" cy="266255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</a:rPr>
              <a:t>T:</a:t>
            </a:r>
            <a:r>
              <a:rPr lang="en-US" altLang="zh-CN" sz="4000">
                <a:latin typeface="Times New Roman" panose="02020603050405020304" charset="0"/>
              </a:rPr>
              <a:t>Can I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</a:rPr>
              <a:t>borrow</a:t>
            </a:r>
            <a:r>
              <a:rPr lang="en-US" altLang="zh-CN" sz="4000">
                <a:latin typeface="Times New Roman" panose="02020603050405020304" charset="0"/>
              </a:rPr>
              <a:t> you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</a:rPr>
              <a:t>things</a:t>
            </a:r>
            <a:r>
              <a:rPr lang="en-US" altLang="zh-CN" sz="4000">
                <a:latin typeface="Times New Roman" panose="02020603050405020304" charset="0"/>
              </a:rPr>
              <a:t>?</a:t>
            </a:r>
            <a:endParaRPr lang="en-US" altLang="zh-CN" sz="4000">
              <a:latin typeface="Times New Roman" panose="02020603050405020304" charset="0"/>
            </a:endParaRPr>
          </a:p>
          <a:p>
            <a:pPr algn="ctr"/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</a:rPr>
              <a:t>Ss:</a:t>
            </a:r>
            <a:r>
              <a:rPr lang="en-US" altLang="zh-CN" sz="4000">
                <a:latin typeface="Times New Roman" panose="02020603050405020304" charset="0"/>
              </a:rPr>
              <a:t>Yes, here you are.</a:t>
            </a:r>
            <a:endParaRPr lang="en-US" altLang="zh-CN" sz="400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1" bldLvl="0" animBg="1"/>
      <p:bldP spid="14" grpId="0" bldLvl="0" animBg="1"/>
      <p:bldP spid="16" grpId="1" animBg="1"/>
      <p:bldP spid="17" grpId="0" animBg="1"/>
      <p:bldP spid="18" grpId="1" animBg="1"/>
      <p:bldP spid="19" grpId="0" bldLvl="0" animBg="1"/>
      <p:bldP spid="20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横卷形 4"/>
          <p:cNvSpPr/>
          <p:nvPr/>
        </p:nvSpPr>
        <p:spPr>
          <a:xfrm>
            <a:off x="712470" y="77470"/>
            <a:ext cx="4826000" cy="116967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Times New Roman" panose="02020603050405020304" charset="0"/>
              </a:rPr>
              <a:t>A:Let's Listen and Say. </a:t>
            </a:r>
            <a:endParaRPr lang="en-US" altLang="zh-CN" sz="3200">
              <a:latin typeface="Times New Roman" panose="0202060305040502030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10147300" imgH="5721350"/>
        </mc:Choice>
        <mc:Fallback>
          <p:control name="" r:id="rId1" imgW="10147300" imgH="572135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24840" y="1122680"/>
                  <a:ext cx="10147300" cy="572135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横卷形 4"/>
          <p:cNvSpPr/>
          <p:nvPr/>
        </p:nvSpPr>
        <p:spPr>
          <a:xfrm>
            <a:off x="712470" y="251460"/>
            <a:ext cx="4826000" cy="99568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Times New Roman" panose="02020603050405020304" charset="0"/>
              </a:rPr>
              <a:t>C:Let's Practice. </a:t>
            </a:r>
            <a:endParaRPr lang="en-US" altLang="zh-CN" sz="3200">
              <a:latin typeface="Times New Roman" panose="0202060305040502030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10026015" imgH="5140325"/>
        </mc:Choice>
        <mc:Fallback>
          <p:control name="" r:id="rId1" imgW="10026015" imgH="5140325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12470" y="1036955"/>
                  <a:ext cx="10026015" cy="514032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5CN$UL4C9DLE~IZ)$Q0R5H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908050"/>
            <a:ext cx="8201025" cy="5041265"/>
          </a:xfrm>
          <a:prstGeom prst="rect">
            <a:avLst/>
          </a:prstGeom>
        </p:spPr>
      </p:pic>
      <p:sp>
        <p:nvSpPr>
          <p:cNvPr id="7" name="Rectangle 2"/>
          <p:cNvSpPr/>
          <p:nvPr/>
        </p:nvSpPr>
        <p:spPr>
          <a:xfrm>
            <a:off x="3216593" y="1690688"/>
            <a:ext cx="3024187" cy="72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_______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4512945" y="1369695"/>
            <a:ext cx="2501900" cy="72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___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5933440" y="1916430"/>
            <a:ext cx="1891030" cy="6223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rgbClr val="FFFF00"/>
                </a:solidFill>
              </a:rPr>
              <a:t>(</a:t>
            </a:r>
            <a:r>
              <a:rPr lang="zh-CN" altLang="en-US" sz="2800">
                <a:solidFill>
                  <a:srgbClr val="FFFF00"/>
                </a:solidFill>
              </a:rPr>
              <a:t>檫黑板）</a:t>
            </a:r>
            <a:endParaRPr lang="zh-CN" altLang="en-U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)V73~P$X@M$0)N`FHKX4A5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565785"/>
            <a:ext cx="10382885" cy="61252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(C[`0OG2]Q1E1~H`8MHP[7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" y="560705"/>
            <a:ext cx="10516235" cy="5935345"/>
          </a:xfrm>
          <a:prstGeom prst="rect">
            <a:avLst/>
          </a:prstGeom>
        </p:spPr>
      </p:pic>
      <p:sp>
        <p:nvSpPr>
          <p:cNvPr id="7" name="Rectangle 2"/>
          <p:cNvSpPr/>
          <p:nvPr/>
        </p:nvSpPr>
        <p:spPr>
          <a:xfrm>
            <a:off x="4908233" y="1690688"/>
            <a:ext cx="3024187" cy="72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_______</a:t>
            </a:r>
            <a:endParaRPr lang="en-US" altLang="zh-CN" sz="3200" b="1" dirty="0">
              <a:solidFill>
                <a:srgbClr val="00B05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5474970" y="2289810"/>
            <a:ext cx="1891030" cy="6223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rgbClr val="FFFF00"/>
                </a:solidFill>
              </a:rPr>
              <a:t>(</a:t>
            </a:r>
            <a:r>
              <a:rPr lang="zh-CN" altLang="en-US" sz="2800">
                <a:solidFill>
                  <a:srgbClr val="FFFF00"/>
                </a:solidFill>
              </a:rPr>
              <a:t>画条线）</a:t>
            </a:r>
            <a:endParaRPr lang="zh-CN" altLang="en-U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(7`BV]TY1$4CF%%Z6$1X}~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105" y="323215"/>
            <a:ext cx="10303510" cy="621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1325563"/>
          </a:xfrm>
        </p:spPr>
        <p:txBody>
          <a:bodyPr/>
          <a:p>
            <a:r>
              <a:rPr lang="en-US" altLang="zh-CN">
                <a:solidFill>
                  <a:srgbClr val="00B0F0"/>
                </a:solidFill>
              </a:rPr>
              <a:t>Look at </a:t>
            </a:r>
            <a:r>
              <a:rPr lang="en-US" altLang="zh-CN"/>
              <a:t>the video again.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10050780" imgH="5375910"/>
        </mc:Choice>
        <mc:Fallback>
          <p:control name="" r:id="rId1" imgW="10050780" imgH="537591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2105" y="1605915"/>
                  <a:ext cx="10050780" cy="537591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4615" y="402590"/>
            <a:ext cx="10515600" cy="1325563"/>
          </a:xfrm>
        </p:spPr>
        <p:txBody>
          <a:bodyPr/>
          <a:p>
            <a:r>
              <a:rPr lang="en-US" altLang="zh-CN"/>
              <a:t>	</a:t>
            </a:r>
            <a:r>
              <a:rPr lang="en-US" altLang="zh-CN">
                <a:solidFill>
                  <a:srgbClr val="00B050"/>
                </a:solidFill>
              </a:rPr>
              <a:t>	Review, work in pairs.	</a:t>
            </a:r>
            <a:endParaRPr lang="en-US" altLang="zh-CN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990" y="1464945"/>
            <a:ext cx="10515600" cy="4351338"/>
          </a:xfrm>
        </p:spPr>
        <p:txBody>
          <a:bodyPr/>
          <a:p>
            <a:r>
              <a:rPr lang="en-US" altLang="zh-CN">
                <a:solidFill>
                  <a:srgbClr val="00B0F0"/>
                </a:solidFill>
              </a:rPr>
              <a:t>Show your dialogue.</a:t>
            </a:r>
            <a:endParaRPr lang="en-US" altLang="zh-CN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221865"/>
            <a:ext cx="7326630" cy="43954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36015"/>
            <a:ext cx="10515600" cy="554990"/>
          </a:xfrm>
        </p:spPr>
        <p:txBody>
          <a:bodyPr>
            <a:normAutofit fontScale="90000"/>
          </a:bodyPr>
          <a:p>
            <a:r>
              <a:rPr lang="en-US" altLang="zh-CN" sz="6000">
                <a:latin typeface="Times New Roman" panose="02020603050405020304" charset="0"/>
                <a:sym typeface="+mn-ea"/>
              </a:rPr>
              <a:t>D. Let's Read</a:t>
            </a:r>
            <a:br>
              <a:rPr lang="en-US" altLang="zh-CN" sz="6000">
                <a:latin typeface="Times New Roman" panose="02020603050405020304" charset="0"/>
              </a:rPr>
            </a:br>
            <a:endParaRPr lang="zh-CN" altLang="en-US" sz="6000">
              <a:latin typeface="Times New Roman" panose="02020603050405020304" charset="0"/>
            </a:endParaRPr>
          </a:p>
        </p:txBody>
      </p:sp>
      <p:pic>
        <p:nvPicPr>
          <p:cNvPr id="4" name="图片 3" descr="0KPZ`X91JSBJCKNUJ7@EF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8540" y="1282065"/>
            <a:ext cx="10428605" cy="5139055"/>
          </a:xfrm>
          <a:prstGeom prst="rect">
            <a:avLst/>
          </a:prstGeom>
        </p:spPr>
      </p:pic>
      <p:sp>
        <p:nvSpPr>
          <p:cNvPr id="7" name="Rectangle 2"/>
          <p:cNvSpPr/>
          <p:nvPr/>
        </p:nvSpPr>
        <p:spPr>
          <a:xfrm>
            <a:off x="5324793" y="2001203"/>
            <a:ext cx="3024187" cy="72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7030A0"/>
                </a:solidFill>
                <a:latin typeface="Arial" panose="020B0604020202020204" pitchFamily="34" charset="0"/>
                <a:ea typeface="楷体_GB2312" pitchFamily="49" charset="-122"/>
              </a:rPr>
              <a:t>______</a:t>
            </a:r>
            <a:endParaRPr lang="en-US" altLang="zh-CN" sz="3200" b="1" dirty="0">
              <a:solidFill>
                <a:srgbClr val="7030A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06410" y="307340"/>
            <a:ext cx="3048000" cy="2212340"/>
          </a:xfrm>
          <a:prstGeom prst="rect">
            <a:avLst/>
          </a:prstGeom>
        </p:spPr>
      </p:pic>
      <p:sp>
        <p:nvSpPr>
          <p:cNvPr id="8" name="Rectangle 2"/>
          <p:cNvSpPr/>
          <p:nvPr/>
        </p:nvSpPr>
        <p:spPr>
          <a:xfrm>
            <a:off x="6052820" y="4130040"/>
            <a:ext cx="2053590" cy="4476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7030A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endParaRPr lang="en-US" altLang="zh-CN" sz="3200" b="1" dirty="0">
              <a:solidFill>
                <a:srgbClr val="7030A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4821555" y="4676775"/>
            <a:ext cx="2053590" cy="4476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anchor="ctr"/>
          <a:p>
            <a:pPr algn="ctr" eaLnBrk="0" hangingPunct="0"/>
            <a:r>
              <a:rPr lang="en-US" altLang="zh-CN" sz="3200" b="1" dirty="0">
                <a:solidFill>
                  <a:srgbClr val="7030A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endParaRPr lang="en-US" altLang="zh-CN" sz="3200" b="1" dirty="0">
              <a:solidFill>
                <a:srgbClr val="7030A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160" y="307340"/>
            <a:ext cx="3171825" cy="19259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57595" y="697865"/>
            <a:ext cx="1144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7030A0"/>
                </a:solidFill>
              </a:rPr>
              <a:t>kite </a:t>
            </a:r>
            <a:r>
              <a:rPr lang="zh-CN" altLang="en-US" b="1">
                <a:solidFill>
                  <a:srgbClr val="7030A0"/>
                </a:solidFill>
              </a:rPr>
              <a:t>风筝</a:t>
            </a: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7661910" y="1976120"/>
            <a:ext cx="2364740" cy="77152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</a:rPr>
              <a:t>make a kite</a:t>
            </a:r>
            <a:r>
              <a:rPr lang="en-US" altLang="zh-CN">
                <a:latin typeface="Times New Roman" panose="02020603050405020304" charset="0"/>
              </a:rPr>
              <a:t>)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</a:rPr>
              <a:t>做风筝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7" name=" 167"/>
          <p:cNvSpPr/>
          <p:nvPr/>
        </p:nvSpPr>
        <p:spPr>
          <a:xfrm>
            <a:off x="5344160" y="4228465"/>
            <a:ext cx="900430" cy="3492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1625" y="4228465"/>
            <a:ext cx="933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look at</a:t>
            </a:r>
            <a:endParaRPr lang="en-US" altLang="zh-CN"/>
          </a:p>
        </p:txBody>
      </p:sp>
      <p:sp>
        <p:nvSpPr>
          <p:cNvPr id="11" name=" 11"/>
          <p:cNvSpPr/>
          <p:nvPr/>
        </p:nvSpPr>
        <p:spPr>
          <a:xfrm>
            <a:off x="5344160" y="4031615"/>
            <a:ext cx="858520" cy="298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</a:rPr>
              <a:t>看着</a:t>
            </a: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1"/>
      <p:bldP spid="9" grpId="1"/>
      <p:bldP spid="12" grpId="0"/>
      <p:bldP spid="3" grpId="0" animBg="1"/>
      <p:bldP spid="167" grpId="0" bldLvl="0" animBg="1"/>
      <p:bldP spid="167" grpId="1" bldLvl="0" animBg="1"/>
      <p:bldP spid="167" grpId="2" bldLvl="0" animBg="1"/>
      <p:bldP spid="6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solidFill>
                  <a:schemeClr val="tx1"/>
                </a:solidFill>
              </a:rPr>
              <a:t>Excuse me. </a:t>
            </a:r>
            <a:r>
              <a:rPr lang="zh-CN" altLang="en-US" b="1">
                <a:solidFill>
                  <a:schemeClr val="tx1"/>
                </a:solidFill>
              </a:rPr>
              <a:t>打扰一下。</a:t>
            </a:r>
            <a:endParaRPr lang="zh-CN" altLang="en-US" b="1">
              <a:solidFill>
                <a:schemeClr val="tx1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52675" y="1691005"/>
            <a:ext cx="3566160" cy="4227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190" y="1691005"/>
            <a:ext cx="445135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D. Let's Read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9777730" imgH="5299710"/>
        </mc:Choice>
        <mc:Fallback>
          <p:control name="" r:id="rId1" imgW="9777730" imgH="529971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38505" y="1362710"/>
                  <a:ext cx="9777730" cy="529971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9790"/>
          </a:xfrm>
        </p:spPr>
        <p:txBody>
          <a:bodyPr/>
          <a:p>
            <a:r>
              <a:rPr lang="en-US" altLang="zh-CN"/>
              <a:t>F,Let's Write.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" name="" r:id="rId1" imgW="11055350" imgH="5538470"/>
        </mc:Choice>
        <mc:Fallback>
          <p:control name="" r:id="rId1" imgW="11055350" imgH="5538470">
            <p:pic>
              <p:nvPicPr>
                <p:cNvPr id="0" name="Host Control  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98450" y="1224915"/>
                  <a:ext cx="11055350" cy="553847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Let's have fun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1" imgW="10621645" imgH="5389880"/>
        </mc:Choice>
        <mc:Fallback>
          <p:control name="" r:id="rId1" imgW="10621645" imgH="538988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44525" y="1306195"/>
                  <a:ext cx="10621645" cy="5389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095" y="1122680"/>
            <a:ext cx="5348605" cy="2387600"/>
          </a:xfrm>
        </p:spPr>
        <p:txBody>
          <a:bodyPr/>
          <a:p>
            <a:r>
              <a:rPr lang="en-US" altLang="zh-CN" b="1"/>
              <a:t>borrow</a:t>
            </a:r>
            <a:br>
              <a:rPr lang="en-US" altLang="zh-CN" b="1"/>
            </a:br>
            <a:r>
              <a:rPr lang="zh-CN" altLang="en-US" b="1"/>
              <a:t>借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2489835" cy="1655445"/>
          </a:xfrm>
        </p:spPr>
        <p:txBody>
          <a:bodyPr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charset="0"/>
              </a:rPr>
              <a:t>use</a:t>
            </a:r>
            <a:endParaRPr lang="en-US" altLang="zh-CN" sz="40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0"/>
              </a:rPr>
              <a:t>借</a:t>
            </a:r>
            <a:endParaRPr lang="zh-CN" altLang="en-US" sz="40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4" name="图片 3" descr="borro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2075" y="1620520"/>
            <a:ext cx="6290310" cy="422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85" y="1151890"/>
            <a:ext cx="3836035" cy="1325880"/>
          </a:xfrm>
        </p:spPr>
        <p:txBody>
          <a:bodyPr>
            <a:normAutofit fontScale="90000"/>
          </a:bodyPr>
          <a:p>
            <a:r>
              <a:rPr lang="en-US" altLang="zh-CN" b="1">
                <a:solidFill>
                  <a:srgbClr val="FF0000"/>
                </a:solidFill>
              </a:rPr>
              <a:t>English   book</a:t>
            </a:r>
            <a:br>
              <a:rPr lang="en-US" altLang="zh-CN" b="1">
                <a:solidFill>
                  <a:srgbClr val="FF0000"/>
                </a:solidFill>
              </a:rPr>
            </a:br>
            <a:r>
              <a:rPr lang="zh-CN" altLang="zh-CN" b="1">
                <a:solidFill>
                  <a:srgbClr val="FF0000"/>
                </a:solidFill>
              </a:rPr>
              <a:t>英语书</a:t>
            </a:r>
            <a:endParaRPr lang="zh-CN" altLang="zh-CN" b="1">
              <a:solidFill>
                <a:srgbClr val="FF0000"/>
              </a:solidFill>
            </a:endParaRPr>
          </a:p>
        </p:txBody>
      </p:sp>
      <p:pic>
        <p:nvPicPr>
          <p:cNvPr id="4" name="内容占位符 3" descr="English boo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07990" y="594360"/>
            <a:ext cx="5991860" cy="4663440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448310" y="4264025"/>
            <a:ext cx="108375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 use your 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English   book?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我能用你的英语书吗？）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  </a:t>
            </a:r>
            <a:r>
              <a:rPr lang="zh-CN" altLang="en-US" sz="2000"/>
              <a:t>（好，给你）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0390" y="1249045"/>
            <a:ext cx="3296285" cy="1325880"/>
          </a:xfrm>
        </p:spPr>
        <p:txBody>
          <a:bodyPr>
            <a:normAutofit fontScale="90000"/>
          </a:bodyPr>
          <a:p>
            <a:r>
              <a:rPr lang="en-US" altLang="zh-CN" b="1">
                <a:solidFill>
                  <a:srgbClr val="FF0000"/>
                </a:solidFill>
              </a:rPr>
              <a:t>Chinese  book</a:t>
            </a:r>
            <a:br>
              <a:rPr lang="en-US" altLang="zh-CN" b="1">
                <a:solidFill>
                  <a:srgbClr val="FF0000"/>
                </a:solidFill>
              </a:rPr>
            </a:br>
            <a:r>
              <a:rPr lang="zh-CN" altLang="en-US" b="1">
                <a:solidFill>
                  <a:srgbClr val="FF0000"/>
                </a:solidFill>
              </a:rPr>
              <a:t>语文书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4" name="内容占位符 3" descr="Chinese boo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63620" y="794385"/>
            <a:ext cx="8220075" cy="4927600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448310" y="4264025"/>
            <a:ext cx="72434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 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</a:rPr>
              <a:t>borrow</a:t>
            </a:r>
            <a:r>
              <a:rPr lang="en-US" altLang="zh-CN" sz="3600"/>
              <a:t> your 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Chinese   book?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2520" y="1372235"/>
            <a:ext cx="2755265" cy="1325880"/>
          </a:xfrm>
        </p:spPr>
        <p:txBody>
          <a:bodyPr>
            <a:normAutofit fontScale="90000"/>
          </a:bodyPr>
          <a:p>
            <a:r>
              <a:rPr lang="en-US" altLang="zh-CN">
                <a:solidFill>
                  <a:srgbClr val="FF0000"/>
                </a:solidFill>
              </a:rPr>
              <a:t>dictionary</a:t>
            </a:r>
            <a:br>
              <a:rPr lang="en-US" altLang="zh-CN"/>
            </a:br>
            <a:r>
              <a:rPr lang="zh-CN" altLang="zh-CN"/>
              <a:t>字典</a:t>
            </a:r>
            <a:br>
              <a:rPr lang="en-US" altLang="zh-CN"/>
            </a:br>
            <a:endParaRPr lang="en-US" altLang="zh-CN"/>
          </a:p>
        </p:txBody>
      </p:sp>
      <p:pic>
        <p:nvPicPr>
          <p:cNvPr id="4" name="内容占位符 3" descr="dictionary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28515" y="600710"/>
            <a:ext cx="5706745" cy="4199255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870585" y="4027805"/>
            <a:ext cx="72434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 use your 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Chinese   book?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8220" y="991235"/>
            <a:ext cx="3222625" cy="1325880"/>
          </a:xfrm>
        </p:spPr>
        <p:txBody>
          <a:bodyPr>
            <a:normAutofit/>
          </a:bodyPr>
          <a:p>
            <a:r>
              <a:rPr lang="en-US" altLang="zh-CN" sz="4800">
                <a:solidFill>
                  <a:schemeClr val="accent6">
                    <a:lumMod val="50000"/>
                  </a:schemeClr>
                </a:solidFill>
              </a:rPr>
              <a:t>eraser</a:t>
            </a:r>
            <a:br>
              <a:rPr lang="en-US" altLang="zh-CN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CN" sz="2400">
                <a:solidFill>
                  <a:schemeClr val="accent6">
                    <a:lumMod val="50000"/>
                  </a:schemeClr>
                </a:solidFill>
              </a:rPr>
              <a:t>橡</a:t>
            </a:r>
            <a:r>
              <a:rPr lang="zh-CN" altLang="en-US" sz="2400">
                <a:solidFill>
                  <a:schemeClr val="accent6">
                    <a:lumMod val="50000"/>
                  </a:schemeClr>
                </a:solidFill>
              </a:rPr>
              <a:t>皮檫</a:t>
            </a:r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内容占位符 3" descr="erase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37915" y="276225"/>
            <a:ext cx="5801995" cy="4351655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310515" y="4761865"/>
            <a:ext cx="72434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</a:t>
            </a:r>
            <a:r>
              <a:rPr lang="en-US" altLang="zh-CN" sz="3600">
                <a:solidFill>
                  <a:srgbClr val="FF0000"/>
                </a:solidFill>
              </a:rPr>
              <a:t> use </a:t>
            </a:r>
            <a:r>
              <a:rPr lang="en-US" altLang="zh-CN" sz="3600"/>
              <a:t>your 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</a:rPr>
              <a:t>eraser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?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55" y="1504950"/>
            <a:ext cx="4120515" cy="1325880"/>
          </a:xfrm>
        </p:spPr>
        <p:txBody>
          <a:bodyPr>
            <a:normAutofit/>
          </a:bodyPr>
          <a:p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</a:rPr>
              <a:t>marker </a:t>
            </a:r>
            <a:r>
              <a:rPr lang="en-US" altLang="zh-CN" sz="3200" b="1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4">
                    <a:lumMod val="75000"/>
                  </a:schemeClr>
                </a:solidFill>
              </a:rPr>
              <a:t>记号笔</a:t>
            </a:r>
            <a:endParaRPr lang="zh-CN" altLang="en-US" sz="3200" b="1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内容占位符 3" descr="marke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930265" y="895350"/>
            <a:ext cx="4825365" cy="4351655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795655" y="4363720"/>
            <a:ext cx="72434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</a:t>
            </a:r>
            <a:r>
              <a:rPr lang="en-US" altLang="zh-CN" sz="3600">
                <a:solidFill>
                  <a:srgbClr val="FF0000"/>
                </a:solidFill>
              </a:rPr>
              <a:t> use </a:t>
            </a:r>
            <a:r>
              <a:rPr lang="en-US" altLang="zh-CN" sz="3600"/>
              <a:t>your 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</a:rPr>
              <a:t>marker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?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13435"/>
            <a:ext cx="10515600" cy="1325563"/>
          </a:xfrm>
        </p:spPr>
        <p:txBody>
          <a:bodyPr/>
          <a:p>
            <a:r>
              <a:rPr lang="en-US" altLang="zh-CN" sz="6000">
                <a:latin typeface="Times New Roman" panose="02020603050405020304" charset="0"/>
              </a:rPr>
              <a:t>glue   </a:t>
            </a:r>
            <a:r>
              <a:rPr lang="zh-CN" altLang="en-US" sz="6000">
                <a:latin typeface="Times New Roman" panose="02020603050405020304" charset="0"/>
              </a:rPr>
              <a:t>胶水</a:t>
            </a:r>
            <a:endParaRPr lang="zh-CN" altLang="en-US" sz="6000">
              <a:latin typeface="Times New Roman" panose="02020603050405020304" charset="0"/>
            </a:endParaRPr>
          </a:p>
        </p:txBody>
      </p:sp>
      <p:pic>
        <p:nvPicPr>
          <p:cNvPr id="4" name="内容占位符 3" descr="glu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45100" y="452755"/>
            <a:ext cx="5802630" cy="3288665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658495" y="3990340"/>
            <a:ext cx="7243445" cy="15468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Can I</a:t>
            </a:r>
            <a:r>
              <a:rPr lang="en-US" altLang="zh-CN" sz="3600">
                <a:solidFill>
                  <a:srgbClr val="FF0000"/>
                </a:solidFill>
              </a:rPr>
              <a:t> use </a:t>
            </a:r>
            <a:r>
              <a:rPr lang="en-US" altLang="zh-CN" sz="3600"/>
              <a:t>your </a:t>
            </a:r>
            <a:r>
              <a:rPr lang="en-US" altLang="zh-CN" sz="3600" b="1">
                <a:solidFill>
                  <a:schemeClr val="tx1"/>
                </a:solidFill>
              </a:rPr>
              <a:t>glue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?</a:t>
            </a:r>
            <a:br>
              <a:rPr lang="en-US" altLang="zh-CN" sz="3600" b="1">
                <a:solidFill>
                  <a:srgbClr val="FF0000"/>
                </a:solidFill>
                <a:sym typeface="+mn-ea"/>
              </a:rPr>
            </a:br>
            <a:r>
              <a:rPr lang="en-US" altLang="zh-CN" sz="3600"/>
              <a:t> </a:t>
            </a:r>
            <a:r>
              <a:rPr lang="zh-CN" altLang="en-US" sz="3600"/>
              <a:t>肯定回答：</a:t>
            </a:r>
            <a:r>
              <a:rPr lang="en-US" altLang="zh-CN" sz="3600"/>
              <a:t>Yes, here you are.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WPS 演示</Application>
  <PresentationFormat>宽屏</PresentationFormat>
  <Paragraphs>96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仿宋</vt:lpstr>
      <vt:lpstr>华文中宋</vt:lpstr>
      <vt:lpstr>Calibri Light</vt:lpstr>
      <vt:lpstr>微软雅黑</vt:lpstr>
      <vt:lpstr>Arial Unicode MS</vt:lpstr>
      <vt:lpstr>Calibri</vt:lpstr>
      <vt:lpstr>楷体_GB2312</vt:lpstr>
      <vt:lpstr>新宋体</vt:lpstr>
      <vt:lpstr>Office 主题</vt:lpstr>
      <vt:lpstr>Unit 4</vt:lpstr>
      <vt:lpstr>Excuse me. 打扰一下。</vt:lpstr>
      <vt:lpstr>borrow 借</vt:lpstr>
      <vt:lpstr>English   book 英语书</vt:lpstr>
      <vt:lpstr>Chinese  book 语文书</vt:lpstr>
      <vt:lpstr>dictionary 字典 </vt:lpstr>
      <vt:lpstr>eraser 橡皮檫</vt:lpstr>
      <vt:lpstr>marker  记号笔</vt:lpstr>
      <vt:lpstr>glue   胶水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Look at the video again.</vt:lpstr>
      <vt:lpstr>		Review, work in pairs.	</vt:lpstr>
      <vt:lpstr>D. Let's Read </vt:lpstr>
      <vt:lpstr>D. Let's Read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longqun</dc:creator>
  <cp:lastModifiedBy>longqun</cp:lastModifiedBy>
  <cp:revision>18</cp:revision>
  <dcterms:created xsi:type="dcterms:W3CDTF">2015-05-05T08:02:00Z</dcterms:created>
  <dcterms:modified xsi:type="dcterms:W3CDTF">2017-10-16T13:13:43Z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