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71" r:id="rId2"/>
    <p:sldId id="264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7" r:id="rId17"/>
    <p:sldId id="286" r:id="rId18"/>
    <p:sldId id="288" r:id="rId19"/>
    <p:sldId id="289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华文新魏" pitchFamily="2" charset="-122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华文新魏" pitchFamily="2" charset="-122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华文新魏" pitchFamily="2" charset="-122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华文新魏" pitchFamily="2" charset="-122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华文新魏" pitchFamily="2" charset="-122"/>
        <a:ea typeface="宋体" charset="-122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华文新魏" pitchFamily="2" charset="-122"/>
        <a:ea typeface="宋体" charset="-122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华文新魏" pitchFamily="2" charset="-122"/>
        <a:ea typeface="宋体" charset="-122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华文新魏" pitchFamily="2" charset="-122"/>
        <a:ea typeface="宋体" charset="-122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华文新魏" pitchFamily="2" charset="-122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1" autoAdjust="0"/>
    <p:restoredTop sz="94614" autoAdjust="0"/>
  </p:normalViewPr>
  <p:slideViewPr>
    <p:cSldViewPr>
      <p:cViewPr varScale="1">
        <p:scale>
          <a:sx n="108" d="100"/>
          <a:sy n="108" d="100"/>
        </p:scale>
        <p:origin x="44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25CC5FD-7251-4909-AF88-5DD646F431EB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E5ED370-B2C9-42C5-87B1-5F8386C4F634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6D64D4-D7DE-4584-AF42-1422AFDCDFAC}" type="slidenum">
              <a:rPr lang="zh-CN" altLang="en-US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20085-ABDC-41CE-B13F-A0CD5B608C15}" type="datetimeFigureOut">
              <a:rPr lang="zh-CN" altLang="en-US" smtClean="0"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6398-7A36-4C93-A83B-DB074622F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7415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20085-ABDC-41CE-B13F-A0CD5B608C15}" type="datetimeFigureOut">
              <a:rPr lang="zh-CN" altLang="en-US" smtClean="0"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6398-7A36-4C93-A83B-DB074622F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80391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20085-ABDC-41CE-B13F-A0CD5B608C15}" type="datetimeFigureOut">
              <a:rPr lang="zh-CN" altLang="en-US" smtClean="0"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6398-7A36-4C93-A83B-DB074622F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23366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8361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3172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74380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86079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60779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30905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78164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5539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20085-ABDC-41CE-B13F-A0CD5B608C15}" type="datetimeFigureOut">
              <a:rPr lang="zh-CN" altLang="en-US" smtClean="0"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6398-7A36-4C93-A83B-DB074622F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277606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70351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46157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805196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19597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549117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878440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864156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693444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99116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95291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20085-ABDC-41CE-B13F-A0CD5B608C15}" type="datetimeFigureOut">
              <a:rPr lang="zh-CN" altLang="en-US" smtClean="0"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6398-7A36-4C93-A83B-DB074622F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90202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87F5E256-62D1-486B-A3DE-23202073C2CF}" type="datetimeFigureOut">
              <a:rPr lang="zh-CN" altLang="en-US"/>
              <a:t>2017/4/10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93ACD82E-AD6C-453E-B9DE-D7728D23F95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6034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20085-ABDC-41CE-B13F-A0CD5B608C15}" type="datetimeFigureOut">
              <a:rPr lang="zh-CN" altLang="en-US" smtClean="0"/>
              <a:t>2017/4/10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6398-7A36-4C93-A83B-DB074622F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44117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20085-ABDC-41CE-B13F-A0CD5B608C15}" type="datetimeFigureOut">
              <a:rPr lang="zh-CN" altLang="en-US" smtClean="0"/>
              <a:t>2017/4/10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6398-7A36-4C93-A83B-DB074622F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2496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20085-ABDC-41CE-B13F-A0CD5B608C15}" type="datetimeFigureOut">
              <a:rPr lang="zh-CN" altLang="en-US" smtClean="0"/>
              <a:t>2017/4/10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6398-7A36-4C93-A83B-DB074622F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5936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20085-ABDC-41CE-B13F-A0CD5B608C15}" type="datetimeFigureOut">
              <a:rPr lang="zh-CN" altLang="en-US" smtClean="0"/>
              <a:t>2017/4/10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6398-7A36-4C93-A83B-DB074622F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60299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20085-ABDC-41CE-B13F-A0CD5B608C15}" type="datetimeFigureOut">
              <a:rPr lang="zh-CN" altLang="en-US" smtClean="0"/>
              <a:t>2017/4/10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6398-7A36-4C93-A83B-DB074622F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84152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20085-ABDC-41CE-B13F-A0CD5B608C15}" type="datetimeFigureOut">
              <a:rPr lang="zh-CN" altLang="en-US" smtClean="0"/>
              <a:t>2017/4/10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6398-7A36-4C93-A83B-DB074622F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47636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20085-ABDC-41CE-B13F-A0CD5B608C15}" type="datetimeFigureOut">
              <a:rPr lang="zh-CN" altLang="en-US" smtClean="0"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46398-7A36-4C93-A83B-DB074622F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32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  <p:sldLayoutId id="2147483688" r:id="rId26"/>
    <p:sldLayoutId id="2147483689" r:id="rId27"/>
    <p:sldLayoutId id="2147483690" r:id="rId28"/>
    <p:sldLayoutId id="2147483691" r:id="rId29"/>
    <p:sldLayoutId id="2147483692" r:id="rId3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2555875" y="1155700"/>
            <a:ext cx="511175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5400" b="1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ngLiU-ExtB" pitchFamily="18" charset="-120"/>
                <a:ea typeface="MingLiU-ExtB" pitchFamily="18" charset="-120"/>
              </a:rPr>
              <a:t>1.1  </a:t>
            </a:r>
            <a:r>
              <a:rPr kumimoji="1"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认识计算器</a:t>
            </a:r>
            <a:endParaRPr lang="zh-CN" altLang="en-US" sz="480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700338" y="1989138"/>
            <a:ext cx="381635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387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420938"/>
            <a:ext cx="5167312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3"/>
          <p:cNvSpPr txBox="1">
            <a:spLocks noChangeArrowheads="1"/>
          </p:cNvSpPr>
          <p:nvPr/>
        </p:nvSpPr>
        <p:spPr bwMode="auto">
          <a:xfrm>
            <a:off x="565150" y="2390775"/>
            <a:ext cx="80645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ea typeface="华文新魏" pitchFamily="2" charset="-122"/>
                <a:cs typeface="楷体_GB2312"/>
              </a:rPr>
              <a:t>第一组： </a:t>
            </a:r>
            <a:r>
              <a:rPr lang="en-US" altLang="zh-CN" sz="2400" b="1">
                <a:ea typeface="华文新魏" pitchFamily="2" charset="-122"/>
                <a:cs typeface="楷体_GB2312"/>
              </a:rPr>
              <a:t>17+83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＝</a:t>
            </a:r>
            <a:r>
              <a:rPr lang="zh-CN" altLang="en-US" sz="2400" b="1">
                <a:latin typeface="Arial" charset="0"/>
                <a:ea typeface="华文新魏" pitchFamily="2" charset="-122"/>
                <a:cs typeface="楷体_GB2312"/>
              </a:rPr>
              <a:t>  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        </a:t>
            </a:r>
            <a:r>
              <a:rPr lang="en-US" altLang="zh-CN" sz="2400" b="1">
                <a:ea typeface="华文新魏" pitchFamily="2" charset="-122"/>
                <a:cs typeface="楷体_GB2312"/>
              </a:rPr>
              <a:t>125×8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＝</a:t>
            </a:r>
            <a:r>
              <a:rPr lang="zh-CN" altLang="en-US" sz="2400" b="1">
                <a:latin typeface="Arial" charset="0"/>
                <a:ea typeface="华文新魏" pitchFamily="2" charset="-122"/>
                <a:cs typeface="楷体_GB2312"/>
              </a:rPr>
              <a:t> 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 </a:t>
            </a:r>
            <a:r>
              <a:rPr lang="zh-CN" altLang="en-US" sz="2400" b="1">
                <a:latin typeface="Arial" charset="0"/>
                <a:ea typeface="华文新魏" pitchFamily="2" charset="-122"/>
                <a:cs typeface="楷体_GB2312"/>
              </a:rPr>
              <a:t>  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   </a:t>
            </a:r>
            <a:r>
              <a:rPr lang="en-US" altLang="zh-CN" sz="2400" b="1">
                <a:ea typeface="华文新魏" pitchFamily="2" charset="-122"/>
                <a:cs typeface="楷体_GB2312"/>
              </a:rPr>
              <a:t>1000÷5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＝</a:t>
            </a:r>
          </a:p>
        </p:txBody>
      </p:sp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611188" y="4005263"/>
            <a:ext cx="8532812" cy="731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ea typeface="华文新魏" pitchFamily="2" charset="-122"/>
                <a:cs typeface="楷体_GB2312"/>
              </a:rPr>
              <a:t>第二组： </a:t>
            </a:r>
            <a:r>
              <a:rPr lang="en-US" altLang="zh-CN" sz="2400" b="1">
                <a:ea typeface="华文新魏" pitchFamily="2" charset="-122"/>
                <a:cs typeface="楷体_GB2312"/>
              </a:rPr>
              <a:t>7865+3497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＝</a:t>
            </a:r>
            <a:r>
              <a:rPr lang="zh-CN" altLang="en-US" sz="2400" b="1">
                <a:latin typeface="Arial"/>
                <a:ea typeface="华文新魏" pitchFamily="2" charset="-122"/>
                <a:cs typeface="楷体_GB2312"/>
              </a:rPr>
              <a:t>  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     </a:t>
            </a:r>
            <a:r>
              <a:rPr lang="en-US" altLang="zh-CN" sz="2400" b="1">
                <a:ea typeface="华文新魏" pitchFamily="2" charset="-122"/>
                <a:cs typeface="楷体_GB2312"/>
              </a:rPr>
              <a:t>835×23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＝</a:t>
            </a:r>
            <a:r>
              <a:rPr lang="zh-CN" altLang="en-US" sz="2400" b="1">
                <a:latin typeface="Arial"/>
                <a:ea typeface="华文新魏" pitchFamily="2" charset="-122"/>
                <a:cs typeface="楷体_GB2312"/>
              </a:rPr>
              <a:t>  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        </a:t>
            </a:r>
            <a:r>
              <a:rPr lang="en-US" altLang="zh-CN" sz="2400" b="1">
                <a:ea typeface="华文新魏" pitchFamily="2" charset="-122"/>
                <a:cs typeface="楷体_GB2312"/>
              </a:rPr>
              <a:t>1305÷45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＝</a:t>
            </a:r>
          </a:p>
          <a:p>
            <a:pPr>
              <a:buFont typeface="Arial" charset="0"/>
              <a:buNone/>
            </a:pPr>
            <a:endParaRPr lang="zh-CN" altLang="en-US" sz="1800" b="1">
              <a:ea typeface="华文新魏" pitchFamily="2" charset="-122"/>
              <a:cs typeface="楷体_GB2312"/>
            </a:endParaRPr>
          </a:p>
        </p:txBody>
      </p:sp>
      <p:sp>
        <p:nvSpPr>
          <p:cNvPr id="37893" name="Text Box 8"/>
          <p:cNvSpPr txBox="1">
            <a:spLocks noChangeArrowheads="1"/>
          </p:cNvSpPr>
          <p:nvPr/>
        </p:nvSpPr>
        <p:spPr bwMode="auto">
          <a:xfrm>
            <a:off x="3059113" y="2349500"/>
            <a:ext cx="6461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100</a:t>
            </a:r>
          </a:p>
        </p:txBody>
      </p:sp>
      <p:sp>
        <p:nvSpPr>
          <p:cNvPr id="37894" name="Text Box 9"/>
          <p:cNvSpPr txBox="1">
            <a:spLocks noChangeArrowheads="1"/>
          </p:cNvSpPr>
          <p:nvPr/>
        </p:nvSpPr>
        <p:spPr bwMode="auto">
          <a:xfrm>
            <a:off x="4859338" y="2349500"/>
            <a:ext cx="10683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1000</a:t>
            </a:r>
          </a:p>
        </p:txBody>
      </p:sp>
      <p:sp>
        <p:nvSpPr>
          <p:cNvPr id="37895" name="Text Box 10"/>
          <p:cNvSpPr txBox="1">
            <a:spLocks noChangeArrowheads="1"/>
          </p:cNvSpPr>
          <p:nvPr/>
        </p:nvSpPr>
        <p:spPr bwMode="auto">
          <a:xfrm>
            <a:off x="7163753" y="2421255"/>
            <a:ext cx="9350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200</a:t>
            </a:r>
          </a:p>
        </p:txBody>
      </p:sp>
      <p:sp>
        <p:nvSpPr>
          <p:cNvPr id="37896" name="Text Box 11"/>
          <p:cNvSpPr txBox="1">
            <a:spLocks noChangeArrowheads="1"/>
          </p:cNvSpPr>
          <p:nvPr/>
        </p:nvSpPr>
        <p:spPr bwMode="auto">
          <a:xfrm>
            <a:off x="3641725" y="4013200"/>
            <a:ext cx="15128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11362 </a:t>
            </a:r>
          </a:p>
        </p:txBody>
      </p:sp>
      <p:sp>
        <p:nvSpPr>
          <p:cNvPr id="37897" name="Text Box 12"/>
          <p:cNvSpPr txBox="1">
            <a:spLocks noChangeArrowheads="1"/>
          </p:cNvSpPr>
          <p:nvPr/>
        </p:nvSpPr>
        <p:spPr bwMode="auto">
          <a:xfrm>
            <a:off x="5815013" y="4002088"/>
            <a:ext cx="172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19205</a:t>
            </a:r>
          </a:p>
        </p:txBody>
      </p:sp>
      <p:sp>
        <p:nvSpPr>
          <p:cNvPr id="37898" name="Text Box 13"/>
          <p:cNvSpPr txBox="1">
            <a:spLocks noChangeArrowheads="1"/>
          </p:cNvSpPr>
          <p:nvPr/>
        </p:nvSpPr>
        <p:spPr bwMode="auto">
          <a:xfrm>
            <a:off x="8208963" y="4005263"/>
            <a:ext cx="10429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29</a:t>
            </a:r>
          </a:p>
        </p:txBody>
      </p:sp>
      <p:sp>
        <p:nvSpPr>
          <p:cNvPr id="37899" name="Text Box 17"/>
          <p:cNvSpPr txBox="1">
            <a:spLocks noChangeArrowheads="1"/>
          </p:cNvSpPr>
          <p:nvPr/>
        </p:nvSpPr>
        <p:spPr bwMode="auto">
          <a:xfrm>
            <a:off x="539750" y="1503363"/>
            <a:ext cx="7804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华文新魏" pitchFamily="2" charset="-122"/>
                <a:cs typeface="楷体_GB2312"/>
              </a:rPr>
              <a:t>下面两组题，使用什么样的计算方法比较合适？试一试。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_GB2312"/>
              <a:ea typeface="华文新魏" pitchFamily="2" charset="-122"/>
              <a:cs typeface="楷体_GB2312"/>
            </a:endParaRPr>
          </a:p>
        </p:txBody>
      </p:sp>
      <p:sp>
        <p:nvSpPr>
          <p:cNvPr id="37900" name="AutoShape 19"/>
          <p:cNvSpPr>
            <a:spLocks noChangeArrowheads="1"/>
          </p:cNvSpPr>
          <p:nvPr/>
        </p:nvSpPr>
        <p:spPr bwMode="auto">
          <a:xfrm>
            <a:off x="800100" y="3035300"/>
            <a:ext cx="2403475" cy="503238"/>
          </a:xfrm>
          <a:prstGeom prst="wedgeRectCallout">
            <a:avLst>
              <a:gd name="adj1" fmla="val -35866"/>
              <a:gd name="adj2" fmla="val -95111"/>
            </a:avLst>
          </a:prstGeom>
          <a:noFill/>
          <a:ln w="19050">
            <a:solidFill>
              <a:srgbClr val="FF0000"/>
            </a:solidFill>
            <a:prstDash val="sysDot"/>
            <a:miter lim="800000"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Arial" charset="0"/>
                <a:ea typeface="楷体_GB2312"/>
                <a:cs typeface="楷体_GB2312"/>
              </a:rPr>
              <a:t>口</a:t>
            </a:r>
            <a:r>
              <a:rPr lang="zh-CN" altLang="en-US" sz="2400" b="1">
                <a:latin typeface="Arial" charset="0"/>
                <a:ea typeface="华文新魏" pitchFamily="2" charset="-122"/>
                <a:cs typeface="楷体_GB2312"/>
              </a:rPr>
              <a:t>算比较简捷</a:t>
            </a:r>
          </a:p>
        </p:txBody>
      </p:sp>
      <p:sp>
        <p:nvSpPr>
          <p:cNvPr id="37901" name="AutoShape 21"/>
          <p:cNvSpPr>
            <a:spLocks noChangeArrowheads="1"/>
          </p:cNvSpPr>
          <p:nvPr/>
        </p:nvSpPr>
        <p:spPr bwMode="auto">
          <a:xfrm>
            <a:off x="755650" y="4652963"/>
            <a:ext cx="3600450" cy="504825"/>
          </a:xfrm>
          <a:prstGeom prst="wedgeRectCallout">
            <a:avLst>
              <a:gd name="adj1" fmla="val -38315"/>
              <a:gd name="adj2" fmla="val -100000"/>
            </a:avLst>
          </a:prstGeom>
          <a:noFill/>
          <a:ln w="19050">
            <a:solidFill>
              <a:srgbClr val="FF0000"/>
            </a:solidFill>
            <a:prstDash val="sysDot"/>
            <a:miter lim="800000"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Arial" charset="0"/>
                <a:ea typeface="华文新魏" pitchFamily="2" charset="-122"/>
                <a:cs typeface="楷体_GB2312"/>
              </a:rPr>
              <a:t>用计算器计算比较简捷</a:t>
            </a:r>
          </a:p>
        </p:txBody>
      </p:sp>
      <p:sp>
        <p:nvSpPr>
          <p:cNvPr id="37902" name="AutoShape 22"/>
          <p:cNvSpPr>
            <a:spLocks noChangeArrowheads="1"/>
          </p:cNvSpPr>
          <p:nvPr/>
        </p:nvSpPr>
        <p:spPr bwMode="auto">
          <a:xfrm>
            <a:off x="1547813" y="5516563"/>
            <a:ext cx="6840537" cy="503237"/>
          </a:xfrm>
          <a:prstGeom prst="wedgeRectCallout">
            <a:avLst>
              <a:gd name="adj1" fmla="val -38745"/>
              <a:gd name="adj2" fmla="val 1102"/>
            </a:avLst>
          </a:prstGeom>
          <a:solidFill>
            <a:srgbClr val="99CC00">
              <a:alpha val="14117"/>
            </a:srgbClr>
          </a:solidFill>
          <a:ln w="9525">
            <a:noFill/>
            <a:miter lim="800000"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Arial" charset="0"/>
                <a:ea typeface="华文新魏" pitchFamily="2" charset="-122"/>
                <a:cs typeface="楷体_GB2312"/>
              </a:rPr>
              <a:t>要合理地使用计算器。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autoUpdateAnimBg="0"/>
      <p:bldP spid="37894" grpId="0" autoUpdateAnimBg="0"/>
      <p:bldP spid="37895" grpId="0" autoUpdateAnimBg="0"/>
      <p:bldP spid="37896" grpId="0" autoUpdateAnimBg="0"/>
      <p:bldP spid="37897" grpId="0" autoUpdateAnimBg="0"/>
      <p:bldP spid="37898" grpId="0" autoUpdateAnimBg="0"/>
      <p:bldP spid="37900" grpId="0" animBg="1" autoUpdateAnimBg="0"/>
      <p:bldP spid="37901" grpId="0" animBg="1" autoUpdateAnimBg="0"/>
      <p:bldP spid="37902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5"/>
          <p:cNvSpPr txBox="1">
            <a:spLocks noChangeArrowheads="1"/>
          </p:cNvSpPr>
          <p:nvPr/>
        </p:nvSpPr>
        <p:spPr bwMode="auto">
          <a:xfrm>
            <a:off x="971550" y="2205038"/>
            <a:ext cx="4537075" cy="66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  <a:buFont typeface="Arial" charset="0"/>
              <a:buNone/>
            </a:pPr>
            <a:r>
              <a:rPr lang="en-US" altLang="zh-CN" sz="2800" b="1">
                <a:ea typeface="华文新魏" pitchFamily="2" charset="-122"/>
                <a:cs typeface="楷体_GB2312"/>
              </a:rPr>
              <a:t>3000 -285 </a:t>
            </a:r>
            <a:r>
              <a:rPr lang="en-US" altLang="zh-CN" sz="1800">
                <a:ea typeface="华文新魏" pitchFamily="2" charset="-122"/>
                <a:cs typeface="楷体_GB2312"/>
              </a:rPr>
              <a:t>+ </a:t>
            </a:r>
            <a:r>
              <a:rPr lang="en-US" altLang="zh-CN" sz="2800" b="1">
                <a:ea typeface="华文新魏" pitchFamily="2" charset="-122"/>
                <a:cs typeface="楷体_GB2312"/>
              </a:rPr>
              <a:t>6 =</a:t>
            </a:r>
          </a:p>
        </p:txBody>
      </p:sp>
      <p:sp>
        <p:nvSpPr>
          <p:cNvPr id="27650" name="Text Box 12"/>
          <p:cNvSpPr txBox="1">
            <a:spLocks noChangeArrowheads="1"/>
          </p:cNvSpPr>
          <p:nvPr/>
        </p:nvSpPr>
        <p:spPr bwMode="auto">
          <a:xfrm>
            <a:off x="827088" y="3068638"/>
            <a:ext cx="4897437" cy="66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  <a:buFont typeface="Arial" charset="0"/>
              <a:buNone/>
            </a:pP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 </a:t>
            </a:r>
            <a:r>
              <a:rPr lang="en-US" altLang="zh-CN" sz="2800" b="1">
                <a:ea typeface="华文新魏" pitchFamily="2" charset="-122"/>
                <a:cs typeface="楷体_GB2312"/>
              </a:rPr>
              <a:t>3123÷ 9 × 2</a:t>
            </a:r>
            <a:r>
              <a:rPr lang="zh-CN" altLang="en-US" sz="2800" b="1">
                <a:ea typeface="华文新魏" pitchFamily="2" charset="-122"/>
                <a:cs typeface="楷体_GB2312"/>
              </a:rPr>
              <a:t>＝</a:t>
            </a:r>
            <a:r>
              <a:rPr lang="zh-CN" altLang="en-US" sz="2800" b="1">
                <a:latin typeface="Arial"/>
                <a:ea typeface="华文新魏" pitchFamily="2" charset="-122"/>
                <a:cs typeface="楷体_GB2312"/>
              </a:rPr>
              <a:t> 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 </a:t>
            </a:r>
            <a:endParaRPr lang="en-US" sz="28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7651" name="Text Box 2"/>
          <p:cNvSpPr txBox="1">
            <a:spLocks noChangeArrowheads="1"/>
          </p:cNvSpPr>
          <p:nvPr/>
        </p:nvSpPr>
        <p:spPr bwMode="auto">
          <a:xfrm>
            <a:off x="755650" y="1431925"/>
            <a:ext cx="43211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en-US" altLang="zh-CN" sz="24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950913" y="228282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en-US" sz="18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3780155" y="2348865"/>
            <a:ext cx="11525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2721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3707765" y="3141028"/>
            <a:ext cx="12954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694</a:t>
            </a: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900113" y="4292600"/>
            <a:ext cx="7591425" cy="1035050"/>
          </a:xfrm>
          <a:prstGeom prst="rect">
            <a:avLst/>
          </a:prstGeom>
          <a:noFill/>
          <a:ln w="28575">
            <a:solidFill>
              <a:schemeClr val="hlink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buFont typeface="Arial" charset="0"/>
              <a:buNone/>
            </a:pPr>
            <a:r>
              <a:rPr lang="zh-CN" altLang="en-US" sz="2400" b="1">
                <a:latin typeface="Arial" charset="0"/>
                <a:ea typeface="楷体_GB2312"/>
                <a:cs typeface="楷体_GB2312"/>
              </a:rPr>
              <a:t>        </a:t>
            </a:r>
            <a:r>
              <a:rPr lang="zh-CN" altLang="en-US" sz="2400" b="1">
                <a:latin typeface="Arial" charset="0"/>
                <a:ea typeface="华文新魏" pitchFamily="2" charset="-122"/>
                <a:cs typeface="楷体_GB2312"/>
              </a:rPr>
              <a:t>同级运算的两步计算题，根据运算顺序从左往右，</a:t>
            </a:r>
          </a:p>
          <a:p>
            <a:pPr>
              <a:lnSpc>
                <a:spcPct val="125000"/>
              </a:lnSpc>
              <a:buFont typeface="Arial" charset="0"/>
              <a:buNone/>
            </a:pPr>
            <a:r>
              <a:rPr lang="zh-CN" altLang="en-US" sz="2400" b="1">
                <a:latin typeface="Arial" charset="0"/>
                <a:ea typeface="华文新魏" pitchFamily="2" charset="-122"/>
                <a:cs typeface="楷体_GB2312"/>
              </a:rPr>
              <a:t>直接按键算出结果。</a:t>
            </a:r>
          </a:p>
        </p:txBody>
      </p:sp>
      <p:sp>
        <p:nvSpPr>
          <p:cNvPr id="27656" name="Text Box 11"/>
          <p:cNvSpPr txBox="1">
            <a:spLocks noChangeArrowheads="1"/>
          </p:cNvSpPr>
          <p:nvPr/>
        </p:nvSpPr>
        <p:spPr bwMode="auto">
          <a:xfrm>
            <a:off x="539750" y="1341438"/>
            <a:ext cx="6696075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  <a:buFont typeface="Arial" charset="0"/>
              <a:buNone/>
            </a:pPr>
            <a:r>
              <a:rPr lang="zh-CN" altLang="en-US" sz="2400" b="1">
                <a:ea typeface="华文新魏" pitchFamily="2" charset="-122"/>
                <a:cs typeface="楷体_GB2312"/>
              </a:rPr>
              <a:t>下面这两道题，你会用计算器计算吗？</a:t>
            </a:r>
            <a:r>
              <a:rPr lang="zh-CN" altLang="en-US" sz="2400" b="1">
                <a:latin typeface="楷体_GB2312"/>
                <a:ea typeface="华文新魏" pitchFamily="2" charset="-122"/>
                <a:cs typeface="楷体_GB2312"/>
              </a:rPr>
              <a:t> </a:t>
            </a:r>
            <a:endParaRPr lang="en-US" sz="2400" b="1">
              <a:latin typeface="楷体_GB2312"/>
              <a:ea typeface="华文新魏" pitchFamily="2" charset="-122"/>
              <a:cs typeface="楷体_GB2312"/>
            </a:endParaRPr>
          </a:p>
        </p:txBody>
      </p:sp>
      <p:pic>
        <p:nvPicPr>
          <p:cNvPr id="27657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836613"/>
            <a:ext cx="2087562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autoUpdateAnimBg="0"/>
      <p:bldP spid="38919" grpId="0" autoUpdateAnimBg="0"/>
      <p:bldP spid="38920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5"/>
          <p:cNvSpPr txBox="1">
            <a:spLocks noChangeArrowheads="1"/>
          </p:cNvSpPr>
          <p:nvPr/>
        </p:nvSpPr>
        <p:spPr bwMode="auto">
          <a:xfrm>
            <a:off x="323850" y="2277110"/>
            <a:ext cx="5608320" cy="502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buFont typeface="Arial" charset="0"/>
              <a:buNone/>
            </a:pPr>
            <a:r>
              <a:rPr lang="en-US" altLang="zh-CN" sz="1800" b="1">
                <a:ea typeface="华文新魏" pitchFamily="2" charset="-122"/>
                <a:cs typeface="楷体_GB2312"/>
              </a:rPr>
              <a:t>     </a:t>
            </a:r>
            <a:r>
              <a:rPr lang="en-US" altLang="zh-CN" sz="2000" b="1">
                <a:ea typeface="华文新魏" pitchFamily="2" charset="-122"/>
                <a:cs typeface="楷体_GB2312"/>
              </a:rPr>
              <a:t>3000 -285 ×</a:t>
            </a:r>
            <a:r>
              <a:rPr lang="en-US" altLang="zh-CN" sz="2000">
                <a:ea typeface="华文新魏" pitchFamily="2" charset="-122"/>
                <a:cs typeface="楷体_GB2312"/>
              </a:rPr>
              <a:t> </a:t>
            </a:r>
            <a:r>
              <a:rPr lang="en-US" altLang="zh-CN" sz="2000" b="1">
                <a:ea typeface="华文新魏" pitchFamily="2" charset="-122"/>
                <a:cs typeface="楷体_GB2312"/>
              </a:rPr>
              <a:t>6</a:t>
            </a:r>
            <a:r>
              <a:rPr lang="en-US" altLang="zh-CN" sz="2000" b="1">
                <a:latin typeface="楷体_GB2312"/>
                <a:ea typeface="楷体_GB2312"/>
                <a:cs typeface="楷体_GB2312"/>
              </a:rPr>
              <a:t>     </a:t>
            </a:r>
            <a:r>
              <a:rPr lang="en-US" altLang="zh-CN" sz="2000" b="1">
                <a:ea typeface="华文新魏" pitchFamily="2" charset="-122"/>
              </a:rPr>
              <a:t>3000 -285 ×</a:t>
            </a:r>
            <a:r>
              <a:rPr lang="en-US" altLang="zh-CN" sz="2000">
                <a:ea typeface="华文新魏" pitchFamily="2" charset="-122"/>
              </a:rPr>
              <a:t> </a:t>
            </a:r>
            <a:r>
              <a:rPr lang="en-US" altLang="zh-CN" sz="2000" b="1">
                <a:ea typeface="华文新魏" pitchFamily="2" charset="-122"/>
              </a:rPr>
              <a:t>6</a:t>
            </a:r>
            <a:r>
              <a:rPr lang="en-US" altLang="zh-CN" sz="2000">
                <a:ea typeface="华文新魏" pitchFamily="2" charset="-122"/>
              </a:rPr>
              <a:t> </a:t>
            </a:r>
            <a:endParaRPr sz="2000"/>
          </a:p>
        </p:txBody>
      </p:sp>
      <p:sp>
        <p:nvSpPr>
          <p:cNvPr id="28674" name="Text Box 11"/>
          <p:cNvSpPr txBox="1">
            <a:spLocks noChangeArrowheads="1"/>
          </p:cNvSpPr>
          <p:nvPr/>
        </p:nvSpPr>
        <p:spPr bwMode="auto">
          <a:xfrm>
            <a:off x="468313" y="1700213"/>
            <a:ext cx="6696075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  <a:buFont typeface="Arial" charset="0"/>
              <a:buNone/>
            </a:pPr>
            <a:r>
              <a:rPr lang="zh-CN" altLang="en-US" sz="2400" b="1">
                <a:ea typeface="华文新魏" pitchFamily="2" charset="-122"/>
                <a:cs typeface="楷体_GB2312"/>
              </a:rPr>
              <a:t>下面这道题，你会用计算器计算吗？</a:t>
            </a:r>
            <a:r>
              <a:rPr lang="zh-CN" altLang="en-US" sz="2400" b="1">
                <a:latin typeface="楷体_GB2312"/>
                <a:ea typeface="华文新魏" pitchFamily="2" charset="-122"/>
                <a:cs typeface="楷体_GB2312"/>
              </a:rPr>
              <a:t> </a:t>
            </a:r>
            <a:endParaRPr lang="en-US" sz="2400" b="1">
              <a:latin typeface="楷体_GB2312"/>
              <a:ea typeface="华文新魏" pitchFamily="2" charset="-122"/>
              <a:cs typeface="楷体_GB2312"/>
            </a:endParaRPr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2555875" y="2853055"/>
            <a:ext cx="4537075" cy="181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  <a:buFont typeface="Arial" charset="0"/>
              <a:buNone/>
            </a:pPr>
            <a:r>
              <a:rPr lang="en-US" altLang="zh-CN" sz="2800" b="1">
                <a:ea typeface="华文新魏" pitchFamily="2" charset="-122"/>
                <a:cs typeface="楷体_GB2312"/>
              </a:rPr>
              <a:t>=3000 -1710</a:t>
            </a:r>
          </a:p>
          <a:p>
            <a:pPr>
              <a:lnSpc>
                <a:spcPct val="135000"/>
              </a:lnSpc>
              <a:buFont typeface="Arial" charset="0"/>
              <a:buNone/>
            </a:pPr>
            <a:r>
              <a:rPr lang="en-US" altLang="zh-CN" sz="2800" b="1">
                <a:ea typeface="华文新魏" pitchFamily="2" charset="-122"/>
                <a:cs typeface="楷体_GB2312"/>
              </a:rPr>
              <a:t>=1290</a:t>
            </a:r>
          </a:p>
          <a:p>
            <a:pPr>
              <a:lnSpc>
                <a:spcPct val="135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FF3300"/>
                </a:solidFill>
                <a:ea typeface="华文新魏" pitchFamily="2" charset="-122"/>
                <a:cs typeface="楷体_GB2312"/>
              </a:rPr>
              <a:t>正确</a:t>
            </a:r>
          </a:p>
        </p:txBody>
      </p:sp>
      <p:grpSp>
        <p:nvGrpSpPr>
          <p:cNvPr id="33821" name="Group 74"/>
          <p:cNvGrpSpPr/>
          <p:nvPr/>
        </p:nvGrpSpPr>
        <p:grpSpPr bwMode="auto">
          <a:xfrm>
            <a:off x="5219700" y="2565400"/>
            <a:ext cx="2566988" cy="457200"/>
            <a:chOff x="0" y="0"/>
            <a:chExt cx="1602" cy="305"/>
          </a:xfrm>
        </p:grpSpPr>
        <p:sp>
          <p:nvSpPr>
            <p:cNvPr id="2" name="Text Box 35"/>
            <p:cNvSpPr txBox="1">
              <a:spLocks noChangeArrowheads="1"/>
            </p:cNvSpPr>
            <p:nvPr/>
          </p:nvSpPr>
          <p:spPr bwMode="auto">
            <a:xfrm>
              <a:off x="0" y="0"/>
              <a:ext cx="1602" cy="3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/>
                  <a:ea typeface="楷体_GB2312"/>
                  <a:cs typeface="楷体_GB2312"/>
                </a:rPr>
                <a:t>1.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开机按 </a:t>
              </a:r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ON 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键。</a:t>
              </a:r>
            </a:p>
          </p:txBody>
        </p:sp>
        <p:sp>
          <p:nvSpPr>
            <p:cNvPr id="28687" name="AutoShape 68"/>
            <p:cNvSpPr>
              <a:spLocks noChangeArrowheads="1"/>
            </p:cNvSpPr>
            <p:nvPr/>
          </p:nvSpPr>
          <p:spPr bwMode="auto">
            <a:xfrm>
              <a:off x="813" y="39"/>
              <a:ext cx="674" cy="209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1200" b="1">
                <a:latin typeface="Arial" charset="0"/>
                <a:ea typeface="楷体_GB2312"/>
                <a:cs typeface="楷体_GB2312"/>
              </a:endParaRPr>
            </a:p>
          </p:txBody>
        </p:sp>
      </p:grpSp>
      <p:sp>
        <p:nvSpPr>
          <p:cNvPr id="33822" name="Text Box 35"/>
          <p:cNvSpPr txBox="1">
            <a:spLocks noChangeArrowheads="1"/>
          </p:cNvSpPr>
          <p:nvPr/>
        </p:nvSpPr>
        <p:spPr bwMode="auto">
          <a:xfrm>
            <a:off x="5219700" y="3213100"/>
            <a:ext cx="309118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2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.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依次按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285 </a:t>
            </a:r>
            <a:r>
              <a:rPr lang="en-US" altLang="zh-CN" sz="1800" b="1">
                <a:ea typeface="华文新魏" pitchFamily="2" charset="-122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 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6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键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。</a:t>
            </a:r>
          </a:p>
        </p:txBody>
      </p:sp>
      <p:sp>
        <p:nvSpPr>
          <p:cNvPr id="3" name="Text Box 35"/>
          <p:cNvSpPr txBox="1">
            <a:spLocks noChangeArrowheads="1"/>
          </p:cNvSpPr>
          <p:nvPr/>
        </p:nvSpPr>
        <p:spPr bwMode="auto">
          <a:xfrm>
            <a:off x="5219700" y="3933825"/>
            <a:ext cx="324866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3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.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按 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=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键，显示</a:t>
            </a: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1710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。</a:t>
            </a:r>
          </a:p>
        </p:txBody>
      </p:sp>
      <p:sp>
        <p:nvSpPr>
          <p:cNvPr id="5" name="Text Box 35"/>
          <p:cNvSpPr txBox="1">
            <a:spLocks noChangeArrowheads="1"/>
          </p:cNvSpPr>
          <p:nvPr/>
        </p:nvSpPr>
        <p:spPr bwMode="auto">
          <a:xfrm>
            <a:off x="5148263" y="4868863"/>
            <a:ext cx="43195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5.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依次按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3 0 0 0 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华文新魏" pitchFamily="2" charset="-122"/>
                <a:cs typeface="楷体_GB2312"/>
              </a:rPr>
              <a:t>–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 1710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键。</a:t>
            </a:r>
          </a:p>
        </p:txBody>
      </p:sp>
      <p:sp>
        <p:nvSpPr>
          <p:cNvPr id="6" name="Text Box 35"/>
          <p:cNvSpPr txBox="1">
            <a:spLocks noChangeArrowheads="1"/>
          </p:cNvSpPr>
          <p:nvPr/>
        </p:nvSpPr>
        <p:spPr bwMode="auto">
          <a:xfrm>
            <a:off x="5219700" y="4365625"/>
            <a:ext cx="24463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4.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按 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AC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键清屏。</a:t>
            </a:r>
          </a:p>
        </p:txBody>
      </p:sp>
      <p:sp>
        <p:nvSpPr>
          <p:cNvPr id="7" name="Text Box 35"/>
          <p:cNvSpPr txBox="1">
            <a:spLocks noChangeArrowheads="1"/>
          </p:cNvSpPr>
          <p:nvPr/>
        </p:nvSpPr>
        <p:spPr bwMode="auto">
          <a:xfrm>
            <a:off x="5148263" y="5373688"/>
            <a:ext cx="344043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6.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按 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=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键，显示 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1290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。</a:t>
            </a:r>
          </a:p>
        </p:txBody>
      </p:sp>
      <p:sp>
        <p:nvSpPr>
          <p:cNvPr id="28689" name="Text Box 10"/>
          <p:cNvSpPr txBox="1">
            <a:spLocks noChangeArrowheads="1"/>
          </p:cNvSpPr>
          <p:nvPr/>
        </p:nvSpPr>
        <p:spPr bwMode="auto">
          <a:xfrm>
            <a:off x="611188" y="4724400"/>
            <a:ext cx="3889375" cy="1339850"/>
          </a:xfrm>
          <a:prstGeom prst="rect">
            <a:avLst/>
          </a:prstGeom>
          <a:noFill/>
          <a:ln w="28575">
            <a:solidFill>
              <a:schemeClr val="hlink"/>
            </a:solidFill>
            <a:prstDash val="sysDot"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latin typeface="Arial" charset="0"/>
                <a:ea typeface="华文新魏" pitchFamily="2" charset="-122"/>
                <a:cs typeface="楷体_GB2312"/>
              </a:rPr>
              <a:t>不同级运算的两步计算题，应先算高一级的运算，再算低一级的运算。</a:t>
            </a:r>
            <a:r>
              <a:rPr lang="zh-CN" altLang="en-US" sz="2000" b="1">
                <a:solidFill>
                  <a:srgbClr val="FF3300"/>
                </a:solidFill>
                <a:latin typeface="Arial" charset="0"/>
                <a:ea typeface="华文新魏" pitchFamily="2" charset="-122"/>
                <a:cs typeface="楷体_GB2312"/>
              </a:rPr>
              <a:t>算术型计算器使用时要考虑运算顺序</a:t>
            </a:r>
            <a:r>
              <a:rPr lang="zh-CN" altLang="en-US" sz="2000" b="1">
                <a:latin typeface="Arial" charset="0"/>
                <a:ea typeface="华文新魏" pitchFamily="2" charset="-122"/>
                <a:cs typeface="楷体_GB2312"/>
              </a:rPr>
              <a:t>。</a:t>
            </a:r>
            <a:endParaRPr lang="en-US" altLang="zh-CN" sz="2000" b="1">
              <a:latin typeface="Arial" charset="0"/>
              <a:ea typeface="华文新魏" pitchFamily="2" charset="-122"/>
              <a:cs typeface="楷体_GB2312"/>
            </a:endParaRPr>
          </a:p>
        </p:txBody>
      </p:sp>
      <p:sp>
        <p:nvSpPr>
          <p:cNvPr id="4" name="同侧圆角矩形 4"/>
          <p:cNvSpPr/>
          <p:nvPr/>
        </p:nvSpPr>
        <p:spPr>
          <a:xfrm>
            <a:off x="468313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/>
                <a:ea typeface="华文新魏"/>
                <a:cs typeface="黑体" pitchFamily="49" charset="-122"/>
              </a:rPr>
              <a:t>易错提醒</a:t>
            </a:r>
            <a:endParaRPr lang="en-US" altLang="zh-CN" sz="3000" b="1">
              <a:solidFill>
                <a:srgbClr val="000000"/>
              </a:solidFill>
              <a:latin typeface="华文新魏"/>
              <a:ea typeface="华文新魏"/>
              <a:cs typeface="黑体" pitchFamily="49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468313" y="14128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685" name="Picture 2" descr="F:\七彩课堂插图板式封面\排版用图标、页眉页脚\标题图（终-排版用）共29个\图解结构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801688"/>
            <a:ext cx="25209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79705" y="2708910"/>
            <a:ext cx="4537075" cy="1820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  <a:buFont typeface="Arial" charset="0"/>
              <a:buNone/>
            </a:pPr>
            <a:r>
              <a:rPr lang="en-US" altLang="zh-CN" sz="2800" b="1">
                <a:ea typeface="华文新魏" pitchFamily="2" charset="-122"/>
                <a:cs typeface="楷体_GB2312"/>
              </a:rPr>
              <a:t>=</a:t>
            </a:r>
            <a:r>
              <a:rPr lang="en-US" altLang="zh-CN" sz="2800">
                <a:ea typeface="华文新魏" pitchFamily="2" charset="-122"/>
                <a:cs typeface="楷体_GB2312"/>
              </a:rPr>
              <a:t>2715x6</a:t>
            </a:r>
          </a:p>
          <a:p>
            <a:pPr>
              <a:lnSpc>
                <a:spcPct val="135000"/>
              </a:lnSpc>
              <a:buFont typeface="Arial" charset="0"/>
              <a:buNone/>
            </a:pPr>
            <a:r>
              <a:rPr lang="en-US" altLang="zh-CN" sz="2800" b="1">
                <a:ea typeface="华文新魏" pitchFamily="2" charset="-122"/>
                <a:cs typeface="楷体_GB2312"/>
              </a:rPr>
              <a:t>=</a:t>
            </a:r>
            <a:r>
              <a:rPr lang="en-US" altLang="zh-CN" sz="2800">
                <a:ea typeface="华文新魏" pitchFamily="2" charset="-122"/>
                <a:cs typeface="楷体_GB2312"/>
              </a:rPr>
              <a:t>16290</a:t>
            </a:r>
          </a:p>
          <a:p>
            <a:pPr>
              <a:lnSpc>
                <a:spcPct val="135000"/>
              </a:lnSpc>
              <a:buFont typeface="Arial" charset="0"/>
              <a:buNone/>
            </a:pPr>
            <a:r>
              <a:rPr lang="zh-CN" altLang="en-US" sz="2800">
                <a:solidFill>
                  <a:srgbClr val="FF3300"/>
                </a:solidFill>
                <a:ea typeface="华文新魏" pitchFamily="2" charset="-122"/>
                <a:cs typeface="楷体_GB2312"/>
              </a:rPr>
              <a:t>错误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2" grpId="0"/>
      <p:bldP spid="3" grpId="0"/>
      <p:bldP spid="5" grpId="0"/>
      <p:bldP spid="6" grpId="0"/>
      <p:bldP spid="28689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5"/>
          <p:cNvSpPr txBox="1">
            <a:spLocks noChangeArrowheads="1"/>
          </p:cNvSpPr>
          <p:nvPr/>
        </p:nvSpPr>
        <p:spPr bwMode="auto">
          <a:xfrm>
            <a:off x="684213" y="1844675"/>
            <a:ext cx="4537075" cy="66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  <a:buFont typeface="Arial" charset="0"/>
              <a:buNone/>
            </a:pP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3000 -285 </a:t>
            </a:r>
            <a:r>
              <a:rPr lang="en-US" altLang="zh-CN" sz="1800" b="1">
                <a:latin typeface="Arial" charset="0"/>
              </a:rPr>
              <a:t>×</a:t>
            </a:r>
            <a:r>
              <a:rPr lang="en-US" altLang="zh-CN" sz="1800">
                <a:latin typeface="Arial" charset="0"/>
              </a:rPr>
              <a:t> </a:t>
            </a: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6 </a:t>
            </a:r>
          </a:p>
        </p:txBody>
      </p:sp>
      <p:sp>
        <p:nvSpPr>
          <p:cNvPr id="29698" name="Text Box 11"/>
          <p:cNvSpPr txBox="1">
            <a:spLocks noChangeArrowheads="1"/>
          </p:cNvSpPr>
          <p:nvPr/>
        </p:nvSpPr>
        <p:spPr bwMode="auto">
          <a:xfrm>
            <a:off x="323850" y="1052513"/>
            <a:ext cx="6696075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  <a:buFont typeface="Arial" charset="0"/>
              <a:buNone/>
            </a:pPr>
            <a:r>
              <a:rPr lang="zh-CN" altLang="en-US" sz="2400" b="1">
                <a:latin typeface="楷体_GB2312"/>
                <a:ea typeface="楷体_GB2312"/>
                <a:cs typeface="楷体_GB2312"/>
              </a:rPr>
              <a:t>这道题，</a:t>
            </a:r>
            <a:r>
              <a:rPr lang="zh-CN" altLang="en-US" sz="2400" b="1">
                <a:latin typeface="楷体_GB2312"/>
              </a:rPr>
              <a:t>还可以这样算：</a:t>
            </a:r>
            <a:endParaRPr lang="en-US" sz="24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395288" y="2420938"/>
            <a:ext cx="4537075" cy="124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  <a:buFont typeface="Arial" charset="0"/>
              <a:buNone/>
            </a:pP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=3000 -1710</a:t>
            </a:r>
          </a:p>
          <a:p>
            <a:pPr>
              <a:lnSpc>
                <a:spcPct val="135000"/>
              </a:lnSpc>
              <a:buFont typeface="Arial" charset="0"/>
              <a:buNone/>
            </a:pP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=</a:t>
            </a:r>
            <a:r>
              <a:rPr lang="en-US" sz="2800" b="1">
                <a:latin typeface="楷体_GB2312"/>
                <a:ea typeface="楷体_GB2312"/>
                <a:cs typeface="楷体_GB2312"/>
              </a:rPr>
              <a:t>1290</a:t>
            </a:r>
            <a:endParaRPr lang="en-US"/>
          </a:p>
        </p:txBody>
      </p:sp>
      <p:grpSp>
        <p:nvGrpSpPr>
          <p:cNvPr id="33821" name="Group 74"/>
          <p:cNvGrpSpPr/>
          <p:nvPr/>
        </p:nvGrpSpPr>
        <p:grpSpPr bwMode="auto">
          <a:xfrm>
            <a:off x="4572000" y="2636838"/>
            <a:ext cx="2566988" cy="457200"/>
            <a:chOff x="0" y="0"/>
            <a:chExt cx="1617" cy="288"/>
          </a:xfrm>
        </p:grpSpPr>
        <p:sp>
          <p:nvSpPr>
            <p:cNvPr id="2" name="Text Box 35"/>
            <p:cNvSpPr txBox="1">
              <a:spLocks noChangeArrowheads="1"/>
            </p:cNvSpPr>
            <p:nvPr/>
          </p:nvSpPr>
          <p:spPr bwMode="auto">
            <a:xfrm>
              <a:off x="0" y="0"/>
              <a:ext cx="1617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/>
                  <a:ea typeface="楷体_GB2312"/>
                  <a:cs typeface="楷体_GB2312"/>
                </a:rPr>
                <a:t>1.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开机按 </a:t>
              </a:r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ON 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键。</a:t>
              </a:r>
            </a:p>
          </p:txBody>
        </p:sp>
        <p:sp>
          <p:nvSpPr>
            <p:cNvPr id="29706" name="AutoShape 68"/>
            <p:cNvSpPr>
              <a:spLocks noChangeArrowheads="1"/>
            </p:cNvSpPr>
            <p:nvPr/>
          </p:nvSpPr>
          <p:spPr bwMode="auto">
            <a:xfrm>
              <a:off x="813" y="44"/>
              <a:ext cx="673" cy="197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1200" b="1">
                <a:latin typeface="Arial" charset="0"/>
                <a:ea typeface="楷体_GB2312"/>
                <a:cs typeface="楷体_GB2312"/>
              </a:endParaRPr>
            </a:p>
          </p:txBody>
        </p:sp>
      </p:grpSp>
      <p:sp>
        <p:nvSpPr>
          <p:cNvPr id="33822" name="Text Box 35"/>
          <p:cNvSpPr txBox="1">
            <a:spLocks noChangeArrowheads="1"/>
          </p:cNvSpPr>
          <p:nvPr/>
        </p:nvSpPr>
        <p:spPr bwMode="auto">
          <a:xfrm>
            <a:off x="4572000" y="3357563"/>
            <a:ext cx="418401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2.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依次按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3 0 0 0-285 </a:t>
            </a:r>
            <a:r>
              <a:rPr lang="en-US" altLang="zh-CN" sz="1800" b="1">
                <a:ea typeface="华文新魏" pitchFamily="2" charset="-122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 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6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键。</a:t>
            </a:r>
          </a:p>
        </p:txBody>
      </p:sp>
      <p:sp>
        <p:nvSpPr>
          <p:cNvPr id="3" name="Text Box 35"/>
          <p:cNvSpPr txBox="1">
            <a:spLocks noChangeArrowheads="1"/>
          </p:cNvSpPr>
          <p:nvPr/>
        </p:nvSpPr>
        <p:spPr bwMode="auto">
          <a:xfrm>
            <a:off x="4572000" y="3933825"/>
            <a:ext cx="336613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3.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按 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=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键，显示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1290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。</a:t>
            </a:r>
          </a:p>
        </p:txBody>
      </p:sp>
      <p:sp>
        <p:nvSpPr>
          <p:cNvPr id="50190" name="Text Box 10"/>
          <p:cNvSpPr txBox="1">
            <a:spLocks noChangeArrowheads="1"/>
          </p:cNvSpPr>
          <p:nvPr/>
        </p:nvSpPr>
        <p:spPr bwMode="auto">
          <a:xfrm>
            <a:off x="395288" y="4292600"/>
            <a:ext cx="6264275" cy="485775"/>
          </a:xfrm>
          <a:prstGeom prst="rect">
            <a:avLst/>
          </a:prstGeom>
          <a:noFill/>
          <a:ln w="28575">
            <a:solidFill>
              <a:schemeClr val="hlink"/>
            </a:solidFill>
            <a:prstDash val="sysDot"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Arial" charset="0"/>
                <a:ea typeface="华文新魏" pitchFamily="2" charset="-122"/>
                <a:cs typeface="楷体_GB2312"/>
              </a:rPr>
              <a:t>有些科学计算器会自动先乘除后加减。</a:t>
            </a:r>
          </a:p>
        </p:txBody>
      </p:sp>
      <p:pic>
        <p:nvPicPr>
          <p:cNvPr id="29704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43775" y="5013325"/>
            <a:ext cx="1800225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8" name="Text Box 5"/>
          <p:cNvSpPr txBox="1">
            <a:spLocks noChangeArrowheads="1"/>
          </p:cNvSpPr>
          <p:nvPr/>
        </p:nvSpPr>
        <p:spPr bwMode="auto">
          <a:xfrm>
            <a:off x="250825" y="5013325"/>
            <a:ext cx="6696075" cy="944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solidFill>
                  <a:srgbClr val="FF3300"/>
                </a:solidFill>
                <a:latin typeface="楷体_GB2312"/>
                <a:ea typeface="华文新魏" pitchFamily="2" charset="-122"/>
              </a:rPr>
              <a:t>用计算器进行混合运算时</a:t>
            </a:r>
            <a:r>
              <a:rPr lang="zh-CN" altLang="en-US" sz="2800">
                <a:latin typeface="楷体_GB2312"/>
                <a:ea typeface="华文新魏" pitchFamily="2" charset="-122"/>
              </a:rPr>
              <a:t>，</a:t>
            </a:r>
            <a:r>
              <a:rPr lang="zh-CN" altLang="en-US" sz="2800">
                <a:solidFill>
                  <a:srgbClr val="FF3300"/>
                </a:solidFill>
                <a:latin typeface="楷体_GB2312"/>
                <a:ea typeface="华文新魏" pitchFamily="2" charset="-122"/>
              </a:rPr>
              <a:t>首先要明确计算器类型，再计算</a:t>
            </a:r>
            <a:r>
              <a:rPr lang="zh-CN" altLang="en-US" sz="2000">
                <a:latin typeface="楷体_GB2312"/>
                <a:ea typeface="华文新魏" pitchFamily="2" charset="-122"/>
              </a:rPr>
              <a:t>。</a:t>
            </a:r>
            <a:endParaRPr lang="en-US" altLang="zh-CN" sz="2000">
              <a:latin typeface="楷体_GB231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2" grpId="0"/>
      <p:bldP spid="3" grpId="0"/>
      <p:bldP spid="50190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900113" y="3284538"/>
            <a:ext cx="69834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>
                <a:ea typeface="华文新魏" pitchFamily="2" charset="-122"/>
                <a:cs typeface="楷体_GB2312"/>
              </a:rPr>
              <a:t>3</a:t>
            </a:r>
            <a:r>
              <a:rPr lang="en-US" altLang="zh-CN" sz="2800" b="1">
                <a:latin typeface="楷体_GB2312"/>
                <a:ea typeface="华文新魏" pitchFamily="2" charset="-122"/>
                <a:cs typeface="楷体_GB2312"/>
              </a:rPr>
              <a:t>.   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计算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：</a:t>
            </a: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545+285</a:t>
            </a:r>
            <a:r>
              <a:rPr lang="en-US" altLang="zh-CN" sz="1800" b="1">
                <a:latin typeface="Arial" charset="0"/>
              </a:rPr>
              <a:t>÷</a:t>
            </a:r>
            <a:r>
              <a:rPr lang="en-US" altLang="zh-CN" sz="2800" b="1">
                <a:latin typeface="楷体_GB2312"/>
              </a:rPr>
              <a:t>5</a:t>
            </a:r>
            <a:endParaRPr lang="zh-CN" altLang="en-US" sz="2800" b="1">
              <a:latin typeface="楷体_GB2312"/>
            </a:endParaRPr>
          </a:p>
        </p:txBody>
      </p:sp>
      <p:sp>
        <p:nvSpPr>
          <p:cNvPr id="2" name="同侧圆角矩形 1"/>
          <p:cNvSpPr/>
          <p:nvPr/>
        </p:nvSpPr>
        <p:spPr>
          <a:xfrm>
            <a:off x="468313" y="9810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5573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395288" y="1865630"/>
            <a:ext cx="7683500" cy="10058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2400" dirty="0">
                <a:ea typeface="华文新魏" pitchFamily="2" charset="-122"/>
              </a:rPr>
              <a:t>1.</a:t>
            </a:r>
            <a:r>
              <a:rPr lang="zh-CN" altLang="en-US" sz="2400" dirty="0">
                <a:ea typeface="华文新魏" pitchFamily="2" charset="-122"/>
              </a:rPr>
              <a:t>在计算器上开机用（     ） 键，关机用（     ）键。</a:t>
            </a:r>
          </a:p>
          <a:p>
            <a:pPr algn="ctr"/>
            <a:r>
              <a:rPr lang="en-US" altLang="zh-CN" sz="2400" dirty="0">
                <a:ea typeface="华文新魏" pitchFamily="2" charset="-122"/>
              </a:rPr>
              <a:t>2.</a:t>
            </a:r>
            <a:r>
              <a:rPr lang="zh-CN" altLang="en-US" sz="2400" dirty="0">
                <a:ea typeface="华文新魏" pitchFamily="2" charset="-122"/>
              </a:rPr>
              <a:t>在计算器上</a:t>
            </a:r>
            <a:r>
              <a:rPr lang="en-US" altLang="zh-CN" sz="2400" dirty="0">
                <a:ea typeface="华文新魏" pitchFamily="2" charset="-122"/>
              </a:rPr>
              <a:t>.</a:t>
            </a:r>
            <a:r>
              <a:rPr lang="zh-CN" altLang="en-US" sz="2400" dirty="0">
                <a:ea typeface="华文新魏" pitchFamily="2" charset="-122"/>
              </a:rPr>
              <a:t>用（      ）键来清除屏幕上的数字。</a:t>
            </a:r>
            <a:r>
              <a:rPr lang="zh-CN" altLang="en-US" dirty="0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5"/>
          <p:cNvSpPr txBox="1">
            <a:spLocks noChangeArrowheads="1"/>
          </p:cNvSpPr>
          <p:nvPr/>
        </p:nvSpPr>
        <p:spPr bwMode="auto">
          <a:xfrm>
            <a:off x="565150" y="2095500"/>
            <a:ext cx="6670675" cy="2443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ea typeface="华文新魏" pitchFamily="2" charset="-122"/>
                <a:cs typeface="楷体_GB2312"/>
              </a:rPr>
              <a:t>559+241=                       721</a:t>
            </a:r>
            <a:r>
              <a:rPr lang="zh-CN" altLang="en-US" sz="2800" b="1">
                <a:ea typeface="华文新魏" pitchFamily="2" charset="-122"/>
                <a:cs typeface="楷体_GB2312"/>
              </a:rPr>
              <a:t>－</a:t>
            </a:r>
            <a:r>
              <a:rPr lang="en-US" altLang="zh-CN" sz="2800" b="1">
                <a:ea typeface="华文新魏" pitchFamily="2" charset="-122"/>
                <a:cs typeface="楷体_GB2312"/>
              </a:rPr>
              <a:t>324= 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ea typeface="华文新魏" pitchFamily="2" charset="-122"/>
                <a:cs typeface="楷体_GB2312"/>
              </a:rPr>
              <a:t>59×84=                         3123÷9=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ea typeface="华文新魏" pitchFamily="2" charset="-122"/>
                <a:cs typeface="楷体_GB2312"/>
              </a:rPr>
              <a:t>729+362-826=              667+234×12=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ea typeface="华文新魏" pitchFamily="2" charset="-122"/>
                <a:cs typeface="楷体_GB2312"/>
              </a:rPr>
              <a:t>5846-(1428+519)=        (1645-865)×29=</a:t>
            </a:r>
          </a:p>
        </p:txBody>
      </p:sp>
      <p:sp>
        <p:nvSpPr>
          <p:cNvPr id="41987" name="Text Box 6"/>
          <p:cNvSpPr txBox="1">
            <a:spLocks noChangeArrowheads="1"/>
          </p:cNvSpPr>
          <p:nvPr/>
        </p:nvSpPr>
        <p:spPr bwMode="auto">
          <a:xfrm>
            <a:off x="5922963" y="2078038"/>
            <a:ext cx="7223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397</a:t>
            </a:r>
          </a:p>
        </p:txBody>
      </p:sp>
      <p:sp>
        <p:nvSpPr>
          <p:cNvPr id="31747" name="Text Box 7"/>
          <p:cNvSpPr txBox="1">
            <a:spLocks noChangeArrowheads="1"/>
          </p:cNvSpPr>
          <p:nvPr/>
        </p:nvSpPr>
        <p:spPr bwMode="auto">
          <a:xfrm>
            <a:off x="2051050" y="2708275"/>
            <a:ext cx="15128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4956       </a:t>
            </a:r>
          </a:p>
        </p:txBody>
      </p:sp>
      <p:sp>
        <p:nvSpPr>
          <p:cNvPr id="31748" name="Text Box 16"/>
          <p:cNvSpPr txBox="1">
            <a:spLocks noChangeArrowheads="1"/>
          </p:cNvSpPr>
          <p:nvPr/>
        </p:nvSpPr>
        <p:spPr bwMode="auto">
          <a:xfrm>
            <a:off x="468313" y="1557338"/>
            <a:ext cx="4752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ea typeface="华文新魏" pitchFamily="2" charset="-122"/>
                <a:cs typeface="楷体_GB2312"/>
              </a:rPr>
              <a:t>4.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用计算器计算</a:t>
            </a:r>
            <a:r>
              <a:rPr lang="zh-CN" altLang="en-US" sz="2400" b="1">
                <a:latin typeface="Arial" charset="0"/>
                <a:ea typeface="华文新魏" pitchFamily="2" charset="-122"/>
                <a:cs typeface="楷体_GB2312"/>
              </a:rPr>
              <a:t>。</a:t>
            </a:r>
            <a:endParaRPr lang="en-US" sz="2400" b="1">
              <a:latin typeface="Arial" charset="0"/>
              <a:ea typeface="华文新魏" pitchFamily="2" charset="-122"/>
              <a:cs typeface="楷体_GB2312"/>
            </a:endParaRP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2555875" y="2133600"/>
            <a:ext cx="8413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800</a:t>
            </a:r>
          </a:p>
        </p:txBody>
      </p:sp>
      <p:sp>
        <p:nvSpPr>
          <p:cNvPr id="41991" name="Text Box 6"/>
          <p:cNvSpPr txBox="1">
            <a:spLocks noChangeArrowheads="1"/>
          </p:cNvSpPr>
          <p:nvPr/>
        </p:nvSpPr>
        <p:spPr bwMode="auto">
          <a:xfrm>
            <a:off x="5740400" y="2708275"/>
            <a:ext cx="7223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347</a:t>
            </a:r>
          </a:p>
        </p:txBody>
      </p:sp>
      <p:sp>
        <p:nvSpPr>
          <p:cNvPr id="41992" name="Text Box 6"/>
          <p:cNvSpPr txBox="1">
            <a:spLocks noChangeArrowheads="1"/>
          </p:cNvSpPr>
          <p:nvPr/>
        </p:nvSpPr>
        <p:spPr bwMode="auto">
          <a:xfrm>
            <a:off x="3131820" y="3356928"/>
            <a:ext cx="8413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265</a:t>
            </a:r>
          </a:p>
        </p:txBody>
      </p:sp>
      <p:sp>
        <p:nvSpPr>
          <p:cNvPr id="41993" name="Text Box 6"/>
          <p:cNvSpPr txBox="1">
            <a:spLocks noChangeArrowheads="1"/>
          </p:cNvSpPr>
          <p:nvPr/>
        </p:nvSpPr>
        <p:spPr bwMode="auto">
          <a:xfrm>
            <a:off x="6804025" y="3356928"/>
            <a:ext cx="10604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3475</a:t>
            </a:r>
          </a:p>
        </p:txBody>
      </p:sp>
      <p:sp>
        <p:nvSpPr>
          <p:cNvPr id="41994" name="Text Box 6"/>
          <p:cNvSpPr txBox="1">
            <a:spLocks noChangeArrowheads="1"/>
          </p:cNvSpPr>
          <p:nvPr/>
        </p:nvSpPr>
        <p:spPr bwMode="auto">
          <a:xfrm>
            <a:off x="3563303" y="4004945"/>
            <a:ext cx="10604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3899</a:t>
            </a:r>
          </a:p>
        </p:txBody>
      </p:sp>
      <p:sp>
        <p:nvSpPr>
          <p:cNvPr id="41995" name="Text Box 6"/>
          <p:cNvSpPr txBox="1">
            <a:spLocks noChangeArrowheads="1"/>
          </p:cNvSpPr>
          <p:nvPr/>
        </p:nvSpPr>
        <p:spPr bwMode="auto">
          <a:xfrm>
            <a:off x="7236143" y="4004628"/>
            <a:ext cx="12795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22620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utoUpdateAnimBg="0"/>
      <p:bldP spid="31747" grpId="0" autoUpdateAnimBg="0"/>
      <p:bldP spid="41990" grpId="0" autoUpdateAnimBg="0"/>
      <p:bldP spid="41991" grpId="0" autoUpdateAnimBg="0"/>
      <p:bldP spid="41992" grpId="0" autoUpdateAnimBg="0"/>
      <p:bldP spid="41993" grpId="0" autoUpdateAnimBg="0"/>
      <p:bldP spid="41994" grpId="0" autoUpdateAnimBg="0"/>
      <p:bldP spid="4199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2"/>
          <p:cNvSpPr txBox="1">
            <a:spLocks noChangeArrowheads="1"/>
          </p:cNvSpPr>
          <p:nvPr/>
        </p:nvSpPr>
        <p:spPr bwMode="auto">
          <a:xfrm>
            <a:off x="539750" y="1484313"/>
            <a:ext cx="51895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ea typeface="华文新魏" pitchFamily="2" charset="-122"/>
                <a:cs typeface="楷体_GB2312"/>
              </a:rPr>
              <a:t>5.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下面是三个小区</a:t>
            </a:r>
            <a:r>
              <a:rPr lang="en-US" altLang="zh-CN" sz="2400" b="1">
                <a:ea typeface="华文新魏" pitchFamily="2" charset="-122"/>
                <a:cs typeface="楷体_GB2312"/>
              </a:rPr>
              <a:t>8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月份的用电情况。</a:t>
            </a:r>
            <a:endParaRPr lang="en-US" sz="2400" b="1">
              <a:ea typeface="华文新魏" pitchFamily="2" charset="-122"/>
              <a:cs typeface="楷体_GB2312"/>
            </a:endParaRPr>
          </a:p>
        </p:txBody>
      </p:sp>
      <p:sp>
        <p:nvSpPr>
          <p:cNvPr id="50179" name="Text Box 5"/>
          <p:cNvSpPr txBox="1">
            <a:spLocks noChangeArrowheads="1"/>
          </p:cNvSpPr>
          <p:nvPr/>
        </p:nvSpPr>
        <p:spPr bwMode="auto">
          <a:xfrm>
            <a:off x="3689350" y="3933825"/>
            <a:ext cx="9540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45024</a:t>
            </a:r>
          </a:p>
        </p:txBody>
      </p:sp>
      <p:sp>
        <p:nvSpPr>
          <p:cNvPr id="50180" name="Text Box 6"/>
          <p:cNvSpPr txBox="1">
            <a:spLocks noChangeArrowheads="1"/>
          </p:cNvSpPr>
          <p:nvPr/>
        </p:nvSpPr>
        <p:spPr bwMode="auto">
          <a:xfrm>
            <a:off x="5346700" y="3933825"/>
            <a:ext cx="9540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63434</a:t>
            </a:r>
          </a:p>
        </p:txBody>
      </p:sp>
      <p:sp>
        <p:nvSpPr>
          <p:cNvPr id="50181" name="Text Box 7"/>
          <p:cNvSpPr txBox="1">
            <a:spLocks noChangeArrowheads="1"/>
          </p:cNvSpPr>
          <p:nvPr/>
        </p:nvSpPr>
        <p:spPr bwMode="auto">
          <a:xfrm>
            <a:off x="6973888" y="3933825"/>
            <a:ext cx="11080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131634</a:t>
            </a:r>
          </a:p>
        </p:txBody>
      </p:sp>
      <p:graphicFrame>
        <p:nvGraphicFramePr>
          <p:cNvPr id="50184" name="Group 8"/>
          <p:cNvGraphicFramePr>
            <a:graphicFrameLocks noGrp="1"/>
          </p:cNvGraphicFramePr>
          <p:nvPr/>
        </p:nvGraphicFramePr>
        <p:xfrm>
          <a:off x="681038" y="2543175"/>
          <a:ext cx="7867650" cy="1831975"/>
        </p:xfrm>
        <a:graphic>
          <a:graphicData uri="http://schemas.openxmlformats.org/drawingml/2006/table">
            <a:tbl>
              <a:tblPr/>
              <a:tblGrid>
                <a:gridCol w="255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楷体_GB231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CFE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楷体_GB2312"/>
                        </a:rPr>
                        <a:t>A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楷体_GB2312"/>
                        </a:rPr>
                        <a:t>小区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CFE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楷体_GB2312"/>
                        </a:rPr>
                        <a:t>B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楷体_GB2312"/>
                        </a:rPr>
                        <a:t>小区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CFE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楷体_GB2312"/>
                        </a:rPr>
                        <a:t>C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楷体_GB2312"/>
                        </a:rPr>
                        <a:t>小区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CFE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楷体_GB2312"/>
                        </a:rPr>
                        <a:t>每户用电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楷体_GB2312"/>
                        </a:rPr>
                        <a:t>268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楷体_GB2312"/>
                        </a:rPr>
                        <a:t>197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楷体_GB2312"/>
                        </a:rPr>
                        <a:t>309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楷体_GB2312"/>
                        </a:rPr>
                        <a:t>户        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C7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楷体_GB2312"/>
                        </a:rPr>
                        <a:t>168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C7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楷体_GB2312"/>
                        </a:rPr>
                        <a:t>322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C7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楷体_GB2312"/>
                        </a:rPr>
                        <a:t>426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C7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楷体_GB2312"/>
                        </a:rPr>
                        <a:t>电费总额（元）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楷体_GB231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楷体_GB231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楷体_GB231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2800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581525"/>
            <a:ext cx="22320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utoUpdateAnimBg="0"/>
      <p:bldP spid="50180" grpId="0" autoUpdateAnimBg="0"/>
      <p:bldP spid="5018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6"/>
          <p:cNvSpPr txBox="1">
            <a:spLocks noChangeArrowheads="1"/>
          </p:cNvSpPr>
          <p:nvPr/>
        </p:nvSpPr>
        <p:spPr bwMode="auto">
          <a:xfrm>
            <a:off x="539750" y="1484313"/>
            <a:ext cx="70580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ea typeface="华文新魏" pitchFamily="2" charset="-122"/>
              </a:rPr>
              <a:t>今天这节课我们学习了用计算器计算</a:t>
            </a:r>
            <a:r>
              <a:rPr lang="en-US" altLang="zh-CN" sz="3200">
                <a:ea typeface="华文新魏" pitchFamily="2" charset="-122"/>
              </a:rPr>
              <a:t>:</a:t>
            </a:r>
          </a:p>
        </p:txBody>
      </p:sp>
      <p:pic>
        <p:nvPicPr>
          <p:cNvPr id="33794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3588" y="4941888"/>
            <a:ext cx="203041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同侧圆角矩形 2"/>
          <p:cNvSpPr/>
          <p:nvPr/>
        </p:nvSpPr>
        <p:spPr>
          <a:xfrm>
            <a:off x="323850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课堂小结</a:t>
            </a:r>
          </a:p>
        </p:txBody>
      </p:sp>
      <p:grpSp>
        <p:nvGrpSpPr>
          <p:cNvPr id="33821" name="Group 74"/>
          <p:cNvGrpSpPr/>
          <p:nvPr/>
        </p:nvGrpSpPr>
        <p:grpSpPr bwMode="auto">
          <a:xfrm>
            <a:off x="747941" y="2217191"/>
            <a:ext cx="3953032" cy="518660"/>
            <a:chOff x="-540" y="-1"/>
            <a:chExt cx="2467" cy="346"/>
          </a:xfrm>
        </p:grpSpPr>
        <p:sp>
          <p:nvSpPr>
            <p:cNvPr id="2" name="Text Box 35"/>
            <p:cNvSpPr txBox="1">
              <a:spLocks noChangeArrowheads="1"/>
            </p:cNvSpPr>
            <p:nvPr/>
          </p:nvSpPr>
          <p:spPr bwMode="auto">
            <a:xfrm>
              <a:off x="-540" y="-1"/>
              <a:ext cx="2467" cy="3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2800">
                  <a:latin typeface="楷体_GB2312"/>
                  <a:ea typeface="华文新魏" pitchFamily="2" charset="-122"/>
                </a:rPr>
                <a:t>1</a:t>
              </a:r>
              <a:r>
                <a:rPr lang="en-US" altLang="zh-CN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/>
                  <a:ea typeface="楷体_GB2312"/>
                  <a:cs typeface="楷体_GB2312"/>
                </a:rPr>
                <a:t>.</a:t>
              </a:r>
              <a:r>
                <a:rPr lang="zh-CN" altLang="en-US" sz="2800">
                  <a:solidFill>
                    <a:srgbClr val="FF3300"/>
                  </a:solidFill>
                  <a:latin typeface="楷体_GB2312"/>
                  <a:ea typeface="华文新魏" pitchFamily="2" charset="-122"/>
                </a:rPr>
                <a:t>开机按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          </a:t>
              </a:r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ON       </a:t>
              </a:r>
              <a:r>
                <a:rPr lang="zh-CN" altLang="en-US" sz="2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键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。</a:t>
              </a:r>
            </a:p>
          </p:txBody>
        </p:sp>
        <p:sp>
          <p:nvSpPr>
            <p:cNvPr id="33799" name="AutoShape 68"/>
            <p:cNvSpPr>
              <a:spLocks noChangeArrowheads="1"/>
            </p:cNvSpPr>
            <p:nvPr/>
          </p:nvSpPr>
          <p:spPr bwMode="auto">
            <a:xfrm>
              <a:off x="543" y="87"/>
              <a:ext cx="674" cy="209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1200" b="1">
                <a:latin typeface="Arial" charset="0"/>
                <a:ea typeface="楷体_GB2312"/>
                <a:cs typeface="楷体_GB2312"/>
              </a:endParaRPr>
            </a:p>
          </p:txBody>
        </p:sp>
      </p:grpSp>
      <p:sp>
        <p:nvSpPr>
          <p:cNvPr id="33822" name="Text Box 35"/>
          <p:cNvSpPr txBox="1">
            <a:spLocks noChangeArrowheads="1"/>
          </p:cNvSpPr>
          <p:nvPr/>
        </p:nvSpPr>
        <p:spPr bwMode="auto">
          <a:xfrm>
            <a:off x="755333" y="2781300"/>
            <a:ext cx="2886075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800">
                <a:latin typeface="楷体_GB2312"/>
                <a:ea typeface="华文新魏" pitchFamily="2" charset="-122"/>
              </a:rPr>
              <a:t>2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.</a:t>
            </a:r>
            <a:r>
              <a:rPr lang="zh-CN" altLang="en-US" sz="2800">
                <a:solidFill>
                  <a:srgbClr val="FF3300"/>
                </a:solidFill>
                <a:latin typeface="楷体_GB2312"/>
                <a:ea typeface="华文新魏" pitchFamily="2" charset="-122"/>
              </a:rPr>
              <a:t>依次按数字键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。</a:t>
            </a:r>
          </a:p>
        </p:txBody>
      </p:sp>
      <p:sp>
        <p:nvSpPr>
          <p:cNvPr id="33801" name="Text Box 35"/>
          <p:cNvSpPr txBox="1">
            <a:spLocks noChangeArrowheads="1"/>
          </p:cNvSpPr>
          <p:nvPr/>
        </p:nvSpPr>
        <p:spPr bwMode="auto">
          <a:xfrm>
            <a:off x="755650" y="3284855"/>
            <a:ext cx="4089400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800">
                <a:latin typeface="楷体_GB2312"/>
                <a:ea typeface="华文新魏" pitchFamily="2" charset="-122"/>
              </a:rPr>
              <a:t>3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.</a:t>
            </a:r>
            <a:r>
              <a:rPr lang="zh-CN" altLang="en-US" sz="2800">
                <a:solidFill>
                  <a:srgbClr val="FF3300"/>
                </a:solidFill>
                <a:latin typeface="楷体_GB2312"/>
                <a:ea typeface="华文新魏" pitchFamily="2" charset="-122"/>
              </a:rPr>
              <a:t>按 = 键，显示 得数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。</a:t>
            </a:r>
          </a:p>
        </p:txBody>
      </p:sp>
      <p:sp>
        <p:nvSpPr>
          <p:cNvPr id="6" name="Text Box 35"/>
          <p:cNvSpPr txBox="1">
            <a:spLocks noChangeArrowheads="1"/>
          </p:cNvSpPr>
          <p:nvPr/>
        </p:nvSpPr>
        <p:spPr bwMode="auto">
          <a:xfrm>
            <a:off x="755333" y="3861118"/>
            <a:ext cx="2773680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800">
                <a:latin typeface="楷体_GB2312"/>
                <a:ea typeface="华文新魏" pitchFamily="2" charset="-122"/>
              </a:rPr>
              <a:t>4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.</a:t>
            </a:r>
            <a:r>
              <a:rPr lang="zh-CN" altLang="en-US" sz="2800">
                <a:solidFill>
                  <a:srgbClr val="FF3300"/>
                </a:solidFill>
                <a:latin typeface="楷体_GB2312"/>
                <a:ea typeface="华文新魏" pitchFamily="2" charset="-122"/>
              </a:rPr>
              <a:t>按 AC键清屏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。</a:t>
            </a:r>
          </a:p>
        </p:txBody>
      </p:sp>
      <p:sp>
        <p:nvSpPr>
          <p:cNvPr id="33803" name="Text Box 5"/>
          <p:cNvSpPr txBox="1">
            <a:spLocks noChangeArrowheads="1"/>
          </p:cNvSpPr>
          <p:nvPr/>
        </p:nvSpPr>
        <p:spPr bwMode="auto">
          <a:xfrm>
            <a:off x="755650" y="4508500"/>
            <a:ext cx="6696075" cy="944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>
                <a:latin typeface="楷体_GB2312"/>
                <a:ea typeface="华文新魏" pitchFamily="2" charset="-122"/>
              </a:rPr>
              <a:t>5.</a:t>
            </a:r>
            <a:r>
              <a:rPr lang="zh-CN" altLang="en-US" sz="2800">
                <a:solidFill>
                  <a:srgbClr val="FF3300"/>
                </a:solidFill>
                <a:latin typeface="楷体_GB2312"/>
                <a:ea typeface="华文新魏" pitchFamily="2" charset="-122"/>
              </a:rPr>
              <a:t>用计算器进行混合运算时</a:t>
            </a:r>
            <a:r>
              <a:rPr lang="zh-CN" altLang="en-US" sz="2800">
                <a:latin typeface="楷体_GB2312"/>
                <a:ea typeface="华文新魏" pitchFamily="2" charset="-122"/>
              </a:rPr>
              <a:t>，</a:t>
            </a:r>
            <a:r>
              <a:rPr lang="zh-CN" altLang="en-US" sz="2800">
                <a:solidFill>
                  <a:srgbClr val="FF3300"/>
                </a:solidFill>
                <a:latin typeface="楷体_GB2312"/>
                <a:ea typeface="华文新魏" pitchFamily="2" charset="-122"/>
              </a:rPr>
              <a:t>先要明确计算器类型，再计算</a:t>
            </a:r>
            <a:r>
              <a:rPr lang="zh-CN" altLang="en-US" sz="2000">
                <a:latin typeface="楷体_GB2312"/>
                <a:ea typeface="华文新魏" pitchFamily="2" charset="-122"/>
              </a:rPr>
              <a:t>。</a:t>
            </a:r>
            <a:endParaRPr lang="en-US" altLang="zh-CN" sz="2000">
              <a:latin typeface="楷体_GB231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2" grpId="0"/>
      <p:bldP spid="33801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755650" y="2951163"/>
            <a:ext cx="7920038" cy="155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1800" b="1">
                <a:latin typeface="Arial" charset="0"/>
              </a:rPr>
              <a:t>         </a:t>
            </a:r>
            <a:r>
              <a:rPr lang="en-US" altLang="zh-CN" sz="2400" b="1">
                <a:ea typeface="华文新魏" pitchFamily="2" charset="-122"/>
              </a:rPr>
              <a:t>1642</a:t>
            </a:r>
            <a:r>
              <a:rPr lang="zh-CN" altLang="en-US" sz="2400" b="1">
                <a:ea typeface="华文新魏" pitchFamily="2" charset="-122"/>
              </a:rPr>
              <a:t>年，法国数学家帕斯卡</a:t>
            </a:r>
            <a:r>
              <a:rPr lang="zh-CN" altLang="en-US" sz="1800" b="1">
                <a:ea typeface="华文新魏" pitchFamily="2" charset="-122"/>
              </a:rPr>
              <a:t>（</a:t>
            </a:r>
            <a:r>
              <a:rPr lang="en-US" altLang="zh-CN" sz="1800" b="1">
                <a:ea typeface="华文新魏" pitchFamily="2" charset="-122"/>
              </a:rPr>
              <a:t>B.Pascal</a:t>
            </a:r>
            <a:r>
              <a:rPr lang="zh-CN" altLang="en-US" sz="1800" b="1">
                <a:ea typeface="华文新魏" pitchFamily="2" charset="-122"/>
              </a:rPr>
              <a:t>）</a:t>
            </a:r>
            <a:r>
              <a:rPr lang="zh-CN" altLang="en-US" sz="2400" b="1">
                <a:ea typeface="华文新魏" pitchFamily="2" charset="-122"/>
              </a:rPr>
              <a:t>发明了世界上第一部机械计算器， </a:t>
            </a:r>
            <a:r>
              <a:rPr lang="en-US" altLang="zh-CN" sz="2400" b="1">
                <a:ea typeface="华文新魏" pitchFamily="2" charset="-122"/>
              </a:rPr>
              <a:t>1977</a:t>
            </a:r>
            <a:r>
              <a:rPr lang="zh-CN" altLang="en-US" sz="2400" b="1">
                <a:ea typeface="华文新魏" pitchFamily="2" charset="-122"/>
              </a:rPr>
              <a:t>年，日本卡西欧</a:t>
            </a:r>
            <a:r>
              <a:rPr lang="zh-CN" altLang="en-US" sz="1800" b="1">
                <a:ea typeface="华文新魏" pitchFamily="2" charset="-122"/>
              </a:rPr>
              <a:t>（</a:t>
            </a:r>
            <a:r>
              <a:rPr lang="en-US" altLang="zh-CN" sz="1800" b="1">
                <a:ea typeface="华文新魏" pitchFamily="2" charset="-122"/>
              </a:rPr>
              <a:t>Casio</a:t>
            </a:r>
            <a:r>
              <a:rPr lang="zh-CN" altLang="en-US" sz="1800" b="1">
                <a:ea typeface="华文新魏" pitchFamily="2" charset="-122"/>
              </a:rPr>
              <a:t>）</a:t>
            </a:r>
            <a:r>
              <a:rPr lang="zh-CN" altLang="en-US" sz="2400" b="1">
                <a:ea typeface="华文新魏" pitchFamily="2" charset="-122"/>
              </a:rPr>
              <a:t>公司生产出世界上第一部微型计算器</a:t>
            </a:r>
            <a:r>
              <a:rPr lang="en-US" altLang="zh-CN" sz="2400" b="1">
                <a:ea typeface="华文新魏" pitchFamily="2" charset="-122"/>
              </a:rPr>
              <a:t>MQ-6</a:t>
            </a:r>
            <a:r>
              <a:rPr lang="zh-CN" altLang="en-US" sz="2400" b="1">
                <a:ea typeface="华文新魏" pitchFamily="2" charset="-122"/>
              </a:rPr>
              <a:t>。这种袖珍计算器可握在手掌中，使用方便。这两项发明前后相隔 </a:t>
            </a:r>
            <a:r>
              <a:rPr lang="en-US" altLang="zh-CN" sz="2400" b="1">
                <a:ea typeface="华文新魏" pitchFamily="2" charset="-122"/>
              </a:rPr>
              <a:t>335</a:t>
            </a:r>
            <a:r>
              <a:rPr lang="zh-CN" altLang="en-US" sz="2400" b="1">
                <a:ea typeface="华文新魏" pitchFamily="2" charset="-122"/>
              </a:rPr>
              <a:t>年。</a:t>
            </a:r>
          </a:p>
        </p:txBody>
      </p:sp>
      <p:sp>
        <p:nvSpPr>
          <p:cNvPr id="34818" name="Text Box 5"/>
          <p:cNvSpPr txBox="1">
            <a:spLocks noChangeArrowheads="1"/>
          </p:cNvSpPr>
          <p:nvPr/>
        </p:nvSpPr>
        <p:spPr bwMode="auto">
          <a:xfrm>
            <a:off x="900113" y="1484313"/>
            <a:ext cx="259238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Arial" charset="0"/>
                <a:ea typeface="华文新魏" pitchFamily="2" charset="-122"/>
              </a:rPr>
              <a:t>小资料</a:t>
            </a:r>
            <a:r>
              <a:rPr lang="zh-CN" altLang="en-US" sz="1800">
                <a:latin typeface="Arial" charset="0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allAtOnce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1187450" y="2800350"/>
            <a:ext cx="6553200" cy="2103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1800">
                <a:latin typeface="Arial" charset="0"/>
              </a:rPr>
              <a:t>       </a:t>
            </a:r>
            <a:r>
              <a:rPr lang="zh-CN" altLang="en-US" sz="3200" b="1">
                <a:ea typeface="华文新魏" pitchFamily="2" charset="-122"/>
              </a:rPr>
              <a:t>我国上海超级计算中心旗下的曙光</a:t>
            </a:r>
            <a:r>
              <a:rPr lang="en-US" altLang="zh-CN" sz="3200" b="1">
                <a:ea typeface="华文新魏" pitchFamily="2" charset="-122"/>
              </a:rPr>
              <a:t>4000A</a:t>
            </a:r>
            <a:r>
              <a:rPr lang="zh-CN" altLang="en-US" sz="3200" b="1">
                <a:ea typeface="华文新魏" pitchFamily="2" charset="-122"/>
              </a:rPr>
              <a:t>每秒运算速度为</a:t>
            </a:r>
            <a:r>
              <a:rPr lang="en-US" altLang="zh-CN" sz="3200" b="1">
                <a:ea typeface="华文新魏" pitchFamily="2" charset="-122"/>
              </a:rPr>
              <a:t>11</a:t>
            </a:r>
            <a:r>
              <a:rPr lang="zh-CN" altLang="en-US" sz="3200" b="1">
                <a:solidFill>
                  <a:srgbClr val="FF00FF"/>
                </a:solidFill>
                <a:ea typeface="华文新魏" pitchFamily="2" charset="-122"/>
              </a:rPr>
              <a:t>万亿次，</a:t>
            </a:r>
            <a:r>
              <a:rPr lang="zh-CN" altLang="en-US" sz="3200" b="1">
                <a:ea typeface="华文新魏" pitchFamily="2" charset="-122"/>
              </a:rPr>
              <a:t>在全球超级计算机</a:t>
            </a:r>
            <a:r>
              <a:rPr lang="en-US" altLang="zh-CN" sz="3200" b="1">
                <a:ea typeface="华文新魏" pitchFamily="2" charset="-122"/>
              </a:rPr>
              <a:t>500</a:t>
            </a:r>
            <a:r>
              <a:rPr lang="zh-CN" altLang="en-US" sz="3200" b="1">
                <a:ea typeface="华文新魏" pitchFamily="2" charset="-122"/>
              </a:rPr>
              <a:t>强最新排名中名列第</a:t>
            </a:r>
            <a:r>
              <a:rPr lang="en-US" altLang="zh-CN" sz="3200" b="1">
                <a:solidFill>
                  <a:srgbClr val="FF3300"/>
                </a:solidFill>
                <a:ea typeface="华文新魏" pitchFamily="2" charset="-122"/>
              </a:rPr>
              <a:t>41</a:t>
            </a:r>
            <a:r>
              <a:rPr lang="zh-CN" altLang="en-US" sz="3200" b="1">
                <a:ea typeface="华文新魏" pitchFamily="2" charset="-122"/>
              </a:rPr>
              <a:t>位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5842" name="Text Box 5"/>
          <p:cNvSpPr txBox="1">
            <a:spLocks noChangeArrowheads="1"/>
          </p:cNvSpPr>
          <p:nvPr/>
        </p:nvSpPr>
        <p:spPr bwMode="auto">
          <a:xfrm>
            <a:off x="900113" y="1484313"/>
            <a:ext cx="259238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Arial" charset="0"/>
                <a:ea typeface="华文新魏" pitchFamily="2" charset="-122"/>
              </a:rPr>
              <a:t>小资料</a:t>
            </a:r>
            <a:r>
              <a:rPr lang="zh-CN" altLang="en-US" sz="1800">
                <a:latin typeface="Arial" charset="0"/>
                <a:ea typeface="华文新魏" pitchFamily="2" charset="-122"/>
              </a:rPr>
              <a:t>：</a:t>
            </a:r>
          </a:p>
        </p:txBody>
      </p:sp>
      <p:pic>
        <p:nvPicPr>
          <p:cNvPr id="35843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7050" y="4729163"/>
            <a:ext cx="2266950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10"/>
          <p:cNvGrpSpPr/>
          <p:nvPr/>
        </p:nvGrpSpPr>
        <p:grpSpPr bwMode="auto">
          <a:xfrm>
            <a:off x="268288" y="1125538"/>
            <a:ext cx="2255837" cy="569912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  <a:cs typeface="黑体"/>
                </a:rPr>
                <a:t>学习目标</a:t>
              </a:r>
            </a:p>
          </p:txBody>
        </p:sp>
      </p:grpSp>
      <p:pic>
        <p:nvPicPr>
          <p:cNvPr id="1741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5"/>
          <p:cNvSpPr txBox="1">
            <a:spLocks noChangeArrowheads="1"/>
          </p:cNvSpPr>
          <p:nvPr/>
        </p:nvSpPr>
        <p:spPr bwMode="auto">
          <a:xfrm>
            <a:off x="539750" y="3933825"/>
            <a:ext cx="777716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>
                <a:ea typeface="华文新魏" pitchFamily="2" charset="-122"/>
              </a:rPr>
              <a:t>会用计算器进行简单计算。</a:t>
            </a:r>
            <a:r>
              <a:rPr lang="zh-CN" altLang="en-US" b="1">
                <a:ea typeface="华文新魏" pitchFamily="2" charset="-122"/>
              </a:rPr>
              <a:t> </a:t>
            </a:r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1052513" y="2357438"/>
            <a:ext cx="7551737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685800" indent="-685800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dirty="0">
                <a:ea typeface="华文新魏" pitchFamily="2" charset="-122"/>
              </a:rPr>
              <a:t>认识计算器，了解计算器的基本功能。</a:t>
            </a:r>
            <a:r>
              <a:rPr lang="zh-CN" altLang="en-US" b="1" dirty="0">
                <a:ea typeface="华文新魏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346"/>
          <p:cNvSpPr txBox="1">
            <a:spLocks noChangeArrowheads="1"/>
          </p:cNvSpPr>
          <p:nvPr/>
        </p:nvSpPr>
        <p:spPr bwMode="auto">
          <a:xfrm>
            <a:off x="2843213" y="5013325"/>
            <a:ext cx="2376487" cy="2968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/>
          <a:lstStyle/>
          <a:p>
            <a:pPr algn="just">
              <a:buFont typeface="Arial" charset="0"/>
              <a:buNone/>
            </a:pPr>
            <a:r>
              <a:rPr lang="zh-CN" altLang="en-US" sz="1600" b="1">
                <a:latin typeface="Times New Roman" pitchFamily="18" charset="0"/>
                <a:ea typeface="华文新魏" pitchFamily="2" charset="-122"/>
                <a:cs typeface="楷体_GB2312"/>
              </a:rPr>
              <a:t>泰山石刻数量统计表</a:t>
            </a:r>
            <a:endParaRPr lang="zh-CN" altLang="en-US" sz="1600" b="1">
              <a:latin typeface="Arial" charset="0"/>
              <a:ea typeface="华文新魏" pitchFamily="2" charset="-122"/>
              <a:cs typeface="楷体_GB2312"/>
            </a:endParaRPr>
          </a:p>
        </p:txBody>
      </p:sp>
      <p:sp>
        <p:nvSpPr>
          <p:cNvPr id="19458" name="Text Box 345"/>
          <p:cNvSpPr txBox="1">
            <a:spLocks noChangeArrowheads="1"/>
          </p:cNvSpPr>
          <p:nvPr/>
        </p:nvSpPr>
        <p:spPr bwMode="auto">
          <a:xfrm>
            <a:off x="2843213" y="4062413"/>
            <a:ext cx="2376487" cy="2968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/>
          <a:lstStyle/>
          <a:p>
            <a:pPr algn="just">
              <a:buFont typeface="Arial" charset="0"/>
              <a:buNone/>
            </a:pPr>
            <a:r>
              <a:rPr lang="zh-CN" altLang="en-US" sz="1600" b="1">
                <a:latin typeface="Times New Roman" pitchFamily="18" charset="0"/>
                <a:ea typeface="华文新魏" pitchFamily="2" charset="-122"/>
                <a:cs typeface="楷体_GB2312"/>
              </a:rPr>
              <a:t>泰山古树数量统计表</a:t>
            </a:r>
            <a:endParaRPr lang="zh-CN" altLang="en-US" sz="1600" b="1">
              <a:latin typeface="Arial" charset="0"/>
              <a:ea typeface="华文新魏" pitchFamily="2" charset="-122"/>
              <a:cs typeface="楷体_GB2312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6135688" y="2209800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en-US" sz="18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5919788" y="3074988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en-US" sz="18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7180263" y="2708275"/>
            <a:ext cx="1963737" cy="915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800" b="1">
                <a:solidFill>
                  <a:srgbClr val="FF0000"/>
                </a:solidFill>
                <a:ea typeface="华文新魏" pitchFamily="2" charset="-122"/>
                <a:cs typeface="楷体_GB2312"/>
              </a:rPr>
              <a:t>红门、中天山和南天门一共有多少棵古树？</a:t>
            </a:r>
            <a:r>
              <a:rPr lang="zh-CN" altLang="en-US" sz="1800" b="1">
                <a:solidFill>
                  <a:srgbClr val="FF0000"/>
                </a:solidFill>
                <a:latin typeface="楷体_GB2312"/>
                <a:ea typeface="华文新魏" pitchFamily="2" charset="-122"/>
                <a:cs typeface="楷体_GB2312"/>
              </a:rPr>
              <a:t> </a:t>
            </a:r>
          </a:p>
        </p:txBody>
      </p:sp>
      <p:sp>
        <p:nvSpPr>
          <p:cNvPr id="27657" name="Text Box 13"/>
          <p:cNvSpPr txBox="1">
            <a:spLocks noChangeArrowheads="1"/>
          </p:cNvSpPr>
          <p:nvPr/>
        </p:nvSpPr>
        <p:spPr bwMode="auto">
          <a:xfrm>
            <a:off x="684213" y="6021388"/>
            <a:ext cx="51355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ea typeface="华文新魏" pitchFamily="2" charset="-122"/>
                <a:cs typeface="楷体_GB2312"/>
              </a:rPr>
              <a:t>根据这些信息，</a:t>
            </a:r>
            <a:r>
              <a:rPr lang="zh-CN" altLang="en-US" sz="2400" b="1">
                <a:solidFill>
                  <a:srgbClr val="FF0000"/>
                </a:solidFill>
                <a:ea typeface="华文新魏" pitchFamily="2" charset="-122"/>
                <a:cs typeface="楷体_GB2312"/>
              </a:rPr>
              <a:t> 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你能提出什么问题？</a:t>
            </a:r>
          </a:p>
        </p:txBody>
      </p:sp>
      <p:pic>
        <p:nvPicPr>
          <p:cNvPr id="19463" name="Picture 38" descr="01"/>
          <p:cNvPicPr>
            <a:picLocks noChangeAspect="1" noChangeArrowheads="1"/>
          </p:cNvPicPr>
          <p:nvPr/>
        </p:nvPicPr>
        <p:blipFill>
          <a:blip r:embed="rId2"/>
          <a:srcRect b="44183"/>
          <a:stretch>
            <a:fillRect/>
          </a:stretch>
        </p:blipFill>
        <p:spPr bwMode="auto">
          <a:xfrm>
            <a:off x="395288" y="1052830"/>
            <a:ext cx="6840537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0" name="Text Box 48"/>
          <p:cNvSpPr txBox="1">
            <a:spLocks noChangeArrowheads="1"/>
          </p:cNvSpPr>
          <p:nvPr/>
        </p:nvSpPr>
        <p:spPr bwMode="auto">
          <a:xfrm>
            <a:off x="7235825" y="4365625"/>
            <a:ext cx="1728788" cy="915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800" b="1">
                <a:solidFill>
                  <a:srgbClr val="FF0000"/>
                </a:solidFill>
                <a:latin typeface="Arial" charset="0"/>
                <a:ea typeface="华文新魏" pitchFamily="2" charset="-122"/>
                <a:cs typeface="楷体_GB2312"/>
              </a:rPr>
              <a:t>灵岩寺古树的数量是岱庙的几倍？</a:t>
            </a:r>
            <a:endParaRPr lang="zh-CN" altLang="en-US" sz="1800" b="1">
              <a:solidFill>
                <a:srgbClr val="FF3300"/>
              </a:solidFill>
              <a:latin typeface="楷体_GB2312"/>
              <a:ea typeface="华文新魏" pitchFamily="2" charset="-122"/>
              <a:cs typeface="楷体_GB2312"/>
            </a:endParaRPr>
          </a:p>
        </p:txBody>
      </p:sp>
      <p:sp>
        <p:nvSpPr>
          <p:cNvPr id="19465" name="Rectangle 56"/>
          <p:cNvSpPr>
            <a:spLocks noChangeArrowheads="1"/>
          </p:cNvSpPr>
          <p:nvPr/>
        </p:nvSpPr>
        <p:spPr bwMode="auto">
          <a:xfrm>
            <a:off x="7812088" y="6308725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19466" name="Rectangle 57"/>
          <p:cNvSpPr>
            <a:spLocks noChangeArrowheads="1"/>
          </p:cNvSpPr>
          <p:nvPr/>
        </p:nvSpPr>
        <p:spPr bwMode="auto">
          <a:xfrm>
            <a:off x="7812088" y="638175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19467" name="Rectangle 58"/>
          <p:cNvSpPr>
            <a:spLocks noChangeArrowheads="1"/>
          </p:cNvSpPr>
          <p:nvPr/>
        </p:nvSpPr>
        <p:spPr bwMode="auto">
          <a:xfrm>
            <a:off x="7885113" y="638175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19468" name="Rectangle 59"/>
          <p:cNvSpPr>
            <a:spLocks noChangeArrowheads="1"/>
          </p:cNvSpPr>
          <p:nvPr/>
        </p:nvSpPr>
        <p:spPr bwMode="auto">
          <a:xfrm>
            <a:off x="7885113" y="638175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19469" name="Rectangle 61"/>
          <p:cNvSpPr>
            <a:spLocks noChangeArrowheads="1"/>
          </p:cNvSpPr>
          <p:nvPr/>
        </p:nvSpPr>
        <p:spPr bwMode="auto">
          <a:xfrm>
            <a:off x="7596188" y="638175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19470" name="Rectangle 75"/>
          <p:cNvSpPr>
            <a:spLocks noChangeArrowheads="1"/>
          </p:cNvSpPr>
          <p:nvPr/>
        </p:nvSpPr>
        <p:spPr bwMode="auto">
          <a:xfrm>
            <a:off x="7235825" y="6742113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19471" name="Rectangle 82"/>
          <p:cNvSpPr>
            <a:spLocks noChangeArrowheads="1"/>
          </p:cNvSpPr>
          <p:nvPr/>
        </p:nvSpPr>
        <p:spPr bwMode="auto">
          <a:xfrm>
            <a:off x="-2411413" y="616585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19472" name="Rectangle 116"/>
          <p:cNvSpPr>
            <a:spLocks noChangeArrowheads="1"/>
          </p:cNvSpPr>
          <p:nvPr/>
        </p:nvSpPr>
        <p:spPr bwMode="auto">
          <a:xfrm>
            <a:off x="6173788" y="4724400"/>
            <a:ext cx="990600" cy="346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1400" b="1">
                <a:latin typeface="Arial" charset="0"/>
                <a:ea typeface="楷体_GB2312"/>
                <a:cs typeface="Times New Roman" pitchFamily="18" charset="0"/>
              </a:rPr>
              <a:t>10891</a:t>
            </a:r>
          </a:p>
        </p:txBody>
      </p:sp>
      <p:sp>
        <p:nvSpPr>
          <p:cNvPr id="19473" name="Rectangle 115"/>
          <p:cNvSpPr>
            <a:spLocks noChangeArrowheads="1"/>
          </p:cNvSpPr>
          <p:nvPr/>
        </p:nvSpPr>
        <p:spPr bwMode="auto">
          <a:xfrm>
            <a:off x="5322888" y="4724400"/>
            <a:ext cx="850900" cy="346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1400" b="1">
                <a:latin typeface="Arial" charset="0"/>
                <a:ea typeface="楷体_GB2312"/>
                <a:cs typeface="Times New Roman" pitchFamily="18" charset="0"/>
              </a:rPr>
              <a:t>146</a:t>
            </a:r>
          </a:p>
        </p:txBody>
      </p:sp>
      <p:sp>
        <p:nvSpPr>
          <p:cNvPr id="19474" name="Rectangle 114"/>
          <p:cNvSpPr>
            <a:spLocks noChangeArrowheads="1"/>
          </p:cNvSpPr>
          <p:nvPr/>
        </p:nvSpPr>
        <p:spPr bwMode="auto">
          <a:xfrm>
            <a:off x="4467225" y="4724400"/>
            <a:ext cx="855663" cy="346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1400" b="1">
                <a:latin typeface="Arial" charset="0"/>
                <a:ea typeface="楷体_GB2312"/>
                <a:cs typeface="Times New Roman" pitchFamily="18" charset="0"/>
              </a:rPr>
              <a:t>1640</a:t>
            </a:r>
          </a:p>
        </p:txBody>
      </p:sp>
      <p:sp>
        <p:nvSpPr>
          <p:cNvPr id="19475" name="Rectangle 113"/>
          <p:cNvSpPr>
            <a:spLocks noChangeArrowheads="1"/>
          </p:cNvSpPr>
          <p:nvPr/>
        </p:nvSpPr>
        <p:spPr bwMode="auto">
          <a:xfrm>
            <a:off x="3529013" y="4724400"/>
            <a:ext cx="938212" cy="346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1400" b="1">
                <a:latin typeface="Arial" charset="0"/>
                <a:ea typeface="楷体_GB2312"/>
                <a:cs typeface="Times New Roman" pitchFamily="18" charset="0"/>
              </a:rPr>
              <a:t>527</a:t>
            </a:r>
          </a:p>
        </p:txBody>
      </p:sp>
      <p:sp>
        <p:nvSpPr>
          <p:cNvPr id="19476" name="Rectangle 112"/>
          <p:cNvSpPr>
            <a:spLocks noChangeArrowheads="1"/>
          </p:cNvSpPr>
          <p:nvPr/>
        </p:nvSpPr>
        <p:spPr bwMode="auto">
          <a:xfrm>
            <a:off x="2759075" y="4724400"/>
            <a:ext cx="769938" cy="346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1400" b="1">
                <a:latin typeface="Arial" charset="0"/>
                <a:ea typeface="楷体_GB2312"/>
                <a:cs typeface="Times New Roman" pitchFamily="18" charset="0"/>
              </a:rPr>
              <a:t>3449</a:t>
            </a:r>
          </a:p>
        </p:txBody>
      </p:sp>
      <p:sp>
        <p:nvSpPr>
          <p:cNvPr id="19477" name="Rectangle 111"/>
          <p:cNvSpPr>
            <a:spLocks noChangeArrowheads="1"/>
          </p:cNvSpPr>
          <p:nvPr/>
        </p:nvSpPr>
        <p:spPr bwMode="auto">
          <a:xfrm>
            <a:off x="1990725" y="4724400"/>
            <a:ext cx="768350" cy="346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1400" b="1">
                <a:latin typeface="Arial" charset="0"/>
                <a:ea typeface="楷体_GB2312"/>
                <a:cs typeface="Times New Roman" pitchFamily="18" charset="0"/>
              </a:rPr>
              <a:t>166</a:t>
            </a:r>
          </a:p>
        </p:txBody>
      </p:sp>
      <p:sp>
        <p:nvSpPr>
          <p:cNvPr id="19478" name="Rectangle 110"/>
          <p:cNvSpPr>
            <a:spLocks noChangeArrowheads="1"/>
          </p:cNvSpPr>
          <p:nvPr/>
        </p:nvSpPr>
        <p:spPr bwMode="auto">
          <a:xfrm>
            <a:off x="1350963" y="4724400"/>
            <a:ext cx="639762" cy="346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1400" b="1">
                <a:latin typeface="Arial" charset="0"/>
                <a:ea typeface="楷体_GB2312"/>
                <a:cs typeface="Times New Roman" pitchFamily="18" charset="0"/>
              </a:rPr>
              <a:t>250</a:t>
            </a:r>
          </a:p>
        </p:txBody>
      </p:sp>
      <p:sp>
        <p:nvSpPr>
          <p:cNvPr id="19479" name="Rectangle 109"/>
          <p:cNvSpPr>
            <a:spLocks noChangeArrowheads="1"/>
          </p:cNvSpPr>
          <p:nvPr/>
        </p:nvSpPr>
        <p:spPr bwMode="auto">
          <a:xfrm>
            <a:off x="539750" y="4724400"/>
            <a:ext cx="811213" cy="346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Arial" charset="0"/>
                <a:ea typeface="楷体_GB2312"/>
                <a:cs typeface="Times New Roman" pitchFamily="18" charset="0"/>
              </a:rPr>
              <a:t>棵数</a:t>
            </a:r>
          </a:p>
        </p:txBody>
      </p:sp>
      <p:sp>
        <p:nvSpPr>
          <p:cNvPr id="19480" name="Rectangle 108"/>
          <p:cNvSpPr>
            <a:spLocks noChangeArrowheads="1"/>
          </p:cNvSpPr>
          <p:nvPr/>
        </p:nvSpPr>
        <p:spPr bwMode="auto">
          <a:xfrm>
            <a:off x="6173788" y="4365625"/>
            <a:ext cx="990600" cy="35877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Arial" charset="0"/>
                <a:ea typeface="楷体_GB2312"/>
                <a:cs typeface="Times New Roman" pitchFamily="18" charset="0"/>
              </a:rPr>
              <a:t>灵岩寺</a:t>
            </a:r>
          </a:p>
        </p:txBody>
      </p:sp>
      <p:sp>
        <p:nvSpPr>
          <p:cNvPr id="19481" name="Rectangle 107"/>
          <p:cNvSpPr>
            <a:spLocks noChangeArrowheads="1"/>
          </p:cNvSpPr>
          <p:nvPr/>
        </p:nvSpPr>
        <p:spPr bwMode="auto">
          <a:xfrm>
            <a:off x="5322888" y="4365625"/>
            <a:ext cx="850900" cy="35877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Arial" charset="0"/>
                <a:ea typeface="楷体_GB2312"/>
                <a:cs typeface="Times New Roman" pitchFamily="18" charset="0"/>
              </a:rPr>
              <a:t>天烛峰</a:t>
            </a:r>
          </a:p>
        </p:txBody>
      </p:sp>
      <p:sp>
        <p:nvSpPr>
          <p:cNvPr id="19482" name="Rectangle 106"/>
          <p:cNvSpPr>
            <a:spLocks noChangeArrowheads="1"/>
          </p:cNvSpPr>
          <p:nvPr/>
        </p:nvSpPr>
        <p:spPr bwMode="auto">
          <a:xfrm>
            <a:off x="4467225" y="4365625"/>
            <a:ext cx="855663" cy="35877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Arial" charset="0"/>
                <a:ea typeface="楷体_GB2312"/>
                <a:cs typeface="Times New Roman" pitchFamily="18" charset="0"/>
              </a:rPr>
              <a:t>南天门</a:t>
            </a:r>
          </a:p>
        </p:txBody>
      </p:sp>
      <p:sp>
        <p:nvSpPr>
          <p:cNvPr id="19483" name="Rectangle 105"/>
          <p:cNvSpPr>
            <a:spLocks noChangeArrowheads="1"/>
          </p:cNvSpPr>
          <p:nvPr/>
        </p:nvSpPr>
        <p:spPr bwMode="auto">
          <a:xfrm>
            <a:off x="3529013" y="4365625"/>
            <a:ext cx="938212" cy="35877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Arial" charset="0"/>
                <a:ea typeface="楷体_GB2312"/>
                <a:cs typeface="Times New Roman" pitchFamily="18" charset="0"/>
              </a:rPr>
              <a:t>中天门</a:t>
            </a:r>
          </a:p>
        </p:txBody>
      </p:sp>
      <p:sp>
        <p:nvSpPr>
          <p:cNvPr id="19484" name="Rectangle 104"/>
          <p:cNvSpPr>
            <a:spLocks noChangeArrowheads="1"/>
          </p:cNvSpPr>
          <p:nvPr/>
        </p:nvSpPr>
        <p:spPr bwMode="auto">
          <a:xfrm>
            <a:off x="2759075" y="4365625"/>
            <a:ext cx="769938" cy="35877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Arial" charset="0"/>
                <a:ea typeface="楷体_GB2312"/>
                <a:cs typeface="Times New Roman" pitchFamily="18" charset="0"/>
              </a:rPr>
              <a:t>红门</a:t>
            </a:r>
          </a:p>
        </p:txBody>
      </p:sp>
      <p:sp>
        <p:nvSpPr>
          <p:cNvPr id="19485" name="Rectangle 103"/>
          <p:cNvSpPr>
            <a:spLocks noChangeArrowheads="1"/>
          </p:cNvSpPr>
          <p:nvPr/>
        </p:nvSpPr>
        <p:spPr bwMode="auto">
          <a:xfrm>
            <a:off x="1990725" y="4365625"/>
            <a:ext cx="768350" cy="35877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Arial" charset="0"/>
                <a:ea typeface="楷体_GB2312"/>
                <a:cs typeface="Times New Roman" pitchFamily="18" charset="0"/>
              </a:rPr>
              <a:t>虎山</a:t>
            </a:r>
          </a:p>
        </p:txBody>
      </p:sp>
      <p:sp>
        <p:nvSpPr>
          <p:cNvPr id="19486" name="Rectangle 102"/>
          <p:cNvSpPr>
            <a:spLocks noChangeArrowheads="1"/>
          </p:cNvSpPr>
          <p:nvPr/>
        </p:nvSpPr>
        <p:spPr bwMode="auto">
          <a:xfrm>
            <a:off x="1350963" y="4365625"/>
            <a:ext cx="639762" cy="35877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Arial" charset="0"/>
                <a:ea typeface="楷体_GB2312"/>
                <a:cs typeface="Times New Roman" pitchFamily="18" charset="0"/>
              </a:rPr>
              <a:t>岱庙</a:t>
            </a:r>
          </a:p>
        </p:txBody>
      </p:sp>
      <p:sp>
        <p:nvSpPr>
          <p:cNvPr id="19487" name="Rectangle 101"/>
          <p:cNvSpPr>
            <a:spLocks noChangeArrowheads="1"/>
          </p:cNvSpPr>
          <p:nvPr/>
        </p:nvSpPr>
        <p:spPr bwMode="auto">
          <a:xfrm>
            <a:off x="539750" y="4365625"/>
            <a:ext cx="811213" cy="35877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Arial" charset="0"/>
                <a:ea typeface="楷体_GB2312"/>
                <a:cs typeface="Times New Roman" pitchFamily="18" charset="0"/>
              </a:rPr>
              <a:t>地点</a:t>
            </a:r>
          </a:p>
        </p:txBody>
      </p:sp>
      <p:sp>
        <p:nvSpPr>
          <p:cNvPr id="19488" name="Line 117"/>
          <p:cNvSpPr>
            <a:spLocks noChangeShapeType="1"/>
          </p:cNvSpPr>
          <p:nvPr/>
        </p:nvSpPr>
        <p:spPr bwMode="auto">
          <a:xfrm>
            <a:off x="539750" y="4365625"/>
            <a:ext cx="6624638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89" name="Line 118"/>
          <p:cNvSpPr>
            <a:spLocks noChangeShapeType="1"/>
          </p:cNvSpPr>
          <p:nvPr/>
        </p:nvSpPr>
        <p:spPr bwMode="auto">
          <a:xfrm>
            <a:off x="539750" y="5084763"/>
            <a:ext cx="6624638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90" name="Line 123"/>
          <p:cNvSpPr>
            <a:spLocks noChangeShapeType="1"/>
          </p:cNvSpPr>
          <p:nvPr/>
        </p:nvSpPr>
        <p:spPr bwMode="auto">
          <a:xfrm>
            <a:off x="539750" y="4724400"/>
            <a:ext cx="6624638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91" name="Line 125"/>
          <p:cNvSpPr>
            <a:spLocks noChangeShapeType="1"/>
          </p:cNvSpPr>
          <p:nvPr/>
        </p:nvSpPr>
        <p:spPr bwMode="auto">
          <a:xfrm>
            <a:off x="1350963" y="4365625"/>
            <a:ext cx="0" cy="7048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92" name="Line 128"/>
          <p:cNvSpPr>
            <a:spLocks noChangeShapeType="1"/>
          </p:cNvSpPr>
          <p:nvPr/>
        </p:nvSpPr>
        <p:spPr bwMode="auto">
          <a:xfrm>
            <a:off x="1990725" y="4365625"/>
            <a:ext cx="0" cy="7048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93" name="Line 131"/>
          <p:cNvSpPr>
            <a:spLocks noChangeShapeType="1"/>
          </p:cNvSpPr>
          <p:nvPr/>
        </p:nvSpPr>
        <p:spPr bwMode="auto">
          <a:xfrm>
            <a:off x="2759075" y="4365625"/>
            <a:ext cx="0" cy="7048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94" name="Line 134"/>
          <p:cNvSpPr>
            <a:spLocks noChangeShapeType="1"/>
          </p:cNvSpPr>
          <p:nvPr/>
        </p:nvSpPr>
        <p:spPr bwMode="auto">
          <a:xfrm>
            <a:off x="3529013" y="4365625"/>
            <a:ext cx="0" cy="7048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95" name="Line 137"/>
          <p:cNvSpPr>
            <a:spLocks noChangeShapeType="1"/>
          </p:cNvSpPr>
          <p:nvPr/>
        </p:nvSpPr>
        <p:spPr bwMode="auto">
          <a:xfrm>
            <a:off x="4467225" y="4365625"/>
            <a:ext cx="0" cy="7048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96" name="Line 140"/>
          <p:cNvSpPr>
            <a:spLocks noChangeShapeType="1"/>
          </p:cNvSpPr>
          <p:nvPr/>
        </p:nvSpPr>
        <p:spPr bwMode="auto">
          <a:xfrm>
            <a:off x="5322888" y="4365625"/>
            <a:ext cx="0" cy="7048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97" name="Line 143"/>
          <p:cNvSpPr>
            <a:spLocks noChangeShapeType="1"/>
          </p:cNvSpPr>
          <p:nvPr/>
        </p:nvSpPr>
        <p:spPr bwMode="auto">
          <a:xfrm>
            <a:off x="6173788" y="4365625"/>
            <a:ext cx="0" cy="7048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98" name="Rectangle 232"/>
          <p:cNvSpPr>
            <a:spLocks noChangeArrowheads="1"/>
          </p:cNvSpPr>
          <p:nvPr/>
        </p:nvSpPr>
        <p:spPr bwMode="auto">
          <a:xfrm>
            <a:off x="6397625" y="5734050"/>
            <a:ext cx="768350" cy="303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1400" b="1">
                <a:latin typeface="Arial" charset="0"/>
                <a:ea typeface="楷体_GB2312"/>
                <a:cs typeface="Times New Roman" pitchFamily="18" charset="0"/>
              </a:rPr>
              <a:t>100</a:t>
            </a:r>
          </a:p>
        </p:txBody>
      </p:sp>
      <p:sp>
        <p:nvSpPr>
          <p:cNvPr id="19499" name="Rectangle 231"/>
          <p:cNvSpPr>
            <a:spLocks noChangeArrowheads="1"/>
          </p:cNvSpPr>
          <p:nvPr/>
        </p:nvSpPr>
        <p:spPr bwMode="auto">
          <a:xfrm>
            <a:off x="5648325" y="5734050"/>
            <a:ext cx="749300" cy="303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1400" b="1">
                <a:latin typeface="Arial" charset="0"/>
                <a:ea typeface="楷体_GB2312"/>
                <a:cs typeface="Times New Roman" pitchFamily="18" charset="0"/>
              </a:rPr>
              <a:t>400</a:t>
            </a:r>
          </a:p>
        </p:txBody>
      </p:sp>
      <p:sp>
        <p:nvSpPr>
          <p:cNvPr id="19500" name="Rectangle 230"/>
          <p:cNvSpPr>
            <a:spLocks noChangeArrowheads="1"/>
          </p:cNvSpPr>
          <p:nvPr/>
        </p:nvSpPr>
        <p:spPr bwMode="auto">
          <a:xfrm>
            <a:off x="4956175" y="5734050"/>
            <a:ext cx="692150" cy="303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1400" b="1">
                <a:latin typeface="Arial" charset="0"/>
                <a:ea typeface="楷体_GB2312"/>
                <a:cs typeface="Times New Roman" pitchFamily="18" charset="0"/>
              </a:rPr>
              <a:t>44</a:t>
            </a:r>
          </a:p>
        </p:txBody>
      </p:sp>
      <p:sp>
        <p:nvSpPr>
          <p:cNvPr id="19501" name="Rectangle 229"/>
          <p:cNvSpPr>
            <a:spLocks noChangeArrowheads="1"/>
          </p:cNvSpPr>
          <p:nvPr/>
        </p:nvSpPr>
        <p:spPr bwMode="auto">
          <a:xfrm>
            <a:off x="4335463" y="5734050"/>
            <a:ext cx="620712" cy="303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1400" b="1">
                <a:latin typeface="Arial" charset="0"/>
                <a:ea typeface="楷体_GB2312"/>
                <a:cs typeface="Times New Roman" pitchFamily="18" charset="0"/>
              </a:rPr>
              <a:t>80</a:t>
            </a:r>
          </a:p>
        </p:txBody>
      </p:sp>
      <p:sp>
        <p:nvSpPr>
          <p:cNvPr id="19502" name="Rectangle 228"/>
          <p:cNvSpPr>
            <a:spLocks noChangeArrowheads="1"/>
          </p:cNvSpPr>
          <p:nvPr/>
        </p:nvSpPr>
        <p:spPr bwMode="auto">
          <a:xfrm>
            <a:off x="3644900" y="5734050"/>
            <a:ext cx="690563" cy="303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1400" b="1">
                <a:latin typeface="Arial" charset="0"/>
                <a:ea typeface="楷体_GB2312"/>
                <a:cs typeface="Times New Roman" pitchFamily="18" charset="0"/>
              </a:rPr>
              <a:t>258</a:t>
            </a:r>
          </a:p>
        </p:txBody>
      </p:sp>
      <p:sp>
        <p:nvSpPr>
          <p:cNvPr id="19503" name="Rectangle 227"/>
          <p:cNvSpPr>
            <a:spLocks noChangeArrowheads="1"/>
          </p:cNvSpPr>
          <p:nvPr/>
        </p:nvSpPr>
        <p:spPr bwMode="auto">
          <a:xfrm>
            <a:off x="2749550" y="5734050"/>
            <a:ext cx="895350" cy="303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1400" b="1">
                <a:latin typeface="Arial" charset="0"/>
                <a:ea typeface="楷体_GB2312"/>
                <a:cs typeface="Times New Roman" pitchFamily="18" charset="0"/>
              </a:rPr>
              <a:t>576</a:t>
            </a:r>
          </a:p>
        </p:txBody>
      </p:sp>
      <p:sp>
        <p:nvSpPr>
          <p:cNvPr id="19504" name="Rectangle 226"/>
          <p:cNvSpPr>
            <a:spLocks noChangeArrowheads="1"/>
          </p:cNvSpPr>
          <p:nvPr/>
        </p:nvSpPr>
        <p:spPr bwMode="auto">
          <a:xfrm>
            <a:off x="2197100" y="5734050"/>
            <a:ext cx="552450" cy="303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1400" b="1">
                <a:latin typeface="Arial" charset="0"/>
                <a:ea typeface="楷体_GB2312"/>
                <a:cs typeface="Times New Roman" pitchFamily="18" charset="0"/>
              </a:rPr>
              <a:t>215</a:t>
            </a:r>
          </a:p>
        </p:txBody>
      </p:sp>
      <p:sp>
        <p:nvSpPr>
          <p:cNvPr id="19505" name="Rectangle 225"/>
          <p:cNvSpPr>
            <a:spLocks noChangeArrowheads="1"/>
          </p:cNvSpPr>
          <p:nvPr/>
        </p:nvSpPr>
        <p:spPr bwMode="auto">
          <a:xfrm>
            <a:off x="1644650" y="5734050"/>
            <a:ext cx="552450" cy="303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1400" b="1">
                <a:latin typeface="Arial" charset="0"/>
                <a:ea typeface="楷体_GB2312"/>
                <a:cs typeface="Times New Roman" pitchFamily="18" charset="0"/>
              </a:rPr>
              <a:t>157</a:t>
            </a:r>
          </a:p>
        </p:txBody>
      </p:sp>
      <p:sp>
        <p:nvSpPr>
          <p:cNvPr id="19506" name="Rectangle 224"/>
          <p:cNvSpPr>
            <a:spLocks noChangeArrowheads="1"/>
          </p:cNvSpPr>
          <p:nvPr/>
        </p:nvSpPr>
        <p:spPr bwMode="auto">
          <a:xfrm>
            <a:off x="539750" y="5734050"/>
            <a:ext cx="1104900" cy="303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楷体_GB2312"/>
                <a:ea typeface="楷体_GB2312"/>
                <a:cs typeface="Times New Roman" pitchFamily="18" charset="0"/>
              </a:rPr>
              <a:t>块（处）数</a:t>
            </a:r>
          </a:p>
        </p:txBody>
      </p:sp>
      <p:sp>
        <p:nvSpPr>
          <p:cNvPr id="19507" name="Rectangle 223"/>
          <p:cNvSpPr>
            <a:spLocks noChangeArrowheads="1"/>
          </p:cNvSpPr>
          <p:nvPr/>
        </p:nvSpPr>
        <p:spPr bwMode="auto">
          <a:xfrm>
            <a:off x="6397625" y="5373688"/>
            <a:ext cx="768350" cy="360362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楷体_GB2312"/>
                <a:ea typeface="楷体_GB2312"/>
                <a:cs typeface="Times New Roman" pitchFamily="18" charset="0"/>
              </a:rPr>
              <a:t>神通寺</a:t>
            </a:r>
          </a:p>
        </p:txBody>
      </p:sp>
      <p:sp>
        <p:nvSpPr>
          <p:cNvPr id="19508" name="Rectangle 222"/>
          <p:cNvSpPr>
            <a:spLocks noChangeArrowheads="1"/>
          </p:cNvSpPr>
          <p:nvPr/>
        </p:nvSpPr>
        <p:spPr bwMode="auto">
          <a:xfrm>
            <a:off x="5648325" y="5373688"/>
            <a:ext cx="749300" cy="360362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楷体_GB2312"/>
                <a:ea typeface="楷体_GB2312"/>
                <a:cs typeface="Times New Roman" pitchFamily="18" charset="0"/>
              </a:rPr>
              <a:t>灵岩寺</a:t>
            </a:r>
          </a:p>
        </p:txBody>
      </p:sp>
      <p:sp>
        <p:nvSpPr>
          <p:cNvPr id="19509" name="Rectangle 221"/>
          <p:cNvSpPr>
            <a:spLocks noChangeArrowheads="1"/>
          </p:cNvSpPr>
          <p:nvPr/>
        </p:nvSpPr>
        <p:spPr bwMode="auto">
          <a:xfrm>
            <a:off x="4956175" y="5373688"/>
            <a:ext cx="692150" cy="360362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楷体_GB2312"/>
                <a:ea typeface="楷体_GB2312"/>
                <a:cs typeface="Times New Roman" pitchFamily="18" charset="0"/>
              </a:rPr>
              <a:t>岱阴</a:t>
            </a:r>
          </a:p>
        </p:txBody>
      </p:sp>
      <p:sp>
        <p:nvSpPr>
          <p:cNvPr id="19510" name="Rectangle 220"/>
          <p:cNvSpPr>
            <a:spLocks noChangeArrowheads="1"/>
          </p:cNvSpPr>
          <p:nvPr/>
        </p:nvSpPr>
        <p:spPr bwMode="auto">
          <a:xfrm>
            <a:off x="4335463" y="5373688"/>
            <a:ext cx="620712" cy="360362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楷体_GB2312"/>
                <a:ea typeface="楷体_GB2312"/>
                <a:cs typeface="Times New Roman" pitchFamily="18" charset="0"/>
              </a:rPr>
              <a:t>岱西</a:t>
            </a:r>
          </a:p>
        </p:txBody>
      </p:sp>
      <p:sp>
        <p:nvSpPr>
          <p:cNvPr id="19511" name="Rectangle 219"/>
          <p:cNvSpPr>
            <a:spLocks noChangeArrowheads="1"/>
          </p:cNvSpPr>
          <p:nvPr/>
        </p:nvSpPr>
        <p:spPr bwMode="auto">
          <a:xfrm>
            <a:off x="3644900" y="5373688"/>
            <a:ext cx="690563" cy="360362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楷体_GB2312"/>
                <a:ea typeface="楷体_GB2312"/>
                <a:cs typeface="Times New Roman" pitchFamily="18" charset="0"/>
              </a:rPr>
              <a:t>岱顶</a:t>
            </a:r>
          </a:p>
        </p:txBody>
      </p:sp>
      <p:sp>
        <p:nvSpPr>
          <p:cNvPr id="19512" name="Rectangle 218"/>
          <p:cNvSpPr>
            <a:spLocks noChangeArrowheads="1"/>
          </p:cNvSpPr>
          <p:nvPr/>
        </p:nvSpPr>
        <p:spPr bwMode="auto">
          <a:xfrm>
            <a:off x="2749550" y="5373688"/>
            <a:ext cx="895350" cy="360362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楷体_GB2312"/>
                <a:ea typeface="楷体_GB2312"/>
                <a:cs typeface="Times New Roman" pitchFamily="18" charset="0"/>
              </a:rPr>
              <a:t>登山东路</a:t>
            </a:r>
          </a:p>
        </p:txBody>
      </p:sp>
      <p:sp>
        <p:nvSpPr>
          <p:cNvPr id="19513" name="Rectangle 217"/>
          <p:cNvSpPr>
            <a:spLocks noChangeArrowheads="1"/>
          </p:cNvSpPr>
          <p:nvPr/>
        </p:nvSpPr>
        <p:spPr bwMode="auto">
          <a:xfrm>
            <a:off x="2197100" y="5373688"/>
            <a:ext cx="552450" cy="360362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楷体_GB2312"/>
                <a:ea typeface="楷体_GB2312"/>
                <a:cs typeface="Times New Roman" pitchFamily="18" charset="0"/>
              </a:rPr>
              <a:t>岱麓</a:t>
            </a:r>
          </a:p>
        </p:txBody>
      </p:sp>
      <p:sp>
        <p:nvSpPr>
          <p:cNvPr id="19514" name="Rectangle 216"/>
          <p:cNvSpPr>
            <a:spLocks noChangeArrowheads="1"/>
          </p:cNvSpPr>
          <p:nvPr/>
        </p:nvSpPr>
        <p:spPr bwMode="auto">
          <a:xfrm>
            <a:off x="1644650" y="5373688"/>
            <a:ext cx="552450" cy="360362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楷体_GB2312"/>
                <a:ea typeface="楷体_GB2312"/>
                <a:cs typeface="Times New Roman" pitchFamily="18" charset="0"/>
              </a:rPr>
              <a:t>岱庙</a:t>
            </a:r>
          </a:p>
        </p:txBody>
      </p:sp>
      <p:sp>
        <p:nvSpPr>
          <p:cNvPr id="19515" name="Rectangle 215"/>
          <p:cNvSpPr>
            <a:spLocks noChangeArrowheads="1"/>
          </p:cNvSpPr>
          <p:nvPr/>
        </p:nvSpPr>
        <p:spPr bwMode="auto">
          <a:xfrm>
            <a:off x="539750" y="5373688"/>
            <a:ext cx="1104900" cy="360362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1400" b="1">
                <a:latin typeface="楷体_GB2312"/>
                <a:ea typeface="楷体_GB2312"/>
                <a:cs typeface="Times New Roman" pitchFamily="18" charset="0"/>
              </a:rPr>
              <a:t>地点</a:t>
            </a:r>
          </a:p>
        </p:txBody>
      </p:sp>
      <p:sp>
        <p:nvSpPr>
          <p:cNvPr id="19516" name="Line 233"/>
          <p:cNvSpPr>
            <a:spLocks noChangeShapeType="1"/>
          </p:cNvSpPr>
          <p:nvPr/>
        </p:nvSpPr>
        <p:spPr bwMode="auto">
          <a:xfrm>
            <a:off x="539750" y="5373688"/>
            <a:ext cx="6626225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17" name="Line 234"/>
          <p:cNvSpPr>
            <a:spLocks noChangeShapeType="1"/>
          </p:cNvSpPr>
          <p:nvPr/>
        </p:nvSpPr>
        <p:spPr bwMode="auto">
          <a:xfrm>
            <a:off x="539750" y="6037263"/>
            <a:ext cx="6626225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18" name="Line 239"/>
          <p:cNvSpPr>
            <a:spLocks noChangeShapeType="1"/>
          </p:cNvSpPr>
          <p:nvPr/>
        </p:nvSpPr>
        <p:spPr bwMode="auto">
          <a:xfrm>
            <a:off x="539750" y="5734050"/>
            <a:ext cx="6626225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19" name="Line 241"/>
          <p:cNvSpPr>
            <a:spLocks noChangeShapeType="1"/>
          </p:cNvSpPr>
          <p:nvPr/>
        </p:nvSpPr>
        <p:spPr bwMode="auto">
          <a:xfrm>
            <a:off x="1644650" y="5373688"/>
            <a:ext cx="0" cy="66357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0" name="Line 244"/>
          <p:cNvSpPr>
            <a:spLocks noChangeShapeType="1"/>
          </p:cNvSpPr>
          <p:nvPr/>
        </p:nvSpPr>
        <p:spPr bwMode="auto">
          <a:xfrm>
            <a:off x="2197100" y="5373688"/>
            <a:ext cx="0" cy="66357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1" name="Line 247"/>
          <p:cNvSpPr>
            <a:spLocks noChangeShapeType="1"/>
          </p:cNvSpPr>
          <p:nvPr/>
        </p:nvSpPr>
        <p:spPr bwMode="auto">
          <a:xfrm>
            <a:off x="2749550" y="5373688"/>
            <a:ext cx="0" cy="66357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2" name="Line 250"/>
          <p:cNvSpPr>
            <a:spLocks noChangeShapeType="1"/>
          </p:cNvSpPr>
          <p:nvPr/>
        </p:nvSpPr>
        <p:spPr bwMode="auto">
          <a:xfrm>
            <a:off x="3644900" y="5373688"/>
            <a:ext cx="0" cy="66357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3" name="Line 253"/>
          <p:cNvSpPr>
            <a:spLocks noChangeShapeType="1"/>
          </p:cNvSpPr>
          <p:nvPr/>
        </p:nvSpPr>
        <p:spPr bwMode="auto">
          <a:xfrm>
            <a:off x="4335463" y="5373688"/>
            <a:ext cx="0" cy="66357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4" name="Line 256"/>
          <p:cNvSpPr>
            <a:spLocks noChangeShapeType="1"/>
          </p:cNvSpPr>
          <p:nvPr/>
        </p:nvSpPr>
        <p:spPr bwMode="auto">
          <a:xfrm>
            <a:off x="4956175" y="5373688"/>
            <a:ext cx="0" cy="66357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5" name="Line 259"/>
          <p:cNvSpPr>
            <a:spLocks noChangeShapeType="1"/>
          </p:cNvSpPr>
          <p:nvPr/>
        </p:nvSpPr>
        <p:spPr bwMode="auto">
          <a:xfrm>
            <a:off x="5648325" y="5373688"/>
            <a:ext cx="0" cy="66357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6" name="Line 262"/>
          <p:cNvSpPr>
            <a:spLocks noChangeShapeType="1"/>
          </p:cNvSpPr>
          <p:nvPr/>
        </p:nvSpPr>
        <p:spPr bwMode="auto">
          <a:xfrm>
            <a:off x="6397625" y="5373688"/>
            <a:ext cx="0" cy="66357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7" name="Rectangle 362"/>
          <p:cNvSpPr>
            <a:spLocks noChangeArrowheads="1"/>
          </p:cNvSpPr>
          <p:nvPr/>
        </p:nvSpPr>
        <p:spPr bwMode="auto">
          <a:xfrm>
            <a:off x="1331913" y="4365625"/>
            <a:ext cx="647700" cy="6477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19528" name="Rectangle 363"/>
          <p:cNvSpPr>
            <a:spLocks noChangeArrowheads="1"/>
          </p:cNvSpPr>
          <p:nvPr/>
        </p:nvSpPr>
        <p:spPr bwMode="auto">
          <a:xfrm>
            <a:off x="2771775" y="4365625"/>
            <a:ext cx="647700" cy="64928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19529" name="Rectangle 365"/>
          <p:cNvSpPr>
            <a:spLocks noChangeArrowheads="1"/>
          </p:cNvSpPr>
          <p:nvPr/>
        </p:nvSpPr>
        <p:spPr bwMode="auto">
          <a:xfrm>
            <a:off x="3635375" y="4365625"/>
            <a:ext cx="647700" cy="64928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19530" name="Rectangle 366"/>
          <p:cNvSpPr>
            <a:spLocks noChangeArrowheads="1"/>
          </p:cNvSpPr>
          <p:nvPr/>
        </p:nvSpPr>
        <p:spPr bwMode="auto">
          <a:xfrm>
            <a:off x="4572000" y="4365625"/>
            <a:ext cx="647700" cy="64928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19531" name="Rectangle 367"/>
          <p:cNvSpPr>
            <a:spLocks noChangeArrowheads="1"/>
          </p:cNvSpPr>
          <p:nvPr/>
        </p:nvSpPr>
        <p:spPr bwMode="auto">
          <a:xfrm>
            <a:off x="6372225" y="4365625"/>
            <a:ext cx="647700" cy="64928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2" name="同侧圆角矩形 1"/>
          <p:cNvSpPr/>
          <p:nvPr/>
        </p:nvSpPr>
        <p:spPr>
          <a:xfrm>
            <a:off x="250825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情景导入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23215" y="134112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bldLvl="0" autoUpdateAnimBg="0"/>
      <p:bldP spid="27655" grpId="1" autoUpdateAnimBg="0"/>
      <p:bldP spid="27657" grpId="0" bldLvl="0" autoUpdateAnimBg="0"/>
      <p:bldP spid="27660" grpId="0" bldLvl="0" autoUpdateAnimBg="0"/>
      <p:bldP spid="27660" grpId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1"/>
          <p:cNvSpPr>
            <a:spLocks noChangeArrowheads="1"/>
          </p:cNvSpPr>
          <p:nvPr/>
        </p:nvSpPr>
        <p:spPr bwMode="auto">
          <a:xfrm>
            <a:off x="1116013" y="1412875"/>
            <a:ext cx="60499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Arial" charset="0"/>
                <a:ea typeface="华文新魏" pitchFamily="2" charset="-122"/>
                <a:cs typeface="楷体_GB2312"/>
              </a:rPr>
              <a:t>红门、中天山和南天门一共有多少棵古树？</a:t>
            </a:r>
          </a:p>
        </p:txBody>
      </p:sp>
      <p:sp>
        <p:nvSpPr>
          <p:cNvPr id="29700" name="Text Box 7"/>
          <p:cNvSpPr txBox="1">
            <a:spLocks noChangeArrowheads="1"/>
          </p:cNvSpPr>
          <p:nvPr/>
        </p:nvSpPr>
        <p:spPr bwMode="auto">
          <a:xfrm>
            <a:off x="1692275" y="2276475"/>
            <a:ext cx="55229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ea typeface="华文新魏" pitchFamily="2" charset="-122"/>
                <a:cs typeface="楷体_GB2312"/>
              </a:rPr>
              <a:t>3449 + 527 + 1640 =  </a:t>
            </a:r>
            <a:r>
              <a:rPr lang="zh-CN" altLang="en-US" sz="2800" b="1">
                <a:solidFill>
                  <a:srgbClr val="FF0066"/>
                </a:solidFill>
                <a:ea typeface="华文新魏" pitchFamily="2" charset="-122"/>
                <a:cs typeface="楷体_GB2312"/>
              </a:rPr>
              <a:t>？</a:t>
            </a:r>
            <a:r>
              <a:rPr lang="zh-CN" altLang="en-US" sz="2800" b="1">
                <a:ea typeface="华文新魏" pitchFamily="2" charset="-122"/>
                <a:cs typeface="楷体_GB2312"/>
              </a:rPr>
              <a:t>（棵）</a:t>
            </a:r>
            <a:r>
              <a:rPr lang="zh-CN" altLang="en-US" sz="2800" b="1">
                <a:latin typeface="楷体_GB2312"/>
                <a:ea typeface="华文新魏" pitchFamily="2" charset="-122"/>
                <a:cs typeface="楷体_GB2312"/>
              </a:rPr>
              <a:t>    </a:t>
            </a:r>
          </a:p>
        </p:txBody>
      </p:sp>
      <p:sp>
        <p:nvSpPr>
          <p:cNvPr id="29702" name="Rectangle 22"/>
          <p:cNvSpPr>
            <a:spLocks noChangeArrowheads="1"/>
          </p:cNvSpPr>
          <p:nvPr/>
        </p:nvSpPr>
        <p:spPr bwMode="auto">
          <a:xfrm>
            <a:off x="323850" y="3213100"/>
            <a:ext cx="7993063" cy="143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0" hangingPunct="0">
              <a:lnSpc>
                <a:spcPct val="16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400" b="1">
                <a:latin typeface="楷体_GB2312"/>
                <a:ea typeface="楷体_GB2312"/>
                <a:cs typeface="楷体_GB2312"/>
              </a:rPr>
              <a:t>       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当算式中的数目比较大，计算起来比较麻烦时，我们可以用计算器来计算。</a:t>
            </a:r>
          </a:p>
        </p:txBody>
      </p:sp>
      <p:grpSp>
        <p:nvGrpSpPr>
          <p:cNvPr id="20484" name="组合 5"/>
          <p:cNvGrpSpPr/>
          <p:nvPr/>
        </p:nvGrpSpPr>
        <p:grpSpPr bwMode="auto">
          <a:xfrm>
            <a:off x="323850" y="765175"/>
            <a:ext cx="2071688" cy="661988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323850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探索新知</a:t>
            </a:r>
          </a:p>
        </p:txBody>
      </p:sp>
      <p:pic>
        <p:nvPicPr>
          <p:cNvPr id="20486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11975" y="765175"/>
            <a:ext cx="22320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utoUpdateAnimBg="0"/>
      <p:bldP spid="2970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ChangeArrowheads="1"/>
          </p:cNvSpPr>
          <p:nvPr/>
        </p:nvSpPr>
        <p:spPr bwMode="auto">
          <a:xfrm>
            <a:off x="3132138" y="2852738"/>
            <a:ext cx="4464050" cy="3146425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prstDash val="sysDot"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pic>
        <p:nvPicPr>
          <p:cNvPr id="21506" name="Picture 3" descr="1816937_183528077_2_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908050"/>
            <a:ext cx="4895850" cy="508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3492500" y="1700213"/>
            <a:ext cx="4176713" cy="915987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prstDash val="dash"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95288" y="2205038"/>
            <a:ext cx="20161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ea typeface="华文新魏" pitchFamily="2" charset="-122"/>
                <a:cs typeface="楷体_GB2312"/>
              </a:rPr>
              <a:t>   </a:t>
            </a:r>
            <a:r>
              <a:rPr lang="zh-CN" altLang="en-US" sz="2400" b="1">
                <a:solidFill>
                  <a:schemeClr val="hlink"/>
                </a:solidFill>
                <a:ea typeface="华文新魏" pitchFamily="2" charset="-122"/>
                <a:cs typeface="楷体_GB2312"/>
              </a:rPr>
              <a:t>液晶显示屏</a:t>
            </a: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6875463" y="2924493"/>
            <a:ext cx="720725" cy="288925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990000"/>
            </a:solidFill>
            <a:prstDash val="dash"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 flipH="1" flipV="1">
            <a:off x="1979613" y="4652963"/>
            <a:ext cx="1008062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116013" y="4365625"/>
            <a:ext cx="11525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ea typeface="华文新魏" pitchFamily="2" charset="-122"/>
                <a:cs typeface="楷体_GB2312"/>
              </a:rPr>
              <a:t> </a:t>
            </a:r>
            <a:r>
              <a:rPr lang="zh-CN" altLang="en-US" sz="2400" b="1">
                <a:solidFill>
                  <a:schemeClr val="hlink"/>
                </a:solidFill>
                <a:ea typeface="华文新魏" pitchFamily="2" charset="-122"/>
                <a:cs typeface="楷体_GB2312"/>
              </a:rPr>
              <a:t>键盘</a:t>
            </a:r>
            <a:endParaRPr lang="en-US" sz="2400" b="1">
              <a:solidFill>
                <a:schemeClr val="hlink"/>
              </a:solidFill>
              <a:ea typeface="华文新魏" pitchFamily="2" charset="-122"/>
              <a:cs typeface="楷体_GB2312"/>
            </a:endParaRPr>
          </a:p>
        </p:txBody>
      </p:sp>
      <p:grpSp>
        <p:nvGrpSpPr>
          <p:cNvPr id="31753" name="Group 9"/>
          <p:cNvGrpSpPr/>
          <p:nvPr/>
        </p:nvGrpSpPr>
        <p:grpSpPr bwMode="auto">
          <a:xfrm>
            <a:off x="3563938" y="2781300"/>
            <a:ext cx="4105275" cy="1366838"/>
            <a:chOff x="0" y="0"/>
            <a:chExt cx="2858" cy="952"/>
          </a:xfrm>
        </p:grpSpPr>
        <p:sp>
          <p:nvSpPr>
            <p:cNvPr id="21526" name="Line 10"/>
            <p:cNvSpPr>
              <a:spLocks noChangeShapeType="1"/>
            </p:cNvSpPr>
            <p:nvPr/>
          </p:nvSpPr>
          <p:spPr bwMode="auto">
            <a:xfrm>
              <a:off x="0" y="621"/>
              <a:ext cx="1769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527" name="Group 11"/>
            <p:cNvGrpSpPr/>
            <p:nvPr/>
          </p:nvGrpSpPr>
          <p:grpSpPr bwMode="auto">
            <a:xfrm>
              <a:off x="0" y="0"/>
              <a:ext cx="2858" cy="952"/>
              <a:chOff x="0" y="0"/>
              <a:chExt cx="2858" cy="952"/>
            </a:xfrm>
          </p:grpSpPr>
          <p:sp>
            <p:nvSpPr>
              <p:cNvPr id="21528" name="Line 12"/>
              <p:cNvSpPr>
                <a:spLocks noChangeShapeType="1"/>
              </p:cNvSpPr>
              <p:nvPr/>
            </p:nvSpPr>
            <p:spPr bwMode="auto">
              <a:xfrm>
                <a:off x="0" y="0"/>
                <a:ext cx="2858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prstDash val="dash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9" name="Line 13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635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prstDash val="dash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0" name="Line 14"/>
              <p:cNvSpPr>
                <a:spLocks noChangeShapeType="1"/>
              </p:cNvSpPr>
              <p:nvPr/>
            </p:nvSpPr>
            <p:spPr bwMode="auto">
              <a:xfrm>
                <a:off x="1769" y="635"/>
                <a:ext cx="0" cy="317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prstDash val="dash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1" name="Line 15"/>
              <p:cNvSpPr>
                <a:spLocks noChangeShapeType="1"/>
              </p:cNvSpPr>
              <p:nvPr/>
            </p:nvSpPr>
            <p:spPr bwMode="auto">
              <a:xfrm>
                <a:off x="1769" y="952"/>
                <a:ext cx="1089" cy="0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prstDash val="dash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2" name="Line 16"/>
              <p:cNvSpPr>
                <a:spLocks noChangeShapeType="1"/>
              </p:cNvSpPr>
              <p:nvPr/>
            </p:nvSpPr>
            <p:spPr bwMode="auto">
              <a:xfrm>
                <a:off x="2858" y="0"/>
                <a:ext cx="0" cy="952"/>
              </a:xfrm>
              <a:prstGeom prst="line">
                <a:avLst/>
              </a:prstGeom>
              <a:noFill/>
              <a:ln w="28575">
                <a:solidFill>
                  <a:srgbClr val="FF00FF"/>
                </a:solidFill>
                <a:prstDash val="dash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4284663" y="3355975"/>
            <a:ext cx="15128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Arial" charset="0"/>
                <a:ea typeface="楷体_GB2312"/>
                <a:cs typeface="楷体_GB2312"/>
              </a:rPr>
              <a:t>功能键</a:t>
            </a:r>
          </a:p>
        </p:txBody>
      </p:sp>
      <p:sp>
        <p:nvSpPr>
          <p:cNvPr id="31762" name="Rectangle 18"/>
          <p:cNvSpPr>
            <a:spLocks noChangeArrowheads="1"/>
          </p:cNvSpPr>
          <p:nvPr/>
        </p:nvSpPr>
        <p:spPr bwMode="auto">
          <a:xfrm>
            <a:off x="3492500" y="3860800"/>
            <a:ext cx="2447925" cy="1944688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990000"/>
            </a:solidFill>
            <a:prstDash val="dash"/>
            <a:miter lim="800000"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endParaRPr lang="zh-CN" altLang="en-US" sz="2800" b="1">
              <a:solidFill>
                <a:srgbClr val="FF0000"/>
              </a:solidFill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3924300" y="4556125"/>
            <a:ext cx="13684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Arial" charset="0"/>
                <a:ea typeface="楷体_GB2312"/>
                <a:cs typeface="楷体_GB2312"/>
              </a:rPr>
              <a:t>数字键</a:t>
            </a:r>
          </a:p>
        </p:txBody>
      </p:sp>
      <p:sp>
        <p:nvSpPr>
          <p:cNvPr id="31764" name="Rectangle 20"/>
          <p:cNvSpPr>
            <a:spLocks noChangeArrowheads="1"/>
          </p:cNvSpPr>
          <p:nvPr/>
        </p:nvSpPr>
        <p:spPr bwMode="auto">
          <a:xfrm>
            <a:off x="5940425" y="4292600"/>
            <a:ext cx="1512888" cy="1512888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800000"/>
            </a:solidFill>
            <a:prstDash val="dash"/>
            <a:miter lim="800000"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endParaRPr lang="zh-CN" altLang="en-US" sz="2800" b="1">
              <a:solidFill>
                <a:srgbClr val="FF0000"/>
              </a:solidFill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31765" name="Rectangle 21"/>
          <p:cNvSpPr>
            <a:spLocks noChangeArrowheads="1"/>
          </p:cNvSpPr>
          <p:nvPr/>
        </p:nvSpPr>
        <p:spPr bwMode="auto">
          <a:xfrm>
            <a:off x="6372225" y="4940300"/>
            <a:ext cx="136842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运算</a:t>
            </a:r>
          </a:p>
          <a:p>
            <a:pPr>
              <a:lnSpc>
                <a:spcPct val="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符号键</a:t>
            </a:r>
          </a:p>
        </p:txBody>
      </p:sp>
      <p:sp>
        <p:nvSpPr>
          <p:cNvPr id="31766" name="Rectangle 22"/>
          <p:cNvSpPr>
            <a:spLocks noChangeArrowheads="1"/>
          </p:cNvSpPr>
          <p:nvPr/>
        </p:nvSpPr>
        <p:spPr bwMode="auto">
          <a:xfrm>
            <a:off x="7955598" y="2564765"/>
            <a:ext cx="1385887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solidFill>
                  <a:schemeClr val="hlink"/>
                </a:solidFill>
                <a:latin typeface="Arial" charset="0"/>
                <a:ea typeface="华文新魏" pitchFamily="2" charset="-122"/>
                <a:cs typeface="楷体_GB2312"/>
              </a:rPr>
              <a:t>开关机键</a:t>
            </a:r>
          </a:p>
        </p:txBody>
      </p:sp>
      <p:sp>
        <p:nvSpPr>
          <p:cNvPr id="31768" name="Text Box 27"/>
          <p:cNvSpPr txBox="1">
            <a:spLocks noChangeArrowheads="1"/>
          </p:cNvSpPr>
          <p:nvPr/>
        </p:nvSpPr>
        <p:spPr bwMode="auto">
          <a:xfrm>
            <a:off x="539750" y="1341438"/>
            <a:ext cx="22320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认识计算器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华文新魏" pitchFamily="2" charset="-122"/>
                <a:cs typeface="楷体_GB2312"/>
              </a:rPr>
              <a:t>：</a:t>
            </a:r>
          </a:p>
        </p:txBody>
      </p:sp>
      <p:sp>
        <p:nvSpPr>
          <p:cNvPr id="31769" name="Line 28"/>
          <p:cNvSpPr>
            <a:spLocks noChangeShapeType="1"/>
          </p:cNvSpPr>
          <p:nvPr/>
        </p:nvSpPr>
        <p:spPr bwMode="auto">
          <a:xfrm flipH="1" flipV="1">
            <a:off x="2339975" y="2492375"/>
            <a:ext cx="792163" cy="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70" name="Line 29"/>
          <p:cNvSpPr>
            <a:spLocks noChangeShapeType="1"/>
          </p:cNvSpPr>
          <p:nvPr/>
        </p:nvSpPr>
        <p:spPr bwMode="auto">
          <a:xfrm flipV="1">
            <a:off x="7308215" y="2924810"/>
            <a:ext cx="1008063" cy="14287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71" name="Rectangle 30"/>
          <p:cNvSpPr>
            <a:spLocks noChangeArrowheads="1"/>
          </p:cNvSpPr>
          <p:nvPr/>
        </p:nvSpPr>
        <p:spPr bwMode="auto">
          <a:xfrm>
            <a:off x="3348038" y="2781300"/>
            <a:ext cx="4392612" cy="3095625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endParaRPr lang="zh-CN" altLang="en-US" sz="2800" b="1">
              <a:solidFill>
                <a:srgbClr val="FF0000"/>
              </a:solidFill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6875780" y="3284855"/>
            <a:ext cx="720725" cy="288925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990000"/>
            </a:solidFill>
            <a:prstDash val="dash"/>
            <a:miter lim="800000"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sp>
        <p:nvSpPr>
          <p:cNvPr id="3" name="Line 29"/>
          <p:cNvSpPr>
            <a:spLocks noChangeShapeType="1"/>
          </p:cNvSpPr>
          <p:nvPr/>
        </p:nvSpPr>
        <p:spPr bwMode="auto">
          <a:xfrm>
            <a:off x="7452043" y="3572828"/>
            <a:ext cx="6477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Rectangle 22"/>
          <p:cNvSpPr>
            <a:spLocks noChangeArrowheads="1"/>
          </p:cNvSpPr>
          <p:nvPr/>
        </p:nvSpPr>
        <p:spPr bwMode="auto">
          <a:xfrm>
            <a:off x="7956550" y="3428683"/>
            <a:ext cx="138588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solidFill>
                  <a:schemeClr val="hlink"/>
                </a:solidFill>
                <a:latin typeface="Arial" charset="0"/>
                <a:ea typeface="华文新魏" pitchFamily="2" charset="-122"/>
                <a:cs typeface="楷体_GB2312"/>
              </a:rPr>
              <a:t>消除键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 autoUpdateAnimBg="0"/>
      <p:bldP spid="31749" grpId="0" autoUpdateAnimBg="0"/>
      <p:bldP spid="31750" grpId="0" bldLvl="0" animBg="1" autoUpdateAnimBg="0"/>
      <p:bldP spid="31751" grpId="0" animBg="1"/>
      <p:bldP spid="31752" grpId="0" autoUpdateAnimBg="0"/>
      <p:bldP spid="31761" grpId="0" autoUpdateAnimBg="0"/>
      <p:bldP spid="31762" grpId="0" animBg="1" autoUpdateAnimBg="0"/>
      <p:bldP spid="31763" grpId="0" autoUpdateAnimBg="0"/>
      <p:bldP spid="31764" grpId="0" animBg="1" autoUpdateAnimBg="0"/>
      <p:bldP spid="31765" grpId="0" autoUpdateAnimBg="0"/>
      <p:bldP spid="31766" grpId="0" autoUpdateAnimBg="0"/>
      <p:bldP spid="31769" grpId="0" animBg="1"/>
      <p:bldP spid="31770" grpId="0" bldLvl="0" animBg="1"/>
      <p:bldP spid="31771" grpId="0" animBg="1" autoUpdateAnimBg="0"/>
      <p:bldP spid="2" grpId="0" bldLvl="0" animBg="1" autoUpdateAnimBg="0"/>
      <p:bldP spid="3" grpId="0" bldLvl="0" animBg="1"/>
      <p:bldP spid="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9" name="Text Box 4"/>
          <p:cNvSpPr txBox="1">
            <a:spLocks noChangeArrowheads="1"/>
          </p:cNvSpPr>
          <p:nvPr/>
        </p:nvSpPr>
        <p:spPr bwMode="auto">
          <a:xfrm>
            <a:off x="250825" y="1268413"/>
            <a:ext cx="38877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用计算器计算的步骤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华文新魏" pitchFamily="2" charset="-122"/>
                <a:cs typeface="楷体_GB2312"/>
              </a:rPr>
              <a:t>：</a:t>
            </a:r>
            <a:endParaRPr 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_GB2312"/>
              <a:ea typeface="华文新魏" pitchFamily="2" charset="-122"/>
              <a:cs typeface="楷体_GB2312"/>
            </a:endParaRPr>
          </a:p>
        </p:txBody>
      </p:sp>
      <p:grpSp>
        <p:nvGrpSpPr>
          <p:cNvPr id="33800" name="Group 44"/>
          <p:cNvGrpSpPr/>
          <p:nvPr/>
        </p:nvGrpSpPr>
        <p:grpSpPr bwMode="auto">
          <a:xfrm>
            <a:off x="358775" y="2736850"/>
            <a:ext cx="1774825" cy="579438"/>
            <a:chOff x="0" y="0"/>
            <a:chExt cx="1118" cy="365"/>
          </a:xfrm>
        </p:grpSpPr>
        <p:sp>
          <p:nvSpPr>
            <p:cNvPr id="33801" name="Text Box 41"/>
            <p:cNvSpPr txBox="1">
              <a:spLocks noChangeArrowheads="1"/>
            </p:cNvSpPr>
            <p:nvPr/>
          </p:nvSpPr>
          <p:spPr bwMode="auto">
            <a:xfrm>
              <a:off x="0" y="0"/>
              <a:ext cx="1118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itchFamily="2" charset="2"/>
                <a:buChar char="l"/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按 </a:t>
              </a:r>
              <a:r>
                <a:rPr lang="en-US" altLang="zh-CN" sz="3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+ 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键。</a:t>
              </a:r>
            </a:p>
          </p:txBody>
        </p:sp>
        <p:sp>
          <p:nvSpPr>
            <p:cNvPr id="22564" name="AutoShape 43"/>
            <p:cNvSpPr>
              <a:spLocks noChangeArrowheads="1"/>
            </p:cNvSpPr>
            <p:nvPr/>
          </p:nvSpPr>
          <p:spPr bwMode="auto">
            <a:xfrm>
              <a:off x="429" y="111"/>
              <a:ext cx="259" cy="196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1200" b="1">
                <a:latin typeface="Arial" charset="0"/>
                <a:ea typeface="楷体_GB2312"/>
                <a:cs typeface="楷体_GB2312"/>
              </a:endParaRPr>
            </a:p>
          </p:txBody>
        </p:sp>
      </p:grpSp>
      <p:grpSp>
        <p:nvGrpSpPr>
          <p:cNvPr id="33803" name="Group 51"/>
          <p:cNvGrpSpPr/>
          <p:nvPr/>
        </p:nvGrpSpPr>
        <p:grpSpPr bwMode="auto">
          <a:xfrm>
            <a:off x="395288" y="3284538"/>
            <a:ext cx="2662238" cy="457200"/>
            <a:chOff x="0" y="0"/>
            <a:chExt cx="1677" cy="288"/>
          </a:xfrm>
        </p:grpSpPr>
        <p:sp>
          <p:nvSpPr>
            <p:cNvPr id="33804" name="Text Box 45"/>
            <p:cNvSpPr txBox="1">
              <a:spLocks noChangeArrowheads="1"/>
            </p:cNvSpPr>
            <p:nvPr/>
          </p:nvSpPr>
          <p:spPr bwMode="auto">
            <a:xfrm>
              <a:off x="0" y="0"/>
              <a:ext cx="1677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itchFamily="2" charset="2"/>
                <a:buChar char="l"/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按 </a:t>
              </a:r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5     2    7</a:t>
              </a:r>
              <a:r>
                <a:rPr lang="en-US" altLang="zh-CN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 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键。</a:t>
              </a:r>
            </a:p>
          </p:txBody>
        </p:sp>
        <p:sp>
          <p:nvSpPr>
            <p:cNvPr id="22560" name="AutoShape 46"/>
            <p:cNvSpPr>
              <a:spLocks noChangeArrowheads="1"/>
            </p:cNvSpPr>
            <p:nvPr/>
          </p:nvSpPr>
          <p:spPr bwMode="auto">
            <a:xfrm>
              <a:off x="408" y="62"/>
              <a:ext cx="227" cy="1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1200" b="1">
                <a:latin typeface="Arial" charset="0"/>
                <a:ea typeface="楷体_GB2312"/>
                <a:cs typeface="楷体_GB2312"/>
              </a:endParaRPr>
            </a:p>
          </p:txBody>
        </p:sp>
        <p:sp>
          <p:nvSpPr>
            <p:cNvPr id="22561" name="AutoShape 49"/>
            <p:cNvSpPr>
              <a:spLocks noChangeArrowheads="1"/>
            </p:cNvSpPr>
            <p:nvPr/>
          </p:nvSpPr>
          <p:spPr bwMode="auto">
            <a:xfrm>
              <a:off x="711" y="62"/>
              <a:ext cx="227" cy="1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1200" b="1">
                <a:latin typeface="Arial" charset="0"/>
                <a:ea typeface="楷体_GB2312"/>
                <a:cs typeface="楷体_GB2312"/>
              </a:endParaRPr>
            </a:p>
          </p:txBody>
        </p:sp>
        <p:sp>
          <p:nvSpPr>
            <p:cNvPr id="22562" name="AutoShape 50"/>
            <p:cNvSpPr>
              <a:spLocks noChangeArrowheads="1"/>
            </p:cNvSpPr>
            <p:nvPr/>
          </p:nvSpPr>
          <p:spPr bwMode="auto">
            <a:xfrm>
              <a:off x="1011" y="62"/>
              <a:ext cx="227" cy="1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1200" b="1">
                <a:latin typeface="Arial" charset="0"/>
                <a:ea typeface="楷体_GB2312"/>
                <a:cs typeface="楷体_GB2312"/>
              </a:endParaRPr>
            </a:p>
          </p:txBody>
        </p:sp>
      </p:grpSp>
      <p:grpSp>
        <p:nvGrpSpPr>
          <p:cNvPr id="33808" name="Group 52"/>
          <p:cNvGrpSpPr/>
          <p:nvPr/>
        </p:nvGrpSpPr>
        <p:grpSpPr bwMode="auto">
          <a:xfrm>
            <a:off x="344488" y="3744913"/>
            <a:ext cx="1774825" cy="579437"/>
            <a:chOff x="0" y="0"/>
            <a:chExt cx="1118" cy="365"/>
          </a:xfrm>
        </p:grpSpPr>
        <p:sp>
          <p:nvSpPr>
            <p:cNvPr id="33809" name="Text Box 53"/>
            <p:cNvSpPr txBox="1">
              <a:spLocks noChangeArrowheads="1"/>
            </p:cNvSpPr>
            <p:nvPr/>
          </p:nvSpPr>
          <p:spPr bwMode="auto">
            <a:xfrm>
              <a:off x="0" y="0"/>
              <a:ext cx="1118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itchFamily="2" charset="2"/>
                <a:buChar char="l"/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按 </a:t>
              </a:r>
              <a:r>
                <a:rPr lang="en-US" altLang="zh-CN" sz="3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+ 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键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/>
                  <a:ea typeface="华文新魏" pitchFamily="2" charset="-122"/>
                  <a:cs typeface="楷体_GB2312"/>
                </a:rPr>
                <a:t>。</a:t>
              </a:r>
            </a:p>
          </p:txBody>
        </p:sp>
        <p:sp>
          <p:nvSpPr>
            <p:cNvPr id="22558" name="AutoShape 54"/>
            <p:cNvSpPr>
              <a:spLocks noChangeArrowheads="1"/>
            </p:cNvSpPr>
            <p:nvPr/>
          </p:nvSpPr>
          <p:spPr bwMode="auto">
            <a:xfrm>
              <a:off x="429" y="111"/>
              <a:ext cx="259" cy="196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1200" b="1">
                <a:latin typeface="Arial" charset="0"/>
                <a:ea typeface="楷体_GB2312"/>
                <a:cs typeface="楷体_GB2312"/>
              </a:endParaRPr>
            </a:p>
          </p:txBody>
        </p:sp>
      </p:grpSp>
      <p:grpSp>
        <p:nvGrpSpPr>
          <p:cNvPr id="33811" name="Group 61"/>
          <p:cNvGrpSpPr/>
          <p:nvPr/>
        </p:nvGrpSpPr>
        <p:grpSpPr bwMode="auto">
          <a:xfrm>
            <a:off x="358775" y="4343400"/>
            <a:ext cx="4752975" cy="457200"/>
            <a:chOff x="0" y="0"/>
            <a:chExt cx="2994" cy="288"/>
          </a:xfrm>
        </p:grpSpPr>
        <p:sp>
          <p:nvSpPr>
            <p:cNvPr id="22551" name="AutoShape 48"/>
            <p:cNvSpPr>
              <a:spLocks noChangeArrowheads="1"/>
            </p:cNvSpPr>
            <p:nvPr/>
          </p:nvSpPr>
          <p:spPr bwMode="auto">
            <a:xfrm>
              <a:off x="1678" y="46"/>
              <a:ext cx="227" cy="1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1200" b="1">
                <a:latin typeface="Arial" charset="0"/>
                <a:ea typeface="楷体_GB2312"/>
                <a:cs typeface="楷体_GB2312"/>
              </a:endParaRPr>
            </a:p>
          </p:txBody>
        </p:sp>
        <p:grpSp>
          <p:nvGrpSpPr>
            <p:cNvPr id="22552" name="Group 60"/>
            <p:cNvGrpSpPr/>
            <p:nvPr/>
          </p:nvGrpSpPr>
          <p:grpSpPr bwMode="auto">
            <a:xfrm>
              <a:off x="0" y="0"/>
              <a:ext cx="2994" cy="288"/>
              <a:chOff x="0" y="0"/>
              <a:chExt cx="2994" cy="288"/>
            </a:xfrm>
          </p:grpSpPr>
          <p:sp>
            <p:nvSpPr>
              <p:cNvPr id="33814" name="Text Box 56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994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Wingdings" pitchFamily="2" charset="2"/>
                  <a:buChar char="l"/>
                </a:pPr>
                <a:r>
                  <a:rPr lang="zh-CN" altLang="en-US" sz="2400" b="1"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华文新魏" pitchFamily="2" charset="-122"/>
                    <a:cs typeface="楷体_GB2312"/>
                  </a:rPr>
                  <a:t>依次按 </a:t>
                </a:r>
                <a:r>
                  <a:rPr lang="en-US" altLang="zh-CN" sz="24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华文新魏" pitchFamily="2" charset="-122"/>
                    <a:cs typeface="楷体_GB2312"/>
                  </a:rPr>
                  <a:t>1    6     4  </a:t>
                </a:r>
                <a:r>
                  <a:rPr lang="en-US" altLang="zh-CN" sz="2400" b="1"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华文新魏" pitchFamily="2" charset="-122"/>
                    <a:cs typeface="楷体_GB2312"/>
                  </a:rPr>
                  <a:t>  </a:t>
                </a:r>
                <a:r>
                  <a:rPr lang="en-US" altLang="zh-CN" sz="24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华文新魏" pitchFamily="2" charset="-122"/>
                    <a:cs typeface="楷体_GB2312"/>
                  </a:rPr>
                  <a:t>0</a:t>
                </a:r>
                <a:r>
                  <a:rPr lang="en-US" altLang="zh-CN" sz="2400" b="1"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华文新魏" pitchFamily="2" charset="-122"/>
                    <a:cs typeface="楷体_GB2312"/>
                  </a:rPr>
                  <a:t>  </a:t>
                </a:r>
                <a:r>
                  <a:rPr lang="zh-CN" altLang="en-US" sz="2400" b="1"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华文新魏" pitchFamily="2" charset="-122"/>
                    <a:cs typeface="楷体_GB2312"/>
                  </a:rPr>
                  <a:t>键。</a:t>
                </a:r>
              </a:p>
            </p:txBody>
          </p:sp>
          <p:sp>
            <p:nvSpPr>
              <p:cNvPr id="22554" name="AutoShape 57"/>
              <p:cNvSpPr>
                <a:spLocks noChangeArrowheads="1"/>
              </p:cNvSpPr>
              <p:nvPr/>
            </p:nvSpPr>
            <p:spPr bwMode="auto">
              <a:xfrm>
                <a:off x="1089" y="54"/>
                <a:ext cx="227" cy="1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charset="0"/>
                  <a:buNone/>
                </a:pPr>
                <a:endParaRPr lang="zh-CN" altLang="en-US" sz="1200" b="1">
                  <a:latin typeface="Arial" charset="0"/>
                  <a:ea typeface="楷体_GB2312"/>
                  <a:cs typeface="楷体_GB2312"/>
                </a:endParaRPr>
              </a:p>
            </p:txBody>
          </p:sp>
          <p:sp>
            <p:nvSpPr>
              <p:cNvPr id="22555" name="AutoShape 58"/>
              <p:cNvSpPr>
                <a:spLocks noChangeArrowheads="1"/>
              </p:cNvSpPr>
              <p:nvPr/>
            </p:nvSpPr>
            <p:spPr bwMode="auto">
              <a:xfrm>
                <a:off x="810" y="58"/>
                <a:ext cx="227" cy="1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charset="0"/>
                  <a:buNone/>
                </a:pPr>
                <a:endParaRPr lang="zh-CN" altLang="en-US" sz="1200" b="1">
                  <a:latin typeface="Arial" charset="0"/>
                  <a:ea typeface="楷体_GB2312"/>
                  <a:cs typeface="楷体_GB2312"/>
                </a:endParaRPr>
              </a:p>
            </p:txBody>
          </p:sp>
          <p:sp>
            <p:nvSpPr>
              <p:cNvPr id="22556" name="AutoShape 59"/>
              <p:cNvSpPr>
                <a:spLocks noChangeArrowheads="1"/>
              </p:cNvSpPr>
              <p:nvPr/>
            </p:nvSpPr>
            <p:spPr bwMode="auto">
              <a:xfrm>
                <a:off x="1385" y="54"/>
                <a:ext cx="227" cy="1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charset="0"/>
                  <a:buNone/>
                </a:pPr>
                <a:endParaRPr lang="zh-CN" altLang="en-US" sz="1200" b="1">
                  <a:latin typeface="Arial" charset="0"/>
                  <a:ea typeface="楷体_GB2312"/>
                  <a:cs typeface="楷体_GB2312"/>
                </a:endParaRPr>
              </a:p>
            </p:txBody>
          </p:sp>
        </p:grpSp>
      </p:grpSp>
      <p:grpSp>
        <p:nvGrpSpPr>
          <p:cNvPr id="33818" name="Group 65"/>
          <p:cNvGrpSpPr/>
          <p:nvPr/>
        </p:nvGrpSpPr>
        <p:grpSpPr bwMode="auto">
          <a:xfrm>
            <a:off x="357188" y="4752975"/>
            <a:ext cx="3059112" cy="579438"/>
            <a:chOff x="0" y="0"/>
            <a:chExt cx="1927" cy="365"/>
          </a:xfrm>
        </p:grpSpPr>
        <p:sp>
          <p:nvSpPr>
            <p:cNvPr id="33819" name="Text Box 63"/>
            <p:cNvSpPr txBox="1">
              <a:spLocks noChangeArrowheads="1"/>
            </p:cNvSpPr>
            <p:nvPr/>
          </p:nvSpPr>
          <p:spPr bwMode="auto">
            <a:xfrm>
              <a:off x="0" y="0"/>
              <a:ext cx="1927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itchFamily="2" charset="2"/>
                <a:buChar char="l"/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按 </a:t>
              </a:r>
              <a:r>
                <a:rPr lang="en-US" altLang="zh-CN" sz="3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= 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键显示结果。</a:t>
              </a:r>
            </a:p>
          </p:txBody>
        </p:sp>
        <p:sp>
          <p:nvSpPr>
            <p:cNvPr id="22550" name="AutoShape 64"/>
            <p:cNvSpPr>
              <a:spLocks noChangeArrowheads="1"/>
            </p:cNvSpPr>
            <p:nvPr/>
          </p:nvSpPr>
          <p:spPr bwMode="auto">
            <a:xfrm>
              <a:off x="429" y="111"/>
              <a:ext cx="259" cy="196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1200" b="1">
                <a:latin typeface="Arial" charset="0"/>
                <a:ea typeface="楷体_GB2312"/>
                <a:cs typeface="楷体_GB2312"/>
              </a:endParaRPr>
            </a:p>
          </p:txBody>
        </p:sp>
      </p:grpSp>
      <p:grpSp>
        <p:nvGrpSpPr>
          <p:cNvPr id="33821" name="Group 74"/>
          <p:cNvGrpSpPr/>
          <p:nvPr/>
        </p:nvGrpSpPr>
        <p:grpSpPr bwMode="auto">
          <a:xfrm>
            <a:off x="323850" y="1844675"/>
            <a:ext cx="3101975" cy="457200"/>
            <a:chOff x="0" y="0"/>
            <a:chExt cx="1954" cy="288"/>
          </a:xfrm>
        </p:grpSpPr>
        <p:sp>
          <p:nvSpPr>
            <p:cNvPr id="33822" name="Text Box 35"/>
            <p:cNvSpPr txBox="1">
              <a:spLocks noChangeArrowheads="1"/>
            </p:cNvSpPr>
            <p:nvPr/>
          </p:nvSpPr>
          <p:spPr bwMode="auto">
            <a:xfrm>
              <a:off x="0" y="0"/>
              <a:ext cx="1954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itchFamily="2" charset="2"/>
                <a:buChar char="l"/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开机按 </a:t>
              </a:r>
              <a:r>
                <a:rPr lang="en-US" altLang="zh-CN" sz="2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ON        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华文新魏" pitchFamily="2" charset="-122"/>
                  <a:cs typeface="楷体_GB2312"/>
                </a:rPr>
                <a:t>键</a:t>
              </a: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/>
                  <a:ea typeface="华文新魏" pitchFamily="2" charset="-122"/>
                  <a:cs typeface="楷体_GB2312"/>
                </a:rPr>
                <a:t>。</a:t>
              </a:r>
            </a:p>
          </p:txBody>
        </p:sp>
        <p:sp>
          <p:nvSpPr>
            <p:cNvPr id="22548" name="AutoShape 68"/>
            <p:cNvSpPr>
              <a:spLocks noChangeArrowheads="1"/>
            </p:cNvSpPr>
            <p:nvPr/>
          </p:nvSpPr>
          <p:spPr bwMode="auto">
            <a:xfrm>
              <a:off x="771" y="46"/>
              <a:ext cx="673" cy="192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 wrap="square" anchor="ctr"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1200" b="1">
                <a:latin typeface="Arial" charset="0"/>
                <a:ea typeface="楷体_GB2312"/>
                <a:cs typeface="楷体_GB2312"/>
              </a:endParaRPr>
            </a:p>
          </p:txBody>
        </p:sp>
      </p:grpSp>
      <p:sp>
        <p:nvSpPr>
          <p:cNvPr id="33824" name="Text Box 66"/>
          <p:cNvSpPr txBox="1">
            <a:spLocks noChangeArrowheads="1"/>
          </p:cNvSpPr>
          <p:nvPr/>
        </p:nvSpPr>
        <p:spPr bwMode="auto">
          <a:xfrm>
            <a:off x="361950" y="5303838"/>
            <a:ext cx="4166235" cy="1005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如果要清屏按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AC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键，要关机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  按    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OFF    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  <a:cs typeface="楷体_GB2312"/>
              </a:rPr>
              <a:t>键。</a:t>
            </a:r>
          </a:p>
        </p:txBody>
      </p:sp>
      <p:sp>
        <p:nvSpPr>
          <p:cNvPr id="33825" name="AutoShape 73"/>
          <p:cNvSpPr>
            <a:spLocks noChangeArrowheads="1"/>
          </p:cNvSpPr>
          <p:nvPr/>
        </p:nvSpPr>
        <p:spPr bwMode="auto">
          <a:xfrm>
            <a:off x="1043305" y="5877243"/>
            <a:ext cx="1068388" cy="312737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endParaRPr lang="zh-CN" altLang="en-US" sz="1200" b="1">
              <a:latin typeface="Arial" charset="0"/>
              <a:ea typeface="楷体_GB2312"/>
              <a:cs typeface="楷体_GB2312"/>
            </a:endParaRPr>
          </a:p>
        </p:txBody>
      </p:sp>
      <p:grpSp>
        <p:nvGrpSpPr>
          <p:cNvPr id="33826" name="Group 79"/>
          <p:cNvGrpSpPr/>
          <p:nvPr/>
        </p:nvGrpSpPr>
        <p:grpSpPr bwMode="auto">
          <a:xfrm>
            <a:off x="358775" y="2376488"/>
            <a:ext cx="4752975" cy="457200"/>
            <a:chOff x="0" y="0"/>
            <a:chExt cx="2994" cy="288"/>
          </a:xfrm>
        </p:grpSpPr>
        <p:sp>
          <p:nvSpPr>
            <p:cNvPr id="22541" name="AutoShape 80"/>
            <p:cNvSpPr>
              <a:spLocks noChangeArrowheads="1"/>
            </p:cNvSpPr>
            <p:nvPr/>
          </p:nvSpPr>
          <p:spPr bwMode="auto">
            <a:xfrm>
              <a:off x="1678" y="46"/>
              <a:ext cx="227" cy="1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buFont typeface="Arial" charset="0"/>
                <a:buNone/>
              </a:pPr>
              <a:endParaRPr lang="zh-CN" altLang="en-US" sz="1200" b="1">
                <a:latin typeface="Arial" charset="0"/>
                <a:ea typeface="楷体_GB2312"/>
                <a:cs typeface="楷体_GB2312"/>
              </a:endParaRPr>
            </a:p>
          </p:txBody>
        </p:sp>
        <p:grpSp>
          <p:nvGrpSpPr>
            <p:cNvPr id="22542" name="Group 81"/>
            <p:cNvGrpSpPr/>
            <p:nvPr/>
          </p:nvGrpSpPr>
          <p:grpSpPr bwMode="auto">
            <a:xfrm>
              <a:off x="0" y="0"/>
              <a:ext cx="2994" cy="288"/>
              <a:chOff x="0" y="0"/>
              <a:chExt cx="2994" cy="288"/>
            </a:xfrm>
          </p:grpSpPr>
          <p:sp>
            <p:nvSpPr>
              <p:cNvPr id="33829" name="Text Box 8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994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Wingdings" pitchFamily="2" charset="2"/>
                  <a:buChar char="l"/>
                </a:pPr>
                <a:r>
                  <a:rPr lang="zh-CN" altLang="en-US" sz="2400" b="1"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华文新魏" pitchFamily="2" charset="-122"/>
                    <a:cs typeface="楷体_GB2312"/>
                  </a:rPr>
                  <a:t>依次按   </a:t>
                </a:r>
                <a:r>
                  <a:rPr lang="en-US" altLang="zh-CN" sz="24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华文新魏" pitchFamily="2" charset="-122"/>
                    <a:cs typeface="楷体_GB2312"/>
                  </a:rPr>
                  <a:t>3</a:t>
                </a:r>
                <a:r>
                  <a:rPr lang="zh-CN" altLang="en-US" sz="2400" b="1"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华文新魏" pitchFamily="2" charset="-122"/>
                    <a:cs typeface="楷体_GB2312"/>
                  </a:rPr>
                  <a:t>   </a:t>
                </a:r>
                <a:r>
                  <a:rPr lang="en-US" altLang="zh-CN" sz="24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华文新魏" pitchFamily="2" charset="-122"/>
                    <a:cs typeface="楷体_GB2312"/>
                    <a:sym typeface="+mn-ea"/>
                  </a:rPr>
                  <a:t>4</a:t>
                </a:r>
                <a:r>
                  <a:rPr lang="zh-CN" altLang="en-US" sz="2400" b="1"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华文新魏" pitchFamily="2" charset="-122"/>
                    <a:cs typeface="楷体_GB2312"/>
                  </a:rPr>
                  <a:t>  </a:t>
                </a:r>
                <a:r>
                  <a:rPr lang="en-US" altLang="zh-CN" sz="24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华文新魏" pitchFamily="2" charset="-122"/>
                    <a:cs typeface="楷体_GB2312"/>
                  </a:rPr>
                  <a:t>  4    9</a:t>
                </a:r>
                <a:r>
                  <a:rPr lang="en-US" altLang="zh-CN" sz="2400" b="1"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华文新魏" pitchFamily="2" charset="-122"/>
                    <a:cs typeface="楷体_GB2312"/>
                  </a:rPr>
                  <a:t> </a:t>
                </a:r>
                <a:r>
                  <a:rPr lang="zh-CN" altLang="en-US" sz="2400" b="1"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华文新魏" pitchFamily="2" charset="-122"/>
                    <a:cs typeface="楷体_GB2312"/>
                  </a:rPr>
                  <a:t>键。</a:t>
                </a:r>
              </a:p>
            </p:txBody>
          </p:sp>
          <p:sp>
            <p:nvSpPr>
              <p:cNvPr id="22544" name="AutoShape 83"/>
              <p:cNvSpPr>
                <a:spLocks noChangeArrowheads="1"/>
              </p:cNvSpPr>
              <p:nvPr/>
            </p:nvSpPr>
            <p:spPr bwMode="auto">
              <a:xfrm>
                <a:off x="1089" y="54"/>
                <a:ext cx="227" cy="1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charset="0"/>
                  <a:buNone/>
                </a:pPr>
                <a:endParaRPr lang="zh-CN" altLang="en-US" sz="1200" b="1">
                  <a:latin typeface="Arial" charset="0"/>
                  <a:ea typeface="楷体_GB2312"/>
                  <a:cs typeface="楷体_GB2312"/>
                </a:endParaRPr>
              </a:p>
            </p:txBody>
          </p:sp>
          <p:sp>
            <p:nvSpPr>
              <p:cNvPr id="22545" name="AutoShape 84"/>
              <p:cNvSpPr>
                <a:spLocks noChangeArrowheads="1"/>
              </p:cNvSpPr>
              <p:nvPr/>
            </p:nvSpPr>
            <p:spPr bwMode="auto">
              <a:xfrm>
                <a:off x="810" y="58"/>
                <a:ext cx="227" cy="1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charset="0"/>
                  <a:buNone/>
                </a:pPr>
                <a:endParaRPr lang="zh-CN" altLang="en-US" sz="1200" b="1">
                  <a:latin typeface="Arial" charset="0"/>
                  <a:ea typeface="楷体_GB2312"/>
                  <a:cs typeface="楷体_GB2312"/>
                </a:endParaRPr>
              </a:p>
            </p:txBody>
          </p:sp>
          <p:sp>
            <p:nvSpPr>
              <p:cNvPr id="22546" name="AutoShape 85"/>
              <p:cNvSpPr>
                <a:spLocks noChangeArrowheads="1"/>
              </p:cNvSpPr>
              <p:nvPr/>
            </p:nvSpPr>
            <p:spPr bwMode="auto">
              <a:xfrm>
                <a:off x="1385" y="54"/>
                <a:ext cx="227" cy="1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charset="0"/>
                  <a:buNone/>
                </a:pPr>
                <a:endParaRPr lang="zh-CN" altLang="en-US" sz="1200" b="1">
                  <a:latin typeface="Arial" charset="0"/>
                  <a:ea typeface="楷体_GB2312"/>
                  <a:cs typeface="楷体_GB2312"/>
                </a:endParaRPr>
              </a:p>
            </p:txBody>
          </p:sp>
        </p:grpSp>
      </p:grpSp>
      <p:pic>
        <p:nvPicPr>
          <p:cNvPr id="22539" name="Picture 107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1412875"/>
            <a:ext cx="4859338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4" grpId="0" autoUpdateAnimBg="0"/>
      <p:bldP spid="33825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4" name="Text Box 46"/>
          <p:cNvSpPr txBox="1">
            <a:spLocks noChangeArrowheads="1"/>
          </p:cNvSpPr>
          <p:nvPr/>
        </p:nvSpPr>
        <p:spPr bwMode="auto">
          <a:xfrm>
            <a:off x="1547813" y="2276475"/>
            <a:ext cx="4318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ea typeface="华文新魏" pitchFamily="2" charset="-122"/>
                <a:cs typeface="楷体_GB2312"/>
              </a:rPr>
              <a:t>3449+527+1640 =    </a:t>
            </a:r>
            <a:r>
              <a:rPr lang="en-US" altLang="zh-CN" sz="2400" b="1">
                <a:solidFill>
                  <a:srgbClr val="FF0066"/>
                </a:solidFill>
                <a:ea typeface="华文新魏" pitchFamily="2" charset="-122"/>
                <a:cs typeface="楷体_GB2312"/>
              </a:rPr>
              <a:t>    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（棵）</a:t>
            </a:r>
            <a:r>
              <a:rPr lang="zh-CN" altLang="en-US" sz="2400" b="1">
                <a:latin typeface="楷体_GB2312"/>
                <a:ea typeface="华文新魏" pitchFamily="2" charset="-122"/>
                <a:cs typeface="楷体_GB2312"/>
              </a:rPr>
              <a:t>    </a:t>
            </a:r>
          </a:p>
        </p:txBody>
      </p:sp>
      <p:sp>
        <p:nvSpPr>
          <p:cNvPr id="23554" name="Rectangle 11"/>
          <p:cNvSpPr>
            <a:spLocks noChangeArrowheads="1"/>
          </p:cNvSpPr>
          <p:nvPr/>
        </p:nvSpPr>
        <p:spPr bwMode="auto">
          <a:xfrm>
            <a:off x="900113" y="1341438"/>
            <a:ext cx="6624637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buFont typeface="Arial" charset="0"/>
              <a:buNone/>
            </a:pPr>
            <a:r>
              <a:rPr lang="en-US" altLang="zh-CN" sz="2400" b="1">
                <a:latin typeface="Arial" charset="0"/>
                <a:ea typeface="华文新魏" pitchFamily="2" charset="-122"/>
                <a:cs typeface="楷体_GB2312"/>
              </a:rPr>
              <a:t>1.</a:t>
            </a:r>
            <a:r>
              <a:rPr lang="zh-CN" altLang="en-US" sz="2400" b="1">
                <a:latin typeface="Arial" charset="0"/>
                <a:ea typeface="华文新魏" pitchFamily="2" charset="-122"/>
                <a:cs typeface="楷体_GB2312"/>
              </a:rPr>
              <a:t>红门、中天山和南天门一共有多少棵古树？</a:t>
            </a:r>
          </a:p>
        </p:txBody>
      </p:sp>
      <p:sp>
        <p:nvSpPr>
          <p:cNvPr id="34827" name="Text Box 26"/>
          <p:cNvSpPr txBox="1">
            <a:spLocks noChangeArrowheads="1"/>
          </p:cNvSpPr>
          <p:nvPr/>
        </p:nvSpPr>
        <p:spPr bwMode="auto">
          <a:xfrm>
            <a:off x="4211955" y="1917065"/>
            <a:ext cx="1150938" cy="822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        5616          </a:t>
            </a:r>
            <a:r>
              <a:rPr lang="zh-CN" altLang="en-US" sz="2400" b="1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    </a:t>
            </a:r>
          </a:p>
        </p:txBody>
      </p:sp>
      <p:sp>
        <p:nvSpPr>
          <p:cNvPr id="34829" name="Rectangle 11"/>
          <p:cNvSpPr>
            <a:spLocks noChangeArrowheads="1"/>
          </p:cNvSpPr>
          <p:nvPr/>
        </p:nvSpPr>
        <p:spPr bwMode="auto">
          <a:xfrm>
            <a:off x="1187450" y="4724400"/>
            <a:ext cx="6769100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buFont typeface="Arial" charset="0"/>
              <a:buNone/>
            </a:pPr>
            <a:r>
              <a:rPr lang="zh-CN" altLang="en-US" sz="2400" b="1">
                <a:ea typeface="华文新魏" pitchFamily="2" charset="-122"/>
                <a:cs typeface="楷体_GB2312"/>
              </a:rPr>
              <a:t>与同伴说说你用计算器计算的过程与步骤。</a:t>
            </a:r>
          </a:p>
        </p:txBody>
      </p:sp>
      <p:sp>
        <p:nvSpPr>
          <p:cNvPr id="34830" name="Rectangle 39"/>
          <p:cNvSpPr>
            <a:spLocks noChangeArrowheads="1"/>
          </p:cNvSpPr>
          <p:nvPr/>
        </p:nvSpPr>
        <p:spPr bwMode="auto">
          <a:xfrm>
            <a:off x="1835150" y="3357563"/>
            <a:ext cx="4121150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ea typeface="华文新魏" pitchFamily="2" charset="-122"/>
                <a:cs typeface="楷体_GB2312"/>
              </a:rPr>
              <a:t>答：红门、中天山和南天门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ea typeface="华文新魏" pitchFamily="2" charset="-122"/>
                <a:cs typeface="楷体_GB2312"/>
              </a:rPr>
              <a:t>一共有</a:t>
            </a:r>
            <a:r>
              <a:rPr lang="en-US" altLang="zh-CN" sz="2400" b="1">
                <a:solidFill>
                  <a:srgbClr val="FF3300"/>
                </a:solidFill>
                <a:ea typeface="华文新魏" pitchFamily="2" charset="-122"/>
                <a:cs typeface="楷体_GB2312"/>
              </a:rPr>
              <a:t>5616</a:t>
            </a:r>
            <a:r>
              <a:rPr lang="zh-CN" altLang="en-US" sz="2400" b="1">
                <a:ea typeface="华文新魏" pitchFamily="2" charset="-122"/>
                <a:cs typeface="楷体_GB2312"/>
              </a:rPr>
              <a:t>棵古树</a:t>
            </a:r>
            <a:r>
              <a:rPr lang="zh-CN" altLang="en-US" sz="2400" b="1">
                <a:latin typeface="楷体_GB2312"/>
                <a:ea typeface="华文新魏" pitchFamily="2" charset="-122"/>
                <a:cs typeface="楷体_GB2312"/>
              </a:rPr>
              <a:t>。</a:t>
            </a:r>
          </a:p>
        </p:txBody>
      </p:sp>
      <p:pic>
        <p:nvPicPr>
          <p:cNvPr id="23558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4509135"/>
            <a:ext cx="236855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同侧圆角矩形 4"/>
          <p:cNvSpPr/>
          <p:nvPr/>
        </p:nvSpPr>
        <p:spPr>
          <a:xfrm>
            <a:off x="323850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典题精讲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23850" y="14128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 autoUpdateAnimBg="0"/>
      <p:bldP spid="34827" grpId="0" autoUpdateAnimBg="0"/>
      <p:bldP spid="34829" grpId="0" autoUpdateAnimBg="0"/>
      <p:bldP spid="3483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1"/>
          <p:cNvSpPr>
            <a:spLocks noChangeArrowheads="1"/>
          </p:cNvSpPr>
          <p:nvPr/>
        </p:nvSpPr>
        <p:spPr bwMode="auto">
          <a:xfrm>
            <a:off x="1187450" y="1268413"/>
            <a:ext cx="2959100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400" b="1">
                <a:latin typeface="Arial" charset="0"/>
                <a:ea typeface="华文新魏" pitchFamily="2" charset="-122"/>
                <a:cs typeface="楷体_GB2312"/>
              </a:rPr>
              <a:t>2.</a:t>
            </a:r>
            <a:r>
              <a:rPr lang="zh-CN" altLang="en-US" sz="2400" b="1">
                <a:latin typeface="Arial" charset="0"/>
                <a:ea typeface="华文新魏" pitchFamily="2" charset="-122"/>
                <a:cs typeface="楷体_GB2312"/>
              </a:rPr>
              <a:t>灵岩寺古树的数量是岱庙的几倍？</a:t>
            </a:r>
          </a:p>
        </p:txBody>
      </p:sp>
      <p:sp>
        <p:nvSpPr>
          <p:cNvPr id="35848" name="Text Box 6"/>
          <p:cNvSpPr txBox="1">
            <a:spLocks noChangeArrowheads="1"/>
          </p:cNvSpPr>
          <p:nvPr/>
        </p:nvSpPr>
        <p:spPr bwMode="auto">
          <a:xfrm>
            <a:off x="684213" y="2349500"/>
            <a:ext cx="27955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ea typeface="华文新魏" pitchFamily="2" charset="-122"/>
                <a:cs typeface="楷体_GB2312"/>
              </a:rPr>
              <a:t>10891÷250 =</a:t>
            </a:r>
            <a:r>
              <a:rPr lang="en-US" altLang="zh-CN" sz="2400" b="1">
                <a:latin typeface="楷体_GB2312"/>
                <a:ea typeface="华文新魏" pitchFamily="2" charset="-122"/>
                <a:cs typeface="楷体_GB2312"/>
              </a:rPr>
              <a:t>       </a:t>
            </a:r>
            <a:r>
              <a:rPr lang="zh-CN" altLang="en-US" sz="2400" b="1">
                <a:latin typeface="楷体_GB2312"/>
                <a:ea typeface="华文新魏" pitchFamily="2" charset="-122"/>
                <a:cs typeface="楷体_GB2312"/>
              </a:rPr>
              <a:t>    </a:t>
            </a:r>
          </a:p>
        </p:txBody>
      </p:sp>
      <p:sp>
        <p:nvSpPr>
          <p:cNvPr id="35849" name="Text Box 7"/>
          <p:cNvSpPr txBox="1">
            <a:spLocks noChangeArrowheads="1"/>
          </p:cNvSpPr>
          <p:nvPr/>
        </p:nvSpPr>
        <p:spPr bwMode="auto">
          <a:xfrm>
            <a:off x="2771775" y="2420938"/>
            <a:ext cx="18716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43.564        </a:t>
            </a:r>
            <a:r>
              <a:rPr lang="zh-CN" altLang="en-US" sz="2400" b="1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    </a:t>
            </a:r>
          </a:p>
        </p:txBody>
      </p:sp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606425" y="3071813"/>
            <a:ext cx="3695700" cy="1274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buFont typeface="Arial" charset="0"/>
              <a:buNone/>
            </a:pPr>
            <a:r>
              <a:rPr lang="zh-CN" altLang="en-US" sz="2400" b="1" dirty="0">
                <a:ea typeface="华文新魏" pitchFamily="2" charset="-122"/>
                <a:cs typeface="楷体_GB2312"/>
              </a:rPr>
              <a:t>答：灵岩寺古树的数量是</a:t>
            </a:r>
          </a:p>
          <a:p>
            <a:pPr>
              <a:lnSpc>
                <a:spcPct val="160000"/>
              </a:lnSpc>
              <a:buFont typeface="Arial" charset="0"/>
              <a:buNone/>
            </a:pPr>
            <a:r>
              <a:rPr lang="zh-CN" altLang="en-US" sz="2400" b="1" dirty="0">
                <a:ea typeface="华文新魏" pitchFamily="2" charset="-122"/>
                <a:cs typeface="楷体_GB2312"/>
              </a:rPr>
              <a:t>岱庙的</a:t>
            </a:r>
            <a:r>
              <a:rPr lang="en-US" altLang="zh-CN" sz="2400" b="1" dirty="0">
                <a:solidFill>
                  <a:srgbClr val="FF3300"/>
                </a:solidFill>
                <a:ea typeface="华文新魏" pitchFamily="2" charset="-122"/>
                <a:cs typeface="楷体_GB2312"/>
              </a:rPr>
              <a:t>43.564</a:t>
            </a:r>
            <a:r>
              <a:rPr lang="zh-CN" altLang="en-US" sz="2400" b="1" dirty="0">
                <a:ea typeface="华文新魏" pitchFamily="2" charset="-122"/>
                <a:cs typeface="楷体_GB2312"/>
              </a:rPr>
              <a:t>倍</a:t>
            </a:r>
            <a:r>
              <a:rPr lang="zh-CN" altLang="en-US" sz="2400" b="1" dirty="0">
                <a:latin typeface="楷体_GB2312"/>
                <a:ea typeface="华文新魏" pitchFamily="2" charset="-122"/>
                <a:cs typeface="楷体_GB2312"/>
              </a:rPr>
              <a:t>。</a:t>
            </a:r>
          </a:p>
        </p:txBody>
      </p:sp>
      <p:sp>
        <p:nvSpPr>
          <p:cNvPr id="35852" name="Rectangle 11"/>
          <p:cNvSpPr>
            <a:spLocks noChangeArrowheads="1"/>
          </p:cNvSpPr>
          <p:nvPr/>
        </p:nvSpPr>
        <p:spPr bwMode="auto">
          <a:xfrm>
            <a:off x="520700" y="4316413"/>
            <a:ext cx="6624638" cy="126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buFont typeface="Arial" charset="0"/>
              <a:buNone/>
            </a:pPr>
            <a:r>
              <a:rPr lang="zh-CN" altLang="en-US" sz="2400" b="1">
                <a:ea typeface="华文新魏" pitchFamily="2" charset="-122"/>
                <a:cs typeface="楷体_GB2312"/>
              </a:rPr>
              <a:t>与同伴说说你用计算器计算</a:t>
            </a:r>
          </a:p>
          <a:p>
            <a:pPr>
              <a:lnSpc>
                <a:spcPct val="160000"/>
              </a:lnSpc>
              <a:buFont typeface="Arial" charset="0"/>
              <a:buNone/>
            </a:pPr>
            <a:r>
              <a:rPr lang="zh-CN" altLang="en-US" sz="2400" b="1">
                <a:ea typeface="华文新魏" pitchFamily="2" charset="-122"/>
                <a:cs typeface="楷体_GB2312"/>
              </a:rPr>
              <a:t>的过程与步骤。</a:t>
            </a:r>
          </a:p>
        </p:txBody>
      </p:sp>
      <p:pic>
        <p:nvPicPr>
          <p:cNvPr id="24582" name="Picture 50"/>
          <p:cNvPicPr>
            <a:picLocks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6100" y="1052513"/>
            <a:ext cx="5075238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同侧圆角矩形 4"/>
          <p:cNvSpPr/>
          <p:nvPr/>
        </p:nvSpPr>
        <p:spPr>
          <a:xfrm>
            <a:off x="323850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典题精讲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23850" y="14128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 autoUpdateAnimBg="0"/>
      <p:bldP spid="35849" grpId="0" autoUpdateAnimBg="0"/>
      <p:bldP spid="3585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Line 2"/>
          <p:cNvSpPr>
            <a:spLocks noChangeShapeType="1"/>
          </p:cNvSpPr>
          <p:nvPr/>
        </p:nvSpPr>
        <p:spPr bwMode="auto">
          <a:xfrm>
            <a:off x="5822950" y="2851150"/>
            <a:ext cx="865188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68" name="Text Box 14"/>
          <p:cNvSpPr txBox="1">
            <a:spLocks noChangeArrowheads="1"/>
          </p:cNvSpPr>
          <p:nvPr/>
        </p:nvSpPr>
        <p:spPr bwMode="auto">
          <a:xfrm>
            <a:off x="971550" y="4868863"/>
            <a:ext cx="5508625" cy="825500"/>
          </a:xfrm>
          <a:prstGeom prst="rect">
            <a:avLst/>
          </a:prstGeom>
          <a:noFill/>
          <a:ln w="19050">
            <a:solidFill>
              <a:schemeClr val="hlink"/>
            </a:solidFill>
            <a:prstDash val="sysDot"/>
            <a:miter lim="800000"/>
          </a:ln>
        </p:spPr>
        <p:txBody>
          <a:bodyPr>
            <a:spAutoFit/>
          </a:bodyPr>
          <a:lstStyle/>
          <a:p>
            <a:pPr>
              <a:lnSpc>
                <a:spcPct val="65000"/>
              </a:lnSpc>
              <a:buFont typeface="Arial" charset="0"/>
              <a:buNone/>
            </a:pP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楷体_GB2312"/>
              <a:cs typeface="楷体_GB2312"/>
            </a:endParaRPr>
          </a:p>
          <a:p>
            <a:pPr>
              <a:lnSpc>
                <a:spcPct val="65000"/>
              </a:lnSpc>
              <a:buFont typeface="Arial" charset="0"/>
              <a:buNone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华文新魏" pitchFamily="2" charset="-122"/>
                <a:cs typeface="楷体_GB2312"/>
              </a:rPr>
              <a:t>用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华文新魏" pitchFamily="2" charset="-122"/>
                <a:cs typeface="楷体_GB2312"/>
              </a:rPr>
              <a:t>计算器计算，速度快，正确率高。</a:t>
            </a:r>
          </a:p>
          <a:p>
            <a:pPr>
              <a:lnSpc>
                <a:spcPct val="65000"/>
              </a:lnSpc>
              <a:buFont typeface="Arial" charset="0"/>
              <a:buNone/>
            </a:pP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楷体_GB2312"/>
              <a:ea typeface="华文新魏" pitchFamily="2" charset="-122"/>
              <a:cs typeface="楷体_GB2312"/>
            </a:endParaRPr>
          </a:p>
        </p:txBody>
      </p:sp>
      <p:sp>
        <p:nvSpPr>
          <p:cNvPr id="25603" name="Text Box 15"/>
          <p:cNvSpPr txBox="1">
            <a:spLocks noChangeArrowheads="1"/>
          </p:cNvSpPr>
          <p:nvPr/>
        </p:nvSpPr>
        <p:spPr bwMode="auto">
          <a:xfrm>
            <a:off x="1619250" y="2781300"/>
            <a:ext cx="49926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ea typeface="华文新魏" pitchFamily="2" charset="-122"/>
                <a:cs typeface="楷体_GB2312"/>
              </a:rPr>
              <a:t>3449+527+1640=     </a:t>
            </a:r>
            <a:r>
              <a:rPr lang="zh-CN" altLang="en-US" sz="2800" b="1">
                <a:ea typeface="华文新魏" pitchFamily="2" charset="-122"/>
                <a:cs typeface="楷体_GB2312"/>
              </a:rPr>
              <a:t>（棵</a:t>
            </a:r>
            <a:r>
              <a:rPr lang="zh-CN" altLang="en-US" sz="2800" b="1">
                <a:latin typeface="楷体_GB2312"/>
                <a:ea typeface="华文新魏" pitchFamily="2" charset="-122"/>
                <a:cs typeface="楷体_GB2312"/>
              </a:rPr>
              <a:t>）    </a:t>
            </a:r>
          </a:p>
        </p:txBody>
      </p:sp>
      <p:sp>
        <p:nvSpPr>
          <p:cNvPr id="25604" name="Text Box 16"/>
          <p:cNvSpPr txBox="1">
            <a:spLocks noChangeArrowheads="1"/>
          </p:cNvSpPr>
          <p:nvPr/>
        </p:nvSpPr>
        <p:spPr bwMode="auto">
          <a:xfrm>
            <a:off x="4499293" y="2781300"/>
            <a:ext cx="10080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5616        </a:t>
            </a:r>
            <a:r>
              <a:rPr lang="zh-CN" altLang="en-US" sz="2800" b="1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    </a:t>
            </a:r>
          </a:p>
        </p:txBody>
      </p:sp>
      <p:sp>
        <p:nvSpPr>
          <p:cNvPr id="25605" name="Text Box 18"/>
          <p:cNvSpPr txBox="1">
            <a:spLocks noChangeArrowheads="1"/>
          </p:cNvSpPr>
          <p:nvPr/>
        </p:nvSpPr>
        <p:spPr bwMode="auto">
          <a:xfrm>
            <a:off x="1619250" y="3630613"/>
            <a:ext cx="33115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ea typeface="华文新魏" pitchFamily="2" charset="-122"/>
                <a:cs typeface="楷体_GB2312"/>
              </a:rPr>
              <a:t>10891÷25</a:t>
            </a:r>
            <a:r>
              <a:rPr lang="en-US" altLang="zh-CN" sz="2800" b="1">
                <a:latin typeface="楷体_GB2312"/>
                <a:ea typeface="华文新魏" pitchFamily="2" charset="-122"/>
                <a:cs typeface="楷体_GB2312"/>
              </a:rPr>
              <a:t>0=       </a:t>
            </a:r>
            <a:r>
              <a:rPr lang="zh-CN" altLang="en-US" sz="2800" b="1">
                <a:latin typeface="楷体_GB2312"/>
                <a:ea typeface="华文新魏" pitchFamily="2" charset="-122"/>
                <a:cs typeface="楷体_GB2312"/>
              </a:rPr>
              <a:t>    </a:t>
            </a:r>
          </a:p>
        </p:txBody>
      </p:sp>
      <p:sp>
        <p:nvSpPr>
          <p:cNvPr id="25606" name="Text Box 19"/>
          <p:cNvSpPr txBox="1">
            <a:spLocks noChangeArrowheads="1"/>
          </p:cNvSpPr>
          <p:nvPr/>
        </p:nvSpPr>
        <p:spPr bwMode="auto">
          <a:xfrm>
            <a:off x="3563938" y="3619500"/>
            <a:ext cx="18716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3300"/>
                </a:solidFill>
                <a:ea typeface="华文新魏" pitchFamily="2" charset="-122"/>
                <a:cs typeface="楷体_GB2312"/>
              </a:rPr>
              <a:t> 43.564</a:t>
            </a:r>
            <a:r>
              <a:rPr lang="en-US" altLang="zh-CN" sz="2800" b="1">
                <a:solidFill>
                  <a:srgbClr val="FF3300"/>
                </a:solidFill>
                <a:latin typeface="楷体_GB2312"/>
                <a:ea typeface="华文新魏" pitchFamily="2" charset="-122"/>
                <a:cs typeface="楷体_GB2312"/>
              </a:rPr>
              <a:t>        </a:t>
            </a:r>
            <a:r>
              <a:rPr lang="zh-CN" altLang="en-US" sz="2800" b="1">
                <a:solidFill>
                  <a:srgbClr val="FF3300"/>
                </a:solidFill>
                <a:latin typeface="楷体_GB2312"/>
                <a:ea typeface="华文新魏" pitchFamily="2" charset="-122"/>
                <a:cs typeface="楷体_GB2312"/>
              </a:rPr>
              <a:t>    </a:t>
            </a:r>
          </a:p>
        </p:txBody>
      </p:sp>
      <p:sp>
        <p:nvSpPr>
          <p:cNvPr id="25607" name="Rectangle 11"/>
          <p:cNvSpPr>
            <a:spLocks noChangeArrowheads="1"/>
          </p:cNvSpPr>
          <p:nvPr/>
        </p:nvSpPr>
        <p:spPr bwMode="auto">
          <a:xfrm>
            <a:off x="684213" y="1341438"/>
            <a:ext cx="78486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charset="0"/>
              <a:buNone/>
            </a:pPr>
            <a:r>
              <a:rPr lang="zh-CN" altLang="en-US" sz="2400" b="1">
                <a:ea typeface="华文新魏" pitchFamily="2" charset="-122"/>
                <a:cs typeface="楷体_GB2312"/>
              </a:rPr>
              <a:t>通过用计算器计算上面两道题，你认为用计算器计算的优点有哪些？</a:t>
            </a:r>
          </a:p>
        </p:txBody>
      </p:sp>
      <p:pic>
        <p:nvPicPr>
          <p:cNvPr id="25608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7050" y="4797425"/>
            <a:ext cx="2087563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966</Words>
  <Application>Microsoft Office PowerPoint</Application>
  <PresentationFormat>全屏显示(4:3)</PresentationFormat>
  <Paragraphs>178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MingLiU-ExtB</vt:lpstr>
      <vt:lpstr>等线</vt:lpstr>
      <vt:lpstr>等线 Light</vt:lpstr>
      <vt:lpstr>黑体</vt:lpstr>
      <vt:lpstr>华文楷体</vt:lpstr>
      <vt:lpstr>华文新魏</vt:lpstr>
      <vt:lpstr>楷体</vt:lpstr>
      <vt:lpstr>楷体_GB2312</vt:lpstr>
      <vt:lpstr>宋体</vt:lpstr>
      <vt:lpstr>Arial</vt:lpstr>
      <vt:lpstr>Calibri</vt:lpstr>
      <vt:lpstr>Candara</vt:lpstr>
      <vt:lpstr>Times New Roman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109</cp:revision>
  <dcterms:created xsi:type="dcterms:W3CDTF">2015-11-10T08:26:00Z</dcterms:created>
  <dcterms:modified xsi:type="dcterms:W3CDTF">2017-04-10T01:54:33Z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