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  <p:sldMasterId id="2147483659" r:id="rId3"/>
    <p:sldMasterId id="2147483664" r:id="rId4"/>
    <p:sldMasterId id="2147483666" r:id="rId5"/>
    <p:sldMasterId id="2147483668" r:id="rId6"/>
  </p:sldMasterIdLst>
  <p:notesMasterIdLst>
    <p:notesMasterId r:id="rId54"/>
  </p:notesMasterIdLst>
  <p:handoutMasterIdLst>
    <p:handoutMasterId r:id="rId55"/>
  </p:handoutMasterIdLst>
  <p:sldIdLst>
    <p:sldId id="540" r:id="rId7"/>
    <p:sldId id="521" r:id="rId8"/>
    <p:sldId id="494" r:id="rId9"/>
    <p:sldId id="537" r:id="rId10"/>
    <p:sldId id="541" r:id="rId11"/>
    <p:sldId id="543" r:id="rId12"/>
    <p:sldId id="544" r:id="rId13"/>
    <p:sldId id="550" r:id="rId14"/>
    <p:sldId id="548" r:id="rId15"/>
    <p:sldId id="551" r:id="rId16"/>
    <p:sldId id="552" r:id="rId17"/>
    <p:sldId id="529" r:id="rId18"/>
    <p:sldId id="533" r:id="rId19"/>
    <p:sldId id="518" r:id="rId20"/>
    <p:sldId id="553" r:id="rId21"/>
    <p:sldId id="545" r:id="rId22"/>
    <p:sldId id="546" r:id="rId23"/>
    <p:sldId id="561" r:id="rId24"/>
    <p:sldId id="562" r:id="rId25"/>
    <p:sldId id="563" r:id="rId26"/>
    <p:sldId id="565" r:id="rId27"/>
    <p:sldId id="566" r:id="rId28"/>
    <p:sldId id="564" r:id="rId29"/>
    <p:sldId id="567" r:id="rId30"/>
    <p:sldId id="568" r:id="rId31"/>
    <p:sldId id="569" r:id="rId32"/>
    <p:sldId id="570" r:id="rId33"/>
    <p:sldId id="571" r:id="rId34"/>
    <p:sldId id="572" r:id="rId35"/>
    <p:sldId id="573" r:id="rId36"/>
    <p:sldId id="574" r:id="rId37"/>
    <p:sldId id="575" r:id="rId38"/>
    <p:sldId id="576" r:id="rId39"/>
    <p:sldId id="577" r:id="rId40"/>
    <p:sldId id="578" r:id="rId41"/>
    <p:sldId id="579" r:id="rId42"/>
    <p:sldId id="581" r:id="rId43"/>
    <p:sldId id="580" r:id="rId44"/>
    <p:sldId id="582" r:id="rId45"/>
    <p:sldId id="583" r:id="rId46"/>
    <p:sldId id="584" r:id="rId47"/>
    <p:sldId id="585" r:id="rId48"/>
    <p:sldId id="586" r:id="rId49"/>
    <p:sldId id="587" r:id="rId50"/>
    <p:sldId id="526" r:id="rId51"/>
    <p:sldId id="500" r:id="rId52"/>
    <p:sldId id="530" r:id="rId5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70E"/>
    <a:srgbClr val="61CFEB"/>
    <a:srgbClr val="FFC000"/>
    <a:srgbClr val="825444"/>
    <a:srgbClr val="72BEA0"/>
    <a:srgbClr val="E6E6E6"/>
    <a:srgbClr val="F7A057"/>
    <a:srgbClr val="FFFFFF"/>
    <a:srgbClr val="3CA3CE"/>
    <a:srgbClr val="487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6154" autoAdjust="0"/>
  </p:normalViewPr>
  <p:slideViewPr>
    <p:cSldViewPr>
      <p:cViewPr varScale="1">
        <p:scale>
          <a:sx n="98" d="100"/>
          <a:sy n="98" d="100"/>
        </p:scale>
        <p:origin x="432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2" d="100"/>
        <a:sy n="122" d="100"/>
      </p:scale>
      <p:origin x="0" y="-48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598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17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667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30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993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672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2937397" y="130626"/>
            <a:ext cx="6207794" cy="383241"/>
          </a:xfrm>
          <a:custGeom>
            <a:avLst/>
            <a:gdLst>
              <a:gd name="connsiteX0" fmla="*/ 85166 w 9116251"/>
              <a:gd name="connsiteY0" fmla="*/ 0 h 510988"/>
              <a:gd name="connsiteX1" fmla="*/ 9116251 w 9116251"/>
              <a:gd name="connsiteY1" fmla="*/ 0 h 510988"/>
              <a:gd name="connsiteX2" fmla="*/ 9116251 w 9116251"/>
              <a:gd name="connsiteY2" fmla="*/ 510988 h 510988"/>
              <a:gd name="connsiteX3" fmla="*/ 85166 w 9116251"/>
              <a:gd name="connsiteY3" fmla="*/ 510988 h 510988"/>
              <a:gd name="connsiteX4" fmla="*/ 0 w 9116251"/>
              <a:gd name="connsiteY4" fmla="*/ 425822 h 510988"/>
              <a:gd name="connsiteX5" fmla="*/ 0 w 9116251"/>
              <a:gd name="connsiteY5" fmla="*/ 85166 h 510988"/>
              <a:gd name="connsiteX6" fmla="*/ 85166 w 9116251"/>
              <a:gd name="connsiteY6" fmla="*/ 0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6251" h="510988">
                <a:moveTo>
                  <a:pt x="85166" y="0"/>
                </a:moveTo>
                <a:lnTo>
                  <a:pt x="9116251" y="0"/>
                </a:lnTo>
                <a:lnTo>
                  <a:pt x="9116251" y="510988"/>
                </a:lnTo>
                <a:lnTo>
                  <a:pt x="85166" y="510988"/>
                </a:lnTo>
                <a:cubicBezTo>
                  <a:pt x="38130" y="510988"/>
                  <a:pt x="0" y="472858"/>
                  <a:pt x="0" y="425822"/>
                </a:cubicBezTo>
                <a:lnTo>
                  <a:pt x="0" y="85166"/>
                </a:lnTo>
                <a:cubicBezTo>
                  <a:pt x="0" y="38130"/>
                  <a:pt x="38130" y="0"/>
                  <a:pt x="85166" y="0"/>
                </a:cubicBez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476974" y="130626"/>
            <a:ext cx="2403313" cy="383241"/>
          </a:xfrm>
          <a:prstGeom prst="roundRect">
            <a:avLst/>
          </a:prstGeom>
          <a:solidFill>
            <a:srgbClr val="EC707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532473" y="162940"/>
            <a:ext cx="2292982" cy="310117"/>
          </a:xfrm>
          <a:prstGeom prst="roundRect">
            <a:avLst/>
          </a:prstGeom>
          <a:noFill/>
          <a:ln w="12700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988583" y="130628"/>
            <a:ext cx="0" cy="393326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任意多边形 5"/>
          <p:cNvSpPr/>
          <p:nvPr userDrawn="1"/>
        </p:nvSpPr>
        <p:spPr>
          <a:xfrm>
            <a:off x="-1695" y="130626"/>
            <a:ext cx="419084" cy="383241"/>
          </a:xfrm>
          <a:custGeom>
            <a:avLst/>
            <a:gdLst>
              <a:gd name="connsiteX0" fmla="*/ 0 w 558706"/>
              <a:gd name="connsiteY0" fmla="*/ 0 h 510988"/>
              <a:gd name="connsiteX1" fmla="*/ 473540 w 558706"/>
              <a:gd name="connsiteY1" fmla="*/ 0 h 510988"/>
              <a:gd name="connsiteX2" fmla="*/ 558706 w 558706"/>
              <a:gd name="connsiteY2" fmla="*/ 85166 h 510988"/>
              <a:gd name="connsiteX3" fmla="*/ 558706 w 558706"/>
              <a:gd name="connsiteY3" fmla="*/ 425822 h 510988"/>
              <a:gd name="connsiteX4" fmla="*/ 473540 w 558706"/>
              <a:gd name="connsiteY4" fmla="*/ 510988 h 510988"/>
              <a:gd name="connsiteX5" fmla="*/ 0 w 558706"/>
              <a:gd name="connsiteY5" fmla="*/ 510988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706" h="510988">
                <a:moveTo>
                  <a:pt x="0" y="0"/>
                </a:moveTo>
                <a:lnTo>
                  <a:pt x="473540" y="0"/>
                </a:lnTo>
                <a:cubicBezTo>
                  <a:pt x="520576" y="0"/>
                  <a:pt x="558706" y="38130"/>
                  <a:pt x="558706" y="85166"/>
                </a:cubicBezTo>
                <a:lnTo>
                  <a:pt x="558706" y="425822"/>
                </a:lnTo>
                <a:cubicBezTo>
                  <a:pt x="558706" y="472858"/>
                  <a:pt x="520576" y="510988"/>
                  <a:pt x="473540" y="510988"/>
                </a:cubicBezTo>
                <a:lnTo>
                  <a:pt x="0" y="510988"/>
                </a:ln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353867" y="120543"/>
            <a:ext cx="0" cy="393326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 userDrawn="1"/>
        </p:nvCxnSpPr>
        <p:spPr>
          <a:xfrm flipH="1">
            <a:off x="1" y="5132950"/>
            <a:ext cx="9145190" cy="0"/>
          </a:xfrm>
          <a:prstGeom prst="line">
            <a:avLst/>
          </a:prstGeom>
          <a:noFill/>
          <a:ln w="38100" cap="flat" cmpd="sng" algn="ctr">
            <a:solidFill>
              <a:srgbClr val="7FDADB"/>
            </a:solidFill>
            <a:prstDash val="solid"/>
            <a:miter lim="800000"/>
          </a:ln>
          <a:effectLst/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0" y="4676733"/>
            <a:ext cx="9145190" cy="506437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68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任意多边形 9"/>
          <p:cNvSpPr/>
          <p:nvPr userDrawn="1"/>
        </p:nvSpPr>
        <p:spPr>
          <a:xfrm flipH="1">
            <a:off x="0" y="4623978"/>
            <a:ext cx="9145190" cy="469510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0BB5C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61FEE-56D5-4BA9-AC75-184C9A67A8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875" y="4767568"/>
            <a:ext cx="2057090" cy="273206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9184" y="4767568"/>
            <a:ext cx="3085634" cy="27320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046" y="4767568"/>
            <a:ext cx="2057090" cy="273206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625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0001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7579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011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6526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5901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329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582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7913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3814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739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2937397" y="130626"/>
            <a:ext cx="6207794" cy="383241"/>
          </a:xfrm>
          <a:custGeom>
            <a:avLst/>
            <a:gdLst>
              <a:gd name="connsiteX0" fmla="*/ 85166 w 9116251"/>
              <a:gd name="connsiteY0" fmla="*/ 0 h 510988"/>
              <a:gd name="connsiteX1" fmla="*/ 9116251 w 9116251"/>
              <a:gd name="connsiteY1" fmla="*/ 0 h 510988"/>
              <a:gd name="connsiteX2" fmla="*/ 9116251 w 9116251"/>
              <a:gd name="connsiteY2" fmla="*/ 510988 h 510988"/>
              <a:gd name="connsiteX3" fmla="*/ 85166 w 9116251"/>
              <a:gd name="connsiteY3" fmla="*/ 510988 h 510988"/>
              <a:gd name="connsiteX4" fmla="*/ 0 w 9116251"/>
              <a:gd name="connsiteY4" fmla="*/ 425822 h 510988"/>
              <a:gd name="connsiteX5" fmla="*/ 0 w 9116251"/>
              <a:gd name="connsiteY5" fmla="*/ 85166 h 510988"/>
              <a:gd name="connsiteX6" fmla="*/ 85166 w 9116251"/>
              <a:gd name="connsiteY6" fmla="*/ 0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6251" h="510988">
                <a:moveTo>
                  <a:pt x="85166" y="0"/>
                </a:moveTo>
                <a:lnTo>
                  <a:pt x="9116251" y="0"/>
                </a:lnTo>
                <a:lnTo>
                  <a:pt x="9116251" y="510988"/>
                </a:lnTo>
                <a:lnTo>
                  <a:pt x="85166" y="510988"/>
                </a:lnTo>
                <a:cubicBezTo>
                  <a:pt x="38130" y="510988"/>
                  <a:pt x="0" y="472858"/>
                  <a:pt x="0" y="425822"/>
                </a:cubicBezTo>
                <a:lnTo>
                  <a:pt x="0" y="85166"/>
                </a:lnTo>
                <a:cubicBezTo>
                  <a:pt x="0" y="38130"/>
                  <a:pt x="38130" y="0"/>
                  <a:pt x="85166" y="0"/>
                </a:cubicBez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476974" y="130626"/>
            <a:ext cx="2403313" cy="383241"/>
          </a:xfrm>
          <a:prstGeom prst="roundRect">
            <a:avLst/>
          </a:prstGeom>
          <a:solidFill>
            <a:srgbClr val="EC707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532473" y="162940"/>
            <a:ext cx="2292982" cy="310117"/>
          </a:xfrm>
          <a:prstGeom prst="roundRect">
            <a:avLst/>
          </a:prstGeom>
          <a:noFill/>
          <a:ln w="12700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988583" y="130628"/>
            <a:ext cx="0" cy="393326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任意多边形 5"/>
          <p:cNvSpPr/>
          <p:nvPr userDrawn="1"/>
        </p:nvSpPr>
        <p:spPr>
          <a:xfrm>
            <a:off x="-1695" y="130626"/>
            <a:ext cx="419084" cy="383241"/>
          </a:xfrm>
          <a:custGeom>
            <a:avLst/>
            <a:gdLst>
              <a:gd name="connsiteX0" fmla="*/ 0 w 558706"/>
              <a:gd name="connsiteY0" fmla="*/ 0 h 510988"/>
              <a:gd name="connsiteX1" fmla="*/ 473540 w 558706"/>
              <a:gd name="connsiteY1" fmla="*/ 0 h 510988"/>
              <a:gd name="connsiteX2" fmla="*/ 558706 w 558706"/>
              <a:gd name="connsiteY2" fmla="*/ 85166 h 510988"/>
              <a:gd name="connsiteX3" fmla="*/ 558706 w 558706"/>
              <a:gd name="connsiteY3" fmla="*/ 425822 h 510988"/>
              <a:gd name="connsiteX4" fmla="*/ 473540 w 558706"/>
              <a:gd name="connsiteY4" fmla="*/ 510988 h 510988"/>
              <a:gd name="connsiteX5" fmla="*/ 0 w 558706"/>
              <a:gd name="connsiteY5" fmla="*/ 510988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706" h="510988">
                <a:moveTo>
                  <a:pt x="0" y="0"/>
                </a:moveTo>
                <a:lnTo>
                  <a:pt x="473540" y="0"/>
                </a:lnTo>
                <a:cubicBezTo>
                  <a:pt x="520576" y="0"/>
                  <a:pt x="558706" y="38130"/>
                  <a:pt x="558706" y="85166"/>
                </a:cubicBezTo>
                <a:lnTo>
                  <a:pt x="558706" y="425822"/>
                </a:lnTo>
                <a:cubicBezTo>
                  <a:pt x="558706" y="472858"/>
                  <a:pt x="520576" y="510988"/>
                  <a:pt x="473540" y="510988"/>
                </a:cubicBezTo>
                <a:lnTo>
                  <a:pt x="0" y="510988"/>
                </a:ln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353867" y="120543"/>
            <a:ext cx="0" cy="393326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 userDrawn="1"/>
        </p:nvCxnSpPr>
        <p:spPr>
          <a:xfrm flipH="1">
            <a:off x="1" y="5132950"/>
            <a:ext cx="9145190" cy="0"/>
          </a:xfrm>
          <a:prstGeom prst="line">
            <a:avLst/>
          </a:prstGeom>
          <a:noFill/>
          <a:ln w="38100" cap="flat" cmpd="sng" algn="ctr">
            <a:solidFill>
              <a:srgbClr val="7FDADB"/>
            </a:solidFill>
            <a:prstDash val="solid"/>
            <a:miter lim="800000"/>
          </a:ln>
          <a:effectLst/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/>
        </p:nvSpPr>
        <p:spPr>
          <a:xfrm>
            <a:off x="0" y="4676733"/>
            <a:ext cx="9145190" cy="506437"/>
          </a:xfrm>
          <a:custGeom>
            <a:avLst/>
            <a:gdLst>
              <a:gd name="connsiteX0" fmla="*/ 1848026 w 12192000"/>
              <a:gd name="connsiteY0" fmla="*/ 1 h 1096647"/>
              <a:gd name="connsiteX1" fmla="*/ 3002111 w 12192000"/>
              <a:gd name="connsiteY1" fmla="*/ 237513 h 1096647"/>
              <a:gd name="connsiteX2" fmla="*/ 3047089 w 12192000"/>
              <a:gd name="connsiteY2" fmla="*/ 186452 h 1096647"/>
              <a:gd name="connsiteX3" fmla="*/ 3047089 w 12192000"/>
              <a:gd name="connsiteY3" fmla="*/ 186090 h 1096647"/>
              <a:gd name="connsiteX4" fmla="*/ 4571971 w 12192000"/>
              <a:gd name="connsiteY4" fmla="*/ 186090 h 1096647"/>
              <a:gd name="connsiteX5" fmla="*/ 6096853 w 12192000"/>
              <a:gd name="connsiteY5" fmla="*/ 186090 h 1096647"/>
              <a:gd name="connsiteX6" fmla="*/ 6096853 w 12192000"/>
              <a:gd name="connsiteY6" fmla="*/ 188511 h 1096647"/>
              <a:gd name="connsiteX7" fmla="*/ 6136844 w 12192000"/>
              <a:gd name="connsiteY7" fmla="*/ 142548 h 1096647"/>
              <a:gd name="connsiteX8" fmla="*/ 6428715 w 12192000"/>
              <a:gd name="connsiteY8" fmla="*/ 7236 h 1096647"/>
              <a:gd name="connsiteX9" fmla="*/ 7620030 w 12192000"/>
              <a:gd name="connsiteY9" fmla="*/ 190470 h 1096647"/>
              <a:gd name="connsiteX10" fmla="*/ 9097259 w 12192000"/>
              <a:gd name="connsiteY10" fmla="*/ 244568 h 1096647"/>
              <a:gd name="connsiteX11" fmla="*/ 9142236 w 12192000"/>
              <a:gd name="connsiteY11" fmla="*/ 193507 h 1096647"/>
              <a:gd name="connsiteX12" fmla="*/ 9142236 w 12192000"/>
              <a:gd name="connsiteY12" fmla="*/ 193146 h 1096647"/>
              <a:gd name="connsiteX13" fmla="*/ 10667118 w 12192000"/>
              <a:gd name="connsiteY13" fmla="*/ 193146 h 1096647"/>
              <a:gd name="connsiteX14" fmla="*/ 12192000 w 12192000"/>
              <a:gd name="connsiteY14" fmla="*/ 193146 h 1096647"/>
              <a:gd name="connsiteX15" fmla="*/ 12192000 w 12192000"/>
              <a:gd name="connsiteY15" fmla="*/ 1096647 h 1096647"/>
              <a:gd name="connsiteX16" fmla="*/ 0 w 12192000"/>
              <a:gd name="connsiteY16" fmla="*/ 1096647 h 1096647"/>
              <a:gd name="connsiteX17" fmla="*/ 0 w 12192000"/>
              <a:gd name="connsiteY17" fmla="*/ 183415 h 1096647"/>
              <a:gd name="connsiteX18" fmla="*/ 333568 w 12192000"/>
              <a:gd name="connsiteY18" fmla="*/ 181 h 1096647"/>
              <a:gd name="connsiteX19" fmla="*/ 1524882 w 12192000"/>
              <a:gd name="connsiteY19" fmla="*/ 183415 h 1096647"/>
              <a:gd name="connsiteX20" fmla="*/ 1848026 w 12192000"/>
              <a:gd name="connsiteY20" fmla="*/ 1 h 109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1096647">
                <a:moveTo>
                  <a:pt x="1848026" y="1"/>
                </a:moveTo>
                <a:cubicBezTo>
                  <a:pt x="2232722" y="981"/>
                  <a:pt x="2617417" y="631037"/>
                  <a:pt x="3002111" y="237513"/>
                </a:cubicBezTo>
                <a:lnTo>
                  <a:pt x="3047089" y="186452"/>
                </a:lnTo>
                <a:lnTo>
                  <a:pt x="3047089" y="186090"/>
                </a:lnTo>
                <a:cubicBezTo>
                  <a:pt x="3555383" y="-449278"/>
                  <a:pt x="4063678" y="821458"/>
                  <a:pt x="4571971" y="186090"/>
                </a:cubicBezTo>
                <a:cubicBezTo>
                  <a:pt x="5080265" y="-449278"/>
                  <a:pt x="5588560" y="821458"/>
                  <a:pt x="6096853" y="186090"/>
                </a:cubicBezTo>
                <a:lnTo>
                  <a:pt x="6096853" y="188511"/>
                </a:lnTo>
                <a:lnTo>
                  <a:pt x="6136844" y="142548"/>
                </a:lnTo>
                <a:cubicBezTo>
                  <a:pt x="6234135" y="40341"/>
                  <a:pt x="6331425" y="4148"/>
                  <a:pt x="6428715" y="7236"/>
                </a:cubicBezTo>
                <a:cubicBezTo>
                  <a:pt x="6825820" y="19839"/>
                  <a:pt x="7222925" y="686852"/>
                  <a:pt x="7620030" y="190470"/>
                </a:cubicBezTo>
                <a:cubicBezTo>
                  <a:pt x="8112439" y="-425043"/>
                  <a:pt x="8604849" y="748279"/>
                  <a:pt x="9097259" y="244568"/>
                </a:cubicBezTo>
                <a:lnTo>
                  <a:pt x="9142236" y="193507"/>
                </a:lnTo>
                <a:lnTo>
                  <a:pt x="9142236" y="193146"/>
                </a:lnTo>
                <a:cubicBezTo>
                  <a:pt x="9650530" y="-442223"/>
                  <a:pt x="10158824" y="828513"/>
                  <a:pt x="10667118" y="193146"/>
                </a:cubicBezTo>
                <a:cubicBezTo>
                  <a:pt x="11175412" y="-442223"/>
                  <a:pt x="11683706" y="828513"/>
                  <a:pt x="12192000" y="193146"/>
                </a:cubicBezTo>
                <a:lnTo>
                  <a:pt x="12192000" y="1096647"/>
                </a:lnTo>
                <a:lnTo>
                  <a:pt x="0" y="1096647"/>
                </a:lnTo>
                <a:lnTo>
                  <a:pt x="0" y="183415"/>
                </a:lnTo>
                <a:cubicBezTo>
                  <a:pt x="111190" y="44428"/>
                  <a:pt x="222379" y="-3349"/>
                  <a:pt x="333568" y="181"/>
                </a:cubicBezTo>
                <a:cubicBezTo>
                  <a:pt x="730673" y="12784"/>
                  <a:pt x="1127777" y="679796"/>
                  <a:pt x="1524882" y="183415"/>
                </a:cubicBezTo>
                <a:cubicBezTo>
                  <a:pt x="1632597" y="48772"/>
                  <a:pt x="1740311" y="-274"/>
                  <a:pt x="1848026" y="1"/>
                </a:cubicBezTo>
                <a:close/>
              </a:path>
            </a:pathLst>
          </a:custGeom>
          <a:solidFill>
            <a:srgbClr val="68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任意多边形 9"/>
          <p:cNvSpPr/>
          <p:nvPr userDrawn="1"/>
        </p:nvSpPr>
        <p:spPr>
          <a:xfrm flipH="1">
            <a:off x="0" y="4623978"/>
            <a:ext cx="9145190" cy="469510"/>
          </a:xfrm>
          <a:custGeom>
            <a:avLst/>
            <a:gdLst>
              <a:gd name="connsiteX0" fmla="*/ 1848026 w 12192000"/>
              <a:gd name="connsiteY0" fmla="*/ 1 h 944247"/>
              <a:gd name="connsiteX1" fmla="*/ 1524882 w 12192000"/>
              <a:gd name="connsiteY1" fmla="*/ 183415 h 944247"/>
              <a:gd name="connsiteX2" fmla="*/ 333568 w 12192000"/>
              <a:gd name="connsiteY2" fmla="*/ 181 h 944247"/>
              <a:gd name="connsiteX3" fmla="*/ 0 w 12192000"/>
              <a:gd name="connsiteY3" fmla="*/ 183415 h 944247"/>
              <a:gd name="connsiteX4" fmla="*/ 0 w 12192000"/>
              <a:gd name="connsiteY4" fmla="*/ 944247 h 944247"/>
              <a:gd name="connsiteX5" fmla="*/ 12192000 w 12192000"/>
              <a:gd name="connsiteY5" fmla="*/ 944247 h 944247"/>
              <a:gd name="connsiteX6" fmla="*/ 12192000 w 12192000"/>
              <a:gd name="connsiteY6" fmla="*/ 193146 h 944247"/>
              <a:gd name="connsiteX7" fmla="*/ 10667118 w 12192000"/>
              <a:gd name="connsiteY7" fmla="*/ 193146 h 944247"/>
              <a:gd name="connsiteX8" fmla="*/ 9142236 w 12192000"/>
              <a:gd name="connsiteY8" fmla="*/ 193146 h 944247"/>
              <a:gd name="connsiteX9" fmla="*/ 9142236 w 12192000"/>
              <a:gd name="connsiteY9" fmla="*/ 193507 h 944247"/>
              <a:gd name="connsiteX10" fmla="*/ 9097259 w 12192000"/>
              <a:gd name="connsiteY10" fmla="*/ 244568 h 944247"/>
              <a:gd name="connsiteX11" fmla="*/ 7620030 w 12192000"/>
              <a:gd name="connsiteY11" fmla="*/ 190470 h 944247"/>
              <a:gd name="connsiteX12" fmla="*/ 6428715 w 12192000"/>
              <a:gd name="connsiteY12" fmla="*/ 7236 h 944247"/>
              <a:gd name="connsiteX13" fmla="*/ 6136844 w 12192000"/>
              <a:gd name="connsiteY13" fmla="*/ 142548 h 944247"/>
              <a:gd name="connsiteX14" fmla="*/ 6096852 w 12192000"/>
              <a:gd name="connsiteY14" fmla="*/ 188511 h 944247"/>
              <a:gd name="connsiteX15" fmla="*/ 6096852 w 12192000"/>
              <a:gd name="connsiteY15" fmla="*/ 186090 h 944247"/>
              <a:gd name="connsiteX16" fmla="*/ 4571971 w 12192000"/>
              <a:gd name="connsiteY16" fmla="*/ 186090 h 944247"/>
              <a:gd name="connsiteX17" fmla="*/ 3047088 w 12192000"/>
              <a:gd name="connsiteY17" fmla="*/ 186090 h 944247"/>
              <a:gd name="connsiteX18" fmla="*/ 3047088 w 12192000"/>
              <a:gd name="connsiteY18" fmla="*/ 186452 h 944247"/>
              <a:gd name="connsiteX19" fmla="*/ 3002111 w 12192000"/>
              <a:gd name="connsiteY19" fmla="*/ 237513 h 944247"/>
              <a:gd name="connsiteX20" fmla="*/ 1848026 w 12192000"/>
              <a:gd name="connsiteY20" fmla="*/ 1 h 94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944247">
                <a:moveTo>
                  <a:pt x="1848026" y="1"/>
                </a:moveTo>
                <a:cubicBezTo>
                  <a:pt x="1740311" y="-274"/>
                  <a:pt x="1632597" y="48772"/>
                  <a:pt x="1524882" y="183415"/>
                </a:cubicBezTo>
                <a:cubicBezTo>
                  <a:pt x="1127777" y="679796"/>
                  <a:pt x="730672" y="12784"/>
                  <a:pt x="333568" y="181"/>
                </a:cubicBezTo>
                <a:cubicBezTo>
                  <a:pt x="222378" y="-3349"/>
                  <a:pt x="111189" y="44428"/>
                  <a:pt x="0" y="183415"/>
                </a:cubicBezTo>
                <a:lnTo>
                  <a:pt x="0" y="944247"/>
                </a:lnTo>
                <a:lnTo>
                  <a:pt x="12192000" y="944247"/>
                </a:lnTo>
                <a:lnTo>
                  <a:pt x="12192000" y="193146"/>
                </a:lnTo>
                <a:cubicBezTo>
                  <a:pt x="11683706" y="828513"/>
                  <a:pt x="11175412" y="-442223"/>
                  <a:pt x="10667118" y="193146"/>
                </a:cubicBezTo>
                <a:cubicBezTo>
                  <a:pt x="10158824" y="828513"/>
                  <a:pt x="9650530" y="-442223"/>
                  <a:pt x="9142236" y="193146"/>
                </a:cubicBezTo>
                <a:lnTo>
                  <a:pt x="9142236" y="193507"/>
                </a:lnTo>
                <a:lnTo>
                  <a:pt x="9097259" y="244568"/>
                </a:lnTo>
                <a:cubicBezTo>
                  <a:pt x="8604849" y="748279"/>
                  <a:pt x="8112439" y="-425043"/>
                  <a:pt x="7620030" y="190470"/>
                </a:cubicBezTo>
                <a:cubicBezTo>
                  <a:pt x="7222925" y="686852"/>
                  <a:pt x="6825820" y="19839"/>
                  <a:pt x="6428715" y="7236"/>
                </a:cubicBezTo>
                <a:cubicBezTo>
                  <a:pt x="6331425" y="4148"/>
                  <a:pt x="6234135" y="40341"/>
                  <a:pt x="6136844" y="142548"/>
                </a:cubicBezTo>
                <a:lnTo>
                  <a:pt x="6096852" y="188511"/>
                </a:lnTo>
                <a:lnTo>
                  <a:pt x="6096852" y="186090"/>
                </a:lnTo>
                <a:cubicBezTo>
                  <a:pt x="5588559" y="821458"/>
                  <a:pt x="5080265" y="-449278"/>
                  <a:pt x="4571971" y="186090"/>
                </a:cubicBezTo>
                <a:cubicBezTo>
                  <a:pt x="4063677" y="821458"/>
                  <a:pt x="3555382" y="-449278"/>
                  <a:pt x="3047088" y="186090"/>
                </a:cubicBezTo>
                <a:lnTo>
                  <a:pt x="3047088" y="186452"/>
                </a:lnTo>
                <a:lnTo>
                  <a:pt x="3002111" y="237513"/>
                </a:lnTo>
                <a:cubicBezTo>
                  <a:pt x="2617416" y="631037"/>
                  <a:pt x="2232722" y="981"/>
                  <a:pt x="1848026" y="1"/>
                </a:cubicBezTo>
                <a:close/>
              </a:path>
            </a:pathLst>
          </a:custGeom>
          <a:solidFill>
            <a:srgbClr val="0BB5C7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jpeg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40">
          <a:fgClr>
            <a:srgbClr val="EFE8C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40">
          <a:fgClr>
            <a:srgbClr val="EFE8C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61FEE-56D5-4BA9-AC75-184C9A67A85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3" r="20833" b="2388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650240" rtl="0" eaLnBrk="1" latinLnBrk="0" hangingPunct="1">
        <a:lnSpc>
          <a:spcPct val="90000"/>
        </a:lnSpc>
        <a:spcBef>
          <a:spcPct val="0"/>
        </a:spcBef>
        <a:buNone/>
        <a:defRPr sz="31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5024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199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2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78816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21132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4384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76352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3pPr>
      <a:lvl4pPr marL="97536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30048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62560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195072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27584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600960" algn="l" defTabSz="650240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92602B7-174C-4CE3-B432-41E176CD7AF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C18DF7D-E2F2-454E-BF42-99B5507F3DA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383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.mp3"/><Relationship Id="rId7" Type="http://schemas.openxmlformats.org/officeDocument/2006/relationships/image" Target="../media/image4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2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2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7.jpe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2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2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" y="-2456"/>
            <a:ext cx="9144001" cy="5149995"/>
            <a:chOff x="-1" y="-2456"/>
            <a:chExt cx="9144001" cy="514999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33"/>
            <a:stretch>
              <a:fillRect/>
            </a:stretch>
          </p:blipFill>
          <p:spPr>
            <a:xfrm>
              <a:off x="-1" y="4039"/>
              <a:ext cx="4947391" cy="51435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882"/>
            <a:stretch>
              <a:fillRect/>
            </a:stretch>
          </p:blipFill>
          <p:spPr>
            <a:xfrm>
              <a:off x="4947390" y="-2456"/>
              <a:ext cx="4196610" cy="5143500"/>
            </a:xfrm>
            <a:prstGeom prst="rect">
              <a:avLst/>
            </a:prstGeom>
          </p:spPr>
        </p:pic>
      </p:grpSp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71065" y="-906161"/>
            <a:ext cx="457200" cy="457200"/>
          </a:xfrm>
          <a:prstGeom prst="rect">
            <a:avLst/>
          </a:prstGeom>
        </p:spPr>
      </p:pic>
      <p:sp>
        <p:nvSpPr>
          <p:cNvPr id="12" name="TextBox 50"/>
          <p:cNvSpPr txBox="1"/>
          <p:nvPr/>
        </p:nvSpPr>
        <p:spPr>
          <a:xfrm>
            <a:off x="3203848" y="1737772"/>
            <a:ext cx="58543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165"/>
            <a:r>
              <a:rPr lang="zh-CN" altLang="en-US" sz="4050" dirty="0" smtClean="0">
                <a:solidFill>
                  <a:srgbClr val="00B0F0"/>
                </a:solidFill>
                <a:cs typeface="+mn-ea"/>
                <a:sym typeface="+mn-lt"/>
              </a:rPr>
              <a:t>解应用题</a:t>
            </a:r>
            <a:r>
              <a:rPr lang="zh-CN" altLang="en-US" sz="4050" dirty="0" smtClean="0">
                <a:solidFill>
                  <a:srgbClr val="825444"/>
                </a:solidFill>
                <a:cs typeface="+mn-ea"/>
                <a:sym typeface="+mn-lt"/>
              </a:rPr>
              <a:t>之</a:t>
            </a:r>
            <a:endParaRPr lang="en-US" altLang="zh-CN" sz="4050" dirty="0" smtClean="0">
              <a:solidFill>
                <a:srgbClr val="825444"/>
              </a:solidFill>
              <a:cs typeface="+mn-ea"/>
              <a:sym typeface="+mn-lt"/>
            </a:endParaRPr>
          </a:p>
          <a:p>
            <a:pPr algn="ctr" defTabSz="685165"/>
            <a:r>
              <a:rPr lang="zh-CN" altLang="en-US" sz="4050" dirty="0" smtClean="0">
                <a:solidFill>
                  <a:srgbClr val="825444"/>
                </a:solidFill>
                <a:cs typeface="+mn-ea"/>
                <a:sym typeface="+mn-lt"/>
              </a:rPr>
              <a:t>列方程解决实际问题</a:t>
            </a:r>
            <a:endParaRPr lang="en-US" sz="4050" dirty="0">
              <a:solidFill>
                <a:srgbClr val="825444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667" b="94167" l="9883" r="919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478" y="3498972"/>
            <a:ext cx="1758386" cy="164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7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1769436" y="2485383"/>
            <a:ext cx="5632847" cy="278635"/>
          </a:xfrm>
          <a:prstGeom prst="rect">
            <a:avLst/>
          </a:prstGeom>
          <a:solidFill>
            <a:schemeClr val="bg1">
              <a:alpha val="79999"/>
            </a:schemeClr>
          </a:solidFill>
          <a:ln w="19050">
            <a:solidFill>
              <a:srgbClr val="0099FF"/>
            </a:solidFill>
            <a:miter lim="800000"/>
            <a:headEnd/>
            <a:tailEnd/>
          </a:ln>
        </p:spPr>
        <p:txBody>
          <a:bodyPr lIns="67500" tIns="35100" rIns="67500" bIns="351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ea typeface="宋体" panose="02010600030101010101" pitchFamily="2" charset="-122"/>
            </a:endParaRPr>
          </a:p>
        </p:txBody>
      </p:sp>
      <p:sp>
        <p:nvSpPr>
          <p:cNvPr id="27652" name="Line 3"/>
          <p:cNvSpPr>
            <a:spLocks noChangeShapeType="1"/>
          </p:cNvSpPr>
          <p:nvPr/>
        </p:nvSpPr>
        <p:spPr bwMode="auto">
          <a:xfrm>
            <a:off x="4355976" y="1357267"/>
            <a:ext cx="0" cy="280749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67500" tIns="35100" rIns="67500" bIns="35100">
            <a:spAutoFit/>
          </a:bodyPr>
          <a:lstStyle/>
          <a:p>
            <a:endParaRPr lang="zh-CN" altLang="en-US" sz="135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6076876" y="1755486"/>
            <a:ext cx="609205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00" b="1" i="1" dirty="0">
                <a:latin typeface="Times New Roman" panose="02020603050405020304" pitchFamily="18" charset="0"/>
                <a:ea typeface="楷体_GB2312" pitchFamily="1" charset="-122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 颗</a:t>
            </a:r>
          </a:p>
        </p:txBody>
      </p:sp>
      <p:sp>
        <p:nvSpPr>
          <p:cNvPr id="27656" name="Rectangle 7"/>
          <p:cNvSpPr>
            <a:spLocks noChangeArrowheads="1"/>
          </p:cNvSpPr>
          <p:nvPr/>
        </p:nvSpPr>
        <p:spPr bwMode="auto">
          <a:xfrm>
            <a:off x="2282624" y="2764018"/>
            <a:ext cx="227151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小方每天跑 </a:t>
            </a:r>
            <a:r>
              <a:rPr lang="zh-CN" altLang="en-US" sz="2100" b="1" i="1" dirty="0">
                <a:latin typeface="Times New Roman" panose="02020603050405020304" pitchFamily="18" charset="0"/>
                <a:ea typeface="楷体_GB2312" pitchFamily="1" charset="-122"/>
              </a:rPr>
              <a:t>s</a:t>
            </a: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 米。</a:t>
            </a:r>
          </a:p>
        </p:txBody>
      </p:sp>
      <p:sp>
        <p:nvSpPr>
          <p:cNvPr id="27657" name="Rectangle 8"/>
          <p:cNvSpPr>
            <a:spLocks noChangeArrowheads="1"/>
          </p:cNvSpPr>
          <p:nvPr/>
        </p:nvSpPr>
        <p:spPr bwMode="auto">
          <a:xfrm>
            <a:off x="4488303" y="2222303"/>
            <a:ext cx="3021806" cy="91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平均分给 25 个小朋友，每人得 3 颗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正好分完。</a:t>
            </a:r>
          </a:p>
        </p:txBody>
      </p:sp>
      <p:pic>
        <p:nvPicPr>
          <p:cNvPr id="27658" name="Picture 9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026" y="1427883"/>
            <a:ext cx="2039541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Rectangle 10"/>
          <p:cNvSpPr>
            <a:spLocks noChangeArrowheads="1"/>
          </p:cNvSpPr>
          <p:nvPr/>
        </p:nvSpPr>
        <p:spPr bwMode="auto">
          <a:xfrm>
            <a:off x="2226876" y="1453789"/>
            <a:ext cx="1826419" cy="84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我一个星期共跑了2.8 km。</a:t>
            </a:r>
          </a:p>
        </p:txBody>
      </p:sp>
      <p:pic>
        <p:nvPicPr>
          <p:cNvPr id="27660" name="Picture 11" descr="p-66-2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43" r="78841"/>
          <a:stretch>
            <a:fillRect/>
          </a:stretch>
        </p:blipFill>
        <p:spPr bwMode="auto">
          <a:xfrm>
            <a:off x="1123951" y="1889892"/>
            <a:ext cx="1108472" cy="109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12" descr="p-66-2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82" t="66605" r="10182" b="14679"/>
          <a:stretch>
            <a:fillRect/>
          </a:stretch>
        </p:blipFill>
        <p:spPr bwMode="auto">
          <a:xfrm>
            <a:off x="4630726" y="1495748"/>
            <a:ext cx="1395413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3" name="Rectangle 14"/>
          <p:cNvSpPr>
            <a:spLocks noChangeArrowheads="1"/>
          </p:cNvSpPr>
          <p:nvPr/>
        </p:nvSpPr>
        <p:spPr bwMode="auto">
          <a:xfrm>
            <a:off x="1590675" y="844153"/>
            <a:ext cx="4751785" cy="555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3. 请你用方程表示下面的数量关系。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79712" y="273183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solidFill>
                  <a:prstClr val="black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天才一出手，就知有没有</a:t>
            </a:r>
            <a:endParaRPr lang="zh-CN" altLang="en-US" sz="2700" dirty="0">
              <a:solidFill>
                <a:prstClr val="black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20000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904179" y="44485"/>
            <a:ext cx="830687" cy="830687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617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1769436" y="2485383"/>
            <a:ext cx="5632847" cy="278635"/>
          </a:xfrm>
          <a:prstGeom prst="rect">
            <a:avLst/>
          </a:prstGeom>
          <a:solidFill>
            <a:schemeClr val="bg1">
              <a:alpha val="79999"/>
            </a:schemeClr>
          </a:solidFill>
          <a:ln w="19050">
            <a:solidFill>
              <a:srgbClr val="0099FF"/>
            </a:solidFill>
            <a:miter lim="800000"/>
            <a:headEnd/>
            <a:tailEnd/>
          </a:ln>
        </p:spPr>
        <p:txBody>
          <a:bodyPr lIns="67500" tIns="35100" rIns="67500" bIns="3510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ea typeface="宋体" panose="02010600030101010101" pitchFamily="2" charset="-122"/>
            </a:endParaRPr>
          </a:p>
        </p:txBody>
      </p:sp>
      <p:sp>
        <p:nvSpPr>
          <p:cNvPr id="27652" name="Line 3"/>
          <p:cNvSpPr>
            <a:spLocks noChangeShapeType="1"/>
          </p:cNvSpPr>
          <p:nvPr/>
        </p:nvSpPr>
        <p:spPr bwMode="auto">
          <a:xfrm>
            <a:off x="4355976" y="1357267"/>
            <a:ext cx="0" cy="280749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67500" tIns="35100" rIns="67500" bIns="35100">
            <a:spAutoFit/>
          </a:bodyPr>
          <a:lstStyle/>
          <a:p>
            <a:endParaRPr lang="zh-CN" altLang="en-US" sz="1350"/>
          </a:p>
        </p:txBody>
      </p:sp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6076876" y="1755486"/>
            <a:ext cx="609205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00" b="1" i="1" dirty="0">
                <a:latin typeface="Times New Roman" panose="02020603050405020304" pitchFamily="18" charset="0"/>
                <a:ea typeface="楷体_GB2312" pitchFamily="1" charset="-122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 颗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2437210" y="3770710"/>
            <a:ext cx="181094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00" b="1">
                <a:solidFill>
                  <a:srgbClr val="FDD938"/>
                </a:solidFill>
                <a:latin typeface="Times New Roman" panose="02020603050405020304" pitchFamily="18" charset="0"/>
                <a:ea typeface="楷体_GB2312" pitchFamily="1" charset="-122"/>
              </a:rPr>
              <a:t>7</a:t>
            </a:r>
            <a:r>
              <a:rPr lang="zh-CN" altLang="en-US" sz="2100" b="1" baseline="-25000">
                <a:solidFill>
                  <a:srgbClr val="FDD938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100" b="1" i="1">
                <a:solidFill>
                  <a:srgbClr val="FDD938"/>
                </a:solidFill>
                <a:latin typeface="Times New Roman" panose="02020603050405020304" pitchFamily="18" charset="0"/>
                <a:ea typeface="楷体_GB2312" pitchFamily="1" charset="-122"/>
              </a:rPr>
              <a:t>s </a:t>
            </a:r>
            <a:r>
              <a:rPr lang="zh-CN" altLang="en-US" sz="2100" b="1">
                <a:solidFill>
                  <a:srgbClr val="FDD938"/>
                </a:solidFill>
                <a:latin typeface="Times New Roman" panose="02020603050405020304" pitchFamily="18" charset="0"/>
                <a:ea typeface="楷体_GB2312" pitchFamily="1" charset="-122"/>
              </a:rPr>
              <a:t>= 2 800</a:t>
            </a:r>
          </a:p>
        </p:txBody>
      </p:sp>
      <p:sp>
        <p:nvSpPr>
          <p:cNvPr id="27656" name="Rectangle 7"/>
          <p:cNvSpPr>
            <a:spLocks noChangeArrowheads="1"/>
          </p:cNvSpPr>
          <p:nvPr/>
        </p:nvSpPr>
        <p:spPr bwMode="auto">
          <a:xfrm>
            <a:off x="2282624" y="2764018"/>
            <a:ext cx="2271518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小方每天跑 </a:t>
            </a:r>
            <a:r>
              <a:rPr lang="zh-CN" altLang="en-US" sz="2100" b="1" i="1" dirty="0">
                <a:latin typeface="Times New Roman" panose="02020603050405020304" pitchFamily="18" charset="0"/>
                <a:ea typeface="楷体_GB2312" pitchFamily="1" charset="-122"/>
              </a:rPr>
              <a:t>s</a:t>
            </a: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 米。</a:t>
            </a:r>
          </a:p>
        </p:txBody>
      </p:sp>
      <p:sp>
        <p:nvSpPr>
          <p:cNvPr id="27657" name="Rectangle 8"/>
          <p:cNvSpPr>
            <a:spLocks noChangeArrowheads="1"/>
          </p:cNvSpPr>
          <p:nvPr/>
        </p:nvSpPr>
        <p:spPr bwMode="auto">
          <a:xfrm>
            <a:off x="4488303" y="2222303"/>
            <a:ext cx="3021806" cy="91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平均分给 25 个小朋友，每人得 3 颗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正好分完。</a:t>
            </a:r>
          </a:p>
        </p:txBody>
      </p:sp>
      <p:pic>
        <p:nvPicPr>
          <p:cNvPr id="27658" name="Picture 9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026" y="1427883"/>
            <a:ext cx="2039541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Rectangle 10"/>
          <p:cNvSpPr>
            <a:spLocks noChangeArrowheads="1"/>
          </p:cNvSpPr>
          <p:nvPr/>
        </p:nvSpPr>
        <p:spPr bwMode="auto">
          <a:xfrm>
            <a:off x="2226876" y="1453789"/>
            <a:ext cx="1826419" cy="84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Times New Roman" panose="02020603050405020304" pitchFamily="18" charset="0"/>
                <a:ea typeface="楷体_GB2312" pitchFamily="1" charset="-122"/>
              </a:rPr>
              <a:t>我一个星期共跑了2.8 km。</a:t>
            </a:r>
          </a:p>
        </p:txBody>
      </p:sp>
      <p:pic>
        <p:nvPicPr>
          <p:cNvPr id="27660" name="Picture 11" descr="p-66-2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43" r="78841"/>
          <a:stretch>
            <a:fillRect/>
          </a:stretch>
        </p:blipFill>
        <p:spPr bwMode="auto">
          <a:xfrm>
            <a:off x="1123951" y="1889892"/>
            <a:ext cx="1108472" cy="109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12" descr="p-66-2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82" t="66605" r="10182" b="14679"/>
          <a:stretch>
            <a:fillRect/>
          </a:stretch>
        </p:blipFill>
        <p:spPr bwMode="auto">
          <a:xfrm>
            <a:off x="4630726" y="1495748"/>
            <a:ext cx="1395413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2040732" y="3338513"/>
            <a:ext cx="242292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00" b="1">
                <a:solidFill>
                  <a:srgbClr val="FDD938"/>
                </a:solidFill>
                <a:latin typeface="Times New Roman" panose="02020603050405020304" pitchFamily="18" charset="0"/>
                <a:ea typeface="楷体_GB2312" pitchFamily="1" charset="-122"/>
              </a:rPr>
              <a:t>2.8 km = 2 800 m</a:t>
            </a:r>
          </a:p>
        </p:txBody>
      </p:sp>
      <p:sp>
        <p:nvSpPr>
          <p:cNvPr id="27663" name="Rectangle 14"/>
          <p:cNvSpPr>
            <a:spLocks noChangeArrowheads="1"/>
          </p:cNvSpPr>
          <p:nvPr/>
        </p:nvSpPr>
        <p:spPr bwMode="auto">
          <a:xfrm>
            <a:off x="1590675" y="844153"/>
            <a:ext cx="4751785" cy="555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3. 请你用方程表示下面的数量关系。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4392279" y="3075276"/>
            <a:ext cx="164465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800" b="1" i="1" dirty="0" smtClean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a</a:t>
            </a:r>
            <a:r>
              <a:rPr lang="zh-CN" altLang="en-US" sz="2800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25 = 3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79712" y="273183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solidFill>
                  <a:prstClr val="black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天才一出手，就知有没有</a:t>
            </a:r>
            <a:endParaRPr lang="zh-CN" altLang="en-US" sz="2700" dirty="0">
              <a:solidFill>
                <a:prstClr val="black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20000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904179" y="44485"/>
            <a:ext cx="830687" cy="830687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67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utoUpdateAnimBg="0"/>
      <p:bldP spid="61453" grpId="0" autoUpdateAnimBg="0"/>
      <p:bldP spid="1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72645" y="1700088"/>
            <a:ext cx="2131832" cy="1367702"/>
            <a:chOff x="3464228" y="2075322"/>
            <a:chExt cx="3712898" cy="2382054"/>
          </a:xfrm>
          <a:solidFill>
            <a:srgbClr val="FFC000"/>
          </a:solidFill>
        </p:grpSpPr>
        <p:sp>
          <p:nvSpPr>
            <p:cNvPr id="20" name="椭圆 19"/>
            <p:cNvSpPr/>
            <p:nvPr/>
          </p:nvSpPr>
          <p:spPr>
            <a:xfrm>
              <a:off x="4567794" y="2075322"/>
              <a:ext cx="1470212" cy="14702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099717" y="3030450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224941" y="3098602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012259" y="2523551"/>
              <a:ext cx="1052745" cy="10527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464228" y="3021778"/>
              <a:ext cx="1198101" cy="11981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694500" y="2585014"/>
              <a:ext cx="1104636" cy="11046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818352" y="2938205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Title 1"/>
          <p:cNvSpPr txBox="1"/>
          <p:nvPr/>
        </p:nvSpPr>
        <p:spPr>
          <a:xfrm>
            <a:off x="929888" y="364099"/>
            <a:ext cx="23459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1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啧啧</a:t>
            </a:r>
            <a:r>
              <a:rPr lang="zh-CN" altLang="en-US" sz="2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啧。。。</a:t>
            </a:r>
            <a:endParaRPr lang="en-GB" altLang="zh-CN" sz="21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494"/>
            <a:ext cx="544068" cy="6096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922853" y="3603921"/>
            <a:ext cx="1675681" cy="1075053"/>
            <a:chOff x="3464228" y="2075322"/>
            <a:chExt cx="3712898" cy="2382054"/>
          </a:xfrm>
          <a:solidFill>
            <a:srgbClr val="61CFEB"/>
          </a:solidFill>
        </p:grpSpPr>
        <p:sp>
          <p:nvSpPr>
            <p:cNvPr id="10" name="椭圆 9"/>
            <p:cNvSpPr/>
            <p:nvPr/>
          </p:nvSpPr>
          <p:spPr>
            <a:xfrm>
              <a:off x="4567794" y="2075322"/>
              <a:ext cx="1470212" cy="14702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099717" y="3030450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224941" y="3098602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012259" y="2523551"/>
              <a:ext cx="1052745" cy="10527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464228" y="3021778"/>
              <a:ext cx="1198101" cy="11981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694500" y="2585014"/>
              <a:ext cx="1104636" cy="11046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818352" y="2938205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08926" y="2243514"/>
            <a:ext cx="1675681" cy="1075053"/>
            <a:chOff x="3464228" y="2075322"/>
            <a:chExt cx="3712898" cy="2382054"/>
          </a:xfrm>
          <a:solidFill>
            <a:srgbClr val="61CFEB"/>
          </a:solidFill>
        </p:grpSpPr>
        <p:sp>
          <p:nvSpPr>
            <p:cNvPr id="31" name="椭圆 30"/>
            <p:cNvSpPr/>
            <p:nvPr/>
          </p:nvSpPr>
          <p:spPr>
            <a:xfrm>
              <a:off x="4567793" y="2075322"/>
              <a:ext cx="1470213" cy="14702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099717" y="3030450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224941" y="3098602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012259" y="2523551"/>
              <a:ext cx="1052745" cy="10527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464228" y="3021778"/>
              <a:ext cx="1198101" cy="11981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694500" y="2585014"/>
              <a:ext cx="1104636" cy="11046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818352" y="2938205"/>
              <a:ext cx="1358774" cy="13587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254" y="2157227"/>
            <a:ext cx="3055295" cy="232072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26728" y="1056022"/>
            <a:ext cx="59121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F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有时我们太小瞧用</a:t>
            </a:r>
            <a:r>
              <a:rPr lang="zh-CN" altLang="en-US" sz="2800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列方程去解应用题</a:t>
            </a:r>
            <a:r>
              <a:rPr lang="zh-CN" altLang="en-US" sz="2800" dirty="0" smtClean="0">
                <a:solidFill>
                  <a:srgbClr val="00B0F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的强大了</a:t>
            </a:r>
            <a:r>
              <a:rPr lang="zh-CN" altLang="en-US" sz="2800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！</a:t>
            </a:r>
            <a:r>
              <a:rPr lang="zh-CN" altLang="en-US" sz="2800" dirty="0" smtClean="0">
                <a:solidFill>
                  <a:srgbClr val="00B0F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！</a:t>
            </a:r>
            <a:r>
              <a:rPr lang="zh-CN" altLang="en-US" sz="2800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20676" y="2164393"/>
            <a:ext cx="1309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列方程解分数应用题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172586" y="3963321"/>
            <a:ext cx="1309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列方程</a:t>
            </a:r>
            <a:r>
              <a:rPr lang="zh-CN" altLang="en-US" sz="1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</a:t>
            </a:r>
            <a:r>
              <a:rPr lang="zh-CN" altLang="en-US" sz="1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应用题</a:t>
            </a:r>
            <a:endParaRPr lang="zh-CN" altLang="en-US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387209" y="2528028"/>
            <a:ext cx="1309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列方程</a:t>
            </a:r>
            <a:r>
              <a:rPr lang="zh-CN" altLang="en-US" sz="1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解应用题</a:t>
            </a:r>
            <a:endParaRPr lang="zh-CN" altLang="en-US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07475" y="1826625"/>
            <a:ext cx="3340382" cy="1754327"/>
            <a:chOff x="2887802" y="530481"/>
            <a:chExt cx="3340382" cy="175432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986273" y="1961641"/>
              <a:ext cx="3086100" cy="0"/>
            </a:xfrm>
            <a:prstGeom prst="line">
              <a:avLst/>
            </a:prstGeom>
            <a:noFill/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sp>
          <p:nvSpPr>
            <p:cNvPr id="8" name="文本框 7"/>
            <p:cNvSpPr txBox="1"/>
            <p:nvPr/>
          </p:nvSpPr>
          <p:spPr>
            <a:xfrm>
              <a:off x="2887802" y="530481"/>
              <a:ext cx="33403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85800">
                <a:defRPr/>
              </a:pPr>
              <a:r>
                <a:rPr lang="en-US" altLang="zh-CN" sz="600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PART02</a:t>
              </a:r>
              <a:endParaRPr lang="zh-CN" altLang="en-US" sz="6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21574" y="1546144"/>
              <a:ext cx="28728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85800">
                <a:defRPr/>
              </a:pPr>
              <a:r>
                <a:rPr lang="zh-CN" altLang="en-US" sz="2100" b="1" dirty="0">
                  <a:cs typeface="+mn-ea"/>
                  <a:sym typeface="+mn-lt"/>
                </a:rPr>
                <a:t>做做</a:t>
              </a:r>
              <a:r>
                <a:rPr lang="zh-CN" altLang="en-US" sz="2100" b="1" dirty="0">
                  <a:solidFill>
                    <a:srgbClr val="FFC000"/>
                  </a:solidFill>
                  <a:cs typeface="+mn-ea"/>
                  <a:sym typeface="+mn-lt"/>
                </a:rPr>
                <a:t>例题更清晰</a:t>
              </a:r>
            </a:p>
            <a:p>
              <a:pPr algn="dist" defTabSz="685800">
                <a:defRPr/>
              </a:pPr>
              <a:endParaRPr lang="zh-CN" altLang="en-US" sz="21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55526"/>
            <a:ext cx="3002186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"/>
          <p:cNvSpPr txBox="1"/>
          <p:nvPr/>
        </p:nvSpPr>
        <p:spPr>
          <a:xfrm>
            <a:off x="178815" y="62211"/>
            <a:ext cx="861774" cy="1368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61339" y="486350"/>
            <a:ext cx="4451803" cy="3209419"/>
            <a:chOff x="2285167" y="1275606"/>
            <a:chExt cx="3249921" cy="3209419"/>
          </a:xfrm>
        </p:grpSpPr>
        <p:sp>
          <p:nvSpPr>
            <p:cNvPr id="48" name="圆角矩形 2"/>
            <p:cNvSpPr/>
            <p:nvPr/>
          </p:nvSpPr>
          <p:spPr>
            <a:xfrm>
              <a:off x="2285167" y="3836953"/>
              <a:ext cx="2934905" cy="648072"/>
            </a:xfrm>
            <a:custGeom>
              <a:avLst/>
              <a:gdLst>
                <a:gd name="connsiteX0" fmla="*/ 0 w 3384376"/>
                <a:gd name="connsiteY0" fmla="*/ 108014 h 648072"/>
                <a:gd name="connsiteX1" fmla="*/ 108014 w 3384376"/>
                <a:gd name="connsiteY1" fmla="*/ 0 h 648072"/>
                <a:gd name="connsiteX2" fmla="*/ 3276362 w 3384376"/>
                <a:gd name="connsiteY2" fmla="*/ 0 h 648072"/>
                <a:gd name="connsiteX3" fmla="*/ 3384376 w 3384376"/>
                <a:gd name="connsiteY3" fmla="*/ 108014 h 648072"/>
                <a:gd name="connsiteX4" fmla="*/ 3384376 w 3384376"/>
                <a:gd name="connsiteY4" fmla="*/ 540058 h 648072"/>
                <a:gd name="connsiteX5" fmla="*/ 3276362 w 3384376"/>
                <a:gd name="connsiteY5" fmla="*/ 648072 h 648072"/>
                <a:gd name="connsiteX6" fmla="*/ 108014 w 3384376"/>
                <a:gd name="connsiteY6" fmla="*/ 648072 h 648072"/>
                <a:gd name="connsiteX7" fmla="*/ 0 w 3384376"/>
                <a:gd name="connsiteY7" fmla="*/ 540058 h 648072"/>
                <a:gd name="connsiteX8" fmla="*/ 0 w 3384376"/>
                <a:gd name="connsiteY8" fmla="*/ 108014 h 648072"/>
                <a:gd name="connsiteX0-1" fmla="*/ 0 w 3384376"/>
                <a:gd name="connsiteY0-2" fmla="*/ 116026 h 656084"/>
                <a:gd name="connsiteX1-3" fmla="*/ 108014 w 3384376"/>
                <a:gd name="connsiteY1-4" fmla="*/ 8012 h 656084"/>
                <a:gd name="connsiteX2-5" fmla="*/ 1618084 w 3384376"/>
                <a:gd name="connsiteY2-6" fmla="*/ 0 h 656084"/>
                <a:gd name="connsiteX3-7" fmla="*/ 3276362 w 3384376"/>
                <a:gd name="connsiteY3-8" fmla="*/ 8012 h 656084"/>
                <a:gd name="connsiteX4-9" fmla="*/ 3384376 w 3384376"/>
                <a:gd name="connsiteY4-10" fmla="*/ 116026 h 656084"/>
                <a:gd name="connsiteX5-11" fmla="*/ 3384376 w 3384376"/>
                <a:gd name="connsiteY5-12" fmla="*/ 548070 h 656084"/>
                <a:gd name="connsiteX6-13" fmla="*/ 3276362 w 3384376"/>
                <a:gd name="connsiteY6-14" fmla="*/ 656084 h 656084"/>
                <a:gd name="connsiteX7-15" fmla="*/ 108014 w 3384376"/>
                <a:gd name="connsiteY7-16" fmla="*/ 656084 h 656084"/>
                <a:gd name="connsiteX8-17" fmla="*/ 0 w 3384376"/>
                <a:gd name="connsiteY8-18" fmla="*/ 548070 h 656084"/>
                <a:gd name="connsiteX9" fmla="*/ 0 w 3384376"/>
                <a:gd name="connsiteY9" fmla="*/ 116026 h 656084"/>
                <a:gd name="connsiteX0-19" fmla="*/ 0 w 3384376"/>
                <a:gd name="connsiteY0-20" fmla="*/ 116026 h 656084"/>
                <a:gd name="connsiteX1-21" fmla="*/ 108014 w 3384376"/>
                <a:gd name="connsiteY1-22" fmla="*/ 8012 h 656084"/>
                <a:gd name="connsiteX2-23" fmla="*/ 1618084 w 3384376"/>
                <a:gd name="connsiteY2-24" fmla="*/ 0 h 656084"/>
                <a:gd name="connsiteX3-25" fmla="*/ 3276362 w 3384376"/>
                <a:gd name="connsiteY3-26" fmla="*/ 8012 h 656084"/>
                <a:gd name="connsiteX4-27" fmla="*/ 3384376 w 3384376"/>
                <a:gd name="connsiteY4-28" fmla="*/ 116026 h 656084"/>
                <a:gd name="connsiteX5-29" fmla="*/ 3384376 w 3384376"/>
                <a:gd name="connsiteY5-30" fmla="*/ 548070 h 656084"/>
                <a:gd name="connsiteX6-31" fmla="*/ 3276362 w 3384376"/>
                <a:gd name="connsiteY6-32" fmla="*/ 656084 h 656084"/>
                <a:gd name="connsiteX7-33" fmla="*/ 1646659 w 3384376"/>
                <a:gd name="connsiteY7-34" fmla="*/ 647700 h 656084"/>
                <a:gd name="connsiteX8-35" fmla="*/ 108014 w 3384376"/>
                <a:gd name="connsiteY8-36" fmla="*/ 656084 h 656084"/>
                <a:gd name="connsiteX9-37" fmla="*/ 0 w 3384376"/>
                <a:gd name="connsiteY9-38" fmla="*/ 548070 h 656084"/>
                <a:gd name="connsiteX10" fmla="*/ 0 w 3384376"/>
                <a:gd name="connsiteY10" fmla="*/ 116026 h 656084"/>
                <a:gd name="connsiteX0-39" fmla="*/ 0 w 3384376"/>
                <a:gd name="connsiteY0-40" fmla="*/ 116026 h 656084"/>
                <a:gd name="connsiteX1-41" fmla="*/ 108014 w 3384376"/>
                <a:gd name="connsiteY1-42" fmla="*/ 8012 h 656084"/>
                <a:gd name="connsiteX2-43" fmla="*/ 1618084 w 3384376"/>
                <a:gd name="connsiteY2-44" fmla="*/ 0 h 656084"/>
                <a:gd name="connsiteX3-45" fmla="*/ 3276362 w 3384376"/>
                <a:gd name="connsiteY3-46" fmla="*/ 8012 h 656084"/>
                <a:gd name="connsiteX4-47" fmla="*/ 3384376 w 3384376"/>
                <a:gd name="connsiteY4-48" fmla="*/ 116026 h 656084"/>
                <a:gd name="connsiteX5-49" fmla="*/ 3384376 w 3384376"/>
                <a:gd name="connsiteY5-50" fmla="*/ 548070 h 656084"/>
                <a:gd name="connsiteX6-51" fmla="*/ 3276362 w 3384376"/>
                <a:gd name="connsiteY6-52" fmla="*/ 656084 h 656084"/>
                <a:gd name="connsiteX7-53" fmla="*/ 1656184 w 3384376"/>
                <a:gd name="connsiteY7-54" fmla="*/ 590550 h 656084"/>
                <a:gd name="connsiteX8-55" fmla="*/ 108014 w 3384376"/>
                <a:gd name="connsiteY8-56" fmla="*/ 656084 h 656084"/>
                <a:gd name="connsiteX9-57" fmla="*/ 0 w 3384376"/>
                <a:gd name="connsiteY9-58" fmla="*/ 548070 h 656084"/>
                <a:gd name="connsiteX10-59" fmla="*/ 0 w 3384376"/>
                <a:gd name="connsiteY10-60" fmla="*/ 116026 h 656084"/>
                <a:gd name="connsiteX0-61" fmla="*/ 0 w 3384376"/>
                <a:gd name="connsiteY0-62" fmla="*/ 108014 h 648072"/>
                <a:gd name="connsiteX1-63" fmla="*/ 108014 w 3384376"/>
                <a:gd name="connsiteY1-64" fmla="*/ 0 h 648072"/>
                <a:gd name="connsiteX2-65" fmla="*/ 1618084 w 3384376"/>
                <a:gd name="connsiteY2-66" fmla="*/ 96763 h 648072"/>
                <a:gd name="connsiteX3-67" fmla="*/ 3276362 w 3384376"/>
                <a:gd name="connsiteY3-68" fmla="*/ 0 h 648072"/>
                <a:gd name="connsiteX4-69" fmla="*/ 3384376 w 3384376"/>
                <a:gd name="connsiteY4-70" fmla="*/ 108014 h 648072"/>
                <a:gd name="connsiteX5-71" fmla="*/ 3384376 w 3384376"/>
                <a:gd name="connsiteY5-72" fmla="*/ 540058 h 648072"/>
                <a:gd name="connsiteX6-73" fmla="*/ 3276362 w 3384376"/>
                <a:gd name="connsiteY6-74" fmla="*/ 648072 h 648072"/>
                <a:gd name="connsiteX7-75" fmla="*/ 1656184 w 3384376"/>
                <a:gd name="connsiteY7-76" fmla="*/ 582538 h 648072"/>
                <a:gd name="connsiteX8-77" fmla="*/ 108014 w 3384376"/>
                <a:gd name="connsiteY8-78" fmla="*/ 648072 h 648072"/>
                <a:gd name="connsiteX9-79" fmla="*/ 0 w 3384376"/>
                <a:gd name="connsiteY9-80" fmla="*/ 540058 h 648072"/>
                <a:gd name="connsiteX10-81" fmla="*/ 0 w 3384376"/>
                <a:gd name="connsiteY10-82" fmla="*/ 108014 h 6480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59" y="connsiteY10-60"/>
                </a:cxn>
              </a:cxnLst>
              <a:rect l="l" t="t" r="r" b="b"/>
              <a:pathLst>
                <a:path w="3384376" h="648072">
                  <a:moveTo>
                    <a:pt x="0" y="108014"/>
                  </a:moveTo>
                  <a:cubicBezTo>
                    <a:pt x="0" y="48360"/>
                    <a:pt x="48360" y="0"/>
                    <a:pt x="108014" y="0"/>
                  </a:cubicBezTo>
                  <a:lnTo>
                    <a:pt x="1618084" y="96763"/>
                  </a:lnTo>
                  <a:lnTo>
                    <a:pt x="3276362" y="0"/>
                  </a:lnTo>
                  <a:cubicBezTo>
                    <a:pt x="3336016" y="0"/>
                    <a:pt x="3384376" y="48360"/>
                    <a:pt x="3384376" y="108014"/>
                  </a:cubicBezTo>
                  <a:lnTo>
                    <a:pt x="3384376" y="540058"/>
                  </a:lnTo>
                  <a:cubicBezTo>
                    <a:pt x="3384376" y="599712"/>
                    <a:pt x="3336016" y="648072"/>
                    <a:pt x="3276362" y="648072"/>
                  </a:cubicBezTo>
                  <a:lnTo>
                    <a:pt x="1656184" y="582538"/>
                  </a:lnTo>
                  <a:lnTo>
                    <a:pt x="108014" y="648072"/>
                  </a:lnTo>
                  <a:cubicBezTo>
                    <a:pt x="48360" y="648072"/>
                    <a:pt x="0" y="599712"/>
                    <a:pt x="0" y="540058"/>
                  </a:cubicBezTo>
                  <a:lnTo>
                    <a:pt x="0" y="108014"/>
                  </a:lnTo>
                  <a:close/>
                </a:path>
              </a:pathLst>
            </a:custGeom>
            <a:solidFill>
              <a:srgbClr val="FFC000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圆角矩形 2"/>
            <p:cNvSpPr/>
            <p:nvPr/>
          </p:nvSpPr>
          <p:spPr>
            <a:xfrm>
              <a:off x="2285167" y="2957303"/>
              <a:ext cx="2934905" cy="648072"/>
            </a:xfrm>
            <a:custGeom>
              <a:avLst/>
              <a:gdLst>
                <a:gd name="connsiteX0" fmla="*/ 0 w 3384376"/>
                <a:gd name="connsiteY0" fmla="*/ 108014 h 648072"/>
                <a:gd name="connsiteX1" fmla="*/ 108014 w 3384376"/>
                <a:gd name="connsiteY1" fmla="*/ 0 h 648072"/>
                <a:gd name="connsiteX2" fmla="*/ 3276362 w 3384376"/>
                <a:gd name="connsiteY2" fmla="*/ 0 h 648072"/>
                <a:gd name="connsiteX3" fmla="*/ 3384376 w 3384376"/>
                <a:gd name="connsiteY3" fmla="*/ 108014 h 648072"/>
                <a:gd name="connsiteX4" fmla="*/ 3384376 w 3384376"/>
                <a:gd name="connsiteY4" fmla="*/ 540058 h 648072"/>
                <a:gd name="connsiteX5" fmla="*/ 3276362 w 3384376"/>
                <a:gd name="connsiteY5" fmla="*/ 648072 h 648072"/>
                <a:gd name="connsiteX6" fmla="*/ 108014 w 3384376"/>
                <a:gd name="connsiteY6" fmla="*/ 648072 h 648072"/>
                <a:gd name="connsiteX7" fmla="*/ 0 w 3384376"/>
                <a:gd name="connsiteY7" fmla="*/ 540058 h 648072"/>
                <a:gd name="connsiteX8" fmla="*/ 0 w 3384376"/>
                <a:gd name="connsiteY8" fmla="*/ 108014 h 648072"/>
                <a:gd name="connsiteX0-1" fmla="*/ 0 w 3384376"/>
                <a:gd name="connsiteY0-2" fmla="*/ 116026 h 656084"/>
                <a:gd name="connsiteX1-3" fmla="*/ 108014 w 3384376"/>
                <a:gd name="connsiteY1-4" fmla="*/ 8012 h 656084"/>
                <a:gd name="connsiteX2-5" fmla="*/ 1618084 w 3384376"/>
                <a:gd name="connsiteY2-6" fmla="*/ 0 h 656084"/>
                <a:gd name="connsiteX3-7" fmla="*/ 3276362 w 3384376"/>
                <a:gd name="connsiteY3-8" fmla="*/ 8012 h 656084"/>
                <a:gd name="connsiteX4-9" fmla="*/ 3384376 w 3384376"/>
                <a:gd name="connsiteY4-10" fmla="*/ 116026 h 656084"/>
                <a:gd name="connsiteX5-11" fmla="*/ 3384376 w 3384376"/>
                <a:gd name="connsiteY5-12" fmla="*/ 548070 h 656084"/>
                <a:gd name="connsiteX6-13" fmla="*/ 3276362 w 3384376"/>
                <a:gd name="connsiteY6-14" fmla="*/ 656084 h 656084"/>
                <a:gd name="connsiteX7-15" fmla="*/ 108014 w 3384376"/>
                <a:gd name="connsiteY7-16" fmla="*/ 656084 h 656084"/>
                <a:gd name="connsiteX8-17" fmla="*/ 0 w 3384376"/>
                <a:gd name="connsiteY8-18" fmla="*/ 548070 h 656084"/>
                <a:gd name="connsiteX9" fmla="*/ 0 w 3384376"/>
                <a:gd name="connsiteY9" fmla="*/ 116026 h 656084"/>
                <a:gd name="connsiteX0-19" fmla="*/ 0 w 3384376"/>
                <a:gd name="connsiteY0-20" fmla="*/ 116026 h 656084"/>
                <a:gd name="connsiteX1-21" fmla="*/ 108014 w 3384376"/>
                <a:gd name="connsiteY1-22" fmla="*/ 8012 h 656084"/>
                <a:gd name="connsiteX2-23" fmla="*/ 1618084 w 3384376"/>
                <a:gd name="connsiteY2-24" fmla="*/ 0 h 656084"/>
                <a:gd name="connsiteX3-25" fmla="*/ 3276362 w 3384376"/>
                <a:gd name="connsiteY3-26" fmla="*/ 8012 h 656084"/>
                <a:gd name="connsiteX4-27" fmla="*/ 3384376 w 3384376"/>
                <a:gd name="connsiteY4-28" fmla="*/ 116026 h 656084"/>
                <a:gd name="connsiteX5-29" fmla="*/ 3384376 w 3384376"/>
                <a:gd name="connsiteY5-30" fmla="*/ 548070 h 656084"/>
                <a:gd name="connsiteX6-31" fmla="*/ 3276362 w 3384376"/>
                <a:gd name="connsiteY6-32" fmla="*/ 656084 h 656084"/>
                <a:gd name="connsiteX7-33" fmla="*/ 1646659 w 3384376"/>
                <a:gd name="connsiteY7-34" fmla="*/ 647700 h 656084"/>
                <a:gd name="connsiteX8-35" fmla="*/ 108014 w 3384376"/>
                <a:gd name="connsiteY8-36" fmla="*/ 656084 h 656084"/>
                <a:gd name="connsiteX9-37" fmla="*/ 0 w 3384376"/>
                <a:gd name="connsiteY9-38" fmla="*/ 548070 h 656084"/>
                <a:gd name="connsiteX10" fmla="*/ 0 w 3384376"/>
                <a:gd name="connsiteY10" fmla="*/ 116026 h 656084"/>
                <a:gd name="connsiteX0-39" fmla="*/ 0 w 3384376"/>
                <a:gd name="connsiteY0-40" fmla="*/ 116026 h 656084"/>
                <a:gd name="connsiteX1-41" fmla="*/ 108014 w 3384376"/>
                <a:gd name="connsiteY1-42" fmla="*/ 8012 h 656084"/>
                <a:gd name="connsiteX2-43" fmla="*/ 1618084 w 3384376"/>
                <a:gd name="connsiteY2-44" fmla="*/ 0 h 656084"/>
                <a:gd name="connsiteX3-45" fmla="*/ 3276362 w 3384376"/>
                <a:gd name="connsiteY3-46" fmla="*/ 8012 h 656084"/>
                <a:gd name="connsiteX4-47" fmla="*/ 3384376 w 3384376"/>
                <a:gd name="connsiteY4-48" fmla="*/ 116026 h 656084"/>
                <a:gd name="connsiteX5-49" fmla="*/ 3384376 w 3384376"/>
                <a:gd name="connsiteY5-50" fmla="*/ 548070 h 656084"/>
                <a:gd name="connsiteX6-51" fmla="*/ 3276362 w 3384376"/>
                <a:gd name="connsiteY6-52" fmla="*/ 656084 h 656084"/>
                <a:gd name="connsiteX7-53" fmla="*/ 1656184 w 3384376"/>
                <a:gd name="connsiteY7-54" fmla="*/ 590550 h 656084"/>
                <a:gd name="connsiteX8-55" fmla="*/ 108014 w 3384376"/>
                <a:gd name="connsiteY8-56" fmla="*/ 656084 h 656084"/>
                <a:gd name="connsiteX9-57" fmla="*/ 0 w 3384376"/>
                <a:gd name="connsiteY9-58" fmla="*/ 548070 h 656084"/>
                <a:gd name="connsiteX10-59" fmla="*/ 0 w 3384376"/>
                <a:gd name="connsiteY10-60" fmla="*/ 116026 h 656084"/>
                <a:gd name="connsiteX0-61" fmla="*/ 0 w 3384376"/>
                <a:gd name="connsiteY0-62" fmla="*/ 108014 h 648072"/>
                <a:gd name="connsiteX1-63" fmla="*/ 108014 w 3384376"/>
                <a:gd name="connsiteY1-64" fmla="*/ 0 h 648072"/>
                <a:gd name="connsiteX2-65" fmla="*/ 1618084 w 3384376"/>
                <a:gd name="connsiteY2-66" fmla="*/ 96763 h 648072"/>
                <a:gd name="connsiteX3-67" fmla="*/ 3276362 w 3384376"/>
                <a:gd name="connsiteY3-68" fmla="*/ 0 h 648072"/>
                <a:gd name="connsiteX4-69" fmla="*/ 3384376 w 3384376"/>
                <a:gd name="connsiteY4-70" fmla="*/ 108014 h 648072"/>
                <a:gd name="connsiteX5-71" fmla="*/ 3384376 w 3384376"/>
                <a:gd name="connsiteY5-72" fmla="*/ 540058 h 648072"/>
                <a:gd name="connsiteX6-73" fmla="*/ 3276362 w 3384376"/>
                <a:gd name="connsiteY6-74" fmla="*/ 648072 h 648072"/>
                <a:gd name="connsiteX7-75" fmla="*/ 1656184 w 3384376"/>
                <a:gd name="connsiteY7-76" fmla="*/ 582538 h 648072"/>
                <a:gd name="connsiteX8-77" fmla="*/ 108014 w 3384376"/>
                <a:gd name="connsiteY8-78" fmla="*/ 648072 h 648072"/>
                <a:gd name="connsiteX9-79" fmla="*/ 0 w 3384376"/>
                <a:gd name="connsiteY9-80" fmla="*/ 540058 h 648072"/>
                <a:gd name="connsiteX10-81" fmla="*/ 0 w 3384376"/>
                <a:gd name="connsiteY10-82" fmla="*/ 108014 h 6480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59" y="connsiteY10-60"/>
                </a:cxn>
              </a:cxnLst>
              <a:rect l="l" t="t" r="r" b="b"/>
              <a:pathLst>
                <a:path w="3384376" h="648072">
                  <a:moveTo>
                    <a:pt x="0" y="108014"/>
                  </a:moveTo>
                  <a:cubicBezTo>
                    <a:pt x="0" y="48360"/>
                    <a:pt x="48360" y="0"/>
                    <a:pt x="108014" y="0"/>
                  </a:cubicBezTo>
                  <a:lnTo>
                    <a:pt x="1618084" y="96763"/>
                  </a:lnTo>
                  <a:lnTo>
                    <a:pt x="3276362" y="0"/>
                  </a:lnTo>
                  <a:cubicBezTo>
                    <a:pt x="3336016" y="0"/>
                    <a:pt x="3384376" y="48360"/>
                    <a:pt x="3384376" y="108014"/>
                  </a:cubicBezTo>
                  <a:lnTo>
                    <a:pt x="3384376" y="540058"/>
                  </a:lnTo>
                  <a:cubicBezTo>
                    <a:pt x="3384376" y="599712"/>
                    <a:pt x="3336016" y="648072"/>
                    <a:pt x="3276362" y="648072"/>
                  </a:cubicBezTo>
                  <a:lnTo>
                    <a:pt x="1656184" y="582538"/>
                  </a:lnTo>
                  <a:lnTo>
                    <a:pt x="108014" y="648072"/>
                  </a:lnTo>
                  <a:cubicBezTo>
                    <a:pt x="48360" y="648072"/>
                    <a:pt x="0" y="599712"/>
                    <a:pt x="0" y="540058"/>
                  </a:cubicBezTo>
                  <a:lnTo>
                    <a:pt x="0" y="108014"/>
                  </a:lnTo>
                  <a:close/>
                </a:path>
              </a:pathLst>
            </a:custGeom>
            <a:solidFill>
              <a:srgbClr val="FFC000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圆角矩形 2"/>
            <p:cNvSpPr/>
            <p:nvPr/>
          </p:nvSpPr>
          <p:spPr>
            <a:xfrm>
              <a:off x="2285167" y="2108761"/>
              <a:ext cx="2934905" cy="648072"/>
            </a:xfrm>
            <a:custGeom>
              <a:avLst/>
              <a:gdLst>
                <a:gd name="connsiteX0" fmla="*/ 0 w 3384376"/>
                <a:gd name="connsiteY0" fmla="*/ 108014 h 648072"/>
                <a:gd name="connsiteX1" fmla="*/ 108014 w 3384376"/>
                <a:gd name="connsiteY1" fmla="*/ 0 h 648072"/>
                <a:gd name="connsiteX2" fmla="*/ 3276362 w 3384376"/>
                <a:gd name="connsiteY2" fmla="*/ 0 h 648072"/>
                <a:gd name="connsiteX3" fmla="*/ 3384376 w 3384376"/>
                <a:gd name="connsiteY3" fmla="*/ 108014 h 648072"/>
                <a:gd name="connsiteX4" fmla="*/ 3384376 w 3384376"/>
                <a:gd name="connsiteY4" fmla="*/ 540058 h 648072"/>
                <a:gd name="connsiteX5" fmla="*/ 3276362 w 3384376"/>
                <a:gd name="connsiteY5" fmla="*/ 648072 h 648072"/>
                <a:gd name="connsiteX6" fmla="*/ 108014 w 3384376"/>
                <a:gd name="connsiteY6" fmla="*/ 648072 h 648072"/>
                <a:gd name="connsiteX7" fmla="*/ 0 w 3384376"/>
                <a:gd name="connsiteY7" fmla="*/ 540058 h 648072"/>
                <a:gd name="connsiteX8" fmla="*/ 0 w 3384376"/>
                <a:gd name="connsiteY8" fmla="*/ 108014 h 648072"/>
                <a:gd name="connsiteX0-1" fmla="*/ 0 w 3384376"/>
                <a:gd name="connsiteY0-2" fmla="*/ 116026 h 656084"/>
                <a:gd name="connsiteX1-3" fmla="*/ 108014 w 3384376"/>
                <a:gd name="connsiteY1-4" fmla="*/ 8012 h 656084"/>
                <a:gd name="connsiteX2-5" fmla="*/ 1618084 w 3384376"/>
                <a:gd name="connsiteY2-6" fmla="*/ 0 h 656084"/>
                <a:gd name="connsiteX3-7" fmla="*/ 3276362 w 3384376"/>
                <a:gd name="connsiteY3-8" fmla="*/ 8012 h 656084"/>
                <a:gd name="connsiteX4-9" fmla="*/ 3384376 w 3384376"/>
                <a:gd name="connsiteY4-10" fmla="*/ 116026 h 656084"/>
                <a:gd name="connsiteX5-11" fmla="*/ 3384376 w 3384376"/>
                <a:gd name="connsiteY5-12" fmla="*/ 548070 h 656084"/>
                <a:gd name="connsiteX6-13" fmla="*/ 3276362 w 3384376"/>
                <a:gd name="connsiteY6-14" fmla="*/ 656084 h 656084"/>
                <a:gd name="connsiteX7-15" fmla="*/ 108014 w 3384376"/>
                <a:gd name="connsiteY7-16" fmla="*/ 656084 h 656084"/>
                <a:gd name="connsiteX8-17" fmla="*/ 0 w 3384376"/>
                <a:gd name="connsiteY8-18" fmla="*/ 548070 h 656084"/>
                <a:gd name="connsiteX9" fmla="*/ 0 w 3384376"/>
                <a:gd name="connsiteY9" fmla="*/ 116026 h 656084"/>
                <a:gd name="connsiteX0-19" fmla="*/ 0 w 3384376"/>
                <a:gd name="connsiteY0-20" fmla="*/ 116026 h 656084"/>
                <a:gd name="connsiteX1-21" fmla="*/ 108014 w 3384376"/>
                <a:gd name="connsiteY1-22" fmla="*/ 8012 h 656084"/>
                <a:gd name="connsiteX2-23" fmla="*/ 1618084 w 3384376"/>
                <a:gd name="connsiteY2-24" fmla="*/ 0 h 656084"/>
                <a:gd name="connsiteX3-25" fmla="*/ 3276362 w 3384376"/>
                <a:gd name="connsiteY3-26" fmla="*/ 8012 h 656084"/>
                <a:gd name="connsiteX4-27" fmla="*/ 3384376 w 3384376"/>
                <a:gd name="connsiteY4-28" fmla="*/ 116026 h 656084"/>
                <a:gd name="connsiteX5-29" fmla="*/ 3384376 w 3384376"/>
                <a:gd name="connsiteY5-30" fmla="*/ 548070 h 656084"/>
                <a:gd name="connsiteX6-31" fmla="*/ 3276362 w 3384376"/>
                <a:gd name="connsiteY6-32" fmla="*/ 656084 h 656084"/>
                <a:gd name="connsiteX7-33" fmla="*/ 1646659 w 3384376"/>
                <a:gd name="connsiteY7-34" fmla="*/ 647700 h 656084"/>
                <a:gd name="connsiteX8-35" fmla="*/ 108014 w 3384376"/>
                <a:gd name="connsiteY8-36" fmla="*/ 656084 h 656084"/>
                <a:gd name="connsiteX9-37" fmla="*/ 0 w 3384376"/>
                <a:gd name="connsiteY9-38" fmla="*/ 548070 h 656084"/>
                <a:gd name="connsiteX10" fmla="*/ 0 w 3384376"/>
                <a:gd name="connsiteY10" fmla="*/ 116026 h 656084"/>
                <a:gd name="connsiteX0-39" fmla="*/ 0 w 3384376"/>
                <a:gd name="connsiteY0-40" fmla="*/ 116026 h 656084"/>
                <a:gd name="connsiteX1-41" fmla="*/ 108014 w 3384376"/>
                <a:gd name="connsiteY1-42" fmla="*/ 8012 h 656084"/>
                <a:gd name="connsiteX2-43" fmla="*/ 1618084 w 3384376"/>
                <a:gd name="connsiteY2-44" fmla="*/ 0 h 656084"/>
                <a:gd name="connsiteX3-45" fmla="*/ 3276362 w 3384376"/>
                <a:gd name="connsiteY3-46" fmla="*/ 8012 h 656084"/>
                <a:gd name="connsiteX4-47" fmla="*/ 3384376 w 3384376"/>
                <a:gd name="connsiteY4-48" fmla="*/ 116026 h 656084"/>
                <a:gd name="connsiteX5-49" fmla="*/ 3384376 w 3384376"/>
                <a:gd name="connsiteY5-50" fmla="*/ 548070 h 656084"/>
                <a:gd name="connsiteX6-51" fmla="*/ 3276362 w 3384376"/>
                <a:gd name="connsiteY6-52" fmla="*/ 656084 h 656084"/>
                <a:gd name="connsiteX7-53" fmla="*/ 1656184 w 3384376"/>
                <a:gd name="connsiteY7-54" fmla="*/ 590550 h 656084"/>
                <a:gd name="connsiteX8-55" fmla="*/ 108014 w 3384376"/>
                <a:gd name="connsiteY8-56" fmla="*/ 656084 h 656084"/>
                <a:gd name="connsiteX9-57" fmla="*/ 0 w 3384376"/>
                <a:gd name="connsiteY9-58" fmla="*/ 548070 h 656084"/>
                <a:gd name="connsiteX10-59" fmla="*/ 0 w 3384376"/>
                <a:gd name="connsiteY10-60" fmla="*/ 116026 h 656084"/>
                <a:gd name="connsiteX0-61" fmla="*/ 0 w 3384376"/>
                <a:gd name="connsiteY0-62" fmla="*/ 108014 h 648072"/>
                <a:gd name="connsiteX1-63" fmla="*/ 108014 w 3384376"/>
                <a:gd name="connsiteY1-64" fmla="*/ 0 h 648072"/>
                <a:gd name="connsiteX2-65" fmla="*/ 1618084 w 3384376"/>
                <a:gd name="connsiteY2-66" fmla="*/ 96763 h 648072"/>
                <a:gd name="connsiteX3-67" fmla="*/ 3276362 w 3384376"/>
                <a:gd name="connsiteY3-68" fmla="*/ 0 h 648072"/>
                <a:gd name="connsiteX4-69" fmla="*/ 3384376 w 3384376"/>
                <a:gd name="connsiteY4-70" fmla="*/ 108014 h 648072"/>
                <a:gd name="connsiteX5-71" fmla="*/ 3384376 w 3384376"/>
                <a:gd name="connsiteY5-72" fmla="*/ 540058 h 648072"/>
                <a:gd name="connsiteX6-73" fmla="*/ 3276362 w 3384376"/>
                <a:gd name="connsiteY6-74" fmla="*/ 648072 h 648072"/>
                <a:gd name="connsiteX7-75" fmla="*/ 1656184 w 3384376"/>
                <a:gd name="connsiteY7-76" fmla="*/ 582538 h 648072"/>
                <a:gd name="connsiteX8-77" fmla="*/ 108014 w 3384376"/>
                <a:gd name="connsiteY8-78" fmla="*/ 648072 h 648072"/>
                <a:gd name="connsiteX9-79" fmla="*/ 0 w 3384376"/>
                <a:gd name="connsiteY9-80" fmla="*/ 540058 h 648072"/>
                <a:gd name="connsiteX10-81" fmla="*/ 0 w 3384376"/>
                <a:gd name="connsiteY10-82" fmla="*/ 108014 h 6480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59" y="connsiteY10-60"/>
                </a:cxn>
              </a:cxnLst>
              <a:rect l="l" t="t" r="r" b="b"/>
              <a:pathLst>
                <a:path w="3384376" h="648072">
                  <a:moveTo>
                    <a:pt x="0" y="108014"/>
                  </a:moveTo>
                  <a:cubicBezTo>
                    <a:pt x="0" y="48360"/>
                    <a:pt x="48360" y="0"/>
                    <a:pt x="108014" y="0"/>
                  </a:cubicBezTo>
                  <a:lnTo>
                    <a:pt x="1618084" y="96763"/>
                  </a:lnTo>
                  <a:lnTo>
                    <a:pt x="3276362" y="0"/>
                  </a:lnTo>
                  <a:cubicBezTo>
                    <a:pt x="3336016" y="0"/>
                    <a:pt x="3384376" y="48360"/>
                    <a:pt x="3384376" y="108014"/>
                  </a:cubicBezTo>
                  <a:lnTo>
                    <a:pt x="3384376" y="540058"/>
                  </a:lnTo>
                  <a:cubicBezTo>
                    <a:pt x="3384376" y="599712"/>
                    <a:pt x="3336016" y="648072"/>
                    <a:pt x="3276362" y="648072"/>
                  </a:cubicBezTo>
                  <a:lnTo>
                    <a:pt x="1656184" y="582538"/>
                  </a:lnTo>
                  <a:lnTo>
                    <a:pt x="108014" y="648072"/>
                  </a:lnTo>
                  <a:cubicBezTo>
                    <a:pt x="48360" y="648072"/>
                    <a:pt x="0" y="599712"/>
                    <a:pt x="0" y="540058"/>
                  </a:cubicBezTo>
                  <a:lnTo>
                    <a:pt x="0" y="108014"/>
                  </a:lnTo>
                  <a:close/>
                </a:path>
              </a:pathLst>
            </a:custGeom>
            <a:solidFill>
              <a:srgbClr val="FFC000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圆角矩形 2"/>
            <p:cNvSpPr/>
            <p:nvPr/>
          </p:nvSpPr>
          <p:spPr>
            <a:xfrm>
              <a:off x="2285167" y="1275606"/>
              <a:ext cx="2934905" cy="648072"/>
            </a:xfrm>
            <a:custGeom>
              <a:avLst/>
              <a:gdLst>
                <a:gd name="connsiteX0" fmla="*/ 0 w 3384376"/>
                <a:gd name="connsiteY0" fmla="*/ 108014 h 648072"/>
                <a:gd name="connsiteX1" fmla="*/ 108014 w 3384376"/>
                <a:gd name="connsiteY1" fmla="*/ 0 h 648072"/>
                <a:gd name="connsiteX2" fmla="*/ 3276362 w 3384376"/>
                <a:gd name="connsiteY2" fmla="*/ 0 h 648072"/>
                <a:gd name="connsiteX3" fmla="*/ 3384376 w 3384376"/>
                <a:gd name="connsiteY3" fmla="*/ 108014 h 648072"/>
                <a:gd name="connsiteX4" fmla="*/ 3384376 w 3384376"/>
                <a:gd name="connsiteY4" fmla="*/ 540058 h 648072"/>
                <a:gd name="connsiteX5" fmla="*/ 3276362 w 3384376"/>
                <a:gd name="connsiteY5" fmla="*/ 648072 h 648072"/>
                <a:gd name="connsiteX6" fmla="*/ 108014 w 3384376"/>
                <a:gd name="connsiteY6" fmla="*/ 648072 h 648072"/>
                <a:gd name="connsiteX7" fmla="*/ 0 w 3384376"/>
                <a:gd name="connsiteY7" fmla="*/ 540058 h 648072"/>
                <a:gd name="connsiteX8" fmla="*/ 0 w 3384376"/>
                <a:gd name="connsiteY8" fmla="*/ 108014 h 648072"/>
                <a:gd name="connsiteX0-1" fmla="*/ 0 w 3384376"/>
                <a:gd name="connsiteY0-2" fmla="*/ 116026 h 656084"/>
                <a:gd name="connsiteX1-3" fmla="*/ 108014 w 3384376"/>
                <a:gd name="connsiteY1-4" fmla="*/ 8012 h 656084"/>
                <a:gd name="connsiteX2-5" fmla="*/ 1618084 w 3384376"/>
                <a:gd name="connsiteY2-6" fmla="*/ 0 h 656084"/>
                <a:gd name="connsiteX3-7" fmla="*/ 3276362 w 3384376"/>
                <a:gd name="connsiteY3-8" fmla="*/ 8012 h 656084"/>
                <a:gd name="connsiteX4-9" fmla="*/ 3384376 w 3384376"/>
                <a:gd name="connsiteY4-10" fmla="*/ 116026 h 656084"/>
                <a:gd name="connsiteX5-11" fmla="*/ 3384376 w 3384376"/>
                <a:gd name="connsiteY5-12" fmla="*/ 548070 h 656084"/>
                <a:gd name="connsiteX6-13" fmla="*/ 3276362 w 3384376"/>
                <a:gd name="connsiteY6-14" fmla="*/ 656084 h 656084"/>
                <a:gd name="connsiteX7-15" fmla="*/ 108014 w 3384376"/>
                <a:gd name="connsiteY7-16" fmla="*/ 656084 h 656084"/>
                <a:gd name="connsiteX8-17" fmla="*/ 0 w 3384376"/>
                <a:gd name="connsiteY8-18" fmla="*/ 548070 h 656084"/>
                <a:gd name="connsiteX9" fmla="*/ 0 w 3384376"/>
                <a:gd name="connsiteY9" fmla="*/ 116026 h 656084"/>
                <a:gd name="connsiteX0-19" fmla="*/ 0 w 3384376"/>
                <a:gd name="connsiteY0-20" fmla="*/ 116026 h 656084"/>
                <a:gd name="connsiteX1-21" fmla="*/ 108014 w 3384376"/>
                <a:gd name="connsiteY1-22" fmla="*/ 8012 h 656084"/>
                <a:gd name="connsiteX2-23" fmla="*/ 1618084 w 3384376"/>
                <a:gd name="connsiteY2-24" fmla="*/ 0 h 656084"/>
                <a:gd name="connsiteX3-25" fmla="*/ 3276362 w 3384376"/>
                <a:gd name="connsiteY3-26" fmla="*/ 8012 h 656084"/>
                <a:gd name="connsiteX4-27" fmla="*/ 3384376 w 3384376"/>
                <a:gd name="connsiteY4-28" fmla="*/ 116026 h 656084"/>
                <a:gd name="connsiteX5-29" fmla="*/ 3384376 w 3384376"/>
                <a:gd name="connsiteY5-30" fmla="*/ 548070 h 656084"/>
                <a:gd name="connsiteX6-31" fmla="*/ 3276362 w 3384376"/>
                <a:gd name="connsiteY6-32" fmla="*/ 656084 h 656084"/>
                <a:gd name="connsiteX7-33" fmla="*/ 1646659 w 3384376"/>
                <a:gd name="connsiteY7-34" fmla="*/ 647700 h 656084"/>
                <a:gd name="connsiteX8-35" fmla="*/ 108014 w 3384376"/>
                <a:gd name="connsiteY8-36" fmla="*/ 656084 h 656084"/>
                <a:gd name="connsiteX9-37" fmla="*/ 0 w 3384376"/>
                <a:gd name="connsiteY9-38" fmla="*/ 548070 h 656084"/>
                <a:gd name="connsiteX10" fmla="*/ 0 w 3384376"/>
                <a:gd name="connsiteY10" fmla="*/ 116026 h 656084"/>
                <a:gd name="connsiteX0-39" fmla="*/ 0 w 3384376"/>
                <a:gd name="connsiteY0-40" fmla="*/ 116026 h 656084"/>
                <a:gd name="connsiteX1-41" fmla="*/ 108014 w 3384376"/>
                <a:gd name="connsiteY1-42" fmla="*/ 8012 h 656084"/>
                <a:gd name="connsiteX2-43" fmla="*/ 1618084 w 3384376"/>
                <a:gd name="connsiteY2-44" fmla="*/ 0 h 656084"/>
                <a:gd name="connsiteX3-45" fmla="*/ 3276362 w 3384376"/>
                <a:gd name="connsiteY3-46" fmla="*/ 8012 h 656084"/>
                <a:gd name="connsiteX4-47" fmla="*/ 3384376 w 3384376"/>
                <a:gd name="connsiteY4-48" fmla="*/ 116026 h 656084"/>
                <a:gd name="connsiteX5-49" fmla="*/ 3384376 w 3384376"/>
                <a:gd name="connsiteY5-50" fmla="*/ 548070 h 656084"/>
                <a:gd name="connsiteX6-51" fmla="*/ 3276362 w 3384376"/>
                <a:gd name="connsiteY6-52" fmla="*/ 656084 h 656084"/>
                <a:gd name="connsiteX7-53" fmla="*/ 1656184 w 3384376"/>
                <a:gd name="connsiteY7-54" fmla="*/ 590550 h 656084"/>
                <a:gd name="connsiteX8-55" fmla="*/ 108014 w 3384376"/>
                <a:gd name="connsiteY8-56" fmla="*/ 656084 h 656084"/>
                <a:gd name="connsiteX9-57" fmla="*/ 0 w 3384376"/>
                <a:gd name="connsiteY9-58" fmla="*/ 548070 h 656084"/>
                <a:gd name="connsiteX10-59" fmla="*/ 0 w 3384376"/>
                <a:gd name="connsiteY10-60" fmla="*/ 116026 h 656084"/>
                <a:gd name="connsiteX0-61" fmla="*/ 0 w 3384376"/>
                <a:gd name="connsiteY0-62" fmla="*/ 108014 h 648072"/>
                <a:gd name="connsiteX1-63" fmla="*/ 108014 w 3384376"/>
                <a:gd name="connsiteY1-64" fmla="*/ 0 h 648072"/>
                <a:gd name="connsiteX2-65" fmla="*/ 1618084 w 3384376"/>
                <a:gd name="connsiteY2-66" fmla="*/ 96763 h 648072"/>
                <a:gd name="connsiteX3-67" fmla="*/ 3276362 w 3384376"/>
                <a:gd name="connsiteY3-68" fmla="*/ 0 h 648072"/>
                <a:gd name="connsiteX4-69" fmla="*/ 3384376 w 3384376"/>
                <a:gd name="connsiteY4-70" fmla="*/ 108014 h 648072"/>
                <a:gd name="connsiteX5-71" fmla="*/ 3384376 w 3384376"/>
                <a:gd name="connsiteY5-72" fmla="*/ 540058 h 648072"/>
                <a:gd name="connsiteX6-73" fmla="*/ 3276362 w 3384376"/>
                <a:gd name="connsiteY6-74" fmla="*/ 648072 h 648072"/>
                <a:gd name="connsiteX7-75" fmla="*/ 1656184 w 3384376"/>
                <a:gd name="connsiteY7-76" fmla="*/ 582538 h 648072"/>
                <a:gd name="connsiteX8-77" fmla="*/ 108014 w 3384376"/>
                <a:gd name="connsiteY8-78" fmla="*/ 648072 h 648072"/>
                <a:gd name="connsiteX9-79" fmla="*/ 0 w 3384376"/>
                <a:gd name="connsiteY9-80" fmla="*/ 540058 h 648072"/>
                <a:gd name="connsiteX10-81" fmla="*/ 0 w 3384376"/>
                <a:gd name="connsiteY10-82" fmla="*/ 108014 h 64807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59" y="connsiteY10-60"/>
                </a:cxn>
              </a:cxnLst>
              <a:rect l="l" t="t" r="r" b="b"/>
              <a:pathLst>
                <a:path w="3384376" h="648072">
                  <a:moveTo>
                    <a:pt x="0" y="108014"/>
                  </a:moveTo>
                  <a:cubicBezTo>
                    <a:pt x="0" y="48360"/>
                    <a:pt x="48360" y="0"/>
                    <a:pt x="108014" y="0"/>
                  </a:cubicBezTo>
                  <a:lnTo>
                    <a:pt x="1618084" y="96763"/>
                  </a:lnTo>
                  <a:lnTo>
                    <a:pt x="3276362" y="0"/>
                  </a:lnTo>
                  <a:cubicBezTo>
                    <a:pt x="3336016" y="0"/>
                    <a:pt x="3384376" y="48360"/>
                    <a:pt x="3384376" y="108014"/>
                  </a:cubicBezTo>
                  <a:lnTo>
                    <a:pt x="3384376" y="540058"/>
                  </a:lnTo>
                  <a:cubicBezTo>
                    <a:pt x="3384376" y="599712"/>
                    <a:pt x="3336016" y="648072"/>
                    <a:pt x="3276362" y="648072"/>
                  </a:cubicBezTo>
                  <a:lnTo>
                    <a:pt x="1656184" y="582538"/>
                  </a:lnTo>
                  <a:lnTo>
                    <a:pt x="108014" y="648072"/>
                  </a:lnTo>
                  <a:cubicBezTo>
                    <a:pt x="48360" y="648072"/>
                    <a:pt x="0" y="599712"/>
                    <a:pt x="0" y="540058"/>
                  </a:cubicBezTo>
                  <a:lnTo>
                    <a:pt x="0" y="108014"/>
                  </a:lnTo>
                  <a:close/>
                </a:path>
              </a:pathLst>
            </a:custGeom>
            <a:solidFill>
              <a:srgbClr val="FFC000"/>
            </a:soli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4"/>
            <p:cNvSpPr txBox="1"/>
            <p:nvPr/>
          </p:nvSpPr>
          <p:spPr>
            <a:xfrm>
              <a:off x="3039939" y="1430364"/>
              <a:ext cx="2031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TextBox 5"/>
            <p:cNvSpPr txBox="1"/>
            <p:nvPr/>
          </p:nvSpPr>
          <p:spPr>
            <a:xfrm>
              <a:off x="2872298" y="2274151"/>
              <a:ext cx="2370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defTabSz="913765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以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相差数为等量关系建立方程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6"/>
            <p:cNvSpPr txBox="1"/>
            <p:nvPr/>
          </p:nvSpPr>
          <p:spPr>
            <a:xfrm>
              <a:off x="2823197" y="3150290"/>
              <a:ext cx="27118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defTabSz="913765">
                <a:defRPr/>
              </a:pPr>
              <a:r>
                <a:rPr lang="zh-CN" altLang="en-US" sz="1600" dirty="0" smtClean="0">
                  <a:solidFill>
                    <a:srgbClr val="FFFFFF"/>
                  </a:solidFill>
                  <a:cs typeface="+mn-ea"/>
                  <a:sym typeface="+mn-lt"/>
                </a:rPr>
                <a:t>以</a:t>
              </a:r>
              <a:r>
                <a:rPr lang="zh-CN" altLang="en-US" sz="1600" dirty="0">
                  <a:solidFill>
                    <a:srgbClr val="FFFFFF"/>
                  </a:solidFill>
                  <a:cs typeface="+mn-ea"/>
                  <a:sym typeface="+mn-lt"/>
                </a:rPr>
                <a:t>题中的等量为等量关系建立方程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Box 7"/>
            <p:cNvSpPr txBox="1"/>
            <p:nvPr/>
          </p:nvSpPr>
          <p:spPr>
            <a:xfrm>
              <a:off x="3039940" y="3976026"/>
              <a:ext cx="134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TextBox 9"/>
            <p:cNvSpPr txBox="1"/>
            <p:nvPr/>
          </p:nvSpPr>
          <p:spPr>
            <a:xfrm>
              <a:off x="2390994" y="1423290"/>
              <a:ext cx="432882" cy="41619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TextBox 11"/>
            <p:cNvSpPr txBox="1"/>
            <p:nvPr/>
          </p:nvSpPr>
          <p:spPr>
            <a:xfrm>
              <a:off x="2390994" y="2232773"/>
              <a:ext cx="432882" cy="41619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Box 12"/>
            <p:cNvSpPr txBox="1"/>
            <p:nvPr/>
          </p:nvSpPr>
          <p:spPr>
            <a:xfrm>
              <a:off x="2390993" y="3083686"/>
              <a:ext cx="432882" cy="41619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2390315" y="3952593"/>
              <a:ext cx="432882" cy="416197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27" y="1763868"/>
            <a:ext cx="4724407" cy="3276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0023" y="63310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以总量为等量关系建立方程</a:t>
            </a:r>
          </a:p>
        </p:txBody>
      </p:sp>
      <p:sp>
        <p:nvSpPr>
          <p:cNvPr id="4" name="矩形 3"/>
          <p:cNvSpPr/>
          <p:nvPr/>
        </p:nvSpPr>
        <p:spPr>
          <a:xfrm>
            <a:off x="1797705" y="3248212"/>
            <a:ext cx="34163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以较大的量或几倍数为等量关系建立方程</a:t>
            </a:r>
          </a:p>
        </p:txBody>
      </p:sp>
      <p:sp>
        <p:nvSpPr>
          <p:cNvPr id="22" name="圆角矩形 2"/>
          <p:cNvSpPr/>
          <p:nvPr/>
        </p:nvSpPr>
        <p:spPr>
          <a:xfrm>
            <a:off x="1161339" y="3943510"/>
            <a:ext cx="4020288" cy="648072"/>
          </a:xfrm>
          <a:custGeom>
            <a:avLst/>
            <a:gdLst>
              <a:gd name="connsiteX0" fmla="*/ 0 w 3384376"/>
              <a:gd name="connsiteY0" fmla="*/ 108014 h 648072"/>
              <a:gd name="connsiteX1" fmla="*/ 108014 w 3384376"/>
              <a:gd name="connsiteY1" fmla="*/ 0 h 648072"/>
              <a:gd name="connsiteX2" fmla="*/ 3276362 w 3384376"/>
              <a:gd name="connsiteY2" fmla="*/ 0 h 648072"/>
              <a:gd name="connsiteX3" fmla="*/ 3384376 w 3384376"/>
              <a:gd name="connsiteY3" fmla="*/ 108014 h 648072"/>
              <a:gd name="connsiteX4" fmla="*/ 3384376 w 3384376"/>
              <a:gd name="connsiteY4" fmla="*/ 540058 h 648072"/>
              <a:gd name="connsiteX5" fmla="*/ 3276362 w 3384376"/>
              <a:gd name="connsiteY5" fmla="*/ 648072 h 648072"/>
              <a:gd name="connsiteX6" fmla="*/ 108014 w 3384376"/>
              <a:gd name="connsiteY6" fmla="*/ 648072 h 648072"/>
              <a:gd name="connsiteX7" fmla="*/ 0 w 3384376"/>
              <a:gd name="connsiteY7" fmla="*/ 540058 h 648072"/>
              <a:gd name="connsiteX8" fmla="*/ 0 w 3384376"/>
              <a:gd name="connsiteY8" fmla="*/ 108014 h 648072"/>
              <a:gd name="connsiteX0-1" fmla="*/ 0 w 3384376"/>
              <a:gd name="connsiteY0-2" fmla="*/ 116026 h 656084"/>
              <a:gd name="connsiteX1-3" fmla="*/ 108014 w 3384376"/>
              <a:gd name="connsiteY1-4" fmla="*/ 8012 h 656084"/>
              <a:gd name="connsiteX2-5" fmla="*/ 1618084 w 3384376"/>
              <a:gd name="connsiteY2-6" fmla="*/ 0 h 656084"/>
              <a:gd name="connsiteX3-7" fmla="*/ 3276362 w 3384376"/>
              <a:gd name="connsiteY3-8" fmla="*/ 8012 h 656084"/>
              <a:gd name="connsiteX4-9" fmla="*/ 3384376 w 3384376"/>
              <a:gd name="connsiteY4-10" fmla="*/ 116026 h 656084"/>
              <a:gd name="connsiteX5-11" fmla="*/ 3384376 w 3384376"/>
              <a:gd name="connsiteY5-12" fmla="*/ 548070 h 656084"/>
              <a:gd name="connsiteX6-13" fmla="*/ 3276362 w 3384376"/>
              <a:gd name="connsiteY6-14" fmla="*/ 656084 h 656084"/>
              <a:gd name="connsiteX7-15" fmla="*/ 108014 w 3384376"/>
              <a:gd name="connsiteY7-16" fmla="*/ 656084 h 656084"/>
              <a:gd name="connsiteX8-17" fmla="*/ 0 w 3384376"/>
              <a:gd name="connsiteY8-18" fmla="*/ 548070 h 656084"/>
              <a:gd name="connsiteX9" fmla="*/ 0 w 3384376"/>
              <a:gd name="connsiteY9" fmla="*/ 116026 h 656084"/>
              <a:gd name="connsiteX0-19" fmla="*/ 0 w 3384376"/>
              <a:gd name="connsiteY0-20" fmla="*/ 116026 h 656084"/>
              <a:gd name="connsiteX1-21" fmla="*/ 108014 w 3384376"/>
              <a:gd name="connsiteY1-22" fmla="*/ 8012 h 656084"/>
              <a:gd name="connsiteX2-23" fmla="*/ 1618084 w 3384376"/>
              <a:gd name="connsiteY2-24" fmla="*/ 0 h 656084"/>
              <a:gd name="connsiteX3-25" fmla="*/ 3276362 w 3384376"/>
              <a:gd name="connsiteY3-26" fmla="*/ 8012 h 656084"/>
              <a:gd name="connsiteX4-27" fmla="*/ 3384376 w 3384376"/>
              <a:gd name="connsiteY4-28" fmla="*/ 116026 h 656084"/>
              <a:gd name="connsiteX5-29" fmla="*/ 3384376 w 3384376"/>
              <a:gd name="connsiteY5-30" fmla="*/ 548070 h 656084"/>
              <a:gd name="connsiteX6-31" fmla="*/ 3276362 w 3384376"/>
              <a:gd name="connsiteY6-32" fmla="*/ 656084 h 656084"/>
              <a:gd name="connsiteX7-33" fmla="*/ 1646659 w 3384376"/>
              <a:gd name="connsiteY7-34" fmla="*/ 647700 h 656084"/>
              <a:gd name="connsiteX8-35" fmla="*/ 108014 w 3384376"/>
              <a:gd name="connsiteY8-36" fmla="*/ 656084 h 656084"/>
              <a:gd name="connsiteX9-37" fmla="*/ 0 w 3384376"/>
              <a:gd name="connsiteY9-38" fmla="*/ 548070 h 656084"/>
              <a:gd name="connsiteX10" fmla="*/ 0 w 3384376"/>
              <a:gd name="connsiteY10" fmla="*/ 116026 h 656084"/>
              <a:gd name="connsiteX0-39" fmla="*/ 0 w 3384376"/>
              <a:gd name="connsiteY0-40" fmla="*/ 116026 h 656084"/>
              <a:gd name="connsiteX1-41" fmla="*/ 108014 w 3384376"/>
              <a:gd name="connsiteY1-42" fmla="*/ 8012 h 656084"/>
              <a:gd name="connsiteX2-43" fmla="*/ 1618084 w 3384376"/>
              <a:gd name="connsiteY2-44" fmla="*/ 0 h 656084"/>
              <a:gd name="connsiteX3-45" fmla="*/ 3276362 w 3384376"/>
              <a:gd name="connsiteY3-46" fmla="*/ 8012 h 656084"/>
              <a:gd name="connsiteX4-47" fmla="*/ 3384376 w 3384376"/>
              <a:gd name="connsiteY4-48" fmla="*/ 116026 h 656084"/>
              <a:gd name="connsiteX5-49" fmla="*/ 3384376 w 3384376"/>
              <a:gd name="connsiteY5-50" fmla="*/ 548070 h 656084"/>
              <a:gd name="connsiteX6-51" fmla="*/ 3276362 w 3384376"/>
              <a:gd name="connsiteY6-52" fmla="*/ 656084 h 656084"/>
              <a:gd name="connsiteX7-53" fmla="*/ 1656184 w 3384376"/>
              <a:gd name="connsiteY7-54" fmla="*/ 590550 h 656084"/>
              <a:gd name="connsiteX8-55" fmla="*/ 108014 w 3384376"/>
              <a:gd name="connsiteY8-56" fmla="*/ 656084 h 656084"/>
              <a:gd name="connsiteX9-57" fmla="*/ 0 w 3384376"/>
              <a:gd name="connsiteY9-58" fmla="*/ 548070 h 656084"/>
              <a:gd name="connsiteX10-59" fmla="*/ 0 w 3384376"/>
              <a:gd name="connsiteY10-60" fmla="*/ 116026 h 656084"/>
              <a:gd name="connsiteX0-61" fmla="*/ 0 w 3384376"/>
              <a:gd name="connsiteY0-62" fmla="*/ 108014 h 648072"/>
              <a:gd name="connsiteX1-63" fmla="*/ 108014 w 3384376"/>
              <a:gd name="connsiteY1-64" fmla="*/ 0 h 648072"/>
              <a:gd name="connsiteX2-65" fmla="*/ 1618084 w 3384376"/>
              <a:gd name="connsiteY2-66" fmla="*/ 96763 h 648072"/>
              <a:gd name="connsiteX3-67" fmla="*/ 3276362 w 3384376"/>
              <a:gd name="connsiteY3-68" fmla="*/ 0 h 648072"/>
              <a:gd name="connsiteX4-69" fmla="*/ 3384376 w 3384376"/>
              <a:gd name="connsiteY4-70" fmla="*/ 108014 h 648072"/>
              <a:gd name="connsiteX5-71" fmla="*/ 3384376 w 3384376"/>
              <a:gd name="connsiteY5-72" fmla="*/ 540058 h 648072"/>
              <a:gd name="connsiteX6-73" fmla="*/ 3276362 w 3384376"/>
              <a:gd name="connsiteY6-74" fmla="*/ 648072 h 648072"/>
              <a:gd name="connsiteX7-75" fmla="*/ 1656184 w 3384376"/>
              <a:gd name="connsiteY7-76" fmla="*/ 582538 h 648072"/>
              <a:gd name="connsiteX8-77" fmla="*/ 108014 w 3384376"/>
              <a:gd name="connsiteY8-78" fmla="*/ 648072 h 648072"/>
              <a:gd name="connsiteX9-79" fmla="*/ 0 w 3384376"/>
              <a:gd name="connsiteY9-80" fmla="*/ 540058 h 648072"/>
              <a:gd name="connsiteX10-81" fmla="*/ 0 w 3384376"/>
              <a:gd name="connsiteY10-82" fmla="*/ 108014 h 6480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</a:cxnLst>
            <a:rect l="l" t="t" r="r" b="b"/>
            <a:pathLst>
              <a:path w="3384376" h="648072">
                <a:moveTo>
                  <a:pt x="0" y="108014"/>
                </a:moveTo>
                <a:cubicBezTo>
                  <a:pt x="0" y="48360"/>
                  <a:pt x="48360" y="0"/>
                  <a:pt x="108014" y="0"/>
                </a:cubicBezTo>
                <a:lnTo>
                  <a:pt x="1618084" y="96763"/>
                </a:lnTo>
                <a:lnTo>
                  <a:pt x="3276362" y="0"/>
                </a:lnTo>
                <a:cubicBezTo>
                  <a:pt x="3336016" y="0"/>
                  <a:pt x="3384376" y="48360"/>
                  <a:pt x="3384376" y="108014"/>
                </a:cubicBezTo>
                <a:lnTo>
                  <a:pt x="3384376" y="540058"/>
                </a:lnTo>
                <a:cubicBezTo>
                  <a:pt x="3384376" y="599712"/>
                  <a:pt x="3336016" y="648072"/>
                  <a:pt x="3276362" y="648072"/>
                </a:cubicBezTo>
                <a:lnTo>
                  <a:pt x="1656184" y="582538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dirty="0" smtClean="0">
                <a:solidFill>
                  <a:prstClr val="white"/>
                </a:solidFill>
                <a:cs typeface="+mn-ea"/>
                <a:sym typeface="+mn-lt"/>
              </a:rPr>
              <a:t>        </a:t>
            </a:r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根据题目中条件选择解题方法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1305373" y="4070050"/>
            <a:ext cx="592970" cy="416197"/>
          </a:xfrm>
          <a:prstGeom prst="rect">
            <a:avLst/>
          </a:prstGeom>
          <a:noFill/>
          <a:ln w="6350"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07704" y="272686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以总量为等量关系建立方程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71490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7584" y="1002090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例</a:t>
            </a:r>
            <a:r>
              <a:rPr lang="en-US" altLang="zh-CN" dirty="0"/>
              <a:t>1</a:t>
            </a:r>
            <a:r>
              <a:rPr lang="zh-CN" altLang="en-US" dirty="0"/>
              <a:t>：两列火车同时从距离</a:t>
            </a:r>
            <a:r>
              <a:rPr lang="en-US" altLang="zh-CN" dirty="0"/>
              <a:t>536</a:t>
            </a:r>
            <a:r>
              <a:rPr lang="zh-CN" altLang="en-US" dirty="0"/>
              <a:t>千米的两地相向而行，</a:t>
            </a:r>
            <a:r>
              <a:rPr lang="en-US" altLang="zh-CN" dirty="0"/>
              <a:t>4</a:t>
            </a:r>
            <a:r>
              <a:rPr lang="zh-CN" altLang="en-US" dirty="0"/>
              <a:t>小时相遇，慢车每小时行</a:t>
            </a:r>
            <a:r>
              <a:rPr lang="en-US" altLang="zh-CN" dirty="0"/>
              <a:t>60</a:t>
            </a:r>
            <a:r>
              <a:rPr lang="zh-CN" altLang="en-US" dirty="0"/>
              <a:t>千米，快车每小时行</a:t>
            </a:r>
            <a:r>
              <a:rPr lang="zh-CN" altLang="en-US" dirty="0" smtClean="0"/>
              <a:t>多少</a:t>
            </a:r>
            <a:r>
              <a:rPr lang="zh-CN" altLang="en-US" dirty="0"/>
              <a:t>千米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95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07704" y="272686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以总量为等量关系建立方程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51393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7584" y="1002090"/>
            <a:ext cx="74888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例</a:t>
            </a:r>
            <a:r>
              <a:rPr lang="en-US" altLang="zh-CN" dirty="0"/>
              <a:t>1</a:t>
            </a:r>
            <a:r>
              <a:rPr lang="zh-CN" altLang="en-US" dirty="0"/>
              <a:t>：两列火车同时从距离</a:t>
            </a:r>
            <a:r>
              <a:rPr lang="en-US" altLang="zh-CN" dirty="0"/>
              <a:t>536</a:t>
            </a:r>
            <a:r>
              <a:rPr lang="zh-CN" altLang="en-US" dirty="0"/>
              <a:t>千米的两地相向而行，</a:t>
            </a:r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en-US" b="1" dirty="0">
                <a:solidFill>
                  <a:srgbClr val="FF0000"/>
                </a:solidFill>
              </a:rPr>
              <a:t>小时相遇</a:t>
            </a:r>
            <a:r>
              <a:rPr lang="zh-CN" altLang="en-US" dirty="0"/>
              <a:t>，慢车每小时行</a:t>
            </a:r>
            <a:r>
              <a:rPr lang="en-US" altLang="zh-CN" dirty="0"/>
              <a:t>60</a:t>
            </a:r>
            <a:r>
              <a:rPr lang="zh-CN" altLang="en-US" dirty="0"/>
              <a:t>千米，快车每小时行</a:t>
            </a:r>
            <a:r>
              <a:rPr lang="zh-CN" altLang="en-US" dirty="0" smtClean="0"/>
              <a:t>多少</a:t>
            </a:r>
            <a:r>
              <a:rPr lang="zh-CN" altLang="en-US" dirty="0"/>
              <a:t>千米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：设</a:t>
            </a:r>
            <a:r>
              <a:rPr lang="zh-CN" altLang="en-US" dirty="0"/>
              <a:t>快车小时行</a:t>
            </a:r>
            <a:r>
              <a:rPr lang="en-US" altLang="zh-CN" dirty="0"/>
              <a:t>X</a:t>
            </a:r>
            <a:r>
              <a:rPr lang="zh-CN" altLang="en-US" dirty="0"/>
              <a:t>千米    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等量</a:t>
            </a:r>
            <a:r>
              <a:rPr lang="zh-CN" altLang="en-US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</a:t>
            </a:r>
            <a:r>
              <a:rPr lang="en-US" altLang="zh-CN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快车 </a:t>
            </a:r>
            <a:r>
              <a:rPr lang="en-US" altLang="zh-CN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小时行程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慢车</a:t>
            </a:r>
            <a:r>
              <a:rPr lang="en-US" altLang="zh-CN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小时行程</a:t>
            </a:r>
            <a:r>
              <a:rPr lang="en-US" altLang="zh-CN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b="1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总路程 </a:t>
            </a:r>
            <a:r>
              <a:rPr lang="zh-CN" altLang="en-US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b="1" dirty="0" smtClean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4X+60×4=536                                                            4X+240=536                                                              4X=296                                                                 X=74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答：快车每小时行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74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千米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64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736" y="254549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以总量为等量关系建立方程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63688" y="1126575"/>
            <a:ext cx="5742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、共有</a:t>
            </a:r>
            <a:r>
              <a:rPr lang="en-US" altLang="zh-CN" dirty="0"/>
              <a:t>1428</a:t>
            </a:r>
            <a:r>
              <a:rPr lang="zh-CN" altLang="en-US" dirty="0"/>
              <a:t>个网球，每</a:t>
            </a:r>
            <a:r>
              <a:rPr lang="en-US" altLang="zh-CN" dirty="0"/>
              <a:t>5</a:t>
            </a:r>
            <a:r>
              <a:rPr lang="zh-CN" altLang="en-US" dirty="0"/>
              <a:t>个装一筒，装完后还剩</a:t>
            </a:r>
            <a:r>
              <a:rPr lang="en-US" altLang="zh-CN" dirty="0"/>
              <a:t>3</a:t>
            </a:r>
            <a:r>
              <a:rPr lang="zh-CN" altLang="en-US" dirty="0"/>
              <a:t>个，一共装了多少筒？</a:t>
            </a:r>
          </a:p>
          <a:p>
            <a:endParaRPr lang="en-US" altLang="zh-CN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416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736" y="254549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以总量为等量关系建立方程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63688" y="1126575"/>
            <a:ext cx="5742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FF0000"/>
                </a:solidFill>
              </a:rPr>
              <a:t>共有</a:t>
            </a:r>
            <a:r>
              <a:rPr lang="en-US" altLang="zh-CN" b="1" dirty="0">
                <a:solidFill>
                  <a:srgbClr val="FF0000"/>
                </a:solidFill>
              </a:rPr>
              <a:t>1428</a:t>
            </a:r>
            <a:r>
              <a:rPr lang="zh-CN" altLang="en-US" b="1" dirty="0">
                <a:solidFill>
                  <a:srgbClr val="FF0000"/>
                </a:solidFill>
              </a:rPr>
              <a:t>个网球</a:t>
            </a:r>
            <a:r>
              <a:rPr lang="zh-CN" altLang="en-US" dirty="0"/>
              <a:t>，每</a:t>
            </a:r>
            <a:r>
              <a:rPr lang="en-US" altLang="zh-CN" dirty="0"/>
              <a:t>5</a:t>
            </a:r>
            <a:r>
              <a:rPr lang="zh-CN" altLang="en-US" dirty="0"/>
              <a:t>个装一筒，装完后还剩</a:t>
            </a:r>
            <a:r>
              <a:rPr lang="en-US" altLang="zh-CN" dirty="0"/>
              <a:t>3</a:t>
            </a:r>
            <a:r>
              <a:rPr lang="zh-CN" altLang="en-US" dirty="0"/>
              <a:t>个，一共装了多少筒？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</a:t>
            </a:r>
            <a:r>
              <a:rPr lang="zh-CN" altLang="en-US" dirty="0">
                <a:solidFill>
                  <a:srgbClr val="FFFF00"/>
                </a:solidFill>
              </a:rPr>
              <a:t>：设</a:t>
            </a:r>
            <a:r>
              <a:rPr lang="zh-CN" altLang="en-US" dirty="0"/>
              <a:t>装了</a:t>
            </a:r>
            <a:r>
              <a:rPr lang="en-US" altLang="zh-CN" dirty="0"/>
              <a:t>X</a:t>
            </a:r>
            <a:r>
              <a:rPr lang="zh-CN" altLang="en-US" dirty="0"/>
              <a:t>筒，则已装了</a:t>
            </a:r>
            <a:r>
              <a:rPr lang="en-US" altLang="zh-CN" dirty="0"/>
              <a:t>5X</a:t>
            </a:r>
            <a:r>
              <a:rPr lang="zh-CN" altLang="en-US" dirty="0"/>
              <a:t>个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FF00"/>
                </a:solidFill>
              </a:rPr>
              <a:t>等量</a:t>
            </a:r>
            <a:r>
              <a:rPr lang="zh-CN" altLang="en-US" dirty="0">
                <a:solidFill>
                  <a:srgbClr val="FFFF00"/>
                </a:solidFill>
              </a:rPr>
              <a:t>关系：已装的网球个数</a:t>
            </a:r>
            <a:r>
              <a:rPr lang="en-US" altLang="zh-CN" b="1" dirty="0">
                <a:solidFill>
                  <a:srgbClr val="FF0000"/>
                </a:solidFill>
              </a:rPr>
              <a:t>+</a:t>
            </a:r>
            <a:r>
              <a:rPr lang="zh-CN" altLang="en-US" dirty="0">
                <a:solidFill>
                  <a:srgbClr val="FFFF00"/>
                </a:solidFill>
              </a:rPr>
              <a:t>剩下的</a:t>
            </a:r>
            <a:r>
              <a:rPr lang="en-US" altLang="zh-CN" dirty="0">
                <a:solidFill>
                  <a:srgbClr val="FFFF00"/>
                </a:solidFill>
              </a:rPr>
              <a:t>3</a:t>
            </a:r>
            <a:r>
              <a:rPr lang="zh-CN" altLang="en-US" dirty="0">
                <a:solidFill>
                  <a:srgbClr val="FFFF00"/>
                </a:solidFill>
              </a:rPr>
              <a:t>个</a:t>
            </a:r>
            <a:r>
              <a:rPr lang="en-US" altLang="zh-CN" dirty="0">
                <a:solidFill>
                  <a:srgbClr val="FFFF00"/>
                </a:solidFill>
              </a:rPr>
              <a:t>=</a:t>
            </a:r>
            <a:r>
              <a:rPr lang="zh-CN" altLang="en-US" dirty="0">
                <a:solidFill>
                  <a:srgbClr val="FFFF00"/>
                </a:solidFill>
              </a:rPr>
              <a:t>总</a:t>
            </a:r>
            <a:r>
              <a:rPr lang="zh-CN" altLang="en-US" dirty="0" smtClean="0">
                <a:solidFill>
                  <a:srgbClr val="FFFF00"/>
                </a:solidFill>
              </a:rPr>
              <a:t>个数</a:t>
            </a:r>
            <a:endParaRPr lang="zh-CN" altLang="en-US" dirty="0">
              <a:solidFill>
                <a:srgbClr val="FFFF00"/>
              </a:solidFill>
            </a:endParaRPr>
          </a:p>
          <a:p>
            <a:r>
              <a:rPr lang="zh-CN" altLang="en-US" dirty="0"/>
              <a:t>                       </a:t>
            </a:r>
            <a:r>
              <a:rPr lang="en-US" altLang="zh-CN" dirty="0"/>
              <a:t>5X+3=1428</a:t>
            </a:r>
          </a:p>
          <a:p>
            <a:r>
              <a:rPr lang="en-US" altLang="zh-CN" dirty="0"/>
              <a:t>                         5X=1428-3</a:t>
            </a:r>
          </a:p>
          <a:p>
            <a:r>
              <a:rPr lang="en-US" altLang="zh-CN" dirty="0"/>
              <a:t>                         5X=1425</a:t>
            </a:r>
          </a:p>
          <a:p>
            <a:r>
              <a:rPr lang="en-US" altLang="zh-CN" dirty="0"/>
              <a:t>                          X=285</a:t>
            </a:r>
          </a:p>
          <a:p>
            <a:r>
              <a:rPr lang="en-US" altLang="zh-CN" dirty="0"/>
              <a:t>          </a:t>
            </a:r>
            <a:r>
              <a:rPr lang="zh-CN" altLang="en-US" dirty="0"/>
              <a:t>答：一个装了</a:t>
            </a:r>
            <a:r>
              <a:rPr lang="en-US" altLang="zh-CN" dirty="0"/>
              <a:t>285</a:t>
            </a:r>
            <a:r>
              <a:rPr lang="zh-CN" altLang="en-US" dirty="0"/>
              <a:t>筒。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521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736" y="254549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以总量为等量关系建立方程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63688" y="1126575"/>
            <a:ext cx="5742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/>
              <a:t>、两城相距</a:t>
            </a:r>
            <a:r>
              <a:rPr lang="en-US" altLang="zh-CN" dirty="0"/>
              <a:t>600</a:t>
            </a:r>
            <a:r>
              <a:rPr lang="zh-CN" altLang="en-US" dirty="0"/>
              <a:t>千米，客货两车同时从两地相向而行，客车每小时行</a:t>
            </a:r>
            <a:r>
              <a:rPr lang="en-US" altLang="zh-CN" dirty="0"/>
              <a:t>70</a:t>
            </a:r>
            <a:r>
              <a:rPr lang="zh-CN" altLang="en-US" dirty="0"/>
              <a:t>千米，货车每小时行</a:t>
            </a:r>
            <a:r>
              <a:rPr lang="en-US" altLang="zh-CN" dirty="0"/>
              <a:t>80</a:t>
            </a:r>
            <a:r>
              <a:rPr lang="zh-CN" altLang="en-US" dirty="0"/>
              <a:t>千米， 几小时两车相遇？</a:t>
            </a:r>
          </a:p>
          <a:p>
            <a:endParaRPr lang="en-US" altLang="zh-CN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784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 txBox="1"/>
          <p:nvPr/>
        </p:nvSpPr>
        <p:spPr>
          <a:xfrm>
            <a:off x="929888" y="364099"/>
            <a:ext cx="6429762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61CFEB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+mn-ea"/>
                <a:sym typeface="+mn-lt"/>
              </a:rPr>
              <a:t>跟着我一起</a:t>
            </a:r>
            <a:r>
              <a:rPr lang="zh-CN" altLang="en-US" sz="2800" b="1" dirty="0" smtClean="0">
                <a:solidFill>
                  <a:srgbClr val="61CFEB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+mn-ea"/>
                <a:sym typeface="+mn-lt"/>
              </a:rPr>
              <a:t>走，一步二步三步不回头</a:t>
            </a:r>
            <a:r>
              <a:rPr lang="en-US" altLang="zh-CN" sz="2800" b="1" dirty="0" smtClean="0">
                <a:solidFill>
                  <a:srgbClr val="61CFEB"/>
                </a:solidFill>
                <a:latin typeface="华文彩云" panose="02010800040101010101" pitchFamily="2" charset="-122"/>
                <a:ea typeface="华文彩云" panose="02010800040101010101" pitchFamily="2" charset="-122"/>
                <a:cs typeface="+mn-ea"/>
                <a:sym typeface="+mn-lt"/>
              </a:rPr>
              <a:t>~~~</a:t>
            </a:r>
            <a:endParaRPr lang="en-GB" altLang="zh-CN" sz="2800" b="1" dirty="0">
              <a:solidFill>
                <a:srgbClr val="61CFEB"/>
              </a:solidFill>
              <a:latin typeface="华文彩云" panose="02010800040101010101" pitchFamily="2" charset="-122"/>
              <a:ea typeface="华文彩云" panose="02010800040101010101" pitchFamily="2" charset="-122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36" y="531230"/>
            <a:ext cx="544068" cy="6096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 bwMode="auto">
          <a:xfrm>
            <a:off x="3332163" y="1797050"/>
            <a:ext cx="2343150" cy="696913"/>
            <a:chOff x="3332900" y="1797045"/>
            <a:chExt cx="2342667" cy="696309"/>
          </a:xfrm>
        </p:grpSpPr>
        <p:sp>
          <p:nvSpPr>
            <p:cNvPr id="5" name="MH_Other_4"/>
            <p:cNvSpPr/>
            <p:nvPr>
              <p:custDataLst>
                <p:tags r:id="rId7"/>
              </p:custDataLst>
            </p:nvPr>
          </p:nvSpPr>
          <p:spPr>
            <a:xfrm>
              <a:off x="3797941" y="1797045"/>
              <a:ext cx="1412584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solidFill>
              <a:srgbClr val="61CFEB"/>
            </a:solidFill>
            <a:ln w="12700">
              <a:noFill/>
            </a:ln>
            <a:effectLst>
              <a:outerShdw blurRad="635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6" name="MH_Other_5"/>
            <p:cNvPicPr/>
            <p:nvPr>
              <p:custDataLst>
                <p:tags r:id="rId8"/>
              </p:custDataLst>
            </p:nvPr>
          </p:nvPicPr>
          <p:blipFill>
            <a:blip r:embed="rId1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3332900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MH_Other_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164579" y="1904901"/>
              <a:ext cx="725337" cy="522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788025" y="1797050"/>
            <a:ext cx="2341563" cy="696913"/>
            <a:chOff x="5787683" y="1797045"/>
            <a:chExt cx="2342667" cy="696309"/>
          </a:xfrm>
        </p:grpSpPr>
        <p:sp>
          <p:nvSpPr>
            <p:cNvPr id="9" name="MH_Other_7"/>
            <p:cNvSpPr/>
            <p:nvPr>
              <p:custDataLst>
                <p:tags r:id="rId4"/>
              </p:custDataLst>
            </p:nvPr>
          </p:nvSpPr>
          <p:spPr>
            <a:xfrm>
              <a:off x="6253040" y="1797045"/>
              <a:ext cx="1411952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solidFill>
              <a:srgbClr val="FAC63F"/>
            </a:soli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0" name="MH_Other_8"/>
            <p:cNvPicPr/>
            <p:nvPr>
              <p:custDataLst>
                <p:tags r:id="rId5"/>
              </p:custDataLst>
            </p:nvPr>
          </p:nvPicPr>
          <p:blipFill>
            <a:blip r:embed="rId1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5787683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MH_Other_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6635808" y="1904901"/>
              <a:ext cx="724241" cy="522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877888" y="1797050"/>
            <a:ext cx="2343150" cy="696913"/>
            <a:chOff x="878116" y="1797045"/>
            <a:chExt cx="2342667" cy="696309"/>
          </a:xfrm>
        </p:grpSpPr>
        <p:sp>
          <p:nvSpPr>
            <p:cNvPr id="13" name="MH_Other_1"/>
            <p:cNvSpPr/>
            <p:nvPr>
              <p:custDataLst>
                <p:tags r:id="rId1"/>
              </p:custDataLst>
            </p:nvPr>
          </p:nvSpPr>
          <p:spPr>
            <a:xfrm>
              <a:off x="1343157" y="1797045"/>
              <a:ext cx="1412584" cy="696309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solidFill>
              <a:srgbClr val="FAC63F"/>
            </a:solidFill>
            <a:ln w="15875">
              <a:noFill/>
            </a:ln>
            <a:effectLst>
              <a:outerShdw blurRad="635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4" name="MH_Other_2"/>
            <p:cNvPicPr/>
            <p:nvPr>
              <p:custDataLst>
                <p:tags r:id="rId2"/>
              </p:custDataLst>
            </p:nvPr>
          </p:nvPicPr>
          <p:blipFill>
            <a:blip r:embed="rId1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878116" y="1797045"/>
              <a:ext cx="2342667" cy="100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MH_Other_5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79638" y="1904901"/>
              <a:ext cx="725338" cy="522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TextBox 50"/>
          <p:cNvSpPr txBox="1"/>
          <p:nvPr/>
        </p:nvSpPr>
        <p:spPr bwMode="auto">
          <a:xfrm>
            <a:off x="815976" y="2627313"/>
            <a:ext cx="2451100" cy="4154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rgbClr val="FFC000"/>
                </a:solidFill>
                <a:cs typeface="+mn-ea"/>
                <a:sym typeface="+mn-lt"/>
              </a:rPr>
              <a:t>摸摸</a:t>
            </a:r>
            <a:r>
              <a:rPr lang="zh-CN" altLang="en-US" sz="1400" dirty="0" smtClean="0">
                <a:solidFill>
                  <a:srgbClr val="FFC000"/>
                </a:solidFill>
                <a:cs typeface="+mn-ea"/>
                <a:sym typeface="+mn-lt"/>
              </a:rPr>
              <a:t>你的实在底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51"/>
          <p:cNvSpPr txBox="1"/>
          <p:nvPr/>
        </p:nvSpPr>
        <p:spPr bwMode="auto">
          <a:xfrm>
            <a:off x="839680" y="3024567"/>
            <a:ext cx="2343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68580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进行前测摸底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TextBox 50"/>
          <p:cNvSpPr txBox="1"/>
          <p:nvPr/>
        </p:nvSpPr>
        <p:spPr bwMode="auto">
          <a:xfrm>
            <a:off x="3221040" y="2627313"/>
            <a:ext cx="2451100" cy="3770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rgbClr val="61CFEB"/>
                </a:solidFill>
                <a:cs typeface="+mn-ea"/>
                <a:sym typeface="+mn-lt"/>
              </a:rPr>
              <a:t>做做</a:t>
            </a:r>
            <a:r>
              <a:rPr lang="zh-CN" altLang="en-US" sz="1400" dirty="0" smtClean="0">
                <a:solidFill>
                  <a:srgbClr val="61CFEB"/>
                </a:solidFill>
                <a:cs typeface="+mn-ea"/>
                <a:sym typeface="+mn-lt"/>
              </a:rPr>
              <a:t>例题更清晰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61CFE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51"/>
          <p:cNvSpPr txBox="1"/>
          <p:nvPr/>
        </p:nvSpPr>
        <p:spPr bwMode="auto">
          <a:xfrm>
            <a:off x="3260724" y="3008297"/>
            <a:ext cx="24939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通过对应例题进行深入分析，帮助你了解今天课程的重点和难点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TextBox 50"/>
          <p:cNvSpPr txBox="1"/>
          <p:nvPr/>
        </p:nvSpPr>
        <p:spPr bwMode="auto">
          <a:xfrm>
            <a:off x="5754690" y="2627313"/>
            <a:ext cx="2451100" cy="4154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noProof="0" dirty="0" smtClean="0">
                <a:solidFill>
                  <a:srgbClr val="FFC000"/>
                </a:solidFill>
                <a:cs typeface="+mn-ea"/>
                <a:sym typeface="+mn-lt"/>
              </a:rPr>
              <a:t>巩固提高</a:t>
            </a:r>
            <a:r>
              <a:rPr lang="en-US" altLang="zh-CN" sz="1400" noProof="0" dirty="0" smtClean="0">
                <a:solidFill>
                  <a:srgbClr val="FFC000"/>
                </a:solidFill>
                <a:cs typeface="+mn-ea"/>
                <a:sym typeface="+mn-lt"/>
              </a:rPr>
              <a:t>666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51"/>
          <p:cNvSpPr txBox="1"/>
          <p:nvPr/>
        </p:nvSpPr>
        <p:spPr bwMode="auto">
          <a:xfrm>
            <a:off x="5786438" y="3004339"/>
            <a:ext cx="23431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685800"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后测练习来检验你是否真正掌握了老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师</a:t>
            </a: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教你的内容，提高自己的解题能力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736" y="254549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以总量为等量关系建立方程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126575"/>
            <a:ext cx="69127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FF0000"/>
                </a:solidFill>
              </a:rPr>
              <a:t>两城相距</a:t>
            </a:r>
            <a:r>
              <a:rPr lang="en-US" altLang="zh-CN" b="1" dirty="0">
                <a:solidFill>
                  <a:srgbClr val="FF0000"/>
                </a:solidFill>
              </a:rPr>
              <a:t>600</a:t>
            </a:r>
            <a:r>
              <a:rPr lang="zh-CN" altLang="en-US" b="1" dirty="0">
                <a:solidFill>
                  <a:srgbClr val="FF0000"/>
                </a:solidFill>
              </a:rPr>
              <a:t>千米</a:t>
            </a:r>
            <a:r>
              <a:rPr lang="zh-CN" altLang="en-US" dirty="0"/>
              <a:t>，客货两车同时从两地相向而行，客车每小时行</a:t>
            </a:r>
            <a:r>
              <a:rPr lang="en-US" altLang="zh-CN" dirty="0"/>
              <a:t>70</a:t>
            </a:r>
            <a:r>
              <a:rPr lang="zh-CN" altLang="en-US" dirty="0"/>
              <a:t>千米，货车每小时行</a:t>
            </a:r>
            <a:r>
              <a:rPr lang="en-US" altLang="zh-CN" dirty="0"/>
              <a:t>80</a:t>
            </a:r>
            <a:r>
              <a:rPr lang="zh-CN" altLang="en-US" dirty="0"/>
              <a:t>千米， 几小时</a:t>
            </a:r>
            <a:r>
              <a:rPr lang="zh-CN" altLang="en-US" b="1" dirty="0">
                <a:solidFill>
                  <a:srgbClr val="FF0000"/>
                </a:solidFill>
              </a:rPr>
              <a:t>两车相遇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en-US" altLang="zh-CN" dirty="0"/>
              <a:t>X</a:t>
            </a:r>
            <a:r>
              <a:rPr lang="zh-CN" altLang="en-US" dirty="0" smtClean="0"/>
              <a:t>小时后两车相遇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</a:t>
            </a:r>
            <a:r>
              <a:rPr lang="zh-CN" altLang="en-US" dirty="0" smtClean="0">
                <a:solidFill>
                  <a:srgbClr val="FFFF00"/>
                </a:solidFill>
              </a:rPr>
              <a:t>关系：客车</a:t>
            </a:r>
            <a:r>
              <a:rPr lang="en-US" altLang="zh-CN" dirty="0" smtClean="0">
                <a:solidFill>
                  <a:srgbClr val="FFFF00"/>
                </a:solidFill>
              </a:rPr>
              <a:t>X</a:t>
            </a:r>
            <a:r>
              <a:rPr lang="zh-CN" altLang="en-US" dirty="0" smtClean="0">
                <a:solidFill>
                  <a:srgbClr val="FFFF00"/>
                </a:solidFill>
              </a:rPr>
              <a:t>小时的行车路程</a:t>
            </a: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zh-CN" altLang="en-US" dirty="0">
                <a:solidFill>
                  <a:srgbClr val="FFFF00"/>
                </a:solidFill>
              </a:rPr>
              <a:t>客车</a:t>
            </a:r>
            <a:r>
              <a:rPr lang="en-US" altLang="zh-CN" dirty="0">
                <a:solidFill>
                  <a:srgbClr val="FFFF00"/>
                </a:solidFill>
              </a:rPr>
              <a:t>X</a:t>
            </a:r>
            <a:r>
              <a:rPr lang="zh-CN" altLang="en-US" dirty="0">
                <a:solidFill>
                  <a:srgbClr val="FFFF00"/>
                </a:solidFill>
              </a:rPr>
              <a:t>小时的行车</a:t>
            </a:r>
            <a:r>
              <a:rPr lang="zh-CN" altLang="en-US" dirty="0" smtClean="0">
                <a:solidFill>
                  <a:srgbClr val="FFFF00"/>
                </a:solidFill>
              </a:rPr>
              <a:t>路程</a:t>
            </a:r>
            <a:r>
              <a:rPr lang="en-US" altLang="zh-CN" dirty="0" smtClean="0">
                <a:solidFill>
                  <a:srgbClr val="FFFF00"/>
                </a:solidFill>
              </a:rPr>
              <a:t>=</a:t>
            </a:r>
            <a:r>
              <a:rPr lang="zh-CN" altLang="en-US" dirty="0" smtClean="0">
                <a:solidFill>
                  <a:srgbClr val="FFFF00"/>
                </a:solidFill>
              </a:rPr>
              <a:t>总路程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dirty="0" smtClean="0"/>
              <a:t>70X+80X=600</a:t>
            </a:r>
          </a:p>
          <a:p>
            <a:pPr algn="ctr"/>
            <a:r>
              <a:rPr lang="en-US" altLang="zh-CN" dirty="0" smtClean="0"/>
              <a:t>150X=600</a:t>
            </a:r>
          </a:p>
          <a:p>
            <a:pPr algn="ctr"/>
            <a:r>
              <a:rPr lang="en-US" altLang="zh-CN" dirty="0" smtClean="0"/>
              <a:t>X=4</a:t>
            </a:r>
          </a:p>
          <a:p>
            <a:r>
              <a:rPr lang="zh-CN" altLang="en-US" dirty="0" smtClean="0"/>
              <a:t>答：</a:t>
            </a:r>
            <a:r>
              <a:rPr lang="en-US" altLang="zh-CN" dirty="0" smtClean="0"/>
              <a:t>4</a:t>
            </a:r>
            <a:r>
              <a:rPr lang="zh-CN" altLang="en-US" dirty="0" smtClean="0"/>
              <a:t>小时后两车相遇。</a:t>
            </a:r>
            <a:endParaRPr lang="zh-CN" altLang="en-US" dirty="0"/>
          </a:p>
          <a:p>
            <a:endParaRPr lang="en-US" altLang="zh-CN" dirty="0" smtClean="0"/>
          </a:p>
        </p:txBody>
      </p:sp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08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07704" y="272686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相差数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71490"/>
            <a:ext cx="870863" cy="9102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9592" y="987143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zh-CN" altLang="en-US" dirty="0"/>
              <a:t>化肥厂三月份用水 </a:t>
            </a:r>
            <a:r>
              <a:rPr lang="en-US" altLang="zh-CN" dirty="0"/>
              <a:t>420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四月份用水 </a:t>
            </a:r>
            <a:r>
              <a:rPr lang="en-US" altLang="zh-CN" dirty="0"/>
              <a:t>380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四月份比三月份节约水费 </a:t>
            </a:r>
            <a:r>
              <a:rPr lang="en-US" altLang="zh-CN" dirty="0"/>
              <a:t>60 </a:t>
            </a:r>
            <a:r>
              <a:rPr lang="zh-CN" altLang="en-US" dirty="0"/>
              <a:t>元</a:t>
            </a:r>
            <a:r>
              <a:rPr lang="en-US" altLang="zh-CN" dirty="0"/>
              <a:t>,</a:t>
            </a:r>
            <a:r>
              <a:rPr lang="zh-CN" altLang="en-US" dirty="0"/>
              <a:t>这 两个月各付水费多少元</a:t>
            </a:r>
            <a:r>
              <a:rPr lang="en-US" altLang="zh-CN" dirty="0" smtClean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1744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07704" y="272686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相差数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71490"/>
            <a:ext cx="870863" cy="9102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9592" y="987143"/>
            <a:ext cx="74888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zh-CN" altLang="en-US" dirty="0"/>
              <a:t>化肥厂三月份用水 </a:t>
            </a:r>
            <a:r>
              <a:rPr lang="en-US" altLang="zh-CN" dirty="0"/>
              <a:t>420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四月份用水 </a:t>
            </a:r>
            <a:r>
              <a:rPr lang="en-US" altLang="zh-CN" dirty="0"/>
              <a:t>380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四月份</a:t>
            </a:r>
            <a:r>
              <a:rPr lang="zh-CN" altLang="en-US" b="1" dirty="0">
                <a:solidFill>
                  <a:srgbClr val="FF0000"/>
                </a:solidFill>
              </a:rPr>
              <a:t>比三月份节约水费 </a:t>
            </a:r>
            <a:r>
              <a:rPr lang="en-US" altLang="zh-CN" b="1" dirty="0">
                <a:solidFill>
                  <a:srgbClr val="FF0000"/>
                </a:solidFill>
              </a:rPr>
              <a:t>60 </a:t>
            </a:r>
            <a:r>
              <a:rPr lang="zh-CN" altLang="en-US" b="1" dirty="0">
                <a:solidFill>
                  <a:srgbClr val="FF0000"/>
                </a:solidFill>
              </a:rPr>
              <a:t>元</a:t>
            </a:r>
            <a:r>
              <a:rPr lang="en-US" altLang="zh-CN" b="1" dirty="0">
                <a:solidFill>
                  <a:srgbClr val="FF0000"/>
                </a:solidFill>
              </a:rPr>
              <a:t>,</a:t>
            </a:r>
            <a:r>
              <a:rPr lang="zh-CN" altLang="en-US" dirty="0"/>
              <a:t>这 两个月各付水费多少元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zh-CN" altLang="en-US" dirty="0" smtClean="0"/>
              <a:t>每</a:t>
            </a:r>
            <a:r>
              <a:rPr lang="zh-CN" altLang="en-US" dirty="0"/>
              <a:t>吨水费 </a:t>
            </a:r>
            <a:r>
              <a:rPr lang="en-US" altLang="zh-CN" dirty="0"/>
              <a:t>X </a:t>
            </a:r>
            <a:r>
              <a:rPr lang="zh-CN" altLang="en-US" dirty="0" smtClean="0"/>
              <a:t>元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</a:t>
            </a:r>
            <a:r>
              <a:rPr lang="zh-CN" altLang="en-US" dirty="0" smtClean="0">
                <a:solidFill>
                  <a:srgbClr val="FFFF00"/>
                </a:solidFill>
              </a:rPr>
              <a:t>关系：三月份</a:t>
            </a:r>
            <a:r>
              <a:rPr lang="zh-CN" altLang="en-US" dirty="0">
                <a:solidFill>
                  <a:srgbClr val="FFFF00"/>
                </a:solidFill>
              </a:rPr>
              <a:t>的</a:t>
            </a:r>
            <a:r>
              <a:rPr lang="zh-CN" altLang="en-US" dirty="0" smtClean="0">
                <a:solidFill>
                  <a:srgbClr val="FFFF00"/>
                </a:solidFill>
              </a:rPr>
              <a:t>水费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dirty="0" smtClean="0">
                <a:solidFill>
                  <a:srgbClr val="FFFF00"/>
                </a:solidFill>
              </a:rPr>
              <a:t>四月份</a:t>
            </a:r>
            <a:r>
              <a:rPr lang="zh-CN" altLang="en-US" dirty="0">
                <a:solidFill>
                  <a:srgbClr val="FFFF00"/>
                </a:solidFill>
              </a:rPr>
              <a:t>的水费</a:t>
            </a:r>
            <a:r>
              <a:rPr lang="en-US" altLang="zh-CN" dirty="0">
                <a:solidFill>
                  <a:srgbClr val="FFFF00"/>
                </a:solidFill>
              </a:rPr>
              <a:t>=</a:t>
            </a:r>
            <a:r>
              <a:rPr lang="zh-CN" altLang="en-US" dirty="0">
                <a:solidFill>
                  <a:srgbClr val="FFFF00"/>
                </a:solidFill>
              </a:rPr>
              <a:t>节约的</a:t>
            </a:r>
            <a:r>
              <a:rPr lang="zh-CN" altLang="en-US" dirty="0" smtClean="0">
                <a:solidFill>
                  <a:srgbClr val="FFFF00"/>
                </a:solidFill>
              </a:rPr>
              <a:t>水费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dirty="0"/>
              <a:t>420X -</a:t>
            </a:r>
            <a:r>
              <a:rPr lang="en-US" altLang="zh-CN" dirty="0" smtClean="0"/>
              <a:t>380X=60 </a:t>
            </a:r>
          </a:p>
          <a:p>
            <a:pPr algn="ctr"/>
            <a:r>
              <a:rPr lang="en-US" altLang="zh-CN" dirty="0" smtClean="0"/>
              <a:t>40X=60 </a:t>
            </a:r>
          </a:p>
          <a:p>
            <a:pPr algn="ctr"/>
            <a:r>
              <a:rPr lang="en-US" altLang="zh-CN" dirty="0" smtClean="0"/>
              <a:t>X=1.5 </a:t>
            </a:r>
          </a:p>
          <a:p>
            <a:r>
              <a:rPr lang="zh-CN" altLang="en-US" dirty="0" smtClean="0"/>
              <a:t>       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三月份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付水费 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1.5×420=630(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四月份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付水费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1.5×380=570(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答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：三月份付水费 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630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四月份付水费 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570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03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736" y="254549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相差数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5656" y="105958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新华书店</a:t>
            </a:r>
            <a:r>
              <a:rPr lang="zh-CN" altLang="en-US" dirty="0"/>
              <a:t>发售甲种书 </a:t>
            </a:r>
            <a:r>
              <a:rPr lang="en-US" altLang="zh-CN" dirty="0"/>
              <a:t>90 </a:t>
            </a:r>
            <a:r>
              <a:rPr lang="zh-CN" altLang="en-US" dirty="0"/>
              <a:t>包</a:t>
            </a:r>
            <a:r>
              <a:rPr lang="en-US" altLang="zh-CN" dirty="0"/>
              <a:t>,</a:t>
            </a:r>
            <a:r>
              <a:rPr lang="zh-CN" altLang="en-US" dirty="0"/>
              <a:t>乙种书</a:t>
            </a:r>
            <a:r>
              <a:rPr lang="en-US" altLang="zh-CN" dirty="0"/>
              <a:t>68 </a:t>
            </a:r>
            <a:r>
              <a:rPr lang="zh-CN" altLang="en-US" dirty="0"/>
              <a:t>包</a:t>
            </a:r>
            <a:r>
              <a:rPr lang="en-US" altLang="zh-CN" dirty="0"/>
              <a:t>,</a:t>
            </a:r>
            <a:r>
              <a:rPr lang="zh-CN" altLang="en-US" dirty="0"/>
              <a:t>甲种书比乙种快餐我 </a:t>
            </a:r>
            <a:r>
              <a:rPr lang="en-US" altLang="zh-CN" dirty="0"/>
              <a:t>1100 </a:t>
            </a:r>
            <a:r>
              <a:rPr lang="zh-CN" altLang="en-US" dirty="0"/>
              <a:t>本</a:t>
            </a:r>
            <a:r>
              <a:rPr lang="en-US" altLang="zh-CN" dirty="0"/>
              <a:t>,</a:t>
            </a:r>
            <a:r>
              <a:rPr lang="zh-CN" altLang="en-US" dirty="0"/>
              <a:t>每包有多少 本</a:t>
            </a:r>
            <a:r>
              <a:rPr lang="en-US" altLang="zh-CN" dirty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813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736" y="254549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相差数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5656" y="1059582"/>
            <a:ext cx="66967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新华书店</a:t>
            </a:r>
            <a:r>
              <a:rPr lang="zh-CN" altLang="en-US" dirty="0"/>
              <a:t>发售甲种书 </a:t>
            </a:r>
            <a:r>
              <a:rPr lang="en-US" altLang="zh-CN" dirty="0"/>
              <a:t>90 </a:t>
            </a:r>
            <a:r>
              <a:rPr lang="zh-CN" altLang="en-US" dirty="0"/>
              <a:t>包</a:t>
            </a:r>
            <a:r>
              <a:rPr lang="en-US" altLang="zh-CN" dirty="0"/>
              <a:t>,</a:t>
            </a:r>
            <a:r>
              <a:rPr lang="zh-CN" altLang="en-US" dirty="0"/>
              <a:t>乙种书</a:t>
            </a:r>
            <a:r>
              <a:rPr lang="en-US" altLang="zh-CN" dirty="0"/>
              <a:t>68 </a:t>
            </a:r>
            <a:r>
              <a:rPr lang="zh-CN" altLang="en-US" dirty="0"/>
              <a:t>包</a:t>
            </a:r>
            <a:r>
              <a:rPr lang="en-US" altLang="zh-CN" dirty="0"/>
              <a:t>,</a:t>
            </a:r>
            <a:r>
              <a:rPr lang="zh-CN" altLang="en-US" dirty="0"/>
              <a:t>甲种书</a:t>
            </a:r>
            <a:r>
              <a:rPr lang="zh-CN" altLang="en-US" b="1" dirty="0">
                <a:solidFill>
                  <a:srgbClr val="FF0000"/>
                </a:solidFill>
              </a:rPr>
              <a:t>比乙种</a:t>
            </a:r>
            <a:r>
              <a:rPr lang="zh-CN" altLang="en-US" b="1" dirty="0" smtClean="0">
                <a:solidFill>
                  <a:srgbClr val="FF0000"/>
                </a:solidFill>
              </a:rPr>
              <a:t>快餐多 </a:t>
            </a:r>
            <a:r>
              <a:rPr lang="en-US" altLang="zh-CN" b="1" dirty="0">
                <a:solidFill>
                  <a:srgbClr val="FF0000"/>
                </a:solidFill>
              </a:rPr>
              <a:t>1100 </a:t>
            </a:r>
            <a:r>
              <a:rPr lang="zh-CN" altLang="en-US" b="1" dirty="0">
                <a:solidFill>
                  <a:srgbClr val="FF0000"/>
                </a:solidFill>
              </a:rPr>
              <a:t>本</a:t>
            </a:r>
            <a:r>
              <a:rPr lang="en-US" altLang="zh-CN" dirty="0"/>
              <a:t>,</a:t>
            </a:r>
            <a:r>
              <a:rPr lang="zh-CN" altLang="en-US" dirty="0"/>
              <a:t>每包有多少 本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zh-CN" altLang="en-US" dirty="0" smtClean="0"/>
              <a:t>每包有</a:t>
            </a:r>
            <a:r>
              <a:rPr lang="en-US" altLang="zh-CN" dirty="0" smtClean="0"/>
              <a:t>X</a:t>
            </a:r>
            <a:r>
              <a:rPr lang="zh-CN" altLang="en-US" dirty="0" smtClean="0"/>
              <a:t>本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</a:t>
            </a:r>
            <a:r>
              <a:rPr lang="zh-CN" altLang="en-US" dirty="0" smtClean="0">
                <a:solidFill>
                  <a:srgbClr val="FFFF00"/>
                </a:solidFill>
              </a:rPr>
              <a:t>关系：甲种书总本数</a:t>
            </a:r>
            <a:r>
              <a:rPr lang="en-US" altLang="zh-CN" b="1" dirty="0" smtClean="0">
                <a:solidFill>
                  <a:srgbClr val="FF0000"/>
                </a:solidFill>
              </a:rPr>
              <a:t>-</a:t>
            </a:r>
            <a:r>
              <a:rPr lang="zh-CN" altLang="en-US" dirty="0" smtClean="0">
                <a:solidFill>
                  <a:srgbClr val="FFFF00"/>
                </a:solidFill>
              </a:rPr>
              <a:t>乙种书总本数</a:t>
            </a:r>
            <a:r>
              <a:rPr lang="en-US" altLang="zh-CN" dirty="0" smtClean="0">
                <a:solidFill>
                  <a:srgbClr val="FFFF00"/>
                </a:solidFill>
              </a:rPr>
              <a:t>=1100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90X-68X=1100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22X=1100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X=50</a:t>
            </a:r>
          </a:p>
          <a:p>
            <a:r>
              <a:rPr lang="zh-CN" altLang="en-US" dirty="0" smtClean="0"/>
              <a:t>答：每包有</a:t>
            </a:r>
            <a:r>
              <a:rPr lang="en-US" altLang="zh-CN" dirty="0" smtClean="0"/>
              <a:t>50</a:t>
            </a:r>
            <a:r>
              <a:rPr lang="zh-CN" altLang="en-US" dirty="0" smtClean="0"/>
              <a:t>本</a:t>
            </a:r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3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736" y="254549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相差数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5656" y="1059582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一</a:t>
            </a:r>
            <a:r>
              <a:rPr lang="zh-CN" altLang="en-US" dirty="0"/>
              <a:t>篮苹果比一篮梨子重 </a:t>
            </a:r>
            <a:r>
              <a:rPr lang="en-US" altLang="zh-CN" dirty="0"/>
              <a:t>30 </a:t>
            </a:r>
            <a:r>
              <a:rPr lang="zh-CN" altLang="en-US" dirty="0"/>
              <a:t>千克</a:t>
            </a:r>
            <a:r>
              <a:rPr lang="en-US" altLang="zh-CN" dirty="0"/>
              <a:t>,</a:t>
            </a:r>
            <a:r>
              <a:rPr lang="zh-CN" altLang="en-US" dirty="0"/>
              <a:t>苹果的千克数是梨子的 </a:t>
            </a:r>
            <a:r>
              <a:rPr lang="en-US" altLang="zh-CN" dirty="0"/>
              <a:t>2.5 </a:t>
            </a:r>
            <a:r>
              <a:rPr lang="zh-CN" altLang="en-US" dirty="0"/>
              <a:t>倍</a:t>
            </a:r>
            <a:r>
              <a:rPr lang="en-US" altLang="zh-CN" dirty="0"/>
              <a:t>,</a:t>
            </a:r>
            <a:r>
              <a:rPr lang="zh-CN" altLang="en-US" dirty="0"/>
              <a:t>求苹果和梨子各多少 千克</a:t>
            </a:r>
            <a:r>
              <a:rPr lang="en-US" altLang="zh-CN" dirty="0" smtClean="0"/>
              <a:t>?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79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736" y="254549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以相差数为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5656" y="1059582"/>
            <a:ext cx="66967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一</a:t>
            </a:r>
            <a:r>
              <a:rPr lang="zh-CN" altLang="en-US" dirty="0"/>
              <a:t>篮苹果</a:t>
            </a:r>
            <a:r>
              <a:rPr lang="zh-CN" altLang="en-US" b="1" dirty="0">
                <a:solidFill>
                  <a:srgbClr val="FF0000"/>
                </a:solidFill>
              </a:rPr>
              <a:t>比一篮梨子重 </a:t>
            </a:r>
            <a:r>
              <a:rPr lang="en-US" altLang="zh-CN" b="1" dirty="0">
                <a:solidFill>
                  <a:srgbClr val="FF0000"/>
                </a:solidFill>
              </a:rPr>
              <a:t>30 </a:t>
            </a:r>
            <a:r>
              <a:rPr lang="zh-CN" altLang="en-US" b="1" dirty="0">
                <a:solidFill>
                  <a:srgbClr val="FF0000"/>
                </a:solidFill>
              </a:rPr>
              <a:t>千克</a:t>
            </a:r>
            <a:r>
              <a:rPr lang="en-US" altLang="zh-CN" dirty="0"/>
              <a:t>,</a:t>
            </a:r>
            <a:r>
              <a:rPr lang="zh-CN" altLang="en-US" dirty="0"/>
              <a:t>苹果的千克数是梨子的 </a:t>
            </a:r>
            <a:r>
              <a:rPr lang="en-US" altLang="zh-CN" dirty="0"/>
              <a:t>2.5 </a:t>
            </a:r>
            <a:r>
              <a:rPr lang="zh-CN" altLang="en-US" dirty="0"/>
              <a:t>倍</a:t>
            </a:r>
            <a:r>
              <a:rPr lang="en-US" altLang="zh-CN" dirty="0"/>
              <a:t>,</a:t>
            </a:r>
            <a:r>
              <a:rPr lang="zh-CN" altLang="en-US" dirty="0"/>
              <a:t>求苹果和梨子各多少 千克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zh-CN" altLang="en-US" dirty="0" smtClean="0"/>
              <a:t>梨子重</a:t>
            </a:r>
            <a:r>
              <a:rPr lang="en-US" altLang="zh-CN" dirty="0" smtClean="0"/>
              <a:t>X</a:t>
            </a:r>
            <a:r>
              <a:rPr lang="zh-CN" altLang="en-US" dirty="0" smtClean="0"/>
              <a:t>千克，则苹果重</a:t>
            </a:r>
            <a:r>
              <a:rPr lang="en-US" altLang="zh-CN" dirty="0" smtClean="0"/>
              <a:t>2.5X</a:t>
            </a:r>
            <a:r>
              <a:rPr lang="zh-CN" altLang="en-US" dirty="0" smtClean="0"/>
              <a:t>千克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</a:t>
            </a:r>
            <a:r>
              <a:rPr lang="zh-CN" altLang="en-US" dirty="0" smtClean="0">
                <a:solidFill>
                  <a:srgbClr val="FFFF00"/>
                </a:solidFill>
              </a:rPr>
              <a:t>关系：苹果的重量</a:t>
            </a:r>
            <a:r>
              <a:rPr lang="en-US" altLang="zh-CN" b="1" dirty="0" smtClean="0">
                <a:solidFill>
                  <a:srgbClr val="FF0000"/>
                </a:solidFill>
              </a:rPr>
              <a:t>-</a:t>
            </a:r>
            <a:r>
              <a:rPr lang="zh-CN" altLang="en-US" dirty="0" smtClean="0">
                <a:solidFill>
                  <a:srgbClr val="FFFF00"/>
                </a:solidFill>
              </a:rPr>
              <a:t>梨子的重量</a:t>
            </a:r>
            <a:r>
              <a:rPr lang="en-US" altLang="zh-CN" dirty="0" smtClean="0">
                <a:solidFill>
                  <a:srgbClr val="FFFF00"/>
                </a:solidFill>
              </a:rPr>
              <a:t>=30</a:t>
            </a:r>
          </a:p>
          <a:p>
            <a:pPr algn="ctr"/>
            <a:r>
              <a:rPr lang="en-US" altLang="zh-CN" dirty="0" smtClean="0"/>
              <a:t>2.5X-X=30</a:t>
            </a:r>
          </a:p>
          <a:p>
            <a:pPr algn="ctr"/>
            <a:r>
              <a:rPr lang="en-US" altLang="zh-CN" dirty="0" smtClean="0"/>
              <a:t>1.5X=30</a:t>
            </a:r>
          </a:p>
          <a:p>
            <a:pPr algn="ctr"/>
            <a:r>
              <a:rPr lang="en-US" altLang="zh-CN" dirty="0" smtClean="0"/>
              <a:t>X=20</a:t>
            </a:r>
          </a:p>
          <a:p>
            <a:r>
              <a:rPr lang="zh-CN" altLang="en-US" dirty="0" smtClean="0"/>
              <a:t>则苹果的重量：</a:t>
            </a:r>
            <a:r>
              <a:rPr lang="en-US" altLang="zh-CN" dirty="0" smtClean="0"/>
              <a:t>2.5x20=50</a:t>
            </a:r>
            <a:r>
              <a:rPr lang="zh-CN" altLang="en-US" dirty="0" smtClean="0"/>
              <a:t>千克</a:t>
            </a:r>
            <a:endParaRPr lang="en-US" altLang="zh-CN" dirty="0" smtClean="0"/>
          </a:p>
          <a:p>
            <a:r>
              <a:rPr lang="zh-CN" altLang="en-US" dirty="0" smtClean="0"/>
              <a:t>答：苹果重</a:t>
            </a:r>
            <a:r>
              <a:rPr lang="en-US" altLang="zh-CN" dirty="0" smtClean="0"/>
              <a:t>50</a:t>
            </a:r>
            <a:r>
              <a:rPr lang="zh-CN" altLang="en-US" dirty="0" smtClean="0"/>
              <a:t>千克，梨子重</a:t>
            </a:r>
            <a:r>
              <a:rPr lang="en-US" altLang="zh-CN" dirty="0" smtClean="0"/>
              <a:t>20</a:t>
            </a:r>
            <a:r>
              <a:rPr lang="zh-CN" altLang="en-US" dirty="0" smtClean="0"/>
              <a:t>千克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723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259632" y="272686"/>
            <a:ext cx="58279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以题中的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等量为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71490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3.</a:t>
            </a:r>
            <a:r>
              <a:rPr lang="zh-CN" altLang="en-US" dirty="0" smtClean="0"/>
              <a:t>有</a:t>
            </a:r>
            <a:r>
              <a:rPr lang="zh-CN" altLang="en-US" dirty="0"/>
              <a:t>两桶油</a:t>
            </a:r>
            <a:r>
              <a:rPr lang="en-US" altLang="zh-CN" dirty="0"/>
              <a:t>,</a:t>
            </a:r>
            <a:r>
              <a:rPr lang="zh-CN" altLang="en-US" dirty="0"/>
              <a:t>甲桶油重量是乙桶油的 </a:t>
            </a:r>
            <a:r>
              <a:rPr lang="en-US" altLang="zh-CN" dirty="0"/>
              <a:t>2 </a:t>
            </a:r>
            <a:r>
              <a:rPr lang="zh-CN" altLang="en-US" dirty="0"/>
              <a:t>倍</a:t>
            </a:r>
            <a:r>
              <a:rPr lang="en-US" altLang="zh-CN" dirty="0"/>
              <a:t>,</a:t>
            </a:r>
            <a:r>
              <a:rPr lang="zh-CN" altLang="en-US" dirty="0"/>
              <a:t>现在从甲桶中取出 </a:t>
            </a:r>
            <a:r>
              <a:rPr lang="en-US" altLang="zh-CN" dirty="0"/>
              <a:t>25.8 </a:t>
            </a:r>
            <a:r>
              <a:rPr lang="zh-CN" altLang="en-US" dirty="0"/>
              <a:t>千克</a:t>
            </a:r>
            <a:r>
              <a:rPr lang="en-US" altLang="zh-CN" dirty="0"/>
              <a:t>,</a:t>
            </a:r>
            <a:r>
              <a:rPr lang="zh-CN" altLang="en-US" dirty="0"/>
              <a:t>从乙桶</a:t>
            </a:r>
            <a:r>
              <a:rPr lang="zh-CN" altLang="en-US" dirty="0" smtClean="0"/>
              <a:t>中取出</a:t>
            </a:r>
            <a:r>
              <a:rPr lang="en-US" altLang="zh-CN" dirty="0" smtClean="0"/>
              <a:t>5.2</a:t>
            </a:r>
            <a:r>
              <a:rPr lang="zh-CN" altLang="en-US" dirty="0" smtClean="0"/>
              <a:t>千克，剩下</a:t>
            </a:r>
            <a:r>
              <a:rPr lang="zh-CN" altLang="en-US" dirty="0"/>
              <a:t>的两桶油重量相等</a:t>
            </a:r>
            <a:r>
              <a:rPr lang="en-US" altLang="zh-CN" dirty="0"/>
              <a:t>,</a:t>
            </a:r>
            <a:r>
              <a:rPr lang="zh-CN" altLang="en-US" dirty="0"/>
              <a:t>两桶油原来各有多少千克</a:t>
            </a:r>
            <a:r>
              <a:rPr lang="en-US" altLang="zh-CN" dirty="0" smtClean="0"/>
              <a:t>?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5434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259632" y="272686"/>
            <a:ext cx="58279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以题中的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等量为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71490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3.</a:t>
            </a:r>
            <a:r>
              <a:rPr lang="zh-CN" altLang="en-US" dirty="0" smtClean="0"/>
              <a:t>有</a:t>
            </a:r>
            <a:r>
              <a:rPr lang="zh-CN" altLang="en-US" dirty="0"/>
              <a:t>两桶油</a:t>
            </a:r>
            <a:r>
              <a:rPr lang="en-US" altLang="zh-CN" dirty="0"/>
              <a:t>,</a:t>
            </a:r>
            <a:r>
              <a:rPr lang="zh-CN" altLang="en-US" dirty="0"/>
              <a:t>甲桶油重量是乙桶油的 </a:t>
            </a:r>
            <a:r>
              <a:rPr lang="en-US" altLang="zh-CN" dirty="0"/>
              <a:t>2 </a:t>
            </a:r>
            <a:r>
              <a:rPr lang="zh-CN" altLang="en-US" dirty="0"/>
              <a:t>倍</a:t>
            </a:r>
            <a:r>
              <a:rPr lang="en-US" altLang="zh-CN" dirty="0"/>
              <a:t>,</a:t>
            </a:r>
            <a:r>
              <a:rPr lang="zh-CN" altLang="en-US" dirty="0"/>
              <a:t>现在从甲桶中取出 </a:t>
            </a:r>
            <a:r>
              <a:rPr lang="en-US" altLang="zh-CN" dirty="0"/>
              <a:t>25.8 </a:t>
            </a:r>
            <a:r>
              <a:rPr lang="zh-CN" altLang="en-US" dirty="0"/>
              <a:t>千克</a:t>
            </a:r>
            <a:r>
              <a:rPr lang="en-US" altLang="zh-CN" dirty="0"/>
              <a:t>,</a:t>
            </a:r>
            <a:r>
              <a:rPr lang="zh-CN" altLang="en-US" dirty="0"/>
              <a:t>从乙桶</a:t>
            </a:r>
            <a:r>
              <a:rPr lang="zh-CN" altLang="en-US" dirty="0" smtClean="0"/>
              <a:t>中取出</a:t>
            </a:r>
            <a:r>
              <a:rPr lang="en-US" altLang="zh-CN" dirty="0" smtClean="0"/>
              <a:t>5.2</a:t>
            </a:r>
            <a:r>
              <a:rPr lang="zh-CN" altLang="en-US" dirty="0" smtClean="0"/>
              <a:t>千克，</a:t>
            </a:r>
            <a:r>
              <a:rPr lang="zh-CN" altLang="en-US" b="1" dirty="0" smtClean="0">
                <a:solidFill>
                  <a:srgbClr val="FF0000"/>
                </a:solidFill>
              </a:rPr>
              <a:t>剩下</a:t>
            </a:r>
            <a:r>
              <a:rPr lang="zh-CN" altLang="en-US" b="1" dirty="0">
                <a:solidFill>
                  <a:srgbClr val="FF0000"/>
                </a:solidFill>
              </a:rPr>
              <a:t>的两桶油重量相等</a:t>
            </a:r>
            <a:r>
              <a:rPr lang="en-US" altLang="zh-CN" dirty="0"/>
              <a:t>,</a:t>
            </a:r>
            <a:r>
              <a:rPr lang="zh-CN" altLang="en-US" dirty="0"/>
              <a:t>两桶油原来各有多少千克</a:t>
            </a:r>
            <a:r>
              <a:rPr lang="en-US" altLang="zh-CN" dirty="0"/>
              <a:t>?</a:t>
            </a:r>
          </a:p>
          <a:p>
            <a:r>
              <a:rPr lang="zh-CN" altLang="en-US" dirty="0" smtClean="0">
                <a:solidFill>
                  <a:srgbClr val="FBE70E"/>
                </a:solidFill>
              </a:rPr>
              <a:t>解：设</a:t>
            </a:r>
            <a:r>
              <a:rPr lang="zh-CN" altLang="en-US" dirty="0" smtClean="0"/>
              <a:t>乙</a:t>
            </a:r>
            <a:r>
              <a:rPr lang="zh-CN" altLang="en-US" dirty="0"/>
              <a:t>桶油为 </a:t>
            </a:r>
            <a:r>
              <a:rPr lang="en-US" altLang="zh-CN" dirty="0"/>
              <a:t>X </a:t>
            </a:r>
            <a:r>
              <a:rPr lang="zh-CN" altLang="en-US" dirty="0"/>
              <a:t>千克</a:t>
            </a:r>
            <a:r>
              <a:rPr lang="en-US" altLang="zh-CN" dirty="0"/>
              <a:t>,</a:t>
            </a:r>
            <a:r>
              <a:rPr lang="zh-CN" altLang="en-US" dirty="0"/>
              <a:t>那么甲桶油为 </a:t>
            </a:r>
            <a:r>
              <a:rPr lang="en-US" altLang="zh-CN" dirty="0"/>
              <a:t>2X </a:t>
            </a:r>
            <a:r>
              <a:rPr lang="zh-CN" altLang="en-US" dirty="0"/>
              <a:t>千克 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BE70E"/>
                </a:solidFill>
              </a:rPr>
              <a:t>等量</a:t>
            </a:r>
            <a:r>
              <a:rPr lang="zh-CN" altLang="en-US" dirty="0" smtClean="0">
                <a:solidFill>
                  <a:srgbClr val="FBE70E"/>
                </a:solidFill>
              </a:rPr>
              <a:t>关系：甲</a:t>
            </a:r>
            <a:r>
              <a:rPr lang="zh-CN" altLang="en-US" dirty="0">
                <a:solidFill>
                  <a:srgbClr val="FBE70E"/>
                </a:solidFill>
              </a:rPr>
              <a:t>桶剩下的油</a:t>
            </a:r>
            <a:r>
              <a:rPr lang="en-US" altLang="zh-CN" b="1" dirty="0">
                <a:solidFill>
                  <a:srgbClr val="FF0000"/>
                </a:solidFill>
              </a:rPr>
              <a:t>=</a:t>
            </a:r>
            <a:r>
              <a:rPr lang="zh-CN" altLang="en-US" dirty="0">
                <a:solidFill>
                  <a:srgbClr val="FBE70E"/>
                </a:solidFill>
              </a:rPr>
              <a:t>乙桶剩下的油</a:t>
            </a:r>
          </a:p>
          <a:p>
            <a:pPr algn="ctr"/>
            <a:r>
              <a:rPr lang="en-US" altLang="zh-CN" dirty="0"/>
              <a:t>2X </a:t>
            </a:r>
            <a:r>
              <a:rPr lang="en-US" altLang="zh-CN" dirty="0" smtClean="0"/>
              <a:t>-</a:t>
            </a:r>
            <a:r>
              <a:rPr lang="zh-CN" altLang="en-US" dirty="0" smtClean="0"/>
              <a:t> </a:t>
            </a:r>
            <a:r>
              <a:rPr lang="en-US" altLang="zh-CN" dirty="0"/>
              <a:t>25.8=X </a:t>
            </a:r>
            <a:r>
              <a:rPr lang="en-US" altLang="zh-CN" dirty="0" smtClean="0"/>
              <a:t>-</a:t>
            </a:r>
            <a:r>
              <a:rPr lang="zh-CN" altLang="en-US" dirty="0" smtClean="0"/>
              <a:t> </a:t>
            </a:r>
            <a:r>
              <a:rPr lang="en-US" altLang="zh-CN" dirty="0"/>
              <a:t>5.2 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2X </a:t>
            </a:r>
            <a:r>
              <a:rPr lang="en-US" altLang="zh-CN" dirty="0"/>
              <a:t>-</a:t>
            </a:r>
            <a:r>
              <a:rPr lang="en-US" altLang="zh-CN" dirty="0" smtClean="0"/>
              <a:t>X=25.8 -</a:t>
            </a:r>
            <a:r>
              <a:rPr lang="zh-CN" altLang="en-US" dirty="0" smtClean="0"/>
              <a:t> </a:t>
            </a:r>
            <a:r>
              <a:rPr lang="en-US" altLang="zh-CN" dirty="0" smtClean="0"/>
              <a:t>5.2</a:t>
            </a:r>
          </a:p>
          <a:p>
            <a:pPr algn="ctr"/>
            <a:r>
              <a:rPr lang="en-US" altLang="zh-CN" dirty="0" smtClean="0"/>
              <a:t> </a:t>
            </a:r>
            <a:r>
              <a:rPr lang="en-US" altLang="zh-CN" dirty="0"/>
              <a:t>X=20.6 </a:t>
            </a:r>
            <a:endParaRPr lang="en-US" altLang="zh-CN" dirty="0" smtClean="0"/>
          </a:p>
          <a:p>
            <a:r>
              <a:rPr lang="zh-CN" altLang="en-US" dirty="0" smtClean="0"/>
              <a:t>甲桶油为：</a:t>
            </a:r>
            <a:r>
              <a:rPr lang="en-US" altLang="zh-CN" dirty="0" smtClean="0"/>
              <a:t>2X=20.6×2=41.2</a:t>
            </a:r>
            <a:r>
              <a:rPr lang="zh-CN" altLang="en-US" dirty="0" smtClean="0"/>
              <a:t>（千克）</a:t>
            </a:r>
            <a:endParaRPr lang="en-US" altLang="zh-CN" dirty="0" smtClean="0"/>
          </a:p>
          <a:p>
            <a:r>
              <a:rPr lang="zh-CN" altLang="en-US" dirty="0" smtClean="0"/>
              <a:t>答</a:t>
            </a:r>
            <a:r>
              <a:rPr lang="zh-CN" altLang="en-US" dirty="0"/>
              <a:t>：甲桶油重 </a:t>
            </a:r>
            <a:r>
              <a:rPr lang="en-US" altLang="zh-CN" dirty="0" smtClean="0"/>
              <a:t>41.2 </a:t>
            </a:r>
            <a:r>
              <a:rPr lang="zh-CN" altLang="en-US" dirty="0"/>
              <a:t>千克</a:t>
            </a:r>
            <a:r>
              <a:rPr lang="en-US" altLang="zh-CN" dirty="0"/>
              <a:t>,</a:t>
            </a:r>
            <a:r>
              <a:rPr lang="zh-CN" altLang="en-US" dirty="0"/>
              <a:t>乙桶油重 </a:t>
            </a:r>
            <a:r>
              <a:rPr lang="en-US" altLang="zh-CN" dirty="0"/>
              <a:t>20.6 </a:t>
            </a:r>
            <a:r>
              <a:rPr lang="zh-CN" altLang="en-US" dirty="0" smtClean="0"/>
              <a:t>千克。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753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0010" y="254549"/>
            <a:ext cx="58155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题中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的等量为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5656" y="1059582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/>
              <a:t>甲车间有 </a:t>
            </a:r>
            <a:r>
              <a:rPr lang="en-US" altLang="zh-CN" dirty="0"/>
              <a:t>54 </a:t>
            </a:r>
            <a:r>
              <a:rPr lang="zh-CN" altLang="en-US" dirty="0"/>
              <a:t>人</a:t>
            </a:r>
            <a:r>
              <a:rPr lang="en-US" altLang="zh-CN" dirty="0"/>
              <a:t>,</a:t>
            </a:r>
            <a:r>
              <a:rPr lang="zh-CN" altLang="en-US" dirty="0"/>
              <a:t>乙车间有 </a:t>
            </a:r>
            <a:r>
              <a:rPr lang="en-US" altLang="zh-CN" dirty="0"/>
              <a:t>48 </a:t>
            </a:r>
            <a:r>
              <a:rPr lang="zh-CN" altLang="en-US" dirty="0"/>
              <a:t>人</a:t>
            </a:r>
            <a:r>
              <a:rPr lang="en-US" altLang="zh-CN" dirty="0"/>
              <a:t>,</a:t>
            </a:r>
            <a:r>
              <a:rPr lang="zh-CN" altLang="en-US" dirty="0"/>
              <a:t>在式作时</a:t>
            </a:r>
            <a:r>
              <a:rPr lang="en-US" altLang="zh-CN" dirty="0"/>
              <a:t>,</a:t>
            </a:r>
            <a:r>
              <a:rPr lang="zh-CN" altLang="en-US" dirty="0"/>
              <a:t>为了使两车间人数相等</a:t>
            </a:r>
            <a:r>
              <a:rPr lang="en-US" altLang="zh-CN" dirty="0"/>
              <a:t>,</a:t>
            </a:r>
            <a:r>
              <a:rPr lang="zh-CN" altLang="en-US" dirty="0"/>
              <a:t>甲车间应调多少人去乙车间</a:t>
            </a:r>
            <a:r>
              <a:rPr lang="en-US" altLang="zh-CN" dirty="0"/>
              <a:t>?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448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11960" y="1347614"/>
            <a:ext cx="3952957" cy="1834464"/>
            <a:chOff x="2887802" y="530481"/>
            <a:chExt cx="3340382" cy="143116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986273" y="1961641"/>
              <a:ext cx="3086100" cy="0"/>
            </a:xfrm>
            <a:prstGeom prst="line">
              <a:avLst/>
            </a:prstGeom>
            <a:noFill/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sp>
          <p:nvSpPr>
            <p:cNvPr id="8" name="文本框 7"/>
            <p:cNvSpPr txBox="1"/>
            <p:nvPr/>
          </p:nvSpPr>
          <p:spPr>
            <a:xfrm>
              <a:off x="2887802" y="530481"/>
              <a:ext cx="334038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85800">
                <a:defRPr/>
              </a:pPr>
              <a:r>
                <a:rPr lang="en-US" altLang="zh-CN" sz="60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PART01</a:t>
              </a:r>
              <a:endParaRPr lang="zh-CN" altLang="en-US" sz="60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74596" y="1630716"/>
              <a:ext cx="2129722" cy="330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85800">
                <a:defRPr/>
              </a:pPr>
              <a:r>
                <a:rPr lang="zh-CN" altLang="en-US" sz="21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摸摸</a:t>
              </a:r>
              <a:r>
                <a:rPr lang="zh-CN" altLang="en-US" sz="2100" b="1" dirty="0">
                  <a:solidFill>
                    <a:srgbClr val="FFC000"/>
                  </a:solidFill>
                  <a:cs typeface="+mn-ea"/>
                  <a:sym typeface="+mn-lt"/>
                </a:rPr>
                <a:t>你</a:t>
              </a:r>
              <a:r>
                <a:rPr lang="zh-CN" altLang="en-US" sz="2100" b="1" dirty="0" smtClean="0">
                  <a:solidFill>
                    <a:srgbClr val="FFC000"/>
                  </a:solidFill>
                  <a:cs typeface="+mn-ea"/>
                  <a:sym typeface="+mn-lt"/>
                </a:rPr>
                <a:t>的实在底</a:t>
              </a:r>
              <a:endParaRPr lang="zh-CN" altLang="en-US" sz="21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55526"/>
            <a:ext cx="3002186" cy="42484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0010" y="254549"/>
            <a:ext cx="58155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题中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的等量为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5656" y="1059582"/>
            <a:ext cx="66967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/>
              <a:t>甲车间有 </a:t>
            </a:r>
            <a:r>
              <a:rPr lang="en-US" altLang="zh-CN" dirty="0"/>
              <a:t>54 </a:t>
            </a:r>
            <a:r>
              <a:rPr lang="zh-CN" altLang="en-US" dirty="0"/>
              <a:t>人</a:t>
            </a:r>
            <a:r>
              <a:rPr lang="en-US" altLang="zh-CN" dirty="0"/>
              <a:t>,</a:t>
            </a:r>
            <a:r>
              <a:rPr lang="zh-CN" altLang="en-US" dirty="0"/>
              <a:t>乙车间有 </a:t>
            </a:r>
            <a:r>
              <a:rPr lang="en-US" altLang="zh-CN" dirty="0"/>
              <a:t>48 </a:t>
            </a:r>
            <a:r>
              <a:rPr lang="zh-CN" altLang="en-US" dirty="0"/>
              <a:t>人</a:t>
            </a:r>
            <a:r>
              <a:rPr lang="en-US" altLang="zh-CN" dirty="0"/>
              <a:t>,</a:t>
            </a:r>
            <a:r>
              <a:rPr lang="zh-CN" altLang="en-US" dirty="0"/>
              <a:t>在式作时</a:t>
            </a:r>
            <a:r>
              <a:rPr lang="en-US" altLang="zh-CN" dirty="0"/>
              <a:t>,</a:t>
            </a:r>
            <a:r>
              <a:rPr lang="zh-CN" altLang="en-US" dirty="0"/>
              <a:t>为了</a:t>
            </a:r>
            <a:r>
              <a:rPr lang="zh-CN" altLang="en-US" b="1" dirty="0">
                <a:solidFill>
                  <a:srgbClr val="FF0000"/>
                </a:solidFill>
              </a:rPr>
              <a:t>使两车间人数相等</a:t>
            </a:r>
            <a:r>
              <a:rPr lang="en-US" altLang="zh-CN" dirty="0"/>
              <a:t>,</a:t>
            </a:r>
            <a:r>
              <a:rPr lang="zh-CN" altLang="en-US" dirty="0"/>
              <a:t>甲车间应调多少人去乙车间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zh-CN" altLang="en-US" dirty="0" smtClean="0"/>
              <a:t>应调去</a:t>
            </a:r>
            <a:r>
              <a:rPr lang="en-US" altLang="zh-CN" dirty="0" smtClean="0"/>
              <a:t>X</a:t>
            </a:r>
            <a:r>
              <a:rPr lang="zh-CN" altLang="en-US" dirty="0" smtClean="0"/>
              <a:t>人去乙车间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</a:t>
            </a:r>
            <a:r>
              <a:rPr lang="zh-CN" altLang="en-US" dirty="0" smtClean="0">
                <a:solidFill>
                  <a:srgbClr val="FFFF00"/>
                </a:solidFill>
              </a:rPr>
              <a:t>关系：甲车间人数</a:t>
            </a:r>
            <a:r>
              <a:rPr lang="en-US" altLang="zh-CN" b="1" dirty="0" smtClean="0">
                <a:solidFill>
                  <a:srgbClr val="FF0000"/>
                </a:solidFill>
              </a:rPr>
              <a:t>=</a:t>
            </a:r>
            <a:r>
              <a:rPr lang="zh-CN" altLang="en-US" dirty="0" smtClean="0">
                <a:solidFill>
                  <a:srgbClr val="FFFF00"/>
                </a:solidFill>
              </a:rPr>
              <a:t>乙车间人数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dirty="0" smtClean="0"/>
              <a:t>48+X=54-X</a:t>
            </a:r>
          </a:p>
          <a:p>
            <a:pPr algn="ctr"/>
            <a:r>
              <a:rPr lang="en-US" altLang="zh-CN" dirty="0" smtClean="0"/>
              <a:t>X+X=54-48</a:t>
            </a:r>
          </a:p>
          <a:p>
            <a:pPr algn="ctr"/>
            <a:r>
              <a:rPr lang="en-US" altLang="zh-CN" dirty="0" smtClean="0"/>
              <a:t>2X=6</a:t>
            </a:r>
          </a:p>
          <a:p>
            <a:pPr algn="ctr"/>
            <a:r>
              <a:rPr lang="en-US" altLang="zh-CN" dirty="0" smtClean="0"/>
              <a:t>X=3</a:t>
            </a:r>
          </a:p>
          <a:p>
            <a:r>
              <a:rPr lang="zh-CN" altLang="en-US" dirty="0" smtClean="0"/>
              <a:t>答：应调去</a:t>
            </a:r>
            <a:r>
              <a:rPr lang="en-US" altLang="zh-CN" dirty="0" smtClean="0"/>
              <a:t>3</a:t>
            </a:r>
            <a:r>
              <a:rPr lang="zh-CN" altLang="en-US" dirty="0" smtClean="0"/>
              <a:t>人去乙车间</a:t>
            </a:r>
            <a:endParaRPr lang="en-US" altLang="zh-CN" dirty="0" smtClean="0"/>
          </a:p>
          <a:p>
            <a:pPr algn="ctr"/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592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75656" y="254549"/>
            <a:ext cx="589992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题中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的等量为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5656" y="1059582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/>
              <a:t>一个两层的书架</a:t>
            </a:r>
            <a:r>
              <a:rPr lang="en-US" altLang="zh-CN" dirty="0"/>
              <a:t>,</a:t>
            </a:r>
            <a:r>
              <a:rPr lang="zh-CN" altLang="en-US" dirty="0"/>
              <a:t>上层放的书是下层的 </a:t>
            </a:r>
            <a:r>
              <a:rPr lang="en-US" altLang="zh-CN" dirty="0"/>
              <a:t>3 </a:t>
            </a:r>
            <a:r>
              <a:rPr lang="zh-CN" altLang="en-US" dirty="0"/>
              <a:t>倍</a:t>
            </a:r>
            <a:r>
              <a:rPr lang="en-US" altLang="zh-CN" dirty="0"/>
              <a:t>,</a:t>
            </a:r>
            <a:r>
              <a:rPr lang="zh-CN" altLang="en-US" dirty="0"/>
              <a:t>如果把上层的书放 </a:t>
            </a:r>
            <a:r>
              <a:rPr lang="en-US" altLang="zh-CN" dirty="0"/>
              <a:t>90 </a:t>
            </a:r>
            <a:r>
              <a:rPr lang="zh-CN" altLang="en-US" dirty="0"/>
              <a:t>本到下层</a:t>
            </a:r>
            <a:r>
              <a:rPr lang="en-US" altLang="zh-CN" dirty="0"/>
              <a:t>,</a:t>
            </a:r>
            <a:r>
              <a:rPr lang="zh-CN" altLang="en-US" dirty="0"/>
              <a:t>则两层 的书相等</a:t>
            </a:r>
            <a:r>
              <a:rPr lang="en-US" altLang="zh-CN" dirty="0"/>
              <a:t>,</a:t>
            </a:r>
            <a:r>
              <a:rPr lang="zh-CN" altLang="en-US" dirty="0"/>
              <a:t>原来上下层各有书多少本</a:t>
            </a:r>
            <a:r>
              <a:rPr lang="en-US" altLang="zh-CN" dirty="0"/>
              <a:t>?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565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99969" y="254549"/>
            <a:ext cx="61756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以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题中</a:t>
            </a:r>
            <a:r>
              <a:rPr lang="zh-CN" altLang="en-US" sz="2700" dirty="0" smtClean="0">
                <a:latin typeface="华文彩云" panose="02010800040101010101" pitchFamily="2" charset="-122"/>
                <a:ea typeface="华文彩云" panose="02010800040101010101" pitchFamily="2" charset="-122"/>
              </a:rPr>
              <a:t>的等量为</a:t>
            </a:r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等量关系建立方程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17268"/>
            <a:ext cx="870863" cy="91022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8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75656" y="1059582"/>
            <a:ext cx="66967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/>
              <a:t>一个两层的书架</a:t>
            </a:r>
            <a:r>
              <a:rPr lang="en-US" altLang="zh-CN" dirty="0"/>
              <a:t>,</a:t>
            </a:r>
            <a:r>
              <a:rPr lang="zh-CN" altLang="en-US" dirty="0"/>
              <a:t>上层放的书是下层的 </a:t>
            </a:r>
            <a:r>
              <a:rPr lang="en-US" altLang="zh-CN" dirty="0"/>
              <a:t>3 </a:t>
            </a:r>
            <a:r>
              <a:rPr lang="zh-CN" altLang="en-US" dirty="0"/>
              <a:t>倍</a:t>
            </a:r>
            <a:r>
              <a:rPr lang="en-US" altLang="zh-CN" dirty="0"/>
              <a:t>,</a:t>
            </a:r>
            <a:r>
              <a:rPr lang="zh-CN" altLang="en-US" dirty="0"/>
              <a:t>如果把上层的书放 </a:t>
            </a:r>
            <a:r>
              <a:rPr lang="en-US" altLang="zh-CN" dirty="0"/>
              <a:t>90 </a:t>
            </a:r>
            <a:r>
              <a:rPr lang="zh-CN" altLang="en-US" dirty="0"/>
              <a:t>本到下层</a:t>
            </a:r>
            <a:r>
              <a:rPr lang="en-US" altLang="zh-CN" dirty="0"/>
              <a:t>,</a:t>
            </a:r>
            <a:r>
              <a:rPr lang="zh-CN" altLang="en-US" dirty="0"/>
              <a:t>则</a:t>
            </a:r>
            <a:r>
              <a:rPr lang="zh-CN" altLang="en-US" b="1" dirty="0">
                <a:solidFill>
                  <a:srgbClr val="FF0000"/>
                </a:solidFill>
              </a:rPr>
              <a:t>两层 的书相等</a:t>
            </a:r>
            <a:r>
              <a:rPr lang="en-US" altLang="zh-CN" dirty="0"/>
              <a:t>,</a:t>
            </a:r>
            <a:r>
              <a:rPr lang="zh-CN" altLang="en-US" dirty="0"/>
              <a:t>原来上下层各有书多少本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zh-CN" altLang="en-US" dirty="0" smtClean="0"/>
              <a:t>原来下层有</a:t>
            </a:r>
            <a:r>
              <a:rPr lang="en-US" altLang="zh-CN" dirty="0" smtClean="0"/>
              <a:t>X</a:t>
            </a:r>
            <a:r>
              <a:rPr lang="zh-CN" altLang="en-US" dirty="0" smtClean="0"/>
              <a:t>本，则上层有</a:t>
            </a:r>
            <a:r>
              <a:rPr lang="en-US" altLang="zh-CN" dirty="0" smtClean="0"/>
              <a:t>3X</a:t>
            </a:r>
            <a:r>
              <a:rPr lang="zh-CN" altLang="en-US" dirty="0" smtClean="0"/>
              <a:t>本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</a:t>
            </a:r>
            <a:r>
              <a:rPr lang="zh-CN" altLang="en-US" dirty="0" smtClean="0">
                <a:solidFill>
                  <a:srgbClr val="FFFF00"/>
                </a:solidFill>
              </a:rPr>
              <a:t>关系：上层的书本数</a:t>
            </a:r>
            <a:r>
              <a:rPr lang="en-US" altLang="zh-CN" dirty="0" smtClean="0">
                <a:solidFill>
                  <a:srgbClr val="FFFF00"/>
                </a:solidFill>
              </a:rPr>
              <a:t>-90</a:t>
            </a:r>
            <a:r>
              <a:rPr lang="en-US" altLang="zh-CN" b="1" dirty="0" smtClean="0">
                <a:solidFill>
                  <a:srgbClr val="FF0000"/>
                </a:solidFill>
              </a:rPr>
              <a:t>=</a:t>
            </a:r>
            <a:r>
              <a:rPr lang="zh-CN" altLang="en-US" dirty="0" smtClean="0">
                <a:solidFill>
                  <a:srgbClr val="FFFF00"/>
                </a:solidFill>
              </a:rPr>
              <a:t>下层的书本数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dirty="0" smtClean="0"/>
              <a:t>3X-X=90</a:t>
            </a:r>
          </a:p>
          <a:p>
            <a:pPr algn="ctr"/>
            <a:r>
              <a:rPr lang="en-US" altLang="zh-CN" dirty="0" smtClean="0"/>
              <a:t>2X=90</a:t>
            </a:r>
          </a:p>
          <a:p>
            <a:pPr algn="ctr"/>
            <a:r>
              <a:rPr lang="en-US" altLang="zh-CN" dirty="0" smtClean="0"/>
              <a:t>X=45</a:t>
            </a:r>
          </a:p>
          <a:p>
            <a:r>
              <a:rPr lang="zh-CN" altLang="en-US" dirty="0" smtClean="0"/>
              <a:t>则原来上层的书本数为：</a:t>
            </a:r>
            <a:r>
              <a:rPr lang="en-US" altLang="zh-CN" dirty="0" smtClean="0"/>
              <a:t>3X=3x45=135</a:t>
            </a:r>
            <a:r>
              <a:rPr lang="zh-CN" altLang="en-US" dirty="0" smtClean="0"/>
              <a:t>（本）</a:t>
            </a:r>
            <a:endParaRPr lang="en-US" altLang="zh-CN" dirty="0" smtClean="0"/>
          </a:p>
          <a:p>
            <a:r>
              <a:rPr lang="zh-CN" altLang="en-US" dirty="0" smtClean="0"/>
              <a:t>答：原来下层有</a:t>
            </a:r>
            <a:r>
              <a:rPr lang="en-US" altLang="zh-CN" dirty="0" smtClean="0"/>
              <a:t>45</a:t>
            </a:r>
            <a:r>
              <a:rPr lang="zh-CN" altLang="en-US" dirty="0" smtClean="0"/>
              <a:t>本，上层有</a:t>
            </a:r>
            <a:r>
              <a:rPr lang="en-US" altLang="zh-CN" dirty="0" smtClean="0"/>
              <a:t>135</a:t>
            </a:r>
            <a:r>
              <a:rPr lang="zh-CN" altLang="en-US" dirty="0" smtClean="0"/>
              <a:t>本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421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以较大的量或几倍数为等量关系建立方程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</a:t>
            </a:r>
            <a:r>
              <a:rPr lang="en-US" altLang="zh-CN" dirty="0"/>
              <a:t>4</a:t>
            </a:r>
            <a:r>
              <a:rPr lang="en-US" altLang="zh-CN" dirty="0" smtClean="0"/>
              <a:t>.</a:t>
            </a:r>
            <a:r>
              <a:rPr lang="zh-CN" altLang="en-US" dirty="0"/>
              <a:t>修一条水渠计划需 </a:t>
            </a:r>
            <a:r>
              <a:rPr lang="en-US" altLang="zh-CN" dirty="0"/>
              <a:t>70 </a:t>
            </a:r>
            <a:r>
              <a:rPr lang="zh-CN" altLang="en-US" dirty="0"/>
              <a:t>人挖土</a:t>
            </a:r>
            <a:r>
              <a:rPr lang="en-US" altLang="zh-CN" dirty="0"/>
              <a:t>,50 </a:t>
            </a:r>
            <a:r>
              <a:rPr lang="zh-CN" altLang="en-US" dirty="0"/>
              <a:t>人运土</a:t>
            </a:r>
            <a:r>
              <a:rPr lang="en-US" altLang="zh-CN" dirty="0"/>
              <a:t>,</a:t>
            </a:r>
            <a:r>
              <a:rPr lang="zh-CN" altLang="en-US" dirty="0"/>
              <a:t>而实际上挖土人数是运土人数的 </a:t>
            </a:r>
            <a:r>
              <a:rPr lang="en-US" altLang="zh-CN" dirty="0"/>
              <a:t>3 </a:t>
            </a:r>
            <a:r>
              <a:rPr lang="zh-CN" altLang="en-US" dirty="0"/>
              <a:t>倍</a:t>
            </a:r>
            <a:r>
              <a:rPr lang="en-US" altLang="zh-CN" dirty="0"/>
              <a:t>,</a:t>
            </a:r>
            <a:r>
              <a:rPr lang="zh-CN" altLang="en-US" dirty="0"/>
              <a:t>问从 运土的人中调多少人去挖土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6371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以较大的量或几倍数为等量关系建立方程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</a:t>
            </a:r>
            <a:r>
              <a:rPr lang="en-US" altLang="zh-CN" dirty="0"/>
              <a:t>4</a:t>
            </a:r>
            <a:r>
              <a:rPr lang="en-US" altLang="zh-CN" dirty="0" smtClean="0"/>
              <a:t>.</a:t>
            </a:r>
            <a:r>
              <a:rPr lang="zh-CN" altLang="en-US" dirty="0"/>
              <a:t>修一条水渠计划需 </a:t>
            </a:r>
            <a:r>
              <a:rPr lang="en-US" altLang="zh-CN" dirty="0"/>
              <a:t>70 </a:t>
            </a:r>
            <a:r>
              <a:rPr lang="zh-CN" altLang="en-US" dirty="0"/>
              <a:t>人挖土</a:t>
            </a:r>
            <a:r>
              <a:rPr lang="en-US" altLang="zh-CN" dirty="0"/>
              <a:t>,50 </a:t>
            </a:r>
            <a:r>
              <a:rPr lang="zh-CN" altLang="en-US" dirty="0"/>
              <a:t>人运土</a:t>
            </a:r>
            <a:r>
              <a:rPr lang="en-US" altLang="zh-CN" dirty="0"/>
              <a:t>,</a:t>
            </a:r>
            <a:r>
              <a:rPr lang="zh-CN" altLang="en-US" dirty="0"/>
              <a:t>而</a:t>
            </a:r>
            <a:r>
              <a:rPr lang="zh-CN" altLang="en-US" b="1" dirty="0">
                <a:solidFill>
                  <a:srgbClr val="FF0000"/>
                </a:solidFill>
              </a:rPr>
              <a:t>实际上挖土人数是运土人数的 </a:t>
            </a:r>
            <a:r>
              <a:rPr lang="en-US" altLang="zh-CN" b="1" dirty="0">
                <a:solidFill>
                  <a:srgbClr val="FF0000"/>
                </a:solidFill>
              </a:rPr>
              <a:t>3 </a:t>
            </a:r>
            <a:r>
              <a:rPr lang="zh-CN" altLang="en-US" b="1" dirty="0">
                <a:solidFill>
                  <a:srgbClr val="FF0000"/>
                </a:solidFill>
              </a:rPr>
              <a:t>倍</a:t>
            </a:r>
            <a:r>
              <a:rPr lang="en-US" altLang="zh-CN" dirty="0"/>
              <a:t>,</a:t>
            </a:r>
            <a:r>
              <a:rPr lang="zh-CN" altLang="en-US" dirty="0"/>
              <a:t>问</a:t>
            </a:r>
            <a:r>
              <a:rPr lang="zh-CN" altLang="en-US" dirty="0" smtClean="0"/>
              <a:t>从运</a:t>
            </a:r>
            <a:r>
              <a:rPr lang="zh-CN" altLang="en-US" dirty="0"/>
              <a:t>土的人中调多少人去</a:t>
            </a:r>
            <a:r>
              <a:rPr lang="zh-CN" altLang="en-US" dirty="0" smtClean="0"/>
              <a:t>挖土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FF00"/>
                </a:solidFill>
              </a:rPr>
              <a:t>解</a:t>
            </a:r>
            <a:r>
              <a:rPr lang="en-US" altLang="zh-CN" dirty="0" smtClean="0">
                <a:solidFill>
                  <a:srgbClr val="FFFF00"/>
                </a:solidFill>
              </a:rPr>
              <a:t>:</a:t>
            </a:r>
            <a:r>
              <a:rPr lang="zh-CN" altLang="en-US" dirty="0" smtClean="0">
                <a:solidFill>
                  <a:srgbClr val="FFFF00"/>
                </a:solidFill>
              </a:rPr>
              <a:t>设</a:t>
            </a:r>
            <a:r>
              <a:rPr lang="zh-CN" altLang="en-US" dirty="0" smtClean="0"/>
              <a:t>从运土的人中调取</a:t>
            </a:r>
            <a:r>
              <a:rPr lang="en-US" altLang="zh-CN" dirty="0" smtClean="0"/>
              <a:t>X</a:t>
            </a:r>
            <a:r>
              <a:rPr lang="zh-CN" altLang="en-US" dirty="0" smtClean="0"/>
              <a:t>人去挖土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等量关系：</a:t>
            </a:r>
            <a:r>
              <a:rPr lang="zh-CN" altLang="en-US" dirty="0">
                <a:solidFill>
                  <a:srgbClr val="FF0000"/>
                </a:solidFill>
              </a:rPr>
              <a:t>运土人数的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en-US" dirty="0">
                <a:solidFill>
                  <a:srgbClr val="FF0000"/>
                </a:solidFill>
              </a:rPr>
              <a:t>倍</a:t>
            </a:r>
            <a:r>
              <a:rPr lang="en-US" altLang="zh-CN" dirty="0">
                <a:solidFill>
                  <a:srgbClr val="FFFF00"/>
                </a:solidFill>
              </a:rPr>
              <a:t>=</a:t>
            </a:r>
            <a:r>
              <a:rPr lang="zh-CN" altLang="en-US" dirty="0">
                <a:solidFill>
                  <a:srgbClr val="FFFF00"/>
                </a:solidFill>
              </a:rPr>
              <a:t>挖土人数</a:t>
            </a:r>
            <a:endParaRPr lang="en-US" altLang="zh-CN" dirty="0">
              <a:solidFill>
                <a:srgbClr val="FFFF00"/>
              </a:solidFill>
            </a:endParaRPr>
          </a:p>
          <a:p>
            <a:pPr algn="ctr"/>
            <a:r>
              <a:rPr lang="en-US" altLang="zh-CN" dirty="0" smtClean="0"/>
              <a:t>3x</a:t>
            </a:r>
            <a:r>
              <a:rPr lang="zh-CN" altLang="en-US" dirty="0" smtClean="0"/>
              <a:t>（</a:t>
            </a:r>
            <a:r>
              <a:rPr lang="en-US" altLang="zh-CN" dirty="0" smtClean="0"/>
              <a:t>50-X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=70+X</a:t>
            </a:r>
          </a:p>
          <a:p>
            <a:pPr algn="ctr"/>
            <a:r>
              <a:rPr lang="en-US" altLang="zh-CN" dirty="0" smtClean="0"/>
              <a:t>150-3X=70+X</a:t>
            </a:r>
          </a:p>
          <a:p>
            <a:pPr algn="ctr"/>
            <a:r>
              <a:rPr lang="en-US" altLang="zh-CN" dirty="0" smtClean="0"/>
              <a:t>4X=80</a:t>
            </a:r>
          </a:p>
          <a:p>
            <a:pPr algn="ctr"/>
            <a:r>
              <a:rPr lang="en-US" altLang="zh-CN" dirty="0" smtClean="0"/>
              <a:t>X=20</a:t>
            </a:r>
          </a:p>
          <a:p>
            <a:r>
              <a:rPr lang="zh-CN" altLang="en-US" dirty="0"/>
              <a:t>答：从运土的人中调</a:t>
            </a:r>
            <a:r>
              <a:rPr lang="zh-CN" altLang="en-US" dirty="0" smtClean="0"/>
              <a:t>取</a:t>
            </a:r>
            <a:r>
              <a:rPr lang="en-US" altLang="zh-CN" dirty="0" smtClean="0"/>
              <a:t>20</a:t>
            </a:r>
            <a:r>
              <a:rPr lang="zh-CN" altLang="en-US" dirty="0" smtClean="0"/>
              <a:t>人</a:t>
            </a:r>
            <a:r>
              <a:rPr lang="zh-CN" altLang="en-US" dirty="0"/>
              <a:t>去挖土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2120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以较大的量或几倍数为等量关系建立方程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 1.</a:t>
            </a:r>
            <a:r>
              <a:rPr lang="zh-CN" altLang="en-US" dirty="0"/>
              <a:t>弟弟今年 </a:t>
            </a:r>
            <a:r>
              <a:rPr lang="en-US" altLang="zh-CN" dirty="0"/>
              <a:t>5 </a:t>
            </a:r>
            <a:r>
              <a:rPr lang="zh-CN" altLang="en-US" dirty="0"/>
              <a:t>岁</a:t>
            </a:r>
            <a:r>
              <a:rPr lang="en-US" altLang="zh-CN" dirty="0"/>
              <a:t>,</a:t>
            </a:r>
            <a:r>
              <a:rPr lang="zh-CN" altLang="en-US" dirty="0"/>
              <a:t>哥哥今年 </a:t>
            </a:r>
            <a:r>
              <a:rPr lang="en-US" altLang="zh-CN" dirty="0"/>
              <a:t>18 </a:t>
            </a:r>
            <a:r>
              <a:rPr lang="zh-CN" altLang="en-US" dirty="0"/>
              <a:t>岁</a:t>
            </a:r>
            <a:r>
              <a:rPr lang="en-US" altLang="zh-CN" dirty="0"/>
              <a:t>,</a:t>
            </a:r>
            <a:r>
              <a:rPr lang="zh-CN" altLang="en-US" dirty="0"/>
              <a:t>几年后哥哥的年龄是弟弟的</a:t>
            </a:r>
            <a:r>
              <a:rPr lang="en-US" altLang="zh-CN" dirty="0"/>
              <a:t>2 </a:t>
            </a:r>
            <a:r>
              <a:rPr lang="zh-CN" altLang="en-US" dirty="0"/>
              <a:t>倍</a:t>
            </a:r>
            <a:r>
              <a:rPr lang="en-US" altLang="zh-CN" dirty="0"/>
              <a:t>?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6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650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以较大的量或几倍数为等量关系建立方程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 1.</a:t>
            </a:r>
            <a:r>
              <a:rPr lang="zh-CN" altLang="en-US" dirty="0"/>
              <a:t>弟弟今年 </a:t>
            </a:r>
            <a:r>
              <a:rPr lang="en-US" altLang="zh-CN" dirty="0"/>
              <a:t>5 </a:t>
            </a:r>
            <a:r>
              <a:rPr lang="zh-CN" altLang="en-US" dirty="0"/>
              <a:t>岁</a:t>
            </a:r>
            <a:r>
              <a:rPr lang="en-US" altLang="zh-CN" dirty="0"/>
              <a:t>,</a:t>
            </a:r>
            <a:r>
              <a:rPr lang="zh-CN" altLang="en-US" dirty="0"/>
              <a:t>哥哥今年 </a:t>
            </a:r>
            <a:r>
              <a:rPr lang="en-US" altLang="zh-CN" dirty="0"/>
              <a:t>18 </a:t>
            </a:r>
            <a:r>
              <a:rPr lang="zh-CN" altLang="en-US" dirty="0"/>
              <a:t>岁</a:t>
            </a:r>
            <a:r>
              <a:rPr lang="en-US" altLang="zh-CN" dirty="0"/>
              <a:t>,</a:t>
            </a:r>
            <a:r>
              <a:rPr lang="zh-CN" altLang="en-US" dirty="0"/>
              <a:t>几年后</a:t>
            </a:r>
            <a:r>
              <a:rPr lang="zh-CN" altLang="en-US" b="1" dirty="0">
                <a:solidFill>
                  <a:srgbClr val="FF0000"/>
                </a:solidFill>
              </a:rPr>
              <a:t>哥哥的年龄是弟弟的</a:t>
            </a:r>
            <a:r>
              <a:rPr lang="en-US" altLang="zh-CN" b="1" dirty="0">
                <a:solidFill>
                  <a:srgbClr val="FF0000"/>
                </a:solidFill>
              </a:rPr>
              <a:t>2 </a:t>
            </a:r>
            <a:r>
              <a:rPr lang="zh-CN" altLang="en-US" b="1" dirty="0">
                <a:solidFill>
                  <a:srgbClr val="FF0000"/>
                </a:solidFill>
              </a:rPr>
              <a:t>倍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</a:t>
            </a:r>
            <a:r>
              <a:rPr lang="en-US" altLang="zh-CN" dirty="0" smtClean="0">
                <a:solidFill>
                  <a:srgbClr val="FFFF00"/>
                </a:solidFill>
              </a:rPr>
              <a:t>:</a:t>
            </a:r>
            <a:r>
              <a:rPr lang="zh-CN" altLang="en-US" dirty="0" smtClean="0">
                <a:solidFill>
                  <a:srgbClr val="FFFF00"/>
                </a:solidFill>
              </a:rPr>
              <a:t>设</a:t>
            </a:r>
            <a:r>
              <a:rPr lang="en-US" altLang="zh-CN" dirty="0" smtClean="0"/>
              <a:t>X</a:t>
            </a:r>
            <a:r>
              <a:rPr lang="zh-CN" altLang="en-US" dirty="0" smtClean="0"/>
              <a:t>年后哥哥的年龄是弟弟的</a:t>
            </a:r>
            <a:r>
              <a:rPr lang="en-US" altLang="zh-CN" dirty="0" smtClean="0"/>
              <a:t>2</a:t>
            </a:r>
            <a:r>
              <a:rPr lang="zh-CN" altLang="en-US" dirty="0" smtClean="0"/>
              <a:t>倍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</a:t>
            </a:r>
            <a:r>
              <a:rPr lang="zh-CN" altLang="en-US" dirty="0" smtClean="0">
                <a:solidFill>
                  <a:srgbClr val="FFFF00"/>
                </a:solidFill>
              </a:rPr>
              <a:t>关系：</a:t>
            </a:r>
            <a:r>
              <a:rPr lang="zh-CN" altLang="en-US" b="1" dirty="0" smtClean="0">
                <a:solidFill>
                  <a:srgbClr val="FF0000"/>
                </a:solidFill>
              </a:rPr>
              <a:t>弟弟年龄的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倍</a:t>
            </a:r>
            <a:r>
              <a:rPr lang="en-US" altLang="zh-CN" dirty="0" smtClean="0">
                <a:solidFill>
                  <a:srgbClr val="FFFF00"/>
                </a:solidFill>
              </a:rPr>
              <a:t>=</a:t>
            </a:r>
            <a:r>
              <a:rPr lang="zh-CN" altLang="en-US" dirty="0" smtClean="0">
                <a:solidFill>
                  <a:srgbClr val="FFFF00"/>
                </a:solidFill>
              </a:rPr>
              <a:t>哥哥的年龄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dirty="0" smtClean="0"/>
              <a:t>2x</a:t>
            </a:r>
            <a:r>
              <a:rPr lang="zh-CN" altLang="en-US" dirty="0" smtClean="0"/>
              <a:t>（</a:t>
            </a:r>
            <a:r>
              <a:rPr lang="en-US" altLang="zh-CN" dirty="0" smtClean="0"/>
              <a:t>5+X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=18+X</a:t>
            </a:r>
          </a:p>
          <a:p>
            <a:pPr algn="ctr"/>
            <a:r>
              <a:rPr lang="en-US" altLang="zh-CN" dirty="0" smtClean="0"/>
              <a:t>10+2X=18+X</a:t>
            </a:r>
          </a:p>
          <a:p>
            <a:pPr algn="ctr"/>
            <a:r>
              <a:rPr lang="en-US" altLang="zh-CN" dirty="0" smtClean="0"/>
              <a:t>X=8</a:t>
            </a:r>
          </a:p>
          <a:p>
            <a:r>
              <a:rPr lang="zh-CN" altLang="en-US" dirty="0" smtClean="0"/>
              <a:t>答：</a:t>
            </a:r>
            <a:r>
              <a:rPr lang="en-US" altLang="zh-CN" dirty="0" smtClean="0"/>
              <a:t>8</a:t>
            </a:r>
            <a:r>
              <a:rPr lang="zh-CN" altLang="en-US" dirty="0" smtClean="0"/>
              <a:t>年后</a:t>
            </a:r>
            <a:r>
              <a:rPr lang="zh-CN" altLang="en-US" dirty="0"/>
              <a:t>哥哥的年龄是弟弟的</a:t>
            </a:r>
            <a:r>
              <a:rPr lang="en-US" altLang="zh-CN" dirty="0"/>
              <a:t>2</a:t>
            </a:r>
            <a:r>
              <a:rPr lang="zh-CN" altLang="en-US" dirty="0"/>
              <a:t>倍</a:t>
            </a:r>
            <a:endParaRPr lang="en-US" altLang="zh-CN" dirty="0"/>
          </a:p>
          <a:p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6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380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以较大的量或几倍数为等量关系建立方程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 2.</a:t>
            </a:r>
            <a:r>
              <a:rPr lang="zh-CN" altLang="en-US" dirty="0"/>
              <a:t>有两堆煤</a:t>
            </a:r>
            <a:r>
              <a:rPr lang="en-US" altLang="zh-CN" dirty="0"/>
              <a:t>,</a:t>
            </a:r>
            <a:r>
              <a:rPr lang="zh-CN" altLang="en-US" dirty="0"/>
              <a:t>甲堆有 </a:t>
            </a:r>
            <a:r>
              <a:rPr lang="en-US" altLang="zh-CN" dirty="0"/>
              <a:t>32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乙堆有 </a:t>
            </a:r>
            <a:r>
              <a:rPr lang="en-US" altLang="zh-CN" dirty="0"/>
              <a:t>57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以后甲堆每天增加 </a:t>
            </a:r>
            <a:r>
              <a:rPr lang="en-US" altLang="zh-CN" dirty="0"/>
              <a:t>4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乙堆每天增加 </a:t>
            </a:r>
            <a:r>
              <a:rPr lang="en-US" altLang="zh-CN" dirty="0"/>
              <a:t>9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几天后乙堆的煤是甲堆的 </a:t>
            </a:r>
            <a:r>
              <a:rPr lang="en-US" altLang="zh-CN" dirty="0"/>
              <a:t>2 </a:t>
            </a:r>
            <a:r>
              <a:rPr lang="zh-CN" altLang="en-US" dirty="0"/>
              <a:t>倍</a:t>
            </a:r>
            <a:r>
              <a:rPr lang="en-US" altLang="zh-CN" dirty="0"/>
              <a:t>?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131449" y="307877"/>
            <a:ext cx="1415772" cy="1197665"/>
            <a:chOff x="5224540" y="1812646"/>
            <a:chExt cx="1887695" cy="1596887"/>
          </a:xfrm>
        </p:grpSpPr>
        <p:sp>
          <p:nvSpPr>
            <p:cNvPr id="6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74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以较大的量或几倍数为等量关系建立方程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 2.</a:t>
            </a:r>
            <a:r>
              <a:rPr lang="zh-CN" altLang="en-US" dirty="0"/>
              <a:t>有两堆煤</a:t>
            </a:r>
            <a:r>
              <a:rPr lang="en-US" altLang="zh-CN" dirty="0"/>
              <a:t>,</a:t>
            </a:r>
            <a:r>
              <a:rPr lang="zh-CN" altLang="en-US" dirty="0"/>
              <a:t>甲堆有 </a:t>
            </a:r>
            <a:r>
              <a:rPr lang="en-US" altLang="zh-CN" dirty="0"/>
              <a:t>32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乙堆有 </a:t>
            </a:r>
            <a:r>
              <a:rPr lang="en-US" altLang="zh-CN" dirty="0"/>
              <a:t>57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以后甲堆每天增加 </a:t>
            </a:r>
            <a:r>
              <a:rPr lang="en-US" altLang="zh-CN" dirty="0"/>
              <a:t>4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dirty="0"/>
              <a:t>乙堆每天增加 </a:t>
            </a:r>
            <a:r>
              <a:rPr lang="en-US" altLang="zh-CN" dirty="0"/>
              <a:t>9 </a:t>
            </a:r>
            <a:r>
              <a:rPr lang="zh-CN" altLang="en-US" dirty="0"/>
              <a:t>吨</a:t>
            </a:r>
            <a:r>
              <a:rPr lang="en-US" altLang="zh-CN" dirty="0"/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几天后乙堆的煤是甲堆的 </a:t>
            </a:r>
            <a:r>
              <a:rPr lang="en-US" altLang="zh-CN" b="1" dirty="0">
                <a:solidFill>
                  <a:srgbClr val="FF0000"/>
                </a:solidFill>
              </a:rPr>
              <a:t>2 </a:t>
            </a:r>
            <a:r>
              <a:rPr lang="zh-CN" altLang="en-US" b="1" dirty="0">
                <a:solidFill>
                  <a:srgbClr val="FF0000"/>
                </a:solidFill>
              </a:rPr>
              <a:t>倍</a:t>
            </a:r>
            <a:r>
              <a:rPr lang="en-US" altLang="zh-CN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en-US" altLang="zh-CN" dirty="0" smtClean="0"/>
              <a:t>X</a:t>
            </a:r>
            <a:r>
              <a:rPr lang="zh-CN" altLang="en-US" dirty="0" smtClean="0"/>
              <a:t>天后乙堆的煤是甲堆的</a:t>
            </a:r>
            <a:r>
              <a:rPr lang="en-US" altLang="zh-CN" dirty="0" smtClean="0"/>
              <a:t>2</a:t>
            </a:r>
            <a:r>
              <a:rPr lang="zh-CN" altLang="en-US" dirty="0" smtClean="0"/>
              <a:t>倍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FF00"/>
                </a:solidFill>
              </a:rPr>
              <a:t>等量关系：</a:t>
            </a:r>
            <a:r>
              <a:rPr lang="zh-CN" altLang="en-US" dirty="0" smtClean="0">
                <a:solidFill>
                  <a:srgbClr val="FF0000"/>
                </a:solidFill>
              </a:rPr>
              <a:t>甲堆煤的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倍</a:t>
            </a:r>
            <a:r>
              <a:rPr lang="en-US" altLang="zh-CN" dirty="0" smtClean="0">
                <a:solidFill>
                  <a:srgbClr val="FFFF00"/>
                </a:solidFill>
              </a:rPr>
              <a:t>=</a:t>
            </a:r>
            <a:r>
              <a:rPr lang="zh-CN" altLang="en-US" dirty="0" smtClean="0">
                <a:solidFill>
                  <a:srgbClr val="FFFF00"/>
                </a:solidFill>
              </a:rPr>
              <a:t>乙堆煤的重量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dirty="0" smtClean="0"/>
              <a:t>2x</a:t>
            </a:r>
            <a:r>
              <a:rPr lang="zh-CN" altLang="en-US" dirty="0" smtClean="0"/>
              <a:t>（</a:t>
            </a:r>
            <a:r>
              <a:rPr lang="en-US" altLang="zh-CN" dirty="0" smtClean="0"/>
              <a:t>32+4X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=57+9X</a:t>
            </a:r>
          </a:p>
          <a:p>
            <a:pPr algn="ctr"/>
            <a:r>
              <a:rPr lang="en-US" altLang="zh-CN" dirty="0" smtClean="0"/>
              <a:t>64+8X=57+9X</a:t>
            </a:r>
          </a:p>
          <a:p>
            <a:pPr algn="ctr"/>
            <a:r>
              <a:rPr lang="en-US" altLang="zh-CN" dirty="0" smtClean="0"/>
              <a:t>X=7</a:t>
            </a:r>
          </a:p>
          <a:p>
            <a:r>
              <a:rPr lang="zh-CN" altLang="en-US" dirty="0" smtClean="0"/>
              <a:t>答：</a:t>
            </a:r>
            <a:r>
              <a:rPr lang="en-US" altLang="zh-CN" dirty="0" smtClean="0"/>
              <a:t>7</a:t>
            </a:r>
            <a:r>
              <a:rPr lang="zh-CN" altLang="en-US" dirty="0" smtClean="0"/>
              <a:t>天后</a:t>
            </a:r>
            <a:r>
              <a:rPr lang="zh-CN" altLang="en-US" dirty="0"/>
              <a:t>乙堆的煤是甲堆的</a:t>
            </a:r>
            <a:r>
              <a:rPr lang="en-US" altLang="zh-CN" dirty="0"/>
              <a:t>2</a:t>
            </a:r>
            <a:r>
              <a:rPr lang="zh-CN" altLang="en-US" dirty="0"/>
              <a:t>倍</a:t>
            </a:r>
          </a:p>
          <a:p>
            <a:endParaRPr lang="en-US" altLang="zh-CN" dirty="0" smtClean="0"/>
          </a:p>
          <a:p>
            <a:pPr algn="ctr"/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-131449" y="298150"/>
            <a:ext cx="1415772" cy="1197665"/>
            <a:chOff x="5224540" y="1812646"/>
            <a:chExt cx="1887695" cy="1596887"/>
          </a:xfrm>
        </p:grpSpPr>
        <p:sp>
          <p:nvSpPr>
            <p:cNvPr id="6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247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>
                <a:latin typeface="华文彩云" panose="02010800040101010101" pitchFamily="2" charset="-122"/>
                <a:ea typeface="华文彩云" panose="02010800040101010101" pitchFamily="2" charset="-122"/>
              </a:rPr>
              <a:t>根据题目中条件选择解题方法</a:t>
            </a:r>
            <a:endParaRPr lang="zh-CN" altLang="en-US" sz="27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5.</a:t>
            </a:r>
            <a:r>
              <a:rPr lang="zh-CN" altLang="en-US" dirty="0"/>
              <a:t>我国发射的第一颗人造地球卫星重 </a:t>
            </a:r>
            <a:r>
              <a:rPr lang="en-US" altLang="zh-CN" dirty="0"/>
              <a:t>173 </a:t>
            </a:r>
            <a:r>
              <a:rPr lang="zh-CN" altLang="en-US" dirty="0"/>
              <a:t>千克</a:t>
            </a:r>
            <a:r>
              <a:rPr lang="en-US" altLang="zh-CN" dirty="0"/>
              <a:t>,</a:t>
            </a:r>
            <a:r>
              <a:rPr lang="zh-CN" altLang="en-US" dirty="0"/>
              <a:t>比美国发射的第一颗人造地球卫星的 </a:t>
            </a:r>
            <a:r>
              <a:rPr lang="en-US" altLang="zh-CN" dirty="0"/>
              <a:t>2</a:t>
            </a:r>
            <a:r>
              <a:rPr lang="zh-CN" altLang="en-US" dirty="0"/>
              <a:t>倍 还重 </a:t>
            </a:r>
            <a:r>
              <a:rPr lang="en-US" altLang="zh-CN" dirty="0"/>
              <a:t>0.38 </a:t>
            </a:r>
            <a:r>
              <a:rPr lang="zh-CN" altLang="en-US" dirty="0"/>
              <a:t>千克</a:t>
            </a:r>
            <a:r>
              <a:rPr lang="en-US" altLang="zh-CN" dirty="0"/>
              <a:t>.</a:t>
            </a:r>
            <a:r>
              <a:rPr lang="zh-CN" altLang="en-US" dirty="0"/>
              <a:t>美国发射的第一颗人造地球卫星重多少千克</a:t>
            </a:r>
            <a:r>
              <a:rPr lang="en-US" altLang="zh-CN" dirty="0"/>
              <a:t>?</a:t>
            </a:r>
            <a:endParaRPr lang="zh-CN" altLang="en-US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9916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 txBox="1"/>
          <p:nvPr/>
        </p:nvSpPr>
        <p:spPr>
          <a:xfrm>
            <a:off x="929888" y="364099"/>
            <a:ext cx="3063282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1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天才一</a:t>
            </a:r>
            <a:r>
              <a:rPr lang="zh-CN" altLang="en-US" sz="2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出手，就知有没有</a:t>
            </a:r>
            <a:endParaRPr lang="en-GB" altLang="zh-CN" sz="21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494"/>
            <a:ext cx="544068" cy="6096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121460" y="1401732"/>
            <a:ext cx="3088848" cy="308884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1CFE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41141" y="1330680"/>
            <a:ext cx="3251236" cy="3251236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9943" y="1788689"/>
            <a:ext cx="981877" cy="787606"/>
            <a:chOff x="1010426" y="1671943"/>
            <a:chExt cx="1443042" cy="1382734"/>
          </a:xfrm>
        </p:grpSpPr>
        <p:grpSp>
          <p:nvGrpSpPr>
            <p:cNvPr id="18" name="组合 17"/>
            <p:cNvGrpSpPr/>
            <p:nvPr/>
          </p:nvGrpSpPr>
          <p:grpSpPr>
            <a:xfrm>
              <a:off x="1010426" y="1671943"/>
              <a:ext cx="1382734" cy="1382734"/>
              <a:chOff x="5533163" y="1969001"/>
              <a:chExt cx="1382734" cy="1382734"/>
            </a:xfrm>
            <a:effectLst>
              <a:outerShdw blurRad="228600" dist="165100" dir="5400000" sx="86000" sy="86000" algn="ctr" rotWithShape="0">
                <a:srgbClr val="000000">
                  <a:alpha val="39000"/>
                </a:srgbClr>
              </a:outerShdw>
            </a:effectLst>
          </p:grpSpPr>
          <p:sp>
            <p:nvSpPr>
              <p:cNvPr id="20" name="椭圆 19"/>
              <p:cNvSpPr/>
              <p:nvPr/>
            </p:nvSpPr>
            <p:spPr>
              <a:xfrm>
                <a:off x="5533163" y="1969001"/>
                <a:ext cx="1382734" cy="13827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72BE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595265" y="2031103"/>
                <a:ext cx="1258530" cy="1258530"/>
              </a:xfrm>
              <a:prstGeom prst="ellipse">
                <a:avLst/>
              </a:prstGeom>
              <a:solidFill>
                <a:srgbClr val="FFC000"/>
              </a:solidFill>
              <a:ln w="1905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316003" y="2052125"/>
              <a:ext cx="1137465" cy="64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b="1" dirty="0" smtClean="0">
                  <a:solidFill>
                    <a:schemeClr val="bg1"/>
                  </a:solidFill>
                  <a:cs typeface="+mn-ea"/>
                  <a:sym typeface="+mn-lt"/>
                </a:rPr>
                <a:t>Hi~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363109" y="1919912"/>
            <a:ext cx="2666669" cy="273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1200" b="1" dirty="0" smtClean="0"/>
              <a:t>1.</a:t>
            </a:r>
            <a:r>
              <a:rPr lang="zh-CN" altLang="zh-CN" sz="1200" b="1" dirty="0" smtClean="0"/>
              <a:t>含有</a:t>
            </a:r>
            <a:r>
              <a:rPr lang="en-US" altLang="zh-CN" sz="1200" b="1" dirty="0" smtClean="0"/>
              <a:t>________</a:t>
            </a:r>
            <a:r>
              <a:rPr lang="zh-CN" altLang="zh-CN" sz="1200" b="1" dirty="0" smtClean="0"/>
              <a:t>的</a:t>
            </a:r>
            <a:r>
              <a:rPr lang="zh-CN" altLang="zh-CN" sz="1200" b="1" dirty="0"/>
              <a:t>等式，叫做</a:t>
            </a:r>
            <a:r>
              <a:rPr lang="zh-CN" altLang="zh-CN" sz="1200" b="1" dirty="0">
                <a:solidFill>
                  <a:srgbClr val="FF0000"/>
                </a:solidFill>
              </a:rPr>
              <a:t>方程</a:t>
            </a:r>
            <a:r>
              <a:rPr lang="zh-CN" altLang="zh-CN" sz="1200" b="1" dirty="0" smtClean="0"/>
              <a:t>。</a:t>
            </a:r>
            <a:endParaRPr lang="en-US" altLang="zh-CN" sz="1200" b="1" dirty="0" smtClean="0"/>
          </a:p>
          <a:p>
            <a:pPr defTabSz="685800">
              <a:lnSpc>
                <a:spcPct val="130000"/>
              </a:lnSpc>
            </a:pPr>
            <a:r>
              <a:rPr lang="en-US" altLang="zh-CN" sz="12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zh-CN" sz="12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等式</a:t>
            </a:r>
            <a:r>
              <a:rPr lang="en-US" altLang="zh-CN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_______</a:t>
            </a:r>
            <a:r>
              <a:rPr lang="zh-CN" altLang="en-US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（一定</a:t>
            </a:r>
            <a:r>
              <a:rPr lang="en-US" altLang="zh-CN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不一定）</a:t>
            </a:r>
            <a:r>
              <a:rPr lang="zh-CN" altLang="zh-CN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是</a:t>
            </a:r>
            <a:r>
              <a:rPr lang="zh-CN" altLang="zh-CN" sz="1200" b="1" kern="0" dirty="0">
                <a:solidFill>
                  <a:srgbClr val="FF0000"/>
                </a:solidFill>
                <a:ea typeface="宋体" panose="02010600030101010101" pitchFamily="2" charset="-122"/>
              </a:rPr>
              <a:t>方程</a:t>
            </a:r>
            <a:r>
              <a:rPr lang="zh-CN" altLang="zh-CN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，</a:t>
            </a:r>
            <a:r>
              <a:rPr lang="zh-CN" altLang="zh-CN" sz="1200" b="1" kern="0" dirty="0">
                <a:solidFill>
                  <a:srgbClr val="FF0000"/>
                </a:solidFill>
                <a:ea typeface="宋体" panose="02010600030101010101" pitchFamily="2" charset="-122"/>
              </a:rPr>
              <a:t>方程</a:t>
            </a:r>
            <a:r>
              <a:rPr lang="en-US" altLang="zh-CN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_______</a:t>
            </a:r>
            <a:r>
              <a:rPr lang="zh-CN" altLang="en-US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（一定</a:t>
            </a:r>
            <a:r>
              <a:rPr lang="en-US" altLang="zh-CN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不一定）</a:t>
            </a:r>
            <a:r>
              <a:rPr lang="zh-CN" altLang="zh-CN" sz="12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是</a:t>
            </a:r>
            <a:r>
              <a:rPr lang="zh-CN" altLang="zh-CN" sz="12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等式</a:t>
            </a:r>
            <a:endParaRPr lang="en-US" altLang="zh-CN" sz="1200" b="1" kern="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en-US" altLang="zh-CN" sz="12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3.</a:t>
            </a:r>
            <a:r>
              <a:rPr lang="zh-CN" altLang="zh-CN" sz="1200" b="1" dirty="0">
                <a:solidFill>
                  <a:srgbClr val="000000"/>
                </a:solidFill>
                <a:ea typeface="宋体" panose="02010600030101010101" pitchFamily="2" charset="-122"/>
              </a:rPr>
              <a:t>使方程左右两边相等的未知数的值，</a:t>
            </a:r>
            <a:r>
              <a:rPr lang="zh-CN" altLang="zh-CN" sz="12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叫做</a:t>
            </a:r>
            <a:r>
              <a:rPr lang="en-US" altLang="zh-CN" sz="1200" b="1" dirty="0" smtClean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______</a:t>
            </a:r>
            <a:r>
              <a:rPr lang="zh-CN" altLang="zh-CN" sz="12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zh-CN" sz="12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en-US" altLang="zh-CN" sz="12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4.</a:t>
            </a:r>
            <a:r>
              <a:rPr lang="zh-CN" altLang="zh-CN" sz="12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求</a:t>
            </a:r>
            <a:r>
              <a:rPr lang="zh-CN" altLang="zh-CN" sz="1200" b="1" dirty="0">
                <a:solidFill>
                  <a:srgbClr val="000000"/>
                </a:solidFill>
                <a:ea typeface="宋体" panose="02010600030101010101" pitchFamily="2" charset="-122"/>
              </a:rPr>
              <a:t>方程的解的过程，</a:t>
            </a:r>
            <a:r>
              <a:rPr lang="zh-CN" altLang="zh-CN" sz="12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叫做</a:t>
            </a:r>
            <a:r>
              <a:rPr lang="en-US" altLang="zh-CN" sz="1200" b="1" baseline="-25000" dirty="0" smtClean="0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</a:rPr>
              <a:t>__________</a:t>
            </a:r>
            <a:r>
              <a:rPr lang="zh-CN" altLang="zh-CN" sz="12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zh-CN" sz="12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endParaRPr lang="zh-CN" altLang="en-US" sz="1200" kern="0" dirty="0">
              <a:solidFill>
                <a:sysClr val="windowText" lastClr="000000"/>
              </a:solidFill>
            </a:endParaRPr>
          </a:p>
          <a:p>
            <a:pPr defTabSz="685800">
              <a:lnSpc>
                <a:spcPct val="130000"/>
              </a:lnSpc>
            </a:pPr>
            <a:endParaRPr lang="zh-CN" altLang="zh-CN" sz="1200" b="1" dirty="0"/>
          </a:p>
          <a:p>
            <a:pPr defTabSz="685800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defTabSz="685800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20743" y="742220"/>
            <a:ext cx="2214246" cy="221424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1CFE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08204" y="2608555"/>
            <a:ext cx="2214246" cy="221424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1CFE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2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3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6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7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23" grpId="0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23" grpId="0"/>
          <p:bldP spid="24" grpId="0" animBg="1"/>
          <p:bldP spid="25" grpId="0" animBg="1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>
                <a:latin typeface="华文彩云" panose="02010800040101010101" pitchFamily="2" charset="-122"/>
                <a:ea typeface="华文彩云" panose="02010800040101010101" pitchFamily="2" charset="-122"/>
              </a:rPr>
              <a:t>根据题目中条件选择解题方法</a:t>
            </a:r>
            <a:endParaRPr lang="zh-CN" altLang="en-US" sz="27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2343" y="981712"/>
            <a:ext cx="7704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5.</a:t>
            </a:r>
            <a:r>
              <a:rPr lang="zh-CN" altLang="en-US" dirty="0"/>
              <a:t>我国发射的第一颗人造地球卫星重 </a:t>
            </a:r>
            <a:r>
              <a:rPr lang="en-US" altLang="zh-CN" dirty="0"/>
              <a:t>173 </a:t>
            </a:r>
            <a:r>
              <a:rPr lang="zh-CN" altLang="en-US" dirty="0"/>
              <a:t>千克</a:t>
            </a:r>
            <a:r>
              <a:rPr lang="en-US" altLang="zh-CN" dirty="0"/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比</a:t>
            </a:r>
            <a:r>
              <a:rPr lang="zh-CN" altLang="en-US" dirty="0"/>
              <a:t>美国发射的第一颗人造地球卫星</a:t>
            </a:r>
            <a:r>
              <a:rPr lang="zh-CN" altLang="en-US" b="1" dirty="0">
                <a:solidFill>
                  <a:srgbClr val="FF0000"/>
                </a:solidFill>
              </a:rPr>
              <a:t>的 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倍 还重 </a:t>
            </a:r>
            <a:r>
              <a:rPr lang="en-US" altLang="zh-CN" b="1" dirty="0">
                <a:solidFill>
                  <a:srgbClr val="FF0000"/>
                </a:solidFill>
              </a:rPr>
              <a:t>0.38 </a:t>
            </a:r>
            <a:r>
              <a:rPr lang="zh-CN" altLang="en-US" b="1" dirty="0">
                <a:solidFill>
                  <a:srgbClr val="FF0000"/>
                </a:solidFill>
              </a:rPr>
              <a:t>千克</a:t>
            </a:r>
            <a:r>
              <a:rPr lang="en-US" altLang="zh-CN" dirty="0"/>
              <a:t>.</a:t>
            </a:r>
            <a:r>
              <a:rPr lang="zh-CN" altLang="en-US" dirty="0"/>
              <a:t>美国发射的第一颗人造地球卫星重多少千克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zh-CN" altLang="en-US" dirty="0"/>
              <a:t>美国发射的第一颗人造地球卫星</a:t>
            </a:r>
            <a:r>
              <a:rPr lang="zh-CN" altLang="en-US" dirty="0" smtClean="0"/>
              <a:t>重</a:t>
            </a:r>
            <a:r>
              <a:rPr lang="en-US" altLang="zh-CN" dirty="0" smtClean="0"/>
              <a:t>X</a:t>
            </a:r>
            <a:r>
              <a:rPr lang="zh-CN" altLang="en-US" dirty="0" smtClean="0"/>
              <a:t>千克</a:t>
            </a:r>
            <a:endParaRPr lang="zh-CN" altLang="en-US" dirty="0"/>
          </a:p>
          <a:p>
            <a:r>
              <a:rPr lang="zh-CN" altLang="en-US" dirty="0">
                <a:solidFill>
                  <a:srgbClr val="FFFF00"/>
                </a:solidFill>
              </a:rPr>
              <a:t>等量关系：我国第一颗人造地球卫星</a:t>
            </a:r>
            <a:r>
              <a:rPr lang="zh-CN" altLang="en-US" dirty="0">
                <a:solidFill>
                  <a:srgbClr val="FF0000"/>
                </a:solidFill>
              </a:rPr>
              <a:t>的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倍</a:t>
            </a:r>
            <a:r>
              <a:rPr lang="en-US" altLang="zh-CN" dirty="0">
                <a:solidFill>
                  <a:srgbClr val="FF0000"/>
                </a:solidFill>
              </a:rPr>
              <a:t>+0.38</a:t>
            </a:r>
            <a:r>
              <a:rPr lang="en-US" altLang="zh-CN" dirty="0">
                <a:solidFill>
                  <a:srgbClr val="FFFF00"/>
                </a:solidFill>
              </a:rPr>
              <a:t>=</a:t>
            </a:r>
            <a:r>
              <a:rPr lang="zh-CN" altLang="en-US" dirty="0">
                <a:solidFill>
                  <a:srgbClr val="FFFF00"/>
                </a:solidFill>
              </a:rPr>
              <a:t>美国第一颗人造地球卫星</a:t>
            </a:r>
            <a:endParaRPr lang="en-US" altLang="zh-CN" dirty="0">
              <a:solidFill>
                <a:srgbClr val="FFFF00"/>
              </a:solidFill>
            </a:endParaRPr>
          </a:p>
          <a:p>
            <a:pPr algn="ctr"/>
            <a:r>
              <a:rPr lang="en-US" altLang="zh-CN" dirty="0" smtClean="0"/>
              <a:t>2x173+0.38=X</a:t>
            </a:r>
          </a:p>
          <a:p>
            <a:pPr algn="ctr"/>
            <a:r>
              <a:rPr lang="en-US" altLang="zh-CN" dirty="0" smtClean="0"/>
              <a:t>346+0.38=X</a:t>
            </a:r>
          </a:p>
          <a:p>
            <a:pPr algn="ctr"/>
            <a:r>
              <a:rPr lang="en-US" altLang="zh-CN" dirty="0" smtClean="0"/>
              <a:t>X=346.38</a:t>
            </a:r>
          </a:p>
          <a:p>
            <a:r>
              <a:rPr lang="zh-CN" altLang="en-US" dirty="0" smtClean="0"/>
              <a:t>答：</a:t>
            </a:r>
            <a:r>
              <a:rPr lang="zh-CN" altLang="en-US" dirty="0"/>
              <a:t>美国发射的第一颗人造地球卫星</a:t>
            </a:r>
            <a:r>
              <a:rPr lang="zh-CN" altLang="en-US" dirty="0" smtClean="0"/>
              <a:t>重</a:t>
            </a:r>
            <a:r>
              <a:rPr lang="en-US" altLang="zh-CN" dirty="0" smtClean="0"/>
              <a:t>364.38</a:t>
            </a:r>
            <a:r>
              <a:rPr lang="zh-CN" altLang="en-US" dirty="0" smtClean="0"/>
              <a:t>千克</a:t>
            </a:r>
            <a:endParaRPr lang="zh-CN" altLang="en-US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5970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>
                <a:latin typeface="华文彩云" panose="02010800040101010101" pitchFamily="2" charset="-122"/>
                <a:ea typeface="华文彩云" panose="02010800040101010101" pitchFamily="2" charset="-122"/>
              </a:rPr>
              <a:t>根据题目中条件选择解题方法</a:t>
            </a:r>
            <a:endParaRPr lang="zh-CN" altLang="en-US" sz="27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/>
              <a:t>桃树有 </a:t>
            </a:r>
            <a:r>
              <a:rPr lang="en-US" altLang="zh-CN" dirty="0"/>
              <a:t>300 </a:t>
            </a:r>
            <a:r>
              <a:rPr lang="zh-CN" altLang="en-US" dirty="0"/>
              <a:t>棵比杏树 </a:t>
            </a:r>
            <a:r>
              <a:rPr lang="en-US" altLang="zh-CN" dirty="0"/>
              <a:t>2 </a:t>
            </a:r>
            <a:r>
              <a:rPr lang="zh-CN" altLang="en-US" dirty="0"/>
              <a:t>倍多 </a:t>
            </a:r>
            <a:r>
              <a:rPr lang="en-US" altLang="zh-CN" dirty="0"/>
              <a:t>30 </a:t>
            </a:r>
            <a:r>
              <a:rPr lang="zh-CN" altLang="en-US" dirty="0"/>
              <a:t>棵</a:t>
            </a:r>
            <a:r>
              <a:rPr lang="en-US" altLang="zh-CN" dirty="0"/>
              <a:t>,</a:t>
            </a:r>
            <a:r>
              <a:rPr lang="zh-CN" altLang="en-US" dirty="0"/>
              <a:t>杏有多少棵</a:t>
            </a:r>
            <a:r>
              <a:rPr lang="en-US" altLang="zh-CN" dirty="0"/>
              <a:t>?</a:t>
            </a:r>
            <a:endParaRPr lang="zh-CN" altLang="en-US" dirty="0"/>
          </a:p>
          <a:p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-131449" y="298150"/>
            <a:ext cx="1415772" cy="1197665"/>
            <a:chOff x="5224540" y="1812646"/>
            <a:chExt cx="1887695" cy="1596887"/>
          </a:xfrm>
        </p:grpSpPr>
        <p:sp>
          <p:nvSpPr>
            <p:cNvPr id="6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067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>
                <a:latin typeface="华文彩云" panose="02010800040101010101" pitchFamily="2" charset="-122"/>
                <a:ea typeface="华文彩云" panose="02010800040101010101" pitchFamily="2" charset="-122"/>
              </a:rPr>
              <a:t>根据题目中条件选择解题方法</a:t>
            </a:r>
            <a:endParaRPr lang="zh-CN" altLang="en-US" sz="27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en-US" altLang="zh-CN" dirty="0" smtClean="0"/>
              <a:t>.</a:t>
            </a:r>
            <a:r>
              <a:rPr lang="zh-CN" altLang="en-US" dirty="0"/>
              <a:t>桃树有 </a:t>
            </a:r>
            <a:r>
              <a:rPr lang="en-US" altLang="zh-CN" dirty="0"/>
              <a:t>300 </a:t>
            </a:r>
            <a:r>
              <a:rPr lang="zh-CN" altLang="en-US" dirty="0"/>
              <a:t>棵比杏树 </a:t>
            </a:r>
            <a:r>
              <a:rPr lang="en-US" altLang="zh-CN" b="1" dirty="0">
                <a:solidFill>
                  <a:srgbClr val="FF0000"/>
                </a:solidFill>
              </a:rPr>
              <a:t>2 </a:t>
            </a:r>
            <a:r>
              <a:rPr lang="zh-CN" altLang="en-US" b="1" dirty="0">
                <a:solidFill>
                  <a:srgbClr val="FF0000"/>
                </a:solidFill>
              </a:rPr>
              <a:t>倍多 </a:t>
            </a:r>
            <a:r>
              <a:rPr lang="en-US" altLang="zh-CN" b="1" dirty="0">
                <a:solidFill>
                  <a:srgbClr val="FF0000"/>
                </a:solidFill>
              </a:rPr>
              <a:t>30 </a:t>
            </a:r>
            <a:r>
              <a:rPr lang="zh-CN" altLang="en-US" b="1" dirty="0">
                <a:solidFill>
                  <a:srgbClr val="FF0000"/>
                </a:solidFill>
              </a:rPr>
              <a:t>棵</a:t>
            </a:r>
            <a:r>
              <a:rPr lang="en-US" altLang="zh-CN" dirty="0"/>
              <a:t>,</a:t>
            </a:r>
            <a:r>
              <a:rPr lang="zh-CN" altLang="en-US" dirty="0"/>
              <a:t>杏有多少棵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zh-CN" altLang="en-US" dirty="0" smtClean="0"/>
              <a:t>杏树</a:t>
            </a:r>
            <a:r>
              <a:rPr lang="zh-CN" altLang="en-US" dirty="0"/>
              <a:t>为 </a:t>
            </a:r>
            <a:r>
              <a:rPr lang="en-US" altLang="zh-CN" dirty="0"/>
              <a:t>X </a:t>
            </a:r>
            <a:r>
              <a:rPr lang="zh-CN" altLang="en-US" dirty="0" smtClean="0"/>
              <a:t>棵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等量关系：</a:t>
            </a:r>
            <a:r>
              <a:rPr lang="zh-CN" altLang="en-US" dirty="0">
                <a:solidFill>
                  <a:srgbClr val="FF0000"/>
                </a:solidFill>
              </a:rPr>
              <a:t>杏树的</a:t>
            </a:r>
            <a:r>
              <a:rPr lang="en-US" altLang="zh-CN" dirty="0">
                <a:solidFill>
                  <a:srgbClr val="FF0000"/>
                </a:solidFill>
              </a:rPr>
              <a:t>2</a:t>
            </a:r>
            <a:r>
              <a:rPr lang="zh-CN" altLang="en-US" dirty="0">
                <a:solidFill>
                  <a:srgbClr val="FF0000"/>
                </a:solidFill>
              </a:rPr>
              <a:t>倍</a:t>
            </a:r>
            <a:r>
              <a:rPr lang="en-US" altLang="zh-CN" dirty="0">
                <a:solidFill>
                  <a:srgbClr val="FF0000"/>
                </a:solidFill>
              </a:rPr>
              <a:t>+30</a:t>
            </a:r>
            <a:r>
              <a:rPr lang="en-US" altLang="zh-CN" dirty="0">
                <a:solidFill>
                  <a:srgbClr val="FFFF00"/>
                </a:solidFill>
              </a:rPr>
              <a:t>=</a:t>
            </a:r>
            <a:r>
              <a:rPr lang="zh-CN" altLang="en-US" dirty="0">
                <a:solidFill>
                  <a:srgbClr val="FFFF00"/>
                </a:solidFill>
              </a:rPr>
              <a:t>桃树的棵数</a:t>
            </a:r>
            <a:endParaRPr lang="en-US" altLang="zh-CN" dirty="0">
              <a:solidFill>
                <a:srgbClr val="FFFF00"/>
              </a:solidFill>
            </a:endParaRPr>
          </a:p>
          <a:p>
            <a:pPr algn="ctr"/>
            <a:r>
              <a:rPr lang="zh-CN" altLang="en-US" dirty="0" smtClean="0"/>
              <a:t> </a:t>
            </a:r>
            <a:r>
              <a:rPr lang="en-US" altLang="zh-CN" dirty="0" smtClean="0"/>
              <a:t>2X+30=300</a:t>
            </a:r>
          </a:p>
          <a:p>
            <a:pPr algn="ctr"/>
            <a:r>
              <a:rPr lang="en-US" altLang="zh-CN" dirty="0" smtClean="0"/>
              <a:t> </a:t>
            </a:r>
            <a:r>
              <a:rPr lang="en-US" altLang="zh-CN" dirty="0"/>
              <a:t>2X=270 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X=135</a:t>
            </a:r>
            <a:endParaRPr lang="zh-CN" altLang="en-US" dirty="0"/>
          </a:p>
          <a:p>
            <a:r>
              <a:rPr lang="zh-CN" altLang="en-US" dirty="0" smtClean="0"/>
              <a:t>答：杏树为</a:t>
            </a:r>
            <a:r>
              <a:rPr lang="en-US" altLang="zh-CN" dirty="0" smtClean="0"/>
              <a:t>135</a:t>
            </a:r>
            <a:r>
              <a:rPr lang="zh-CN" altLang="en-US" dirty="0"/>
              <a:t>棵</a:t>
            </a:r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-131449" y="298150"/>
            <a:ext cx="1415772" cy="1197665"/>
            <a:chOff x="5224540" y="1812646"/>
            <a:chExt cx="1887695" cy="1596887"/>
          </a:xfrm>
        </p:grpSpPr>
        <p:sp>
          <p:nvSpPr>
            <p:cNvPr id="6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3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>
                <a:latin typeface="华文彩云" panose="02010800040101010101" pitchFamily="2" charset="-122"/>
                <a:ea typeface="华文彩云" panose="02010800040101010101" pitchFamily="2" charset="-122"/>
              </a:rPr>
              <a:t>根据题目中条件选择解题方法</a:t>
            </a:r>
            <a:endParaRPr lang="zh-CN" altLang="en-US" sz="27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/>
              <a:t>某厂计划今年生产机器 </a:t>
            </a:r>
            <a:r>
              <a:rPr lang="en-US" altLang="zh-CN" dirty="0"/>
              <a:t>480 </a:t>
            </a:r>
            <a:r>
              <a:rPr lang="zh-CN" altLang="en-US" dirty="0"/>
              <a:t>台</a:t>
            </a:r>
            <a:r>
              <a:rPr lang="en-US" altLang="zh-CN" dirty="0"/>
              <a:t>,</a:t>
            </a:r>
            <a:r>
              <a:rPr lang="zh-CN" altLang="en-US" dirty="0"/>
              <a:t>比去年的 </a:t>
            </a:r>
            <a:r>
              <a:rPr lang="en-US" altLang="zh-CN" dirty="0"/>
              <a:t>2 </a:t>
            </a:r>
            <a:r>
              <a:rPr lang="zh-CN" altLang="en-US" dirty="0"/>
              <a:t>倍少 </a:t>
            </a:r>
            <a:r>
              <a:rPr lang="en-US" altLang="zh-CN" dirty="0"/>
              <a:t>30 </a:t>
            </a:r>
            <a:r>
              <a:rPr lang="zh-CN" altLang="en-US" dirty="0"/>
              <a:t>台</a:t>
            </a:r>
            <a:r>
              <a:rPr lang="en-US" altLang="zh-CN" dirty="0"/>
              <a:t>,</a:t>
            </a:r>
            <a:r>
              <a:rPr lang="zh-CN" altLang="en-US" dirty="0"/>
              <a:t>去年生产机器多少台</a:t>
            </a:r>
            <a:r>
              <a:rPr lang="en-US" altLang="zh-CN" dirty="0"/>
              <a:t>?</a:t>
            </a:r>
          </a:p>
          <a:p>
            <a:endParaRPr lang="zh-CN" altLang="en-US" dirty="0"/>
          </a:p>
          <a:p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-131449" y="298150"/>
            <a:ext cx="1415772" cy="1197665"/>
            <a:chOff x="5224540" y="1812646"/>
            <a:chExt cx="1887695" cy="1596887"/>
          </a:xfrm>
        </p:grpSpPr>
        <p:sp>
          <p:nvSpPr>
            <p:cNvPr id="6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562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15616" y="272685"/>
            <a:ext cx="676401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>
                <a:latin typeface="华文彩云" panose="02010800040101010101" pitchFamily="2" charset="-122"/>
                <a:ea typeface="华文彩云" panose="02010800040101010101" pitchFamily="2" charset="-122"/>
              </a:rPr>
              <a:t>根据题目中条件选择解题方法</a:t>
            </a:r>
            <a:endParaRPr lang="zh-CN" altLang="en-US" sz="27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71489"/>
            <a:ext cx="870863" cy="9102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1600" y="1010116"/>
            <a:ext cx="72728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/>
              <a:t>某厂计划今年生产机器 </a:t>
            </a:r>
            <a:r>
              <a:rPr lang="en-US" altLang="zh-CN" dirty="0"/>
              <a:t>480 </a:t>
            </a:r>
            <a:r>
              <a:rPr lang="zh-CN" altLang="en-US" dirty="0"/>
              <a:t>台</a:t>
            </a:r>
            <a:r>
              <a:rPr lang="en-US" altLang="zh-CN" dirty="0"/>
              <a:t>,</a:t>
            </a:r>
            <a:r>
              <a:rPr lang="zh-CN" altLang="en-US" dirty="0"/>
              <a:t>比去年</a:t>
            </a:r>
            <a:r>
              <a:rPr lang="zh-CN" altLang="en-US" b="1" dirty="0">
                <a:solidFill>
                  <a:srgbClr val="FF0000"/>
                </a:solidFill>
              </a:rPr>
              <a:t>的 </a:t>
            </a:r>
            <a:r>
              <a:rPr lang="en-US" altLang="zh-CN" b="1" dirty="0">
                <a:solidFill>
                  <a:srgbClr val="FF0000"/>
                </a:solidFill>
              </a:rPr>
              <a:t>2 </a:t>
            </a:r>
            <a:r>
              <a:rPr lang="zh-CN" altLang="en-US" b="1" dirty="0">
                <a:solidFill>
                  <a:srgbClr val="FF0000"/>
                </a:solidFill>
              </a:rPr>
              <a:t>倍少 </a:t>
            </a:r>
            <a:r>
              <a:rPr lang="en-US" altLang="zh-CN" b="1" dirty="0">
                <a:solidFill>
                  <a:srgbClr val="FF0000"/>
                </a:solidFill>
              </a:rPr>
              <a:t>30 </a:t>
            </a:r>
            <a:r>
              <a:rPr lang="zh-CN" altLang="en-US" b="1" dirty="0">
                <a:solidFill>
                  <a:srgbClr val="FF0000"/>
                </a:solidFill>
              </a:rPr>
              <a:t>台</a:t>
            </a:r>
            <a:r>
              <a:rPr lang="en-US" altLang="zh-CN" dirty="0"/>
              <a:t>,</a:t>
            </a:r>
            <a:r>
              <a:rPr lang="zh-CN" altLang="en-US" dirty="0"/>
              <a:t>去年生产机器多少台</a:t>
            </a:r>
            <a:r>
              <a:rPr lang="en-US" altLang="zh-CN" dirty="0" smtClean="0"/>
              <a:t>?</a:t>
            </a:r>
          </a:p>
          <a:p>
            <a:r>
              <a:rPr lang="zh-CN" altLang="en-US" dirty="0" smtClean="0">
                <a:solidFill>
                  <a:srgbClr val="FFFF00"/>
                </a:solidFill>
              </a:rPr>
              <a:t>解：设</a:t>
            </a:r>
            <a:r>
              <a:rPr lang="zh-CN" altLang="en-US" dirty="0"/>
              <a:t>去年生产</a:t>
            </a:r>
            <a:r>
              <a:rPr lang="zh-CN" altLang="en-US" dirty="0" smtClean="0"/>
              <a:t>机器</a:t>
            </a:r>
            <a:r>
              <a:rPr lang="en-US" altLang="zh-CN" dirty="0"/>
              <a:t>X</a:t>
            </a:r>
            <a:r>
              <a:rPr lang="zh-CN" altLang="en-US" dirty="0" smtClean="0"/>
              <a:t>台</a:t>
            </a:r>
            <a:endParaRPr lang="en-US" altLang="zh-CN" dirty="0" smtClean="0"/>
          </a:p>
          <a:p>
            <a:r>
              <a:rPr lang="zh-CN" altLang="en-US" dirty="0">
                <a:solidFill>
                  <a:srgbClr val="FFFF00"/>
                </a:solidFill>
              </a:rPr>
              <a:t>等量</a:t>
            </a:r>
            <a:r>
              <a:rPr lang="zh-CN" altLang="en-US" dirty="0" smtClean="0">
                <a:solidFill>
                  <a:srgbClr val="FFFF00"/>
                </a:solidFill>
              </a:rPr>
              <a:t>关系</a:t>
            </a:r>
            <a:r>
              <a:rPr lang="en-US" altLang="zh-CN" dirty="0" smtClean="0">
                <a:solidFill>
                  <a:srgbClr val="FFFF00"/>
                </a:solidFill>
              </a:rPr>
              <a:t>:</a:t>
            </a:r>
            <a:r>
              <a:rPr lang="zh-CN" altLang="en-US" dirty="0" smtClean="0">
                <a:solidFill>
                  <a:srgbClr val="FFFF00"/>
                </a:solidFill>
              </a:rPr>
              <a:t>去年生产机器</a:t>
            </a:r>
            <a:r>
              <a:rPr lang="zh-CN" altLang="en-US" b="1" dirty="0">
                <a:solidFill>
                  <a:srgbClr val="FF0000"/>
                </a:solidFill>
              </a:rPr>
              <a:t>的</a:t>
            </a: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en-US" b="1" dirty="0">
                <a:solidFill>
                  <a:srgbClr val="FF0000"/>
                </a:solidFill>
              </a:rPr>
              <a:t>倍</a:t>
            </a:r>
            <a:r>
              <a:rPr lang="en-US" altLang="zh-CN" b="1" dirty="0">
                <a:solidFill>
                  <a:srgbClr val="FF0000"/>
                </a:solidFill>
              </a:rPr>
              <a:t>-30</a:t>
            </a:r>
            <a:r>
              <a:rPr lang="en-US" altLang="zh-CN" dirty="0" smtClean="0">
                <a:solidFill>
                  <a:srgbClr val="FFFF00"/>
                </a:solidFill>
              </a:rPr>
              <a:t>=</a:t>
            </a:r>
            <a:r>
              <a:rPr lang="zh-CN" altLang="en-US" dirty="0" smtClean="0">
                <a:solidFill>
                  <a:srgbClr val="FFFF00"/>
                </a:solidFill>
              </a:rPr>
              <a:t>今年生产机器的台数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algn="ctr"/>
            <a:r>
              <a:rPr lang="en-US" altLang="zh-CN" dirty="0" smtClean="0"/>
              <a:t>2X-30=480</a:t>
            </a:r>
          </a:p>
          <a:p>
            <a:pPr algn="ctr"/>
            <a:r>
              <a:rPr lang="en-US" altLang="zh-CN" dirty="0" smtClean="0"/>
              <a:t>2X=510</a:t>
            </a:r>
          </a:p>
          <a:p>
            <a:pPr algn="ctr"/>
            <a:r>
              <a:rPr lang="en-US" altLang="zh-CN" dirty="0" smtClean="0"/>
              <a:t>X=255</a:t>
            </a:r>
          </a:p>
          <a:p>
            <a:r>
              <a:rPr lang="zh-CN" altLang="en-US" dirty="0" smtClean="0"/>
              <a:t>答：</a:t>
            </a:r>
            <a:r>
              <a:rPr lang="zh-CN" altLang="en-US" dirty="0"/>
              <a:t>去年生产</a:t>
            </a:r>
            <a:r>
              <a:rPr lang="zh-CN" altLang="en-US" dirty="0" smtClean="0"/>
              <a:t>机器</a:t>
            </a:r>
            <a:r>
              <a:rPr lang="en-US" altLang="zh-CN" dirty="0" smtClean="0"/>
              <a:t>255</a:t>
            </a:r>
            <a:r>
              <a:rPr lang="zh-CN" altLang="en-US" dirty="0" smtClean="0"/>
              <a:t>台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  <a:p>
            <a:endParaRPr lang="en-US" altLang="zh-CN" dirty="0"/>
          </a:p>
        </p:txBody>
      </p:sp>
      <p:grpSp>
        <p:nvGrpSpPr>
          <p:cNvPr id="5" name="组合 4"/>
          <p:cNvGrpSpPr/>
          <p:nvPr/>
        </p:nvGrpSpPr>
        <p:grpSpPr>
          <a:xfrm>
            <a:off x="-131449" y="298150"/>
            <a:ext cx="1415772" cy="1197665"/>
            <a:chOff x="5224540" y="1812646"/>
            <a:chExt cx="1887695" cy="1596887"/>
          </a:xfrm>
        </p:grpSpPr>
        <p:sp>
          <p:nvSpPr>
            <p:cNvPr id="6" name="七角星 90"/>
            <p:cNvSpPr/>
            <p:nvPr/>
          </p:nvSpPr>
          <p:spPr>
            <a:xfrm>
              <a:off x="5337011" y="1812646"/>
              <a:ext cx="1662752" cy="1596887"/>
            </a:xfrm>
            <a:prstGeom prst="star7">
              <a:avLst/>
            </a:prstGeom>
            <a:solidFill>
              <a:srgbClr val="61CFEB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>
              <a:outerShdw blurRad="127000" dist="254000" dir="8100000" algn="tr" rotWithShape="0">
                <a:srgbClr val="ABABAB"/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91"/>
            <p:cNvSpPr txBox="1"/>
            <p:nvPr/>
          </p:nvSpPr>
          <p:spPr>
            <a:xfrm>
              <a:off x="5224540" y="2363014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cs typeface="+mn-ea"/>
                  <a:sym typeface="+mn-lt"/>
                </a:rPr>
                <a:t>巩固提升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615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41606" y="1571354"/>
            <a:ext cx="4982923" cy="2407750"/>
            <a:chOff x="5056057" y="1422145"/>
            <a:chExt cx="4142982" cy="2407750"/>
          </a:xfrm>
        </p:grpSpPr>
        <p:sp>
          <p:nvSpPr>
            <p:cNvPr id="5" name="Shape 14351"/>
            <p:cNvSpPr/>
            <p:nvPr/>
          </p:nvSpPr>
          <p:spPr>
            <a:xfrm flipH="1">
              <a:off x="5997431" y="2842050"/>
              <a:ext cx="484462" cy="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round/>
              <a:headEnd type="oval"/>
            </a:ln>
          </p:spPr>
          <p:txBody>
            <a:bodyPr lIns="0" tIns="0" rIns="0" bIns="0"/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056057" y="1422145"/>
              <a:ext cx="4142982" cy="2407750"/>
              <a:chOff x="5056057" y="1422145"/>
              <a:chExt cx="4142982" cy="2407750"/>
            </a:xfrm>
          </p:grpSpPr>
          <p:sp>
            <p:nvSpPr>
              <p:cNvPr id="7" name="Shape 14344"/>
              <p:cNvSpPr/>
              <p:nvPr/>
            </p:nvSpPr>
            <p:spPr>
              <a:xfrm flipH="1">
                <a:off x="5056057" y="1585443"/>
                <a:ext cx="1018509" cy="1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dash"/>
                <a:round/>
                <a:headEnd type="oval"/>
              </a:ln>
            </p:spPr>
            <p:txBody>
              <a:bodyPr lIns="0" tIns="0" rIns="0" bIns="0"/>
              <a:lstStyle/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+mj-lt"/>
                    <a:ea typeface="+mj-ea"/>
                    <a:cs typeface="+mj-cs"/>
                    <a:sym typeface="Helvetica"/>
                  </a:defRPr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Shape 14345"/>
              <p:cNvSpPr/>
              <p:nvPr/>
            </p:nvSpPr>
            <p:spPr>
              <a:xfrm>
                <a:off x="6115784" y="1422145"/>
                <a:ext cx="3083255" cy="15696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spcBef>
                    <a:spcPts val="200"/>
                  </a:spcBef>
                  <a:defRPr sz="1200">
                    <a:solidFill>
                      <a:srgbClr val="3A5063"/>
                    </a:solidFill>
                    <a:uFill>
                      <a:solidFill>
                        <a:srgbClr val="3A5063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marL="0" marR="0" lvl="0" indent="0" algn="l" defTabSz="685165" rtl="0" eaLnBrk="1" fontAlgn="auto" latinLnBrk="0" hangingPunct="1">
                  <a:lnSpc>
                    <a:spcPct val="100000"/>
                  </a:lnSpc>
                  <a:spcBef>
                    <a:spcPts val="2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800" dirty="0">
                    <a:solidFill>
                      <a:srgbClr val="61CFEB"/>
                    </a:solidFill>
                    <a:uFillTx/>
                    <a:latin typeface="华文琥珀" panose="02010800040101010101" pitchFamily="2" charset="-122"/>
                    <a:ea typeface="华文琥珀" panose="02010800040101010101" pitchFamily="2" charset="-122"/>
                    <a:cs typeface="Segoe UI Black" panose="020B0A02040204020203" pitchFamily="34" charset="0"/>
                    <a:sym typeface="+mn-lt"/>
                  </a:rPr>
                  <a:t>你</a:t>
                </a:r>
                <a:r>
                  <a:rPr lang="zh-CN" altLang="en-US" sz="4800" dirty="0" smtClean="0">
                    <a:solidFill>
                      <a:srgbClr val="61CFEB"/>
                    </a:solidFill>
                    <a:uFillTx/>
                    <a:latin typeface="华文琥珀" panose="02010800040101010101" pitchFamily="2" charset="-122"/>
                    <a:ea typeface="华文琥珀" panose="02010800040101010101" pitchFamily="2" charset="-122"/>
                    <a:cs typeface="Segoe UI Black" panose="020B0A02040204020203" pitchFamily="34" charset="0"/>
                    <a:sym typeface="+mn-lt"/>
                  </a:rPr>
                  <a:t>已经荣登老司机</a:t>
                </a:r>
                <a:endParaRPr kumimoji="0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61CFEB"/>
                  </a:solidFill>
                  <a:effectLst/>
                  <a:uLnTx/>
                  <a:uFillTx/>
                  <a:latin typeface="华文琥珀" panose="02010800040101010101" pitchFamily="2" charset="-122"/>
                  <a:ea typeface="华文琥珀" panose="02010800040101010101" pitchFamily="2" charset="-122"/>
                  <a:cs typeface="Segoe UI Black" panose="020B0A02040204020203" pitchFamily="34" charset="0"/>
                  <a:sym typeface="+mn-lt"/>
                </a:endParaRPr>
              </a:p>
            </p:txBody>
          </p:sp>
          <p:sp>
            <p:nvSpPr>
              <p:cNvPr id="9" name="Shape 14346"/>
              <p:cNvSpPr/>
              <p:nvPr/>
            </p:nvSpPr>
            <p:spPr>
              <a:xfrm>
                <a:off x="5272081" y="2905285"/>
                <a:ext cx="2254467" cy="92461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lnSpc>
                    <a:spcPct val="120000"/>
                  </a:lnSpc>
                  <a:spcBef>
                    <a:spcPts val="100"/>
                  </a:spcBef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marL="0" marR="0" lvl="0" indent="0" algn="l" defTabSz="685165" rtl="0" eaLnBrk="1" fontAlgn="auto" latinLnBrk="0" hangingPunct="1">
                  <a:lnSpc>
                    <a:spcPct val="12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en-US" sz="4800" dirty="0" smtClean="0">
                    <a:solidFill>
                      <a:schemeClr val="tx1"/>
                    </a:solidFill>
                    <a:uFillTx/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ea"/>
                    <a:sym typeface="+mn-lt"/>
                  </a:rPr>
                  <a:t>666</a:t>
                </a:r>
                <a:r>
                  <a:rPr lang="en-US" altLang="zh-CN" sz="4800" dirty="0" smtClean="0">
                    <a:solidFill>
                      <a:schemeClr val="tx1"/>
                    </a:solidFill>
                    <a:uFillTx/>
                    <a:latin typeface="Adobe Gothic Std B" panose="020B0800000000000000" pitchFamily="34" charset="-128"/>
                    <a:ea typeface="Adobe Gothic Std B" panose="020B0800000000000000" pitchFamily="34" charset="-128"/>
                    <a:cs typeface="+mn-ea"/>
                    <a:sym typeface="+mn-lt"/>
                  </a:rPr>
                  <a:t>~~~</a:t>
                </a:r>
                <a:endParaRPr kumimoji="0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Gothic Std B" panose="020B0800000000000000" pitchFamily="34" charset="-128"/>
                  <a:ea typeface="Adobe Gothic Std B" panose="020B0800000000000000" pitchFamily="34" charset="-128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799731" y="421039"/>
            <a:ext cx="1247186" cy="1247186"/>
            <a:chOff x="3087535" y="2200113"/>
            <a:chExt cx="1247186" cy="1247186"/>
          </a:xfrm>
          <a:solidFill>
            <a:srgbClr val="FAC63F"/>
          </a:solidFill>
        </p:grpSpPr>
        <p:sp>
          <p:nvSpPr>
            <p:cNvPr id="17" name="Shape 14341"/>
            <p:cNvSpPr/>
            <p:nvPr/>
          </p:nvSpPr>
          <p:spPr>
            <a:xfrm rot="18900000">
              <a:off x="3087535" y="2200113"/>
              <a:ext cx="1247186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590"/>
                  </a:moveTo>
                  <a:cubicBezTo>
                    <a:pt x="21600" y="14730"/>
                    <a:pt x="20700" y="15660"/>
                    <a:pt x="19560" y="15660"/>
                  </a:cubicBezTo>
                  <a:cubicBezTo>
                    <a:pt x="19560" y="15660"/>
                    <a:pt x="19560" y="15660"/>
                    <a:pt x="19560" y="15660"/>
                  </a:cubicBezTo>
                  <a:cubicBezTo>
                    <a:pt x="19500" y="15660"/>
                    <a:pt x="19350" y="15660"/>
                    <a:pt x="19170" y="15600"/>
                  </a:cubicBezTo>
                  <a:cubicBezTo>
                    <a:pt x="18990" y="15540"/>
                    <a:pt x="18750" y="15420"/>
                    <a:pt x="18510" y="15210"/>
                  </a:cubicBezTo>
                  <a:cubicBezTo>
                    <a:pt x="18450" y="15150"/>
                    <a:pt x="18360" y="15090"/>
                    <a:pt x="18300" y="15030"/>
                  </a:cubicBezTo>
                  <a:cubicBezTo>
                    <a:pt x="18000" y="14760"/>
                    <a:pt x="17700" y="14460"/>
                    <a:pt x="17340" y="14460"/>
                  </a:cubicBezTo>
                  <a:cubicBezTo>
                    <a:pt x="16710" y="14460"/>
                    <a:pt x="16470" y="15270"/>
                    <a:pt x="16290" y="15960"/>
                  </a:cubicBezTo>
                  <a:cubicBezTo>
                    <a:pt x="16260" y="16080"/>
                    <a:pt x="16260" y="16170"/>
                    <a:pt x="16260" y="1629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0950" y="21600"/>
                    <a:pt x="10950" y="21600"/>
                    <a:pt x="10950" y="21600"/>
                  </a:cubicBezTo>
                  <a:cubicBezTo>
                    <a:pt x="10860" y="21600"/>
                    <a:pt x="10800" y="21600"/>
                    <a:pt x="10740" y="21570"/>
                  </a:cubicBezTo>
                  <a:cubicBezTo>
                    <a:pt x="9780" y="21360"/>
                    <a:pt x="9660" y="21120"/>
                    <a:pt x="9630" y="21060"/>
                  </a:cubicBezTo>
                  <a:cubicBezTo>
                    <a:pt x="9570" y="20910"/>
                    <a:pt x="9840" y="20610"/>
                    <a:pt x="10050" y="20400"/>
                  </a:cubicBezTo>
                  <a:cubicBezTo>
                    <a:pt x="10110" y="20340"/>
                    <a:pt x="10200" y="20250"/>
                    <a:pt x="10260" y="20190"/>
                  </a:cubicBezTo>
                  <a:cubicBezTo>
                    <a:pt x="10800" y="19560"/>
                    <a:pt x="10800" y="18900"/>
                    <a:pt x="10800" y="18810"/>
                  </a:cubicBezTo>
                  <a:cubicBezTo>
                    <a:pt x="10800" y="17400"/>
                    <a:pt x="9660" y="16260"/>
                    <a:pt x="8250" y="16260"/>
                  </a:cubicBezTo>
                  <a:cubicBezTo>
                    <a:pt x="6840" y="16260"/>
                    <a:pt x="5700" y="17400"/>
                    <a:pt x="5700" y="18810"/>
                  </a:cubicBezTo>
                  <a:cubicBezTo>
                    <a:pt x="5700" y="18900"/>
                    <a:pt x="5700" y="19560"/>
                    <a:pt x="6240" y="20190"/>
                  </a:cubicBezTo>
                  <a:cubicBezTo>
                    <a:pt x="6300" y="20250"/>
                    <a:pt x="6390" y="20340"/>
                    <a:pt x="6450" y="20400"/>
                  </a:cubicBezTo>
                  <a:cubicBezTo>
                    <a:pt x="6660" y="20610"/>
                    <a:pt x="6930" y="20910"/>
                    <a:pt x="6870" y="21060"/>
                  </a:cubicBezTo>
                  <a:cubicBezTo>
                    <a:pt x="6870" y="21120"/>
                    <a:pt x="6720" y="21360"/>
                    <a:pt x="5760" y="21570"/>
                  </a:cubicBezTo>
                  <a:cubicBezTo>
                    <a:pt x="5700" y="21600"/>
                    <a:pt x="5640" y="21600"/>
                    <a:pt x="555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16290"/>
                    <a:pt x="0" y="16290"/>
                    <a:pt x="0" y="16290"/>
                  </a:cubicBezTo>
                  <a:cubicBezTo>
                    <a:pt x="0" y="16200"/>
                    <a:pt x="0" y="16110"/>
                    <a:pt x="30" y="16020"/>
                  </a:cubicBezTo>
                  <a:cubicBezTo>
                    <a:pt x="270" y="15030"/>
                    <a:pt x="540" y="14730"/>
                    <a:pt x="840" y="14730"/>
                  </a:cubicBezTo>
                  <a:cubicBezTo>
                    <a:pt x="1170" y="14730"/>
                    <a:pt x="1530" y="15150"/>
                    <a:pt x="1830" y="15420"/>
                  </a:cubicBezTo>
                  <a:cubicBezTo>
                    <a:pt x="2370" y="15870"/>
                    <a:pt x="2910" y="15900"/>
                    <a:pt x="3030" y="15900"/>
                  </a:cubicBezTo>
                  <a:cubicBezTo>
                    <a:pt x="3030" y="15900"/>
                    <a:pt x="3060" y="15900"/>
                    <a:pt x="3060" y="15900"/>
                  </a:cubicBezTo>
                  <a:cubicBezTo>
                    <a:pt x="4320" y="15900"/>
                    <a:pt x="5340" y="14880"/>
                    <a:pt x="5340" y="13590"/>
                  </a:cubicBezTo>
                  <a:cubicBezTo>
                    <a:pt x="5340" y="12330"/>
                    <a:pt x="4320" y="11310"/>
                    <a:pt x="3060" y="11310"/>
                  </a:cubicBezTo>
                  <a:cubicBezTo>
                    <a:pt x="3060" y="11310"/>
                    <a:pt x="3030" y="11310"/>
                    <a:pt x="3030" y="11310"/>
                  </a:cubicBezTo>
                  <a:cubicBezTo>
                    <a:pt x="2910" y="11310"/>
                    <a:pt x="2370" y="11340"/>
                    <a:pt x="1830" y="11790"/>
                  </a:cubicBezTo>
                  <a:cubicBezTo>
                    <a:pt x="1530" y="12060"/>
                    <a:pt x="1170" y="12480"/>
                    <a:pt x="840" y="12480"/>
                  </a:cubicBezTo>
                  <a:cubicBezTo>
                    <a:pt x="540" y="12480"/>
                    <a:pt x="270" y="12180"/>
                    <a:pt x="30" y="11190"/>
                  </a:cubicBezTo>
                  <a:cubicBezTo>
                    <a:pt x="0" y="11100"/>
                    <a:pt x="0" y="11010"/>
                    <a:pt x="0" y="10920"/>
                  </a:cubicBezTo>
                  <a:cubicBezTo>
                    <a:pt x="0" y="5340"/>
                    <a:pt x="0" y="5340"/>
                    <a:pt x="0" y="5340"/>
                  </a:cubicBezTo>
                  <a:cubicBezTo>
                    <a:pt x="5550" y="5340"/>
                    <a:pt x="5550" y="5340"/>
                    <a:pt x="5550" y="5340"/>
                  </a:cubicBezTo>
                  <a:cubicBezTo>
                    <a:pt x="5640" y="5340"/>
                    <a:pt x="5730" y="5340"/>
                    <a:pt x="5820" y="5310"/>
                  </a:cubicBezTo>
                  <a:cubicBezTo>
                    <a:pt x="7980" y="4830"/>
                    <a:pt x="6960" y="4110"/>
                    <a:pt x="6450" y="3510"/>
                  </a:cubicBezTo>
                  <a:cubicBezTo>
                    <a:pt x="5910" y="2910"/>
                    <a:pt x="5940" y="2310"/>
                    <a:pt x="5940" y="2310"/>
                  </a:cubicBezTo>
                  <a:cubicBezTo>
                    <a:pt x="5940" y="1020"/>
                    <a:pt x="6990" y="0"/>
                    <a:pt x="8250" y="0"/>
                  </a:cubicBezTo>
                  <a:cubicBezTo>
                    <a:pt x="9510" y="0"/>
                    <a:pt x="10560" y="1020"/>
                    <a:pt x="10560" y="2310"/>
                  </a:cubicBezTo>
                  <a:cubicBezTo>
                    <a:pt x="10560" y="2310"/>
                    <a:pt x="10590" y="2910"/>
                    <a:pt x="10050" y="3510"/>
                  </a:cubicBezTo>
                  <a:cubicBezTo>
                    <a:pt x="9540" y="4110"/>
                    <a:pt x="8550" y="4830"/>
                    <a:pt x="10680" y="5310"/>
                  </a:cubicBezTo>
                  <a:cubicBezTo>
                    <a:pt x="10770" y="5340"/>
                    <a:pt x="10860" y="5340"/>
                    <a:pt x="10950" y="5340"/>
                  </a:cubicBezTo>
                  <a:cubicBezTo>
                    <a:pt x="16260" y="5340"/>
                    <a:pt x="16260" y="5340"/>
                    <a:pt x="16260" y="5340"/>
                  </a:cubicBezTo>
                  <a:cubicBezTo>
                    <a:pt x="16260" y="10920"/>
                    <a:pt x="16260" y="10920"/>
                    <a:pt x="16260" y="10920"/>
                  </a:cubicBezTo>
                  <a:cubicBezTo>
                    <a:pt x="16260" y="11010"/>
                    <a:pt x="16260" y="11130"/>
                    <a:pt x="16290" y="11220"/>
                  </a:cubicBezTo>
                  <a:cubicBezTo>
                    <a:pt x="16470" y="11940"/>
                    <a:pt x="16710" y="12720"/>
                    <a:pt x="17340" y="12720"/>
                  </a:cubicBezTo>
                  <a:cubicBezTo>
                    <a:pt x="17700" y="12720"/>
                    <a:pt x="18000" y="12450"/>
                    <a:pt x="18300" y="12180"/>
                  </a:cubicBezTo>
                  <a:cubicBezTo>
                    <a:pt x="18360" y="12090"/>
                    <a:pt x="18450" y="12030"/>
                    <a:pt x="18510" y="11970"/>
                  </a:cubicBezTo>
                  <a:cubicBezTo>
                    <a:pt x="18990" y="11580"/>
                    <a:pt x="19440" y="11550"/>
                    <a:pt x="19530" y="11550"/>
                  </a:cubicBezTo>
                  <a:cubicBezTo>
                    <a:pt x="19560" y="11550"/>
                    <a:pt x="19560" y="11550"/>
                    <a:pt x="19560" y="11550"/>
                  </a:cubicBezTo>
                  <a:cubicBezTo>
                    <a:pt x="20700" y="11550"/>
                    <a:pt x="21600" y="12480"/>
                    <a:pt x="21600" y="1359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24"/>
            <p:cNvSpPr txBox="1"/>
            <p:nvPr/>
          </p:nvSpPr>
          <p:spPr>
            <a:xfrm rot="908242">
              <a:off x="3403798" y="2565932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哇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0740" y="0"/>
            <a:ext cx="1247186" cy="1247186"/>
            <a:chOff x="4294103" y="1465653"/>
            <a:chExt cx="1247186" cy="1247186"/>
          </a:xfrm>
          <a:solidFill>
            <a:srgbClr val="47C2FE"/>
          </a:solidFill>
        </p:grpSpPr>
        <p:sp>
          <p:nvSpPr>
            <p:cNvPr id="20" name="Shape 14331"/>
            <p:cNvSpPr/>
            <p:nvPr/>
          </p:nvSpPr>
          <p:spPr>
            <a:xfrm rot="18900000">
              <a:off x="4294103" y="1465653"/>
              <a:ext cx="1247186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50"/>
                  </a:moveTo>
                  <a:cubicBezTo>
                    <a:pt x="21600" y="9540"/>
                    <a:pt x="20580" y="10560"/>
                    <a:pt x="19290" y="10560"/>
                  </a:cubicBezTo>
                  <a:cubicBezTo>
                    <a:pt x="19290" y="10560"/>
                    <a:pt x="19290" y="10560"/>
                    <a:pt x="19290" y="10560"/>
                  </a:cubicBezTo>
                  <a:cubicBezTo>
                    <a:pt x="19170" y="10560"/>
                    <a:pt x="18630" y="10530"/>
                    <a:pt x="18090" y="10080"/>
                  </a:cubicBezTo>
                  <a:cubicBezTo>
                    <a:pt x="17760" y="9810"/>
                    <a:pt x="17400" y="9390"/>
                    <a:pt x="17070" y="9390"/>
                  </a:cubicBezTo>
                  <a:cubicBezTo>
                    <a:pt x="16770" y="9390"/>
                    <a:pt x="16500" y="9690"/>
                    <a:pt x="16290" y="10680"/>
                  </a:cubicBezTo>
                  <a:cubicBezTo>
                    <a:pt x="16260" y="10770"/>
                    <a:pt x="16260" y="10860"/>
                    <a:pt x="16260" y="10950"/>
                  </a:cubicBezTo>
                  <a:cubicBezTo>
                    <a:pt x="16260" y="16260"/>
                    <a:pt x="16260" y="16260"/>
                    <a:pt x="16260" y="16260"/>
                  </a:cubicBezTo>
                  <a:cubicBezTo>
                    <a:pt x="16260" y="16260"/>
                    <a:pt x="16260" y="16260"/>
                    <a:pt x="16260" y="16260"/>
                  </a:cubicBezTo>
                  <a:cubicBezTo>
                    <a:pt x="10680" y="16260"/>
                    <a:pt x="10680" y="16260"/>
                    <a:pt x="10680" y="16260"/>
                  </a:cubicBezTo>
                  <a:cubicBezTo>
                    <a:pt x="10560" y="16260"/>
                    <a:pt x="10470" y="16290"/>
                    <a:pt x="10350" y="16290"/>
                  </a:cubicBezTo>
                  <a:cubicBezTo>
                    <a:pt x="9450" y="16500"/>
                    <a:pt x="9000" y="16770"/>
                    <a:pt x="8880" y="17160"/>
                  </a:cubicBezTo>
                  <a:cubicBezTo>
                    <a:pt x="8760" y="17580"/>
                    <a:pt x="9120" y="17970"/>
                    <a:pt x="9420" y="18300"/>
                  </a:cubicBezTo>
                  <a:cubicBezTo>
                    <a:pt x="9480" y="18390"/>
                    <a:pt x="9540" y="18450"/>
                    <a:pt x="9600" y="18510"/>
                  </a:cubicBezTo>
                  <a:cubicBezTo>
                    <a:pt x="10050" y="19020"/>
                    <a:pt x="10050" y="19530"/>
                    <a:pt x="10050" y="19560"/>
                  </a:cubicBezTo>
                  <a:cubicBezTo>
                    <a:pt x="10050" y="20700"/>
                    <a:pt x="9120" y="21600"/>
                    <a:pt x="7980" y="21600"/>
                  </a:cubicBezTo>
                  <a:cubicBezTo>
                    <a:pt x="6870" y="21600"/>
                    <a:pt x="5940" y="20700"/>
                    <a:pt x="5940" y="19560"/>
                  </a:cubicBezTo>
                  <a:cubicBezTo>
                    <a:pt x="5940" y="19560"/>
                    <a:pt x="5940" y="19560"/>
                    <a:pt x="5940" y="19560"/>
                  </a:cubicBezTo>
                  <a:cubicBezTo>
                    <a:pt x="5940" y="19530"/>
                    <a:pt x="5910" y="19020"/>
                    <a:pt x="6360" y="18510"/>
                  </a:cubicBezTo>
                  <a:cubicBezTo>
                    <a:pt x="6420" y="18450"/>
                    <a:pt x="6480" y="18390"/>
                    <a:pt x="6570" y="18300"/>
                  </a:cubicBezTo>
                  <a:cubicBezTo>
                    <a:pt x="6870" y="17970"/>
                    <a:pt x="7230" y="17580"/>
                    <a:pt x="7110" y="17160"/>
                  </a:cubicBezTo>
                  <a:cubicBezTo>
                    <a:pt x="6990" y="16770"/>
                    <a:pt x="6510" y="16500"/>
                    <a:pt x="5610" y="16290"/>
                  </a:cubicBezTo>
                  <a:cubicBezTo>
                    <a:pt x="5520" y="16290"/>
                    <a:pt x="5400" y="16260"/>
                    <a:pt x="5310" y="16260"/>
                  </a:cubicBezTo>
                  <a:cubicBezTo>
                    <a:pt x="0" y="16260"/>
                    <a:pt x="0" y="16260"/>
                    <a:pt x="0" y="16260"/>
                  </a:cubicBezTo>
                  <a:cubicBezTo>
                    <a:pt x="0" y="10950"/>
                    <a:pt x="0" y="10950"/>
                    <a:pt x="0" y="10950"/>
                  </a:cubicBezTo>
                  <a:cubicBezTo>
                    <a:pt x="0" y="10890"/>
                    <a:pt x="0" y="10800"/>
                    <a:pt x="30" y="10740"/>
                  </a:cubicBezTo>
                  <a:cubicBezTo>
                    <a:pt x="240" y="9720"/>
                    <a:pt x="510" y="9630"/>
                    <a:pt x="570" y="9630"/>
                  </a:cubicBezTo>
                  <a:cubicBezTo>
                    <a:pt x="720" y="9630"/>
                    <a:pt x="990" y="9870"/>
                    <a:pt x="1200" y="10050"/>
                  </a:cubicBezTo>
                  <a:cubicBezTo>
                    <a:pt x="1260" y="10140"/>
                    <a:pt x="1350" y="10200"/>
                    <a:pt x="1410" y="10260"/>
                  </a:cubicBezTo>
                  <a:cubicBezTo>
                    <a:pt x="2010" y="10770"/>
                    <a:pt x="2610" y="10800"/>
                    <a:pt x="2760" y="10800"/>
                  </a:cubicBezTo>
                  <a:cubicBezTo>
                    <a:pt x="2790" y="10800"/>
                    <a:pt x="2790" y="10800"/>
                    <a:pt x="2790" y="10800"/>
                  </a:cubicBezTo>
                  <a:cubicBezTo>
                    <a:pt x="4200" y="10800"/>
                    <a:pt x="5340" y="9660"/>
                    <a:pt x="5340" y="8250"/>
                  </a:cubicBezTo>
                  <a:cubicBezTo>
                    <a:pt x="5340" y="6870"/>
                    <a:pt x="4200" y="5700"/>
                    <a:pt x="2790" y="5700"/>
                  </a:cubicBezTo>
                  <a:cubicBezTo>
                    <a:pt x="2760" y="5700"/>
                    <a:pt x="2760" y="5700"/>
                    <a:pt x="2760" y="5700"/>
                  </a:cubicBezTo>
                  <a:cubicBezTo>
                    <a:pt x="2610" y="5700"/>
                    <a:pt x="2010" y="5760"/>
                    <a:pt x="1410" y="6270"/>
                  </a:cubicBezTo>
                  <a:cubicBezTo>
                    <a:pt x="1350" y="6330"/>
                    <a:pt x="1260" y="6390"/>
                    <a:pt x="1200" y="6450"/>
                  </a:cubicBezTo>
                  <a:cubicBezTo>
                    <a:pt x="990" y="6660"/>
                    <a:pt x="720" y="6900"/>
                    <a:pt x="570" y="6900"/>
                  </a:cubicBezTo>
                  <a:cubicBezTo>
                    <a:pt x="510" y="6900"/>
                    <a:pt x="240" y="6810"/>
                    <a:pt x="30" y="5790"/>
                  </a:cubicBezTo>
                  <a:cubicBezTo>
                    <a:pt x="0" y="5700"/>
                    <a:pt x="0" y="5640"/>
                    <a:pt x="0" y="55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10" y="0"/>
                    <a:pt x="5310" y="0"/>
                    <a:pt x="5310" y="0"/>
                  </a:cubicBezTo>
                  <a:cubicBezTo>
                    <a:pt x="5400" y="0"/>
                    <a:pt x="5490" y="30"/>
                    <a:pt x="5580" y="30"/>
                  </a:cubicBezTo>
                  <a:cubicBezTo>
                    <a:pt x="7710" y="540"/>
                    <a:pt x="6690" y="1260"/>
                    <a:pt x="6180" y="1830"/>
                  </a:cubicBezTo>
                  <a:cubicBezTo>
                    <a:pt x="5670" y="2460"/>
                    <a:pt x="5700" y="3060"/>
                    <a:pt x="5700" y="3060"/>
                  </a:cubicBezTo>
                  <a:cubicBezTo>
                    <a:pt x="5700" y="4320"/>
                    <a:pt x="6720" y="5370"/>
                    <a:pt x="7980" y="5370"/>
                  </a:cubicBezTo>
                  <a:cubicBezTo>
                    <a:pt x="9270" y="5370"/>
                    <a:pt x="10290" y="4320"/>
                    <a:pt x="10290" y="3060"/>
                  </a:cubicBezTo>
                  <a:cubicBezTo>
                    <a:pt x="10290" y="3060"/>
                    <a:pt x="10320" y="2460"/>
                    <a:pt x="9810" y="1830"/>
                  </a:cubicBezTo>
                  <a:cubicBezTo>
                    <a:pt x="9300" y="1260"/>
                    <a:pt x="8280" y="540"/>
                    <a:pt x="10410" y="30"/>
                  </a:cubicBezTo>
                  <a:cubicBezTo>
                    <a:pt x="10500" y="30"/>
                    <a:pt x="10590" y="0"/>
                    <a:pt x="10680" y="0"/>
                  </a:cubicBezTo>
                  <a:cubicBezTo>
                    <a:pt x="16260" y="0"/>
                    <a:pt x="16260" y="0"/>
                    <a:pt x="16260" y="0"/>
                  </a:cubicBezTo>
                  <a:cubicBezTo>
                    <a:pt x="16260" y="5580"/>
                    <a:pt x="16260" y="5580"/>
                    <a:pt x="16260" y="5580"/>
                  </a:cubicBezTo>
                  <a:cubicBezTo>
                    <a:pt x="16260" y="5670"/>
                    <a:pt x="16260" y="5760"/>
                    <a:pt x="16290" y="5820"/>
                  </a:cubicBezTo>
                  <a:cubicBezTo>
                    <a:pt x="16500" y="6840"/>
                    <a:pt x="16770" y="7140"/>
                    <a:pt x="17070" y="7140"/>
                  </a:cubicBezTo>
                  <a:cubicBezTo>
                    <a:pt x="17400" y="7140"/>
                    <a:pt x="17760" y="6720"/>
                    <a:pt x="18090" y="6450"/>
                  </a:cubicBezTo>
                  <a:cubicBezTo>
                    <a:pt x="18600" y="6000"/>
                    <a:pt x="19140" y="5970"/>
                    <a:pt x="19260" y="5970"/>
                  </a:cubicBezTo>
                  <a:cubicBezTo>
                    <a:pt x="19290" y="5970"/>
                    <a:pt x="19290" y="5970"/>
                    <a:pt x="19290" y="5970"/>
                  </a:cubicBezTo>
                  <a:cubicBezTo>
                    <a:pt x="20580" y="5970"/>
                    <a:pt x="21600" y="6990"/>
                    <a:pt x="21600" y="8250"/>
                  </a:cubicBezTo>
                  <a:close/>
                </a:path>
              </a:pathLst>
            </a:custGeom>
            <a:solidFill>
              <a:srgbClr val="61CFE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4"/>
            <p:cNvSpPr txBox="1"/>
            <p:nvPr/>
          </p:nvSpPr>
          <p:spPr>
            <a:xfrm rot="908242">
              <a:off x="4543890" y="1737918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哇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13902" y="1657714"/>
            <a:ext cx="1249409" cy="1247186"/>
            <a:chOff x="5127164" y="2831538"/>
            <a:chExt cx="1249409" cy="1247186"/>
          </a:xfrm>
          <a:solidFill>
            <a:srgbClr val="05A0E0"/>
          </a:solidFill>
        </p:grpSpPr>
        <p:sp>
          <p:nvSpPr>
            <p:cNvPr id="24" name="Shape 14336"/>
            <p:cNvSpPr/>
            <p:nvPr/>
          </p:nvSpPr>
          <p:spPr>
            <a:xfrm rot="18900000">
              <a:off x="5127164" y="2831538"/>
              <a:ext cx="1249409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70" y="10680"/>
                  </a:moveTo>
                  <a:cubicBezTo>
                    <a:pt x="21600" y="16260"/>
                    <a:pt x="21600" y="16260"/>
                    <a:pt x="21600" y="16260"/>
                  </a:cubicBezTo>
                  <a:cubicBezTo>
                    <a:pt x="16028" y="16260"/>
                    <a:pt x="16028" y="16260"/>
                    <a:pt x="16028" y="16260"/>
                  </a:cubicBezTo>
                  <a:cubicBezTo>
                    <a:pt x="15938" y="16260"/>
                    <a:pt x="15848" y="16260"/>
                    <a:pt x="15758" y="16290"/>
                  </a:cubicBezTo>
                  <a:cubicBezTo>
                    <a:pt x="13631" y="16770"/>
                    <a:pt x="14650" y="17490"/>
                    <a:pt x="15159" y="18090"/>
                  </a:cubicBezTo>
                  <a:cubicBezTo>
                    <a:pt x="15668" y="18690"/>
                    <a:pt x="15638" y="19290"/>
                    <a:pt x="15638" y="19290"/>
                  </a:cubicBezTo>
                  <a:cubicBezTo>
                    <a:pt x="15638" y="20580"/>
                    <a:pt x="14620" y="21600"/>
                    <a:pt x="13331" y="21600"/>
                  </a:cubicBezTo>
                  <a:cubicBezTo>
                    <a:pt x="12073" y="21600"/>
                    <a:pt x="11055" y="20580"/>
                    <a:pt x="11055" y="19290"/>
                  </a:cubicBezTo>
                  <a:cubicBezTo>
                    <a:pt x="11055" y="19290"/>
                    <a:pt x="11025" y="18690"/>
                    <a:pt x="11534" y="18090"/>
                  </a:cubicBezTo>
                  <a:cubicBezTo>
                    <a:pt x="12043" y="17490"/>
                    <a:pt x="13062" y="16770"/>
                    <a:pt x="10935" y="16290"/>
                  </a:cubicBezTo>
                  <a:cubicBezTo>
                    <a:pt x="10845" y="16260"/>
                    <a:pt x="10755" y="16260"/>
                    <a:pt x="10665" y="16260"/>
                  </a:cubicBezTo>
                  <a:cubicBezTo>
                    <a:pt x="5363" y="16260"/>
                    <a:pt x="5363" y="16260"/>
                    <a:pt x="5363" y="16260"/>
                  </a:cubicBezTo>
                  <a:cubicBezTo>
                    <a:pt x="5363" y="10680"/>
                    <a:pt x="5363" y="10680"/>
                    <a:pt x="5363" y="10680"/>
                  </a:cubicBezTo>
                  <a:cubicBezTo>
                    <a:pt x="5363" y="10590"/>
                    <a:pt x="5333" y="10470"/>
                    <a:pt x="5303" y="10380"/>
                  </a:cubicBezTo>
                  <a:cubicBezTo>
                    <a:pt x="5153" y="9660"/>
                    <a:pt x="4883" y="8880"/>
                    <a:pt x="4284" y="8880"/>
                  </a:cubicBezTo>
                  <a:cubicBezTo>
                    <a:pt x="3925" y="8880"/>
                    <a:pt x="3595" y="9150"/>
                    <a:pt x="3295" y="9420"/>
                  </a:cubicBezTo>
                  <a:cubicBezTo>
                    <a:pt x="3236" y="9510"/>
                    <a:pt x="3176" y="9570"/>
                    <a:pt x="3116" y="9630"/>
                  </a:cubicBezTo>
                  <a:cubicBezTo>
                    <a:pt x="2636" y="10020"/>
                    <a:pt x="2157" y="10050"/>
                    <a:pt x="2067" y="10050"/>
                  </a:cubicBezTo>
                  <a:cubicBezTo>
                    <a:pt x="2037" y="10050"/>
                    <a:pt x="2037" y="10050"/>
                    <a:pt x="2037" y="10050"/>
                  </a:cubicBezTo>
                  <a:cubicBezTo>
                    <a:pt x="929" y="10050"/>
                    <a:pt x="0" y="9120"/>
                    <a:pt x="0" y="8010"/>
                  </a:cubicBezTo>
                  <a:cubicBezTo>
                    <a:pt x="0" y="6870"/>
                    <a:pt x="929" y="5940"/>
                    <a:pt x="2037" y="5940"/>
                  </a:cubicBezTo>
                  <a:cubicBezTo>
                    <a:pt x="2067" y="5940"/>
                    <a:pt x="2067" y="5940"/>
                    <a:pt x="2067" y="5940"/>
                  </a:cubicBezTo>
                  <a:cubicBezTo>
                    <a:pt x="2127" y="5940"/>
                    <a:pt x="2247" y="5970"/>
                    <a:pt x="2457" y="6000"/>
                  </a:cubicBezTo>
                  <a:cubicBezTo>
                    <a:pt x="2636" y="6060"/>
                    <a:pt x="2876" y="6180"/>
                    <a:pt x="3116" y="6390"/>
                  </a:cubicBezTo>
                  <a:cubicBezTo>
                    <a:pt x="3176" y="6450"/>
                    <a:pt x="3236" y="6510"/>
                    <a:pt x="3295" y="6570"/>
                  </a:cubicBezTo>
                  <a:cubicBezTo>
                    <a:pt x="3595" y="6840"/>
                    <a:pt x="3925" y="7140"/>
                    <a:pt x="4284" y="7140"/>
                  </a:cubicBezTo>
                  <a:cubicBezTo>
                    <a:pt x="4883" y="7140"/>
                    <a:pt x="5153" y="6330"/>
                    <a:pt x="5303" y="5640"/>
                  </a:cubicBezTo>
                  <a:cubicBezTo>
                    <a:pt x="5333" y="5520"/>
                    <a:pt x="5363" y="5430"/>
                    <a:pt x="5363" y="531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10665" y="0"/>
                    <a:pt x="10665" y="0"/>
                    <a:pt x="10665" y="0"/>
                  </a:cubicBezTo>
                  <a:cubicBezTo>
                    <a:pt x="10725" y="0"/>
                    <a:pt x="10785" y="0"/>
                    <a:pt x="10875" y="30"/>
                  </a:cubicBezTo>
                  <a:cubicBezTo>
                    <a:pt x="11804" y="240"/>
                    <a:pt x="11953" y="480"/>
                    <a:pt x="11983" y="540"/>
                  </a:cubicBezTo>
                  <a:cubicBezTo>
                    <a:pt x="12013" y="690"/>
                    <a:pt x="11744" y="990"/>
                    <a:pt x="11564" y="1200"/>
                  </a:cubicBezTo>
                  <a:cubicBezTo>
                    <a:pt x="11474" y="1260"/>
                    <a:pt x="11414" y="1350"/>
                    <a:pt x="11354" y="1410"/>
                  </a:cubicBezTo>
                  <a:cubicBezTo>
                    <a:pt x="10785" y="2070"/>
                    <a:pt x="10785" y="2700"/>
                    <a:pt x="10785" y="2790"/>
                  </a:cubicBezTo>
                  <a:cubicBezTo>
                    <a:pt x="10785" y="4200"/>
                    <a:pt x="11953" y="5340"/>
                    <a:pt x="13331" y="5340"/>
                  </a:cubicBezTo>
                  <a:cubicBezTo>
                    <a:pt x="14740" y="5340"/>
                    <a:pt x="15878" y="4200"/>
                    <a:pt x="15878" y="2790"/>
                  </a:cubicBezTo>
                  <a:cubicBezTo>
                    <a:pt x="15878" y="2700"/>
                    <a:pt x="15908" y="2040"/>
                    <a:pt x="15339" y="1410"/>
                  </a:cubicBezTo>
                  <a:cubicBezTo>
                    <a:pt x="15279" y="1350"/>
                    <a:pt x="15219" y="1260"/>
                    <a:pt x="15129" y="1200"/>
                  </a:cubicBezTo>
                  <a:cubicBezTo>
                    <a:pt x="14949" y="990"/>
                    <a:pt x="14680" y="690"/>
                    <a:pt x="14710" y="540"/>
                  </a:cubicBezTo>
                  <a:cubicBezTo>
                    <a:pt x="14740" y="480"/>
                    <a:pt x="14889" y="240"/>
                    <a:pt x="15818" y="30"/>
                  </a:cubicBezTo>
                  <a:cubicBezTo>
                    <a:pt x="15878" y="0"/>
                    <a:pt x="15968" y="0"/>
                    <a:pt x="16028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570" y="5310"/>
                    <a:pt x="21570" y="5310"/>
                    <a:pt x="21570" y="5310"/>
                  </a:cubicBezTo>
                  <a:cubicBezTo>
                    <a:pt x="21570" y="5400"/>
                    <a:pt x="21570" y="5490"/>
                    <a:pt x="21540" y="5580"/>
                  </a:cubicBezTo>
                  <a:cubicBezTo>
                    <a:pt x="21330" y="6570"/>
                    <a:pt x="21061" y="6870"/>
                    <a:pt x="20761" y="6870"/>
                  </a:cubicBezTo>
                  <a:cubicBezTo>
                    <a:pt x="20432" y="6870"/>
                    <a:pt x="20072" y="6450"/>
                    <a:pt x="19743" y="6180"/>
                  </a:cubicBezTo>
                  <a:cubicBezTo>
                    <a:pt x="19233" y="5730"/>
                    <a:pt x="18694" y="5700"/>
                    <a:pt x="18574" y="5700"/>
                  </a:cubicBezTo>
                  <a:cubicBezTo>
                    <a:pt x="18544" y="5700"/>
                    <a:pt x="18544" y="5700"/>
                    <a:pt x="18544" y="5700"/>
                  </a:cubicBezTo>
                  <a:cubicBezTo>
                    <a:pt x="17256" y="5700"/>
                    <a:pt x="16237" y="6720"/>
                    <a:pt x="16237" y="8010"/>
                  </a:cubicBezTo>
                  <a:cubicBezTo>
                    <a:pt x="16237" y="9270"/>
                    <a:pt x="17256" y="10290"/>
                    <a:pt x="18544" y="10290"/>
                  </a:cubicBezTo>
                  <a:cubicBezTo>
                    <a:pt x="18544" y="10290"/>
                    <a:pt x="18544" y="10290"/>
                    <a:pt x="18574" y="10290"/>
                  </a:cubicBezTo>
                  <a:cubicBezTo>
                    <a:pt x="18664" y="10290"/>
                    <a:pt x="19203" y="10260"/>
                    <a:pt x="19743" y="9810"/>
                  </a:cubicBezTo>
                  <a:cubicBezTo>
                    <a:pt x="20072" y="9540"/>
                    <a:pt x="20432" y="9120"/>
                    <a:pt x="20761" y="9120"/>
                  </a:cubicBezTo>
                  <a:cubicBezTo>
                    <a:pt x="21061" y="9120"/>
                    <a:pt x="21330" y="9420"/>
                    <a:pt x="21540" y="10440"/>
                  </a:cubicBezTo>
                  <a:cubicBezTo>
                    <a:pt x="21570" y="10500"/>
                    <a:pt x="21570" y="10590"/>
                    <a:pt x="21570" y="10680"/>
                  </a:cubicBezTo>
                  <a:close/>
                </a:path>
              </a:pathLst>
            </a:custGeom>
            <a:solidFill>
              <a:srgbClr val="61CFE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908242">
              <a:off x="5439156" y="3032846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851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哇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18" y="2385481"/>
            <a:ext cx="2493521" cy="2601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 txBox="1"/>
          <p:nvPr/>
        </p:nvSpPr>
        <p:spPr>
          <a:xfrm>
            <a:off x="929888" y="364099"/>
            <a:ext cx="23459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1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课堂总结</a:t>
            </a:r>
            <a:endParaRPr lang="en-GB" altLang="zh-CN" sz="21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232284" y="4305074"/>
            <a:ext cx="690787" cy="642940"/>
            <a:chOff x="4232283" y="4184651"/>
            <a:chExt cx="690787" cy="642940"/>
          </a:xfrm>
        </p:grpSpPr>
        <p:sp>
          <p:nvSpPr>
            <p:cNvPr id="27" name="Shape 13661"/>
            <p:cNvSpPr/>
            <p:nvPr/>
          </p:nvSpPr>
          <p:spPr>
            <a:xfrm>
              <a:off x="4232283" y="4184651"/>
              <a:ext cx="690787" cy="639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0" h="21357" extrusionOk="0">
                  <a:moveTo>
                    <a:pt x="4785" y="2603"/>
                  </a:moveTo>
                  <a:cubicBezTo>
                    <a:pt x="4785" y="2603"/>
                    <a:pt x="7653" y="-243"/>
                    <a:pt x="9700" y="16"/>
                  </a:cubicBezTo>
                  <a:cubicBezTo>
                    <a:pt x="11747" y="275"/>
                    <a:pt x="15110" y="2818"/>
                    <a:pt x="15824" y="2603"/>
                  </a:cubicBezTo>
                  <a:cubicBezTo>
                    <a:pt x="16538" y="2387"/>
                    <a:pt x="18502" y="-30"/>
                    <a:pt x="19236" y="102"/>
                  </a:cubicBezTo>
                  <a:cubicBezTo>
                    <a:pt x="19970" y="234"/>
                    <a:pt x="21600" y="-151"/>
                    <a:pt x="20228" y="3392"/>
                  </a:cubicBezTo>
                  <a:lnTo>
                    <a:pt x="11003" y="21357"/>
                  </a:lnTo>
                  <a:lnTo>
                    <a:pt x="0" y="2861"/>
                  </a:lnTo>
                  <a:lnTo>
                    <a:pt x="4785" y="2603"/>
                  </a:lnTo>
                  <a:close/>
                </a:path>
              </a:pathLst>
            </a:custGeom>
            <a:solidFill>
              <a:srgbClr val="E6E6E6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Shape 13664"/>
            <p:cNvSpPr/>
            <p:nvPr/>
          </p:nvSpPr>
          <p:spPr>
            <a:xfrm>
              <a:off x="4459429" y="4617210"/>
              <a:ext cx="262530" cy="210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23" y="21600"/>
                  </a:lnTo>
                  <a:lnTo>
                    <a:pt x="21600" y="0"/>
                  </a:lnTo>
                  <a:cubicBezTo>
                    <a:pt x="19769" y="1711"/>
                    <a:pt x="15948" y="3022"/>
                    <a:pt x="11052" y="3022"/>
                  </a:cubicBezTo>
                  <a:cubicBezTo>
                    <a:pt x="6050" y="3021"/>
                    <a:pt x="1767" y="1777"/>
                    <a:pt x="0" y="0"/>
                  </a:cubicBezTo>
                  <a:close/>
                </a:path>
              </a:pathLst>
            </a:custGeom>
            <a:solidFill>
              <a:srgbClr val="595959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Shape 13665"/>
          <p:cNvSpPr/>
          <p:nvPr/>
        </p:nvSpPr>
        <p:spPr>
          <a:xfrm>
            <a:off x="4415112" y="1726972"/>
            <a:ext cx="319546" cy="2720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445" y="21054"/>
                </a:moveTo>
                <a:cubicBezTo>
                  <a:pt x="15409" y="21356"/>
                  <a:pt x="13316" y="21600"/>
                  <a:pt x="10737" y="21600"/>
                </a:cubicBezTo>
                <a:cubicBezTo>
                  <a:pt x="8157" y="21600"/>
                  <a:pt x="6067" y="21356"/>
                  <a:pt x="6024" y="21054"/>
                </a:cubicBezTo>
                <a:cubicBezTo>
                  <a:pt x="6024" y="21054"/>
                  <a:pt x="6013" y="17098"/>
                  <a:pt x="6013" y="13916"/>
                </a:cubicBezTo>
                <a:cubicBezTo>
                  <a:pt x="6013" y="13907"/>
                  <a:pt x="5988" y="1279"/>
                  <a:pt x="5988" y="1270"/>
                </a:cubicBezTo>
                <a:lnTo>
                  <a:pt x="0" y="1270"/>
                </a:lnTo>
                <a:lnTo>
                  <a:pt x="10800" y="0"/>
                </a:lnTo>
                <a:lnTo>
                  <a:pt x="21600" y="1270"/>
                </a:lnTo>
                <a:lnTo>
                  <a:pt x="15413" y="1270"/>
                </a:lnTo>
                <a:cubicBezTo>
                  <a:pt x="15413" y="1312"/>
                  <a:pt x="15409" y="13974"/>
                  <a:pt x="15406" y="14017"/>
                </a:cubicBezTo>
                <a:cubicBezTo>
                  <a:pt x="15406" y="14102"/>
                  <a:pt x="15403" y="14187"/>
                  <a:pt x="15403" y="14274"/>
                </a:cubicBezTo>
                <a:cubicBezTo>
                  <a:pt x="15359" y="17168"/>
                  <a:pt x="15448" y="21054"/>
                  <a:pt x="15445" y="21054"/>
                </a:cubicBezTo>
                <a:close/>
              </a:path>
            </a:pathLst>
          </a:custGeom>
          <a:solidFill>
            <a:srgbClr val="FFC000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Shape 13666"/>
          <p:cNvSpPr/>
          <p:nvPr/>
        </p:nvSpPr>
        <p:spPr>
          <a:xfrm>
            <a:off x="3669024" y="2333529"/>
            <a:ext cx="836458" cy="2103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44"/>
                </a:moveTo>
                <a:lnTo>
                  <a:pt x="4131" y="0"/>
                </a:lnTo>
                <a:lnTo>
                  <a:pt x="4131" y="911"/>
                </a:lnTo>
                <a:cubicBezTo>
                  <a:pt x="4469" y="912"/>
                  <a:pt x="9374" y="914"/>
                  <a:pt x="10965" y="925"/>
                </a:cubicBezTo>
                <a:cubicBezTo>
                  <a:pt x="15048" y="952"/>
                  <a:pt x="21600" y="2005"/>
                  <a:pt x="21600" y="6000"/>
                </a:cubicBezTo>
                <a:cubicBezTo>
                  <a:pt x="21600" y="10118"/>
                  <a:pt x="21596" y="20893"/>
                  <a:pt x="21596" y="20893"/>
                </a:cubicBezTo>
                <a:cubicBezTo>
                  <a:pt x="21581" y="21284"/>
                  <a:pt x="20781" y="21600"/>
                  <a:pt x="19794" y="21600"/>
                </a:cubicBezTo>
                <a:cubicBezTo>
                  <a:pt x="18807" y="21600"/>
                  <a:pt x="18007" y="21284"/>
                  <a:pt x="17993" y="20893"/>
                </a:cubicBezTo>
                <a:cubicBezTo>
                  <a:pt x="17992" y="20893"/>
                  <a:pt x="18029" y="9551"/>
                  <a:pt x="18005" y="5769"/>
                </a:cubicBezTo>
                <a:cubicBezTo>
                  <a:pt x="17992" y="3770"/>
                  <a:pt x="14109" y="2346"/>
                  <a:pt x="11307" y="2346"/>
                </a:cubicBezTo>
                <a:lnTo>
                  <a:pt x="4131" y="2346"/>
                </a:lnTo>
                <a:lnTo>
                  <a:pt x="4131" y="3288"/>
                </a:lnTo>
                <a:lnTo>
                  <a:pt x="0" y="1644"/>
                </a:lnTo>
                <a:close/>
              </a:path>
            </a:pathLst>
          </a:custGeom>
          <a:solidFill>
            <a:srgbClr val="61CFEB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Shape 13667"/>
          <p:cNvSpPr/>
          <p:nvPr/>
        </p:nvSpPr>
        <p:spPr>
          <a:xfrm>
            <a:off x="3680591" y="2877913"/>
            <a:ext cx="688253" cy="1552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227"/>
                </a:moveTo>
                <a:lnTo>
                  <a:pt x="5020" y="0"/>
                </a:lnTo>
                <a:lnTo>
                  <a:pt x="5020" y="1235"/>
                </a:lnTo>
                <a:cubicBezTo>
                  <a:pt x="5431" y="1235"/>
                  <a:pt x="6742" y="1238"/>
                  <a:pt x="8676" y="1253"/>
                </a:cubicBezTo>
                <a:cubicBezTo>
                  <a:pt x="13637" y="1290"/>
                  <a:pt x="21600" y="2716"/>
                  <a:pt x="21600" y="8129"/>
                </a:cubicBezTo>
                <a:cubicBezTo>
                  <a:pt x="21600" y="13707"/>
                  <a:pt x="21595" y="20642"/>
                  <a:pt x="21595" y="20642"/>
                </a:cubicBezTo>
                <a:cubicBezTo>
                  <a:pt x="21576" y="21172"/>
                  <a:pt x="20604" y="21600"/>
                  <a:pt x="19405" y="21600"/>
                </a:cubicBezTo>
                <a:cubicBezTo>
                  <a:pt x="18206" y="21600"/>
                  <a:pt x="17233" y="21172"/>
                  <a:pt x="17216" y="20642"/>
                </a:cubicBezTo>
                <a:cubicBezTo>
                  <a:pt x="17215" y="20642"/>
                  <a:pt x="17260" y="12940"/>
                  <a:pt x="17231" y="7816"/>
                </a:cubicBezTo>
                <a:cubicBezTo>
                  <a:pt x="17215" y="5108"/>
                  <a:pt x="12497" y="3178"/>
                  <a:pt x="9091" y="3178"/>
                </a:cubicBezTo>
                <a:lnTo>
                  <a:pt x="5020" y="3178"/>
                </a:lnTo>
                <a:lnTo>
                  <a:pt x="5020" y="4455"/>
                </a:lnTo>
                <a:lnTo>
                  <a:pt x="0" y="2227"/>
                </a:lnTo>
                <a:close/>
              </a:path>
            </a:pathLst>
          </a:custGeom>
          <a:solidFill>
            <a:srgbClr val="FFC000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Shape 13668"/>
          <p:cNvSpPr/>
          <p:nvPr/>
        </p:nvSpPr>
        <p:spPr>
          <a:xfrm>
            <a:off x="4778915" y="2877913"/>
            <a:ext cx="688253" cy="1552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227"/>
                </a:moveTo>
                <a:lnTo>
                  <a:pt x="16580" y="0"/>
                </a:lnTo>
                <a:lnTo>
                  <a:pt x="16580" y="1235"/>
                </a:lnTo>
                <a:cubicBezTo>
                  <a:pt x="16170" y="1235"/>
                  <a:pt x="14858" y="1238"/>
                  <a:pt x="12924" y="1253"/>
                </a:cubicBezTo>
                <a:cubicBezTo>
                  <a:pt x="7963" y="1290"/>
                  <a:pt x="0" y="2716"/>
                  <a:pt x="0" y="8129"/>
                </a:cubicBezTo>
                <a:cubicBezTo>
                  <a:pt x="0" y="13707"/>
                  <a:pt x="5" y="20642"/>
                  <a:pt x="5" y="20642"/>
                </a:cubicBezTo>
                <a:cubicBezTo>
                  <a:pt x="24" y="21172"/>
                  <a:pt x="996" y="21600"/>
                  <a:pt x="2195" y="21600"/>
                </a:cubicBezTo>
                <a:cubicBezTo>
                  <a:pt x="3394" y="21600"/>
                  <a:pt x="4367" y="21172"/>
                  <a:pt x="4383" y="20642"/>
                </a:cubicBezTo>
                <a:cubicBezTo>
                  <a:pt x="4385" y="20642"/>
                  <a:pt x="4339" y="12940"/>
                  <a:pt x="4369" y="7816"/>
                </a:cubicBezTo>
                <a:cubicBezTo>
                  <a:pt x="4385" y="5108"/>
                  <a:pt x="9103" y="3178"/>
                  <a:pt x="12509" y="3178"/>
                </a:cubicBezTo>
                <a:lnTo>
                  <a:pt x="16580" y="3178"/>
                </a:lnTo>
                <a:lnTo>
                  <a:pt x="16580" y="4455"/>
                </a:lnTo>
                <a:lnTo>
                  <a:pt x="21600" y="2227"/>
                </a:lnTo>
                <a:close/>
              </a:path>
            </a:pathLst>
          </a:custGeom>
          <a:solidFill>
            <a:srgbClr val="FFC000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Shape 13669"/>
          <p:cNvSpPr/>
          <p:nvPr/>
        </p:nvSpPr>
        <p:spPr>
          <a:xfrm>
            <a:off x="4640108" y="2334253"/>
            <a:ext cx="836458" cy="2102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44"/>
                </a:moveTo>
                <a:lnTo>
                  <a:pt x="17469" y="0"/>
                </a:lnTo>
                <a:lnTo>
                  <a:pt x="17469" y="911"/>
                </a:lnTo>
                <a:cubicBezTo>
                  <a:pt x="17131" y="912"/>
                  <a:pt x="12226" y="914"/>
                  <a:pt x="10635" y="925"/>
                </a:cubicBezTo>
                <a:cubicBezTo>
                  <a:pt x="6552" y="952"/>
                  <a:pt x="0" y="2005"/>
                  <a:pt x="0" y="6000"/>
                </a:cubicBezTo>
                <a:cubicBezTo>
                  <a:pt x="0" y="10118"/>
                  <a:pt x="4" y="20893"/>
                  <a:pt x="4" y="20893"/>
                </a:cubicBezTo>
                <a:cubicBezTo>
                  <a:pt x="20" y="21284"/>
                  <a:pt x="820" y="21600"/>
                  <a:pt x="1806" y="21600"/>
                </a:cubicBezTo>
                <a:cubicBezTo>
                  <a:pt x="2793" y="21600"/>
                  <a:pt x="3593" y="21284"/>
                  <a:pt x="3607" y="20893"/>
                </a:cubicBezTo>
                <a:cubicBezTo>
                  <a:pt x="3608" y="20893"/>
                  <a:pt x="3571" y="9551"/>
                  <a:pt x="3595" y="5769"/>
                </a:cubicBezTo>
                <a:cubicBezTo>
                  <a:pt x="3608" y="3770"/>
                  <a:pt x="7491" y="2346"/>
                  <a:pt x="10293" y="2346"/>
                </a:cubicBezTo>
                <a:lnTo>
                  <a:pt x="17469" y="2346"/>
                </a:lnTo>
                <a:lnTo>
                  <a:pt x="17469" y="3288"/>
                </a:lnTo>
                <a:lnTo>
                  <a:pt x="21600" y="1644"/>
                </a:lnTo>
                <a:close/>
              </a:path>
            </a:pathLst>
          </a:custGeom>
          <a:solidFill>
            <a:srgbClr val="61CFEB"/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Shape 13670"/>
          <p:cNvSpPr/>
          <p:nvPr/>
        </p:nvSpPr>
        <p:spPr>
          <a:xfrm>
            <a:off x="5511180" y="2886712"/>
            <a:ext cx="256602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defTabSz="685800">
              <a:defRPr/>
            </a:pPr>
            <a:r>
              <a:rPr lang="zh-CN" altLang="en-US" sz="1800" b="1" dirty="0" smtClean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的（）倍</a:t>
            </a:r>
            <a:r>
              <a:rPr lang="en-US" altLang="zh-CN" sz="1800" b="1" dirty="0" smtClean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+/-</a:t>
            </a:r>
            <a:r>
              <a:rPr lang="zh-CN" altLang="en-US" sz="1800" b="1" dirty="0" smtClean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（）</a:t>
            </a:r>
            <a:endParaRPr sz="1800" b="1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Shape 13671"/>
          <p:cNvSpPr/>
          <p:nvPr/>
        </p:nvSpPr>
        <p:spPr>
          <a:xfrm>
            <a:off x="5511180" y="3174670"/>
            <a:ext cx="3309292" cy="4247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algn="ctr" defTabSz="685165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uFillTx/>
                <a:latin typeface="+mn-lt"/>
                <a:ea typeface="+mn-ea"/>
                <a:cs typeface="+mn-ea"/>
                <a:sym typeface="+mn-lt"/>
              </a:rPr>
              <a:t>根据题目中的条件选择解题方法</a:t>
            </a:r>
            <a:endParaRPr sz="1800" dirty="0">
              <a:solidFill>
                <a:prstClr val="black">
                  <a:lumMod val="75000"/>
                  <a:lumOff val="25000"/>
                </a:prstClr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Shape 13673"/>
          <p:cNvSpPr/>
          <p:nvPr/>
        </p:nvSpPr>
        <p:spPr>
          <a:xfrm>
            <a:off x="5480329" y="1858090"/>
            <a:ext cx="256602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defTabSz="685800">
              <a:defRPr/>
            </a:pPr>
            <a:r>
              <a:rPr lang="zh-CN" altLang="en-US" sz="1800" b="1" dirty="0" smtClean="0">
                <a:solidFill>
                  <a:srgbClr val="61CFEB"/>
                </a:solidFill>
                <a:latin typeface="+mn-lt"/>
                <a:ea typeface="+mn-ea"/>
                <a:cs typeface="+mn-ea"/>
                <a:sym typeface="+mn-lt"/>
              </a:rPr>
              <a:t>的（）倍</a:t>
            </a:r>
            <a:endParaRPr sz="1800" b="1" dirty="0">
              <a:solidFill>
                <a:srgbClr val="61CFE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Shape 13674"/>
          <p:cNvSpPr/>
          <p:nvPr/>
        </p:nvSpPr>
        <p:spPr>
          <a:xfrm>
            <a:off x="5444879" y="2236318"/>
            <a:ext cx="3632820" cy="7571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algn="ctr" defTabSz="685165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uFillTx/>
                <a:latin typeface="+mn-lt"/>
                <a:ea typeface="+mn-ea"/>
                <a:cs typeface="+mn-ea"/>
                <a:sym typeface="+mn-lt"/>
              </a:rPr>
              <a:t>以较大的量或几倍数为等量关系建立方程</a:t>
            </a:r>
            <a:endParaRPr sz="1800" dirty="0">
              <a:solidFill>
                <a:prstClr val="black">
                  <a:lumMod val="75000"/>
                  <a:lumOff val="25000"/>
                </a:prstClr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Shape 13676"/>
          <p:cNvSpPr/>
          <p:nvPr/>
        </p:nvSpPr>
        <p:spPr>
          <a:xfrm>
            <a:off x="929888" y="2877913"/>
            <a:ext cx="2683263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 algn="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defTabSz="685800">
              <a:defRPr/>
            </a:pPr>
            <a:r>
              <a:rPr lang="en-US" altLang="zh-CN" sz="4800" b="1" dirty="0" smtClean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=</a:t>
            </a:r>
            <a:endParaRPr sz="4800" b="1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Shape 13677"/>
          <p:cNvSpPr/>
          <p:nvPr/>
        </p:nvSpPr>
        <p:spPr>
          <a:xfrm>
            <a:off x="539552" y="3385707"/>
            <a:ext cx="3646384" cy="4247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algn="ctr" defTabSz="685165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uFillTx/>
                <a:latin typeface="+mn-lt"/>
                <a:ea typeface="+mn-ea"/>
                <a:cs typeface="+mn-ea"/>
                <a:sym typeface="+mn-lt"/>
              </a:rPr>
              <a:t>以题中的等量为等量关系建立方程</a:t>
            </a:r>
            <a:endParaRPr sz="1800" dirty="0">
              <a:solidFill>
                <a:prstClr val="black">
                  <a:lumMod val="75000"/>
                  <a:lumOff val="25000"/>
                </a:prstClr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Shape 13679"/>
          <p:cNvSpPr/>
          <p:nvPr/>
        </p:nvSpPr>
        <p:spPr>
          <a:xfrm>
            <a:off x="1047130" y="2067694"/>
            <a:ext cx="256602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 algn="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defTabSz="685800">
              <a:defRPr/>
            </a:pPr>
            <a:r>
              <a:rPr lang="en-US" altLang="zh-CN" sz="1800" b="1" dirty="0">
                <a:solidFill>
                  <a:srgbClr val="61CFEB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endParaRPr sz="1800" b="1" dirty="0">
              <a:solidFill>
                <a:srgbClr val="61CFE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Shape 13680"/>
          <p:cNvSpPr/>
          <p:nvPr/>
        </p:nvSpPr>
        <p:spPr>
          <a:xfrm>
            <a:off x="539552" y="2355651"/>
            <a:ext cx="3073599" cy="622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 defTabSz="685165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uFillTx/>
                <a:latin typeface="+mn-lt"/>
                <a:ea typeface="+mn-ea"/>
                <a:cs typeface="+mn-ea"/>
                <a:sym typeface="+mn-lt"/>
              </a:rPr>
              <a:t>以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uFillTx/>
                <a:latin typeface="+mn-lt"/>
                <a:ea typeface="+mn-ea"/>
                <a:cs typeface="+mn-ea"/>
                <a:sym typeface="+mn-lt"/>
              </a:rPr>
              <a:t>相差数为等量关系建立方程</a:t>
            </a:r>
          </a:p>
          <a:p>
            <a:pPr defTabSz="685165">
              <a:defRPr sz="1800">
                <a:solidFill>
                  <a:srgbClr val="000000"/>
                </a:solidFill>
                <a:uFillTx/>
              </a:defRPr>
            </a:pPr>
            <a:endParaRPr sz="1000" dirty="0">
              <a:solidFill>
                <a:prstClr val="black">
                  <a:lumMod val="75000"/>
                  <a:lumOff val="25000"/>
                </a:prstClr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Shape 13682"/>
          <p:cNvSpPr/>
          <p:nvPr/>
        </p:nvSpPr>
        <p:spPr>
          <a:xfrm>
            <a:off x="3222471" y="387739"/>
            <a:ext cx="2566021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 algn="ct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defTabSz="685800">
              <a:defRPr/>
            </a:pPr>
            <a:r>
              <a:rPr lang="en-US" altLang="zh-CN" sz="4800" b="1" dirty="0">
                <a:solidFill>
                  <a:srgbClr val="FFC000"/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  <a:endParaRPr sz="4800" b="1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Shape 13683"/>
          <p:cNvSpPr/>
          <p:nvPr/>
        </p:nvSpPr>
        <p:spPr>
          <a:xfrm>
            <a:off x="3046069" y="1203598"/>
            <a:ext cx="3089251" cy="3961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>
            <a:lvl1pPr algn="ct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defTabSz="685165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uFillTx/>
                <a:latin typeface="+mn-lt"/>
                <a:ea typeface="+mn-ea"/>
                <a:cs typeface="+mn-ea"/>
                <a:sym typeface="+mn-lt"/>
              </a:rPr>
              <a:t>以总量为等量关系建立方程</a:t>
            </a:r>
            <a:endParaRPr sz="1800" dirty="0">
              <a:solidFill>
                <a:prstClr val="black">
                  <a:lumMod val="75000"/>
                  <a:lumOff val="25000"/>
                </a:prstClr>
              </a:solidFill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494"/>
            <a:ext cx="544068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2" grpId="0" animBg="1"/>
      <p:bldP spid="35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32514" y="627534"/>
            <a:ext cx="9111486" cy="4276446"/>
          </a:xfrm>
          <a:prstGeom prst="ellipse">
            <a:avLst/>
          </a:prstGeom>
          <a:solidFill>
            <a:srgbClr val="FFC000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zh-CN" sz="1600" dirty="0"/>
          </a:p>
        </p:txBody>
      </p:sp>
      <p:sp>
        <p:nvSpPr>
          <p:cNvPr id="34" name="Title 1"/>
          <p:cNvSpPr txBox="1"/>
          <p:nvPr/>
        </p:nvSpPr>
        <p:spPr>
          <a:xfrm>
            <a:off x="929888" y="364099"/>
            <a:ext cx="23459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100" dirty="0" smtClean="0">
                <a:solidFill>
                  <a:srgbClr val="00B0F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ea"/>
                <a:sym typeface="+mn-lt"/>
              </a:rPr>
              <a:t>课后练一练</a:t>
            </a:r>
            <a:endParaRPr lang="en-GB" altLang="zh-CN" sz="2100" dirty="0">
              <a:solidFill>
                <a:srgbClr val="00B0F0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494"/>
            <a:ext cx="544068" cy="609600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0" y="1780695"/>
            <a:ext cx="2202207" cy="2202207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 flipH="1">
            <a:off x="6941793" y="1572141"/>
            <a:ext cx="2202207" cy="220220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2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2102872" y="1059582"/>
            <a:ext cx="2585817" cy="848036"/>
          </a:xfrm>
          <a:prstGeom prst="wedgeRoundRectCallout">
            <a:avLst>
              <a:gd name="adj1" fmla="val -51352"/>
              <a:gd name="adj2" fmla="val 100200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4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松鼠妈妈采松籽，晴天每天可以采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20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个，雨天每天只能采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12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个。</a:t>
            </a:r>
            <a:endParaRPr kumimoji="0" 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 rot="21275899">
            <a:off x="4172166" y="2061915"/>
            <a:ext cx="2825832" cy="817734"/>
          </a:xfrm>
          <a:prstGeom prst="wedgeEllipseCallout">
            <a:avLst>
              <a:gd name="adj1" fmla="val 27798"/>
              <a:gd name="adj2" fmla="val 101189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它一连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8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天共采了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112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个松籽。</a:t>
            </a:r>
            <a:endParaRPr kumimoji="0" 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1800" y="3147814"/>
            <a:ext cx="30243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Segoe UI Black" panose="020B0A02040204020203" pitchFamily="34" charset="0"/>
                <a:cs typeface="Segoe UI Black" panose="020B0A02040204020203" pitchFamily="34" charset="0"/>
              </a:rPr>
              <a:t>这</a:t>
            </a:r>
            <a:r>
              <a:rPr lang="en-US" altLang="zh-CN" sz="20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8</a:t>
            </a:r>
            <a:r>
              <a:rPr lang="zh-CN" altLang="zh-CN" sz="2000" dirty="0">
                <a:solidFill>
                  <a:schemeClr val="bg1"/>
                </a:solidFill>
                <a:latin typeface="Segoe UI Black" panose="020B0A02040204020203" pitchFamily="34" charset="0"/>
                <a:cs typeface="Segoe UI Black" panose="020B0A02040204020203" pitchFamily="34" charset="0"/>
              </a:rPr>
              <a:t>天当中有多少天晴天？有多少天雨天？</a:t>
            </a:r>
          </a:p>
          <a:p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 txBox="1"/>
          <p:nvPr/>
        </p:nvSpPr>
        <p:spPr>
          <a:xfrm>
            <a:off x="929888" y="364099"/>
            <a:ext cx="3063282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10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天才一</a:t>
            </a:r>
            <a:r>
              <a:rPr lang="zh-CN" altLang="en-US" sz="21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出手，就知有没有</a:t>
            </a:r>
            <a:endParaRPr lang="en-GB" altLang="zh-CN" sz="210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494"/>
            <a:ext cx="544068" cy="60960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276768" y="1411874"/>
            <a:ext cx="3088848" cy="3088848"/>
          </a:xfrm>
          <a:prstGeom prst="ellipse">
            <a:avLst/>
          </a:prstGeom>
          <a:solidFill>
            <a:schemeClr val="bg1"/>
          </a:solidFill>
          <a:ln w="19050">
            <a:solidFill>
              <a:srgbClr val="61CFE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41141" y="1330680"/>
            <a:ext cx="3251236" cy="3251236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9943" y="1788689"/>
            <a:ext cx="981877" cy="787606"/>
            <a:chOff x="1010426" y="1671943"/>
            <a:chExt cx="1443042" cy="1382734"/>
          </a:xfrm>
        </p:grpSpPr>
        <p:grpSp>
          <p:nvGrpSpPr>
            <p:cNvPr id="18" name="组合 17"/>
            <p:cNvGrpSpPr/>
            <p:nvPr/>
          </p:nvGrpSpPr>
          <p:grpSpPr>
            <a:xfrm>
              <a:off x="1010426" y="1671943"/>
              <a:ext cx="1382734" cy="1382734"/>
              <a:chOff x="5533163" y="1969001"/>
              <a:chExt cx="1382734" cy="1382734"/>
            </a:xfrm>
            <a:effectLst>
              <a:outerShdw blurRad="228600" dist="165100" dir="5400000" sx="86000" sy="86000" algn="ctr" rotWithShape="0">
                <a:srgbClr val="000000">
                  <a:alpha val="39000"/>
                </a:srgbClr>
              </a:outerShdw>
            </a:effectLst>
          </p:grpSpPr>
          <p:sp>
            <p:nvSpPr>
              <p:cNvPr id="20" name="椭圆 19"/>
              <p:cNvSpPr/>
              <p:nvPr/>
            </p:nvSpPr>
            <p:spPr>
              <a:xfrm>
                <a:off x="5533163" y="1969001"/>
                <a:ext cx="1382734" cy="138273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72BE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595265" y="2031103"/>
                <a:ext cx="1258530" cy="1258530"/>
              </a:xfrm>
              <a:prstGeom prst="ellipse">
                <a:avLst/>
              </a:prstGeom>
              <a:solidFill>
                <a:srgbClr val="FFC000"/>
              </a:solidFill>
              <a:ln w="19050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316003" y="2052125"/>
              <a:ext cx="1137465" cy="648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b="1" dirty="0" smtClean="0">
                  <a:solidFill>
                    <a:schemeClr val="bg1"/>
                  </a:solidFill>
                  <a:cs typeface="+mn-ea"/>
                  <a:sym typeface="+mn-lt"/>
                </a:rPr>
                <a:t>Hi~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363109" y="1919912"/>
            <a:ext cx="2927518" cy="305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1400" b="1" dirty="0" smtClean="0"/>
              <a:t>1.</a:t>
            </a:r>
            <a:r>
              <a:rPr lang="zh-CN" altLang="zh-CN" sz="1400" b="1" dirty="0" smtClean="0"/>
              <a:t>含有</a:t>
            </a:r>
            <a:r>
              <a:rPr lang="zh-CN" altLang="en-US" sz="1400" b="1" dirty="0" smtClean="0">
                <a:solidFill>
                  <a:srgbClr val="61CFEB"/>
                </a:solidFill>
              </a:rPr>
              <a:t>未知数</a:t>
            </a:r>
            <a:r>
              <a:rPr lang="zh-CN" altLang="zh-CN" sz="1400" b="1" dirty="0" smtClean="0"/>
              <a:t>的</a:t>
            </a:r>
            <a:r>
              <a:rPr lang="zh-CN" altLang="zh-CN" sz="1400" b="1" dirty="0"/>
              <a:t>等式，叫做</a:t>
            </a:r>
            <a:r>
              <a:rPr lang="zh-CN" altLang="zh-CN" sz="1400" b="1" dirty="0">
                <a:solidFill>
                  <a:srgbClr val="FF0000"/>
                </a:solidFill>
              </a:rPr>
              <a:t>方程</a:t>
            </a:r>
            <a:r>
              <a:rPr lang="zh-CN" altLang="zh-CN" sz="1400" b="1" dirty="0" smtClean="0"/>
              <a:t>。</a:t>
            </a:r>
            <a:endParaRPr lang="en-US" altLang="zh-CN" sz="1400" b="1" dirty="0" smtClean="0"/>
          </a:p>
          <a:p>
            <a:pPr defTabSz="685800">
              <a:lnSpc>
                <a:spcPct val="130000"/>
              </a:lnSpc>
            </a:pPr>
            <a:r>
              <a:rPr lang="en-US" altLang="zh-CN" sz="14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zh-CN" sz="14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等式</a:t>
            </a:r>
            <a:r>
              <a:rPr lang="zh-CN" altLang="en-US" sz="1400" b="1" dirty="0">
                <a:solidFill>
                  <a:srgbClr val="61CFEB"/>
                </a:solidFill>
              </a:rPr>
              <a:t>不一定</a:t>
            </a:r>
            <a:r>
              <a:rPr lang="zh-CN" altLang="en-US" sz="14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zh-CN" altLang="en-US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一定</a:t>
            </a:r>
            <a:r>
              <a:rPr lang="en-US" altLang="zh-CN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不一定）</a:t>
            </a:r>
            <a:r>
              <a:rPr lang="zh-CN" altLang="zh-CN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是</a:t>
            </a:r>
            <a:r>
              <a:rPr lang="zh-CN" altLang="zh-CN" sz="1400" b="1" kern="0" dirty="0">
                <a:solidFill>
                  <a:srgbClr val="FF0000"/>
                </a:solidFill>
                <a:ea typeface="宋体" panose="02010600030101010101" pitchFamily="2" charset="-122"/>
              </a:rPr>
              <a:t>方程</a:t>
            </a:r>
            <a:r>
              <a:rPr lang="zh-CN" altLang="zh-CN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，</a:t>
            </a:r>
            <a:r>
              <a:rPr lang="zh-CN" altLang="zh-CN" sz="1400" b="1" kern="0" dirty="0" smtClean="0">
                <a:solidFill>
                  <a:srgbClr val="FF0000"/>
                </a:solidFill>
                <a:ea typeface="宋体" panose="02010600030101010101" pitchFamily="2" charset="-122"/>
              </a:rPr>
              <a:t>方程</a:t>
            </a:r>
            <a:r>
              <a:rPr lang="zh-CN" altLang="en-US" sz="1400" b="1" dirty="0">
                <a:solidFill>
                  <a:srgbClr val="61CFEB"/>
                </a:solidFill>
              </a:rPr>
              <a:t>一定</a:t>
            </a:r>
            <a:r>
              <a:rPr lang="zh-CN" altLang="en-US" sz="14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（</a:t>
            </a:r>
            <a:r>
              <a:rPr lang="zh-CN" altLang="en-US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一定</a:t>
            </a:r>
            <a:r>
              <a:rPr lang="en-US" altLang="zh-CN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不一定）</a:t>
            </a:r>
            <a:r>
              <a:rPr lang="zh-CN" altLang="zh-CN" sz="1400" b="1" kern="0" dirty="0">
                <a:solidFill>
                  <a:srgbClr val="000000"/>
                </a:solidFill>
                <a:ea typeface="宋体" panose="02010600030101010101" pitchFamily="2" charset="-122"/>
              </a:rPr>
              <a:t>是</a:t>
            </a:r>
            <a:r>
              <a:rPr lang="zh-CN" altLang="zh-CN" sz="14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等式</a:t>
            </a:r>
            <a:endParaRPr lang="en-US" altLang="zh-CN" sz="1400" b="1" kern="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en-US" altLang="zh-CN" sz="1400" b="1" kern="0" dirty="0" smtClean="0">
                <a:solidFill>
                  <a:srgbClr val="000000"/>
                </a:solidFill>
                <a:ea typeface="宋体" panose="02010600030101010101" pitchFamily="2" charset="-122"/>
              </a:rPr>
              <a:t>3.</a:t>
            </a:r>
            <a:r>
              <a:rPr lang="zh-CN" altLang="zh-CN" sz="1400" b="1" dirty="0">
                <a:solidFill>
                  <a:srgbClr val="000000"/>
                </a:solidFill>
                <a:ea typeface="宋体" panose="02010600030101010101" pitchFamily="2" charset="-122"/>
              </a:rPr>
              <a:t>使方程左右两边相等的未知数的值，</a:t>
            </a:r>
            <a:r>
              <a:rPr lang="zh-CN" altLang="zh-CN" sz="14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叫做</a:t>
            </a:r>
            <a:r>
              <a:rPr lang="zh-CN" altLang="en-US" sz="1400" b="1" dirty="0">
                <a:solidFill>
                  <a:srgbClr val="61CFEB"/>
                </a:solidFill>
              </a:rPr>
              <a:t>方程的解</a:t>
            </a:r>
            <a:r>
              <a:rPr lang="zh-CN" altLang="zh-CN" sz="14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zh-CN" sz="14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en-US" altLang="zh-CN" sz="14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4.</a:t>
            </a:r>
            <a:r>
              <a:rPr lang="zh-CN" altLang="zh-CN" sz="14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求</a:t>
            </a:r>
            <a:r>
              <a:rPr lang="zh-CN" altLang="zh-CN" sz="1400" b="1" dirty="0">
                <a:solidFill>
                  <a:srgbClr val="000000"/>
                </a:solidFill>
                <a:ea typeface="宋体" panose="02010600030101010101" pitchFamily="2" charset="-122"/>
              </a:rPr>
              <a:t>方程的解的过程，</a:t>
            </a:r>
            <a:r>
              <a:rPr lang="zh-CN" altLang="zh-CN" sz="14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叫做</a:t>
            </a:r>
            <a:r>
              <a:rPr lang="zh-CN" altLang="en-US" sz="1400" b="1" dirty="0">
                <a:solidFill>
                  <a:srgbClr val="61CFEB"/>
                </a:solidFill>
              </a:rPr>
              <a:t>解方程</a:t>
            </a:r>
            <a:r>
              <a:rPr lang="zh-CN" altLang="zh-CN" sz="1400" b="1" dirty="0" smtClean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endParaRPr lang="zh-CN" altLang="zh-CN" sz="14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endParaRPr lang="zh-CN" altLang="en-US" sz="1400" kern="0" dirty="0">
              <a:solidFill>
                <a:sysClr val="windowText" lastClr="000000"/>
              </a:solidFill>
            </a:endParaRPr>
          </a:p>
          <a:p>
            <a:pPr defTabSz="685800">
              <a:lnSpc>
                <a:spcPct val="130000"/>
              </a:lnSpc>
            </a:pPr>
            <a:endParaRPr lang="zh-CN" altLang="zh-CN" sz="1200" b="1" dirty="0"/>
          </a:p>
          <a:p>
            <a:pPr defTabSz="685800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  <a:p>
            <a:pPr defTabSz="685800"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20743" y="742220"/>
            <a:ext cx="2214246" cy="2214246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1CFE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08204" y="2608555"/>
            <a:ext cx="2214246" cy="2214246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61CFEB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23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2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3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6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7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23" grpId="0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23" grpId="0"/>
          <p:bldP spid="24" grpId="0" animBg="1"/>
          <p:bldP spid="2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0000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904179" y="93122"/>
            <a:ext cx="830687" cy="830687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051720" y="272687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solidFill>
                  <a:prstClr val="black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天才一出手，就知有没有</a:t>
            </a:r>
            <a:endParaRPr lang="zh-CN" altLang="en-US" sz="2700" dirty="0">
              <a:solidFill>
                <a:prstClr val="black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25" name="Picture 2" descr="p6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54"/>
          <a:stretch>
            <a:fillRect/>
          </a:stretch>
        </p:blipFill>
        <p:spPr bwMode="auto">
          <a:xfrm>
            <a:off x="2734866" y="1653779"/>
            <a:ext cx="3426619" cy="160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2897982" y="3598069"/>
            <a:ext cx="2921794" cy="449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</a:t>
            </a:r>
            <a:endParaRPr lang="zh-CN" altLang="en-US" sz="21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2250282" y="1508523"/>
            <a:ext cx="156567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 i="1">
                <a:latin typeface="Times New Roman" panose="02020603050405020304" pitchFamily="18" charset="0"/>
                <a:ea typeface="楷体_GB2312" pitchFamily="1" charset="-122"/>
              </a:rPr>
              <a:t>x</a:t>
            </a: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100" b="1">
                <a:latin typeface="楷体_GB2312" pitchFamily="1" charset="-122"/>
                <a:ea typeface="楷体_GB2312" pitchFamily="1" charset="-122"/>
              </a:rPr>
              <a:t>千克</a:t>
            </a: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3657600" y="1750219"/>
            <a:ext cx="110490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0.5 </a:t>
            </a:r>
            <a:r>
              <a:rPr lang="zh-CN" altLang="en-US" sz="2100">
                <a:latin typeface="Calibri" panose="020F0502020204030204" pitchFamily="34" charset="0"/>
                <a:ea typeface="楷体_GB2312" pitchFamily="1" charset="-122"/>
              </a:rPr>
              <a:t>kg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5141119" y="1534717"/>
            <a:ext cx="996554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2.5 </a:t>
            </a:r>
            <a:r>
              <a:rPr lang="zh-CN" altLang="en-US" sz="2100">
                <a:latin typeface="Calibri" panose="020F0502020204030204" pitchFamily="34" charset="0"/>
                <a:ea typeface="楷体_GB2312" pitchFamily="1" charset="-122"/>
              </a:rPr>
              <a:t>kg</a:t>
            </a: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1703785" y="1006079"/>
            <a:ext cx="421243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1" charset="-122"/>
              </a:rPr>
              <a:t>2. 你会根据下面的图列出方程吗? </a:t>
            </a:r>
          </a:p>
        </p:txBody>
      </p:sp>
    </p:spTree>
    <p:extLst>
      <p:ext uri="{BB962C8B-B14F-4D97-AF65-F5344CB8AC3E}">
        <p14:creationId xmlns:p14="http://schemas.microsoft.com/office/powerpoint/2010/main" val="244936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0000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904179" y="73666"/>
            <a:ext cx="830687" cy="830687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979712" y="273183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solidFill>
                  <a:prstClr val="black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天才一出手，就知有没有</a:t>
            </a:r>
            <a:endParaRPr lang="zh-CN" altLang="en-US" sz="2700" dirty="0">
              <a:solidFill>
                <a:prstClr val="black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25" name="Picture 2" descr="p6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54"/>
          <a:stretch>
            <a:fillRect/>
          </a:stretch>
        </p:blipFill>
        <p:spPr bwMode="auto">
          <a:xfrm>
            <a:off x="2734866" y="1653779"/>
            <a:ext cx="3426619" cy="160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2897982" y="3598069"/>
            <a:ext cx="2921794" cy="449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100" b="1" i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1" charset="-122"/>
              </a:rPr>
              <a:t>         x</a:t>
            </a:r>
            <a:r>
              <a:rPr lang="zh-CN" altLang="en-US" sz="21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1" charset="-122"/>
              </a:rPr>
              <a:t> + 0.5 = 2.5</a:t>
            </a: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2250282" y="1508523"/>
            <a:ext cx="1565672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 i="1">
                <a:latin typeface="Times New Roman" panose="02020603050405020304" pitchFamily="18" charset="0"/>
                <a:ea typeface="楷体_GB2312" pitchFamily="1" charset="-122"/>
              </a:rPr>
              <a:t>x</a:t>
            </a: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100" b="1">
                <a:latin typeface="楷体_GB2312" pitchFamily="1" charset="-122"/>
                <a:ea typeface="楷体_GB2312" pitchFamily="1" charset="-122"/>
              </a:rPr>
              <a:t>千克</a:t>
            </a: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3657600" y="1750219"/>
            <a:ext cx="1104900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0.5 </a:t>
            </a:r>
            <a:r>
              <a:rPr lang="zh-CN" altLang="en-US" sz="2100">
                <a:latin typeface="Calibri" panose="020F0502020204030204" pitchFamily="34" charset="0"/>
                <a:ea typeface="楷体_GB2312" pitchFamily="1" charset="-122"/>
              </a:rPr>
              <a:t>kg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5141119" y="1534717"/>
            <a:ext cx="996554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2.5 </a:t>
            </a:r>
            <a:r>
              <a:rPr lang="zh-CN" altLang="en-US" sz="2100">
                <a:latin typeface="Calibri" panose="020F0502020204030204" pitchFamily="34" charset="0"/>
                <a:ea typeface="楷体_GB2312" pitchFamily="1" charset="-122"/>
              </a:rPr>
              <a:t>kg</a:t>
            </a: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1703785" y="1006079"/>
            <a:ext cx="4212431" cy="39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1" charset="-122"/>
              </a:rPr>
              <a:t>2. 你会根据下面的图列出方程吗? </a:t>
            </a:r>
          </a:p>
        </p:txBody>
      </p:sp>
    </p:spTree>
    <p:extLst>
      <p:ext uri="{BB962C8B-B14F-4D97-AF65-F5344CB8AC3E}">
        <p14:creationId xmlns:p14="http://schemas.microsoft.com/office/powerpoint/2010/main" val="82630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6627" name="Group 2"/>
          <p:cNvGrpSpPr>
            <a:grpSpLocks/>
          </p:cNvGrpSpPr>
          <p:nvPr/>
        </p:nvGrpSpPr>
        <p:grpSpPr bwMode="auto">
          <a:xfrm>
            <a:off x="1376362" y="1522763"/>
            <a:ext cx="5624513" cy="2477691"/>
            <a:chOff x="0" y="43"/>
            <a:chExt cx="4724" cy="2081"/>
          </a:xfrm>
        </p:grpSpPr>
        <p:sp>
          <p:nvSpPr>
            <p:cNvPr id="26639" name="Rectangle 3"/>
            <p:cNvSpPr>
              <a:spLocks noChangeArrowheads="1"/>
            </p:cNvSpPr>
            <p:nvPr/>
          </p:nvSpPr>
          <p:spPr bwMode="auto">
            <a:xfrm>
              <a:off x="0" y="970"/>
              <a:ext cx="4724" cy="234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 w="19050">
              <a:solidFill>
                <a:srgbClr val="0099FF"/>
              </a:solidFill>
              <a:miter lim="800000"/>
              <a:headEnd/>
              <a:tailEnd/>
            </a:ln>
          </p:spPr>
          <p:txBody>
            <a:bodyPr lIns="67500" tIns="35100" rIns="67500" bIns="3510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ea typeface="宋体" panose="02010600030101010101" pitchFamily="2" charset="-122"/>
              </a:endParaRPr>
            </a:p>
          </p:txBody>
        </p:sp>
        <p:sp>
          <p:nvSpPr>
            <p:cNvPr id="26640" name="Rectangle 4"/>
            <p:cNvSpPr>
              <a:spLocks noChangeArrowheads="1"/>
            </p:cNvSpPr>
            <p:nvPr/>
          </p:nvSpPr>
          <p:spPr bwMode="auto">
            <a:xfrm>
              <a:off x="0" y="1657"/>
              <a:ext cx="2158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小明 </a:t>
              </a:r>
              <a:r>
                <a:rPr lang="zh-CN" altLang="en-US" sz="2100" b="1" i="1">
                  <a:latin typeface="Times New Roman" panose="02020603050405020304" pitchFamily="18" charset="0"/>
                  <a:ea typeface="楷体_GB2312" pitchFamily="1" charset="-122"/>
                </a:rPr>
                <a:t>x</a:t>
              </a: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 岁  爸爸 40 岁</a:t>
              </a:r>
            </a:p>
          </p:txBody>
        </p:sp>
        <p:pic>
          <p:nvPicPr>
            <p:cNvPr id="26641" name="Picture 5" descr="p-66-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590" b="41095"/>
            <a:stretch>
              <a:fillRect/>
            </a:stretch>
          </p:blipFill>
          <p:spPr bwMode="auto">
            <a:xfrm>
              <a:off x="135" y="106"/>
              <a:ext cx="1175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42" name="Group 6"/>
            <p:cNvGrpSpPr>
              <a:grpSpLocks/>
            </p:cNvGrpSpPr>
            <p:nvPr/>
          </p:nvGrpSpPr>
          <p:grpSpPr bwMode="auto">
            <a:xfrm>
              <a:off x="1224" y="43"/>
              <a:ext cx="1311" cy="657"/>
              <a:chOff x="0" y="0"/>
              <a:chExt cx="1311" cy="657"/>
            </a:xfrm>
          </p:grpSpPr>
          <p:pic>
            <p:nvPicPr>
              <p:cNvPr id="26643" name="Picture 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0" y="64"/>
                <a:ext cx="1139" cy="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44" name="Rectangle 8"/>
              <p:cNvSpPr>
                <a:spLocks noChangeArrowheads="1"/>
              </p:cNvSpPr>
              <p:nvPr/>
            </p:nvSpPr>
            <p:spPr bwMode="auto">
              <a:xfrm>
                <a:off x="139" y="0"/>
                <a:ext cx="1172" cy="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7500" tIns="35100" rIns="67500" bIns="351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100" b="1" dirty="0">
                    <a:latin typeface="Times New Roman" panose="02020603050405020304" pitchFamily="18" charset="0"/>
                    <a:ea typeface="楷体_GB2312" pitchFamily="1" charset="-122"/>
                  </a:rPr>
                  <a:t>我们俩相</a:t>
                </a:r>
              </a:p>
              <a:p>
                <a:pPr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100" b="1" dirty="0">
                    <a:latin typeface="Times New Roman" panose="02020603050405020304" pitchFamily="18" charset="0"/>
                    <a:ea typeface="楷体_GB2312" pitchFamily="1" charset="-122"/>
                  </a:rPr>
                  <a:t>差 28 岁。</a:t>
                </a:r>
              </a:p>
            </p:txBody>
          </p:sp>
          <p:sp>
            <p:nvSpPr>
              <p:cNvPr id="26645" name="Line 9"/>
              <p:cNvSpPr>
                <a:spLocks noChangeShapeType="1"/>
              </p:cNvSpPr>
              <p:nvPr/>
            </p:nvSpPr>
            <p:spPr bwMode="auto">
              <a:xfrm>
                <a:off x="1127" y="139"/>
                <a:ext cx="0" cy="436"/>
              </a:xfrm>
              <a:prstGeom prst="line">
                <a:avLst/>
              </a:prstGeom>
              <a:noFill/>
              <a:ln w="15240">
                <a:solidFill>
                  <a:srgbClr val="00A2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350"/>
              </a:p>
            </p:txBody>
          </p:sp>
        </p:grpSp>
      </p:grpSp>
      <p:sp>
        <p:nvSpPr>
          <p:cNvPr id="26628" name="Rectangle 10"/>
          <p:cNvSpPr>
            <a:spLocks noChangeArrowheads="1"/>
          </p:cNvSpPr>
          <p:nvPr/>
        </p:nvSpPr>
        <p:spPr bwMode="auto">
          <a:xfrm>
            <a:off x="1590675" y="844153"/>
            <a:ext cx="4751785" cy="555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3. 请你用方程表示下面的数量关系。</a:t>
            </a:r>
          </a:p>
        </p:txBody>
      </p:sp>
      <p:sp>
        <p:nvSpPr>
          <p:cNvPr id="26629" name="Line 11"/>
          <p:cNvSpPr>
            <a:spLocks noChangeShapeType="1"/>
          </p:cNvSpPr>
          <p:nvPr/>
        </p:nvSpPr>
        <p:spPr bwMode="auto">
          <a:xfrm>
            <a:off x="4326833" y="1570363"/>
            <a:ext cx="0" cy="259199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67500" tIns="35100" rIns="67500" bIns="35100">
            <a:spAutoFit/>
          </a:bodyPr>
          <a:lstStyle/>
          <a:p>
            <a:endParaRPr lang="zh-CN" altLang="en-US" sz="1350"/>
          </a:p>
        </p:txBody>
      </p:sp>
      <p:pic>
        <p:nvPicPr>
          <p:cNvPr id="2663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"/>
          <a:stretch>
            <a:fillRect/>
          </a:stretch>
        </p:blipFill>
        <p:spPr bwMode="auto">
          <a:xfrm>
            <a:off x="5289796" y="1669814"/>
            <a:ext cx="1877616" cy="63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15"/>
          <p:cNvGrpSpPr>
            <a:grpSpLocks/>
          </p:cNvGrpSpPr>
          <p:nvPr/>
        </p:nvGrpSpPr>
        <p:grpSpPr bwMode="auto">
          <a:xfrm>
            <a:off x="4453419" y="1557865"/>
            <a:ext cx="2846785" cy="2512219"/>
            <a:chOff x="0" y="0"/>
            <a:chExt cx="2391" cy="2110"/>
          </a:xfrm>
        </p:grpSpPr>
        <p:pic>
          <p:nvPicPr>
            <p:cNvPr id="26634" name="Picture 16" descr="p-66-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4336" r="30571" b="36118"/>
            <a:stretch>
              <a:fillRect/>
            </a:stretch>
          </p:blipFill>
          <p:spPr bwMode="auto">
            <a:xfrm>
              <a:off x="0" y="642"/>
              <a:ext cx="776" cy="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5" name="Rectangle 17"/>
            <p:cNvSpPr>
              <a:spLocks noChangeArrowheads="1"/>
            </p:cNvSpPr>
            <p:nvPr/>
          </p:nvSpPr>
          <p:spPr bwMode="auto">
            <a:xfrm>
              <a:off x="1021" y="462"/>
              <a:ext cx="889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00" b="1" i="1">
                  <a:latin typeface="Times New Roman" panose="02020603050405020304" pitchFamily="18" charset="0"/>
                  <a:ea typeface="楷体_GB2312" pitchFamily="1" charset="-122"/>
                </a:rPr>
                <a:t>y</a:t>
              </a: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 厘米</a:t>
              </a:r>
            </a:p>
          </p:txBody>
        </p:sp>
        <p:sp>
          <p:nvSpPr>
            <p:cNvPr id="26636" name="Rectangle 18"/>
            <p:cNvSpPr>
              <a:spLocks noChangeArrowheads="1"/>
            </p:cNvSpPr>
            <p:nvPr/>
          </p:nvSpPr>
          <p:spPr bwMode="auto">
            <a:xfrm>
              <a:off x="642" y="0"/>
              <a:ext cx="1749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我比你矮 5</a:t>
              </a:r>
              <a:r>
                <a:rPr lang="zh-CN" altLang="en-US" sz="2100" b="1" baseline="-25000">
                  <a:latin typeface="Times New Roman" panose="02020603050405020304" pitchFamily="18" charset="0"/>
                  <a:ea typeface="楷体_GB2312" pitchFamily="1" charset="-122"/>
                </a:rPr>
                <a:t> </a:t>
              </a: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cm。</a:t>
              </a:r>
            </a:p>
          </p:txBody>
        </p:sp>
        <p:sp>
          <p:nvSpPr>
            <p:cNvPr id="26637" name="Rectangle 19"/>
            <p:cNvSpPr>
              <a:spLocks noChangeArrowheads="1"/>
            </p:cNvSpPr>
            <p:nvPr/>
          </p:nvSpPr>
          <p:spPr bwMode="auto">
            <a:xfrm>
              <a:off x="50" y="227"/>
              <a:ext cx="800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00" b="1" dirty="0">
                  <a:latin typeface="Times New Roman" panose="02020603050405020304" pitchFamily="18" charset="0"/>
                  <a:ea typeface="楷体_GB2312" pitchFamily="1" charset="-122"/>
                </a:rPr>
                <a:t>152 cm</a:t>
              </a:r>
            </a:p>
          </p:txBody>
        </p:sp>
        <p:pic>
          <p:nvPicPr>
            <p:cNvPr id="26638" name="Picture 20" descr="p-66-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24" t="14336" b="36118"/>
            <a:stretch>
              <a:fillRect/>
            </a:stretch>
          </p:blipFill>
          <p:spPr bwMode="auto">
            <a:xfrm>
              <a:off x="1550" y="673"/>
              <a:ext cx="718" cy="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文本框 19"/>
          <p:cNvSpPr txBox="1"/>
          <p:nvPr/>
        </p:nvSpPr>
        <p:spPr>
          <a:xfrm>
            <a:off x="1979712" y="273183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solidFill>
                  <a:prstClr val="black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天才一出手，就知有没有</a:t>
            </a:r>
            <a:endParaRPr lang="zh-CN" altLang="en-US" sz="2700" dirty="0">
              <a:solidFill>
                <a:prstClr val="black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20000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904179" y="63939"/>
            <a:ext cx="830687" cy="830687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950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26627" name="Group 2"/>
          <p:cNvGrpSpPr>
            <a:grpSpLocks/>
          </p:cNvGrpSpPr>
          <p:nvPr/>
        </p:nvGrpSpPr>
        <p:grpSpPr bwMode="auto">
          <a:xfrm>
            <a:off x="1376362" y="1522763"/>
            <a:ext cx="5624513" cy="2477691"/>
            <a:chOff x="0" y="43"/>
            <a:chExt cx="4724" cy="2081"/>
          </a:xfrm>
        </p:grpSpPr>
        <p:sp>
          <p:nvSpPr>
            <p:cNvPr id="26639" name="Rectangle 3"/>
            <p:cNvSpPr>
              <a:spLocks noChangeArrowheads="1"/>
            </p:cNvSpPr>
            <p:nvPr/>
          </p:nvSpPr>
          <p:spPr bwMode="auto">
            <a:xfrm>
              <a:off x="0" y="970"/>
              <a:ext cx="4724" cy="234"/>
            </a:xfrm>
            <a:prstGeom prst="rect">
              <a:avLst/>
            </a:prstGeom>
            <a:solidFill>
              <a:schemeClr val="bg1">
                <a:alpha val="79999"/>
              </a:schemeClr>
            </a:solidFill>
            <a:ln w="19050">
              <a:solidFill>
                <a:srgbClr val="0099FF"/>
              </a:solidFill>
              <a:miter lim="800000"/>
              <a:headEnd/>
              <a:tailEnd/>
            </a:ln>
          </p:spPr>
          <p:txBody>
            <a:bodyPr lIns="67500" tIns="35100" rIns="67500" bIns="3510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350">
                <a:ea typeface="宋体" panose="02010600030101010101" pitchFamily="2" charset="-122"/>
              </a:endParaRPr>
            </a:p>
          </p:txBody>
        </p:sp>
        <p:sp>
          <p:nvSpPr>
            <p:cNvPr id="26640" name="Rectangle 4"/>
            <p:cNvSpPr>
              <a:spLocks noChangeArrowheads="1"/>
            </p:cNvSpPr>
            <p:nvPr/>
          </p:nvSpPr>
          <p:spPr bwMode="auto">
            <a:xfrm>
              <a:off x="0" y="1657"/>
              <a:ext cx="2158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小明 </a:t>
              </a:r>
              <a:r>
                <a:rPr lang="zh-CN" altLang="en-US" sz="2100" b="1" i="1">
                  <a:latin typeface="Times New Roman" panose="02020603050405020304" pitchFamily="18" charset="0"/>
                  <a:ea typeface="楷体_GB2312" pitchFamily="1" charset="-122"/>
                </a:rPr>
                <a:t>x</a:t>
              </a: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 岁  爸爸 40 岁</a:t>
              </a:r>
            </a:p>
          </p:txBody>
        </p:sp>
        <p:pic>
          <p:nvPicPr>
            <p:cNvPr id="26641" name="Picture 5" descr="p-66-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590" b="41095"/>
            <a:stretch>
              <a:fillRect/>
            </a:stretch>
          </p:blipFill>
          <p:spPr bwMode="auto">
            <a:xfrm>
              <a:off x="135" y="106"/>
              <a:ext cx="1175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42" name="Group 6"/>
            <p:cNvGrpSpPr>
              <a:grpSpLocks/>
            </p:cNvGrpSpPr>
            <p:nvPr/>
          </p:nvGrpSpPr>
          <p:grpSpPr bwMode="auto">
            <a:xfrm>
              <a:off x="1224" y="43"/>
              <a:ext cx="1311" cy="657"/>
              <a:chOff x="0" y="0"/>
              <a:chExt cx="1311" cy="657"/>
            </a:xfrm>
          </p:grpSpPr>
          <p:pic>
            <p:nvPicPr>
              <p:cNvPr id="26643" name="Picture 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0" y="64"/>
                <a:ext cx="1139" cy="5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44" name="Rectangle 8"/>
              <p:cNvSpPr>
                <a:spLocks noChangeArrowheads="1"/>
              </p:cNvSpPr>
              <p:nvPr/>
            </p:nvSpPr>
            <p:spPr bwMode="auto">
              <a:xfrm>
                <a:off x="139" y="0"/>
                <a:ext cx="1172" cy="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7500" tIns="35100" rIns="67500" bIns="351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100" b="1" dirty="0">
                    <a:latin typeface="Times New Roman" panose="02020603050405020304" pitchFamily="18" charset="0"/>
                    <a:ea typeface="楷体_GB2312" pitchFamily="1" charset="-122"/>
                  </a:rPr>
                  <a:t>我们俩相</a:t>
                </a:r>
              </a:p>
              <a:p>
                <a:pPr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100" b="1" dirty="0">
                    <a:latin typeface="Times New Roman" panose="02020603050405020304" pitchFamily="18" charset="0"/>
                    <a:ea typeface="楷体_GB2312" pitchFamily="1" charset="-122"/>
                  </a:rPr>
                  <a:t>差 28 岁。</a:t>
                </a:r>
              </a:p>
            </p:txBody>
          </p:sp>
          <p:sp>
            <p:nvSpPr>
              <p:cNvPr id="26645" name="Line 9"/>
              <p:cNvSpPr>
                <a:spLocks noChangeShapeType="1"/>
              </p:cNvSpPr>
              <p:nvPr/>
            </p:nvSpPr>
            <p:spPr bwMode="auto">
              <a:xfrm>
                <a:off x="1127" y="139"/>
                <a:ext cx="0" cy="436"/>
              </a:xfrm>
              <a:prstGeom prst="line">
                <a:avLst/>
              </a:prstGeom>
              <a:noFill/>
              <a:ln w="15240">
                <a:solidFill>
                  <a:srgbClr val="00A2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67500" tIns="35100" rIns="67500" bIns="35100" anchor="ctr"/>
              <a:lstStyle/>
              <a:p>
                <a:endParaRPr lang="zh-CN" altLang="en-US" sz="1350"/>
              </a:p>
            </p:txBody>
          </p:sp>
        </p:grpSp>
      </p:grpSp>
      <p:sp>
        <p:nvSpPr>
          <p:cNvPr id="26628" name="Rectangle 10"/>
          <p:cNvSpPr>
            <a:spLocks noChangeArrowheads="1"/>
          </p:cNvSpPr>
          <p:nvPr/>
        </p:nvSpPr>
        <p:spPr bwMode="auto">
          <a:xfrm>
            <a:off x="1590675" y="844153"/>
            <a:ext cx="4751785" cy="555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100" b="1">
                <a:latin typeface="Times New Roman" panose="02020603050405020304" pitchFamily="18" charset="0"/>
                <a:ea typeface="楷体_GB2312" pitchFamily="1" charset="-122"/>
              </a:rPr>
              <a:t>3. 请你用方程表示下面的数量关系。</a:t>
            </a:r>
          </a:p>
        </p:txBody>
      </p:sp>
      <p:sp>
        <p:nvSpPr>
          <p:cNvPr id="26629" name="Line 11"/>
          <p:cNvSpPr>
            <a:spLocks noChangeShapeType="1"/>
          </p:cNvSpPr>
          <p:nvPr/>
        </p:nvSpPr>
        <p:spPr bwMode="auto">
          <a:xfrm>
            <a:off x="4326833" y="1570363"/>
            <a:ext cx="0" cy="2591991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lIns="67500" tIns="35100" rIns="67500" bIns="35100">
            <a:spAutoFit/>
          </a:bodyPr>
          <a:lstStyle/>
          <a:p>
            <a:endParaRPr lang="zh-CN" altLang="en-US" sz="1350"/>
          </a:p>
        </p:txBody>
      </p:sp>
      <p:pic>
        <p:nvPicPr>
          <p:cNvPr id="2663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"/>
          <a:stretch>
            <a:fillRect/>
          </a:stretch>
        </p:blipFill>
        <p:spPr bwMode="auto">
          <a:xfrm>
            <a:off x="5289796" y="1669814"/>
            <a:ext cx="1877616" cy="63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15"/>
          <p:cNvGrpSpPr>
            <a:grpSpLocks/>
          </p:cNvGrpSpPr>
          <p:nvPr/>
        </p:nvGrpSpPr>
        <p:grpSpPr bwMode="auto">
          <a:xfrm>
            <a:off x="4453419" y="1557865"/>
            <a:ext cx="2846785" cy="2512219"/>
            <a:chOff x="0" y="0"/>
            <a:chExt cx="2391" cy="2110"/>
          </a:xfrm>
        </p:grpSpPr>
        <p:pic>
          <p:nvPicPr>
            <p:cNvPr id="26634" name="Picture 16" descr="p-66-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4336" r="30571" b="36118"/>
            <a:stretch>
              <a:fillRect/>
            </a:stretch>
          </p:blipFill>
          <p:spPr bwMode="auto">
            <a:xfrm>
              <a:off x="0" y="642"/>
              <a:ext cx="776" cy="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5" name="Rectangle 17"/>
            <p:cNvSpPr>
              <a:spLocks noChangeArrowheads="1"/>
            </p:cNvSpPr>
            <p:nvPr/>
          </p:nvSpPr>
          <p:spPr bwMode="auto">
            <a:xfrm>
              <a:off x="1021" y="462"/>
              <a:ext cx="889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00" b="1" i="1">
                  <a:latin typeface="Times New Roman" panose="02020603050405020304" pitchFamily="18" charset="0"/>
                  <a:ea typeface="楷体_GB2312" pitchFamily="1" charset="-122"/>
                </a:rPr>
                <a:t>y</a:t>
              </a: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 厘米</a:t>
              </a:r>
            </a:p>
          </p:txBody>
        </p:sp>
        <p:sp>
          <p:nvSpPr>
            <p:cNvPr id="26636" name="Rectangle 18"/>
            <p:cNvSpPr>
              <a:spLocks noChangeArrowheads="1"/>
            </p:cNvSpPr>
            <p:nvPr/>
          </p:nvSpPr>
          <p:spPr bwMode="auto">
            <a:xfrm>
              <a:off x="642" y="0"/>
              <a:ext cx="1749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我比你矮 5</a:t>
              </a:r>
              <a:r>
                <a:rPr lang="zh-CN" altLang="en-US" sz="2100" b="1" baseline="-25000">
                  <a:latin typeface="Times New Roman" panose="02020603050405020304" pitchFamily="18" charset="0"/>
                  <a:ea typeface="楷体_GB2312" pitchFamily="1" charset="-122"/>
                </a:rPr>
                <a:t> </a:t>
              </a:r>
              <a:r>
                <a:rPr lang="zh-CN" altLang="en-US" sz="2100" b="1">
                  <a:latin typeface="Times New Roman" panose="02020603050405020304" pitchFamily="18" charset="0"/>
                  <a:ea typeface="楷体_GB2312" pitchFamily="1" charset="-122"/>
                </a:rPr>
                <a:t>cm。</a:t>
              </a:r>
            </a:p>
          </p:txBody>
        </p:sp>
        <p:sp>
          <p:nvSpPr>
            <p:cNvPr id="26637" name="Rectangle 19"/>
            <p:cNvSpPr>
              <a:spLocks noChangeArrowheads="1"/>
            </p:cNvSpPr>
            <p:nvPr/>
          </p:nvSpPr>
          <p:spPr bwMode="auto">
            <a:xfrm>
              <a:off x="50" y="227"/>
              <a:ext cx="800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7500" tIns="35100" rIns="67500" bIns="351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00" b="1" dirty="0">
                  <a:latin typeface="Times New Roman" panose="02020603050405020304" pitchFamily="18" charset="0"/>
                  <a:ea typeface="楷体_GB2312" pitchFamily="1" charset="-122"/>
                </a:rPr>
                <a:t>152 cm</a:t>
              </a:r>
            </a:p>
          </p:txBody>
        </p:sp>
        <p:pic>
          <p:nvPicPr>
            <p:cNvPr id="26638" name="Picture 20" descr="p-66-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24" t="14336" b="36118"/>
            <a:stretch>
              <a:fillRect/>
            </a:stretch>
          </p:blipFill>
          <p:spPr bwMode="auto">
            <a:xfrm>
              <a:off x="1550" y="673"/>
              <a:ext cx="718" cy="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2808786" y="2468909"/>
            <a:ext cx="1518047" cy="49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100" b="1" i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x </a:t>
            </a:r>
            <a:r>
              <a:rPr lang="zh-CN" altLang="en-US" sz="2100" b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+</a:t>
            </a:r>
            <a:r>
              <a:rPr lang="zh-CN" altLang="en-US" sz="2100" b="1" i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100" b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28 = 40</a:t>
            </a: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5166833" y="2843554"/>
            <a:ext cx="1653778" cy="49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100" b="1" i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y</a:t>
            </a:r>
            <a:r>
              <a:rPr lang="zh-CN" altLang="en-US" sz="2100" b="1" i="1" baseline="-25000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100" b="1" dirty="0">
                <a:solidFill>
                  <a:srgbClr val="FFC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zh-CN" altLang="en-US" sz="2100" b="1" i="1" baseline="-25000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100" b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5</a:t>
            </a:r>
            <a:r>
              <a:rPr lang="zh-CN" altLang="en-US" sz="2100" b="1" baseline="-25000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100" b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=</a:t>
            </a:r>
            <a:r>
              <a:rPr lang="zh-CN" altLang="en-US" sz="2100" b="1" baseline="-25000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2100" b="1" dirty="0">
                <a:solidFill>
                  <a:srgbClr val="FFC000"/>
                </a:solidFill>
                <a:latin typeface="Times New Roman" panose="02020603050405020304" pitchFamily="18" charset="0"/>
                <a:ea typeface="楷体_GB2312" pitchFamily="1" charset="-122"/>
              </a:rPr>
              <a:t>152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20000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>
          <a:xfrm>
            <a:off x="1904179" y="44485"/>
            <a:ext cx="830687" cy="830687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6" name="文本框 25"/>
          <p:cNvSpPr txBox="1"/>
          <p:nvPr/>
        </p:nvSpPr>
        <p:spPr>
          <a:xfrm>
            <a:off x="1979712" y="273183"/>
            <a:ext cx="51798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2700" dirty="0" smtClean="0">
                <a:solidFill>
                  <a:prstClr val="black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天才一出手，就知有没有</a:t>
            </a:r>
            <a:endParaRPr lang="zh-CN" altLang="en-US" sz="2700" dirty="0">
              <a:solidFill>
                <a:prstClr val="black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971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4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436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43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828"/>
  <p:tag name="MH_LIBRARY" val="GRAPHIC"/>
  <p:tag name="MH_TYPE" val="Other"/>
  <p:tag name="MH_ORDER" val="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30436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28D2B"/>
      </a:accent1>
      <a:accent2>
        <a:srgbClr val="99A87D"/>
      </a:accent2>
      <a:accent3>
        <a:srgbClr val="528D2B"/>
      </a:accent3>
      <a:accent4>
        <a:srgbClr val="99A87D"/>
      </a:accent4>
      <a:accent5>
        <a:srgbClr val="528D2B"/>
      </a:accent5>
      <a:accent6>
        <a:srgbClr val="99A87D"/>
      </a:accent6>
      <a:hlink>
        <a:srgbClr val="528D2B"/>
      </a:hlink>
      <a:folHlink>
        <a:srgbClr val="99A87D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54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58CDD0"/>
      </a:accent1>
      <a:accent2>
        <a:srgbClr val="FFC305"/>
      </a:accent2>
      <a:accent3>
        <a:srgbClr val="EC7070"/>
      </a:accent3>
      <a:accent4>
        <a:srgbClr val="A5CB01"/>
      </a:accent4>
      <a:accent5>
        <a:srgbClr val="42835E"/>
      </a:accent5>
      <a:accent6>
        <a:srgbClr val="CC0066"/>
      </a:accent6>
      <a:hlink>
        <a:srgbClr val="F59E00"/>
      </a:hlink>
      <a:folHlink>
        <a:srgbClr val="42835E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自定义 54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58CDD0"/>
      </a:accent1>
      <a:accent2>
        <a:srgbClr val="FFC305"/>
      </a:accent2>
      <a:accent3>
        <a:srgbClr val="EC7070"/>
      </a:accent3>
      <a:accent4>
        <a:srgbClr val="A5CB01"/>
      </a:accent4>
      <a:accent5>
        <a:srgbClr val="42835E"/>
      </a:accent5>
      <a:accent6>
        <a:srgbClr val="CC0066"/>
      </a:accent6>
      <a:hlink>
        <a:srgbClr val="F59E00"/>
      </a:hlink>
      <a:folHlink>
        <a:srgbClr val="42835E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自定义设计方案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FBFBF"/>
      </a:accent1>
      <a:accent2>
        <a:srgbClr val="808080"/>
      </a:accent2>
      <a:accent3>
        <a:srgbClr val="BFBFBF"/>
      </a:accent3>
      <a:accent4>
        <a:srgbClr val="808080"/>
      </a:accent4>
      <a:accent5>
        <a:srgbClr val="BFBFBF"/>
      </a:accent5>
      <a:accent6>
        <a:srgbClr val="808080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(P)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28D2B"/>
    </a:accent1>
    <a:accent2>
      <a:srgbClr val="99A87D"/>
    </a:accent2>
    <a:accent3>
      <a:srgbClr val="528D2B"/>
    </a:accent3>
    <a:accent4>
      <a:srgbClr val="99A87D"/>
    </a:accent4>
    <a:accent5>
      <a:srgbClr val="528D2B"/>
    </a:accent5>
    <a:accent6>
      <a:srgbClr val="99A87D"/>
    </a:accent6>
    <a:hlink>
      <a:srgbClr val="528D2B"/>
    </a:hlink>
    <a:folHlink>
      <a:srgbClr val="99A8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2768</Words>
  <Application>Microsoft Office PowerPoint</Application>
  <PresentationFormat>全屏显示(16:9)</PresentationFormat>
  <Paragraphs>298</Paragraphs>
  <Slides>47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47</vt:i4>
      </vt:variant>
    </vt:vector>
  </HeadingPairs>
  <TitlesOfParts>
    <vt:vector size="66" baseType="lpstr">
      <vt:lpstr>Adobe Gothic Std B</vt:lpstr>
      <vt:lpstr>Roboto condensed</vt:lpstr>
      <vt:lpstr>黑体</vt:lpstr>
      <vt:lpstr>华文彩云</vt:lpstr>
      <vt:lpstr>华文琥珀</vt:lpstr>
      <vt:lpstr>楷体_GB2312</vt:lpstr>
      <vt:lpstr>宋体</vt:lpstr>
      <vt:lpstr>微软雅黑</vt:lpstr>
      <vt:lpstr>Arial</vt:lpstr>
      <vt:lpstr>Calibri</vt:lpstr>
      <vt:lpstr>Calibri Light</vt:lpstr>
      <vt:lpstr>Segoe UI Black</vt:lpstr>
      <vt:lpstr>Times New Roman</vt:lpstr>
      <vt:lpstr>第一PPT，www.1ppt.com</vt:lpstr>
      <vt:lpstr>自定义设计方案</vt:lpstr>
      <vt:lpstr>1_自定义设计方案</vt:lpstr>
      <vt:lpstr>7_自定义设计方案</vt:lpstr>
      <vt:lpstr>6_自定义设计方案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Computer</dc:creator>
  <cp:lastModifiedBy>Computer</cp:lastModifiedBy>
  <cp:revision>35</cp:revision>
  <dcterms:created xsi:type="dcterms:W3CDTF">2015-12-11T17:46:00Z</dcterms:created>
  <dcterms:modified xsi:type="dcterms:W3CDTF">2018-01-08T01:19:46Z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