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2016-10-7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438400" y="6096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/>
              <a:t>——</a:t>
            </a:r>
            <a:r>
              <a:rPr lang="zh-CN" altLang="en-US" sz="2400"/>
              <a:t>长方体和正方体</a:t>
            </a:r>
          </a:p>
        </p:txBody>
      </p:sp>
      <p:pic>
        <p:nvPicPr>
          <p:cNvPr id="2051" name="Picture 3" descr="ds情境创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613"/>
            <a:ext cx="177165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DSCF1489长方体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2708275"/>
            <a:ext cx="7010400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a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5029200"/>
            <a:ext cx="1174750" cy="18288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</p:pic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468313" y="1628775"/>
            <a:ext cx="4953000" cy="533400"/>
          </a:xfrm>
          <a:prstGeom prst="wedgeRoundRectCallout">
            <a:avLst>
              <a:gd name="adj1" fmla="val 56634"/>
              <a:gd name="adj2" fmla="val 108931"/>
              <a:gd name="adj3" fmla="val 16667"/>
            </a:avLst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800" b="1">
                <a:ea typeface="楷体_GB2312" pitchFamily="49" charset="-122"/>
              </a:rPr>
              <a:t>你能提出什么问题？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8313" y="1916113"/>
            <a:ext cx="4038600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正方体是由</a:t>
            </a:r>
            <a:r>
              <a:rPr lang="en-US" altLang="zh-CN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个</a:t>
            </a:r>
            <a:r>
              <a:rPr lang="zh-CN" altLang="en-US" sz="2800" b="1">
                <a:solidFill>
                  <a:srgbClr val="339933"/>
                </a:solidFill>
                <a:latin typeface="楷体_GB2312" pitchFamily="49" charset="-122"/>
                <a:ea typeface="楷体_GB2312" pitchFamily="49" charset="-122"/>
              </a:rPr>
              <a:t>完全相同</a:t>
            </a: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的正方形围成的立体图形。正方体也有</a:t>
            </a:r>
            <a:r>
              <a:rPr lang="en-US" altLang="zh-CN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12</a:t>
            </a: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条棱，它们的长度都相等。正方体也有</a:t>
            </a:r>
            <a:r>
              <a:rPr lang="en-US" altLang="zh-CN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8</a:t>
            </a: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个顶点。</a:t>
            </a:r>
          </a:p>
        </p:txBody>
      </p:sp>
      <p:pic>
        <p:nvPicPr>
          <p:cNvPr id="11267" name="Picture 5" descr="ds新知学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981075"/>
            <a:ext cx="16922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4932363" y="2636838"/>
            <a:ext cx="1900237" cy="1900237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utoUpdateAnimBg="0"/>
      <p:bldP spid="112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长方体 正方体的初步认识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20938"/>
            <a:ext cx="8002587" cy="407035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979613" y="1557338"/>
            <a:ext cx="4264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  <a:ea typeface="楷体_GB2312" pitchFamily="49" charset="-122"/>
              </a:rPr>
              <a:t>长方体和正方体的比较</a:t>
            </a:r>
          </a:p>
        </p:txBody>
      </p:sp>
      <p:pic>
        <p:nvPicPr>
          <p:cNvPr id="2" name="Picture 6" descr="ds新知学习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908050"/>
            <a:ext cx="16922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0" y="1557338"/>
            <a:ext cx="78120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Clr>
                <a:srgbClr val="CC3300"/>
              </a:buClr>
              <a:buFont typeface="Wingdings" pitchFamily="2" charset="2"/>
              <a:buChar char="v"/>
            </a:pPr>
            <a:r>
              <a:rPr lang="en-US" altLang="zh-CN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正方体和长方体的面</a:t>
            </a:r>
            <a:r>
              <a:rPr lang="en-US" altLang="zh-CN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棱和顶点的数目都一样。</a:t>
            </a:r>
          </a:p>
          <a:p>
            <a:pPr algn="l">
              <a:buClr>
                <a:srgbClr val="CC3300"/>
              </a:buClr>
              <a:buFont typeface="Wingdings" pitchFamily="2" charset="2"/>
              <a:buChar char="v"/>
            </a:pP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 正方体的棱长都相等。</a:t>
            </a:r>
          </a:p>
          <a:p>
            <a:pPr algn="l">
              <a:buClr>
                <a:srgbClr val="CC3300"/>
              </a:buClr>
              <a:buFont typeface="Wingdings" pitchFamily="2" charset="2"/>
              <a:buChar char="v"/>
            </a:pP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 正方体是长</a:t>
            </a:r>
            <a:r>
              <a:rPr lang="en-US" altLang="zh-CN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宽</a:t>
            </a:r>
            <a:r>
              <a:rPr lang="en-US" altLang="zh-CN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高都相等的长方体，是一种特殊的长方体。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339975" y="4221163"/>
            <a:ext cx="2971800" cy="2057400"/>
            <a:chOff x="2160" y="2400"/>
            <a:chExt cx="1872" cy="1296"/>
          </a:xfrm>
        </p:grpSpPr>
        <p:sp>
          <p:nvSpPr>
            <p:cNvPr id="13318" name="Oval 6"/>
            <p:cNvSpPr>
              <a:spLocks noChangeArrowheads="1"/>
            </p:cNvSpPr>
            <p:nvPr/>
          </p:nvSpPr>
          <p:spPr bwMode="auto">
            <a:xfrm>
              <a:off x="2160" y="2400"/>
              <a:ext cx="1872" cy="12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 sz="2400"/>
            </a:p>
          </p:txBody>
        </p:sp>
        <p:sp>
          <p:nvSpPr>
            <p:cNvPr id="13319" name="Oval 7"/>
            <p:cNvSpPr>
              <a:spLocks noChangeArrowheads="1"/>
            </p:cNvSpPr>
            <p:nvPr/>
          </p:nvSpPr>
          <p:spPr bwMode="auto">
            <a:xfrm>
              <a:off x="2544" y="2976"/>
              <a:ext cx="1152" cy="67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20" name="Text Box 8"/>
            <p:cNvSpPr txBox="1">
              <a:spLocks noChangeArrowheads="1"/>
            </p:cNvSpPr>
            <p:nvPr/>
          </p:nvSpPr>
          <p:spPr bwMode="auto">
            <a:xfrm>
              <a:off x="2736" y="2640"/>
              <a:ext cx="8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b="1">
                  <a:solidFill>
                    <a:schemeClr val="accent2"/>
                  </a:solidFill>
                  <a:ea typeface="楷体_GB2312" pitchFamily="49" charset="-122"/>
                </a:rPr>
                <a:t>长方体</a:t>
              </a:r>
            </a:p>
          </p:txBody>
        </p:sp>
        <p:sp>
          <p:nvSpPr>
            <p:cNvPr id="13321" name="Text Box 9"/>
            <p:cNvSpPr txBox="1">
              <a:spLocks noChangeArrowheads="1"/>
            </p:cNvSpPr>
            <p:nvPr/>
          </p:nvSpPr>
          <p:spPr bwMode="auto">
            <a:xfrm>
              <a:off x="2736" y="3168"/>
              <a:ext cx="8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b="1">
                  <a:solidFill>
                    <a:schemeClr val="accent2"/>
                  </a:solidFill>
                  <a:ea typeface="楷体_GB2312" pitchFamily="49" charset="-122"/>
                </a:rPr>
                <a:t>正方体</a:t>
              </a:r>
            </a:p>
          </p:txBody>
        </p:sp>
      </p:grp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1908175" y="3500438"/>
            <a:ext cx="4114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正方体和长方体的关系</a:t>
            </a:r>
          </a:p>
        </p:txBody>
      </p:sp>
      <p:pic>
        <p:nvPicPr>
          <p:cNvPr id="13317" name="Picture 11" descr="ds新知学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08050"/>
            <a:ext cx="16922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2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828800" y="1066800"/>
            <a:ext cx="5867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/>
              <a:t>总结长方体的特征</a:t>
            </a:r>
          </a:p>
          <a:p>
            <a:pPr algn="l">
              <a:spcBef>
                <a:spcPct val="50000"/>
              </a:spcBef>
            </a:pPr>
            <a:r>
              <a:rPr lang="zh-CN" altLang="en-US" sz="2000" b="1"/>
              <a:t>长方体是由</a:t>
            </a:r>
            <a:r>
              <a:rPr lang="zh-CN" altLang="en-US" sz="2000" b="1" u="sng"/>
              <a:t>          </a:t>
            </a:r>
            <a:r>
              <a:rPr lang="zh-CN" altLang="en-US" sz="2000" b="1"/>
              <a:t>长方形（特殊情况有两个相对的面</a:t>
            </a:r>
            <a:r>
              <a:rPr lang="zh-CN" altLang="en-US" sz="2000" b="1" u="sng"/>
              <a:t> </a:t>
            </a:r>
            <a:r>
              <a:rPr lang="zh-CN" altLang="en-US" sz="2000" b="1"/>
              <a:t>是</a:t>
            </a:r>
            <a:r>
              <a:rPr lang="zh-CN" altLang="en-US" sz="2000" b="1" u="sng"/>
              <a:t>          </a:t>
            </a:r>
            <a:r>
              <a:rPr lang="zh-CN" altLang="en-US" sz="2000" b="1"/>
              <a:t>形，围成的图形，</a:t>
            </a:r>
            <a:r>
              <a:rPr lang="zh-CN" altLang="en-US" sz="2000">
                <a:solidFill>
                  <a:srgbClr val="474747"/>
                </a:solidFill>
                <a:latin typeface="Arial" charset="0"/>
                <a:cs typeface="Arial" charset="0"/>
              </a:rPr>
              <a:t>在一个长方体中，相对的两个面</a:t>
            </a:r>
            <a:r>
              <a:rPr lang="zh-CN" altLang="en-US" sz="2000" u="sng">
                <a:solidFill>
                  <a:srgbClr val="474747"/>
                </a:solidFill>
                <a:latin typeface="Arial" charset="0"/>
                <a:cs typeface="Arial" charset="0"/>
              </a:rPr>
              <a:t>           </a:t>
            </a:r>
            <a:r>
              <a:rPr lang="zh-CN" altLang="en-US" sz="2000">
                <a:solidFill>
                  <a:srgbClr val="474747"/>
                </a:solidFill>
                <a:cs typeface="Arial" charset="0"/>
              </a:rPr>
              <a:t>  </a:t>
            </a:r>
            <a:r>
              <a:rPr lang="zh-CN" altLang="en-US" sz="2000">
                <a:solidFill>
                  <a:srgbClr val="474747"/>
                </a:solidFill>
                <a:latin typeface="Arial" charset="0"/>
                <a:cs typeface="Arial" charset="0"/>
              </a:rPr>
              <a:t> ，相对的棱的长度</a:t>
            </a:r>
            <a:r>
              <a:rPr lang="zh-CN" altLang="en-US" sz="2000" u="sng">
                <a:solidFill>
                  <a:srgbClr val="474747"/>
                </a:solidFill>
                <a:latin typeface="Arial" charset="0"/>
                <a:cs typeface="Arial" charset="0"/>
              </a:rPr>
              <a:t>          </a:t>
            </a:r>
            <a:r>
              <a:rPr lang="zh-CN" altLang="en-US" sz="2000">
                <a:solidFill>
                  <a:srgbClr val="474747"/>
                </a:solidFill>
                <a:latin typeface="Arial" charset="0"/>
                <a:cs typeface="Arial" charset="0"/>
              </a:rPr>
              <a:t> 。</a:t>
            </a:r>
            <a:endParaRPr lang="zh-CN" altLang="en-US" sz="2000">
              <a:latin typeface="宋体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u="sng"/>
              <a:t>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03225" y="1500188"/>
            <a:ext cx="87407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　　图中哪个是正方体？正方体的棱长是多少？正方体有几个面完全相等？</a:t>
            </a:r>
          </a:p>
        </p:txBody>
      </p:sp>
      <p:pic>
        <p:nvPicPr>
          <p:cNvPr id="14342" name="Picture 6" descr="jh知识应用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836613"/>
            <a:ext cx="16573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11188" y="2708275"/>
            <a:ext cx="8075612" cy="3387725"/>
            <a:chOff x="864" y="1920"/>
            <a:chExt cx="4176" cy="1872"/>
          </a:xfrm>
        </p:grpSpPr>
        <p:sp>
          <p:nvSpPr>
            <p:cNvPr id="15365" name="Rectangle 8"/>
            <p:cNvSpPr>
              <a:spLocks noChangeArrowheads="1"/>
            </p:cNvSpPr>
            <p:nvPr/>
          </p:nvSpPr>
          <p:spPr bwMode="auto">
            <a:xfrm>
              <a:off x="864" y="1920"/>
              <a:ext cx="4176" cy="1872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066" y="2387"/>
              <a:ext cx="3801" cy="1261"/>
              <a:chOff x="1248" y="2304"/>
              <a:chExt cx="3801" cy="1261"/>
            </a:xfrm>
          </p:grpSpPr>
          <p:sp>
            <p:nvSpPr>
              <p:cNvPr id="15367" name="Rectangle 10"/>
              <p:cNvSpPr>
                <a:spLocks noChangeArrowheads="1"/>
              </p:cNvSpPr>
              <p:nvPr/>
            </p:nvSpPr>
            <p:spPr bwMode="auto">
              <a:xfrm>
                <a:off x="1248" y="2304"/>
                <a:ext cx="1008" cy="100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887400" prstMaterial="legacyWireframe">
                <a:bevelT w="13500" h="13500" prst="angle"/>
                <a:bevelB w="13500" h="13500" prst="angle"/>
                <a:extrusionClr>
                  <a:schemeClr val="tx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15368" name="Rectangle 11"/>
              <p:cNvSpPr>
                <a:spLocks noChangeArrowheads="1"/>
              </p:cNvSpPr>
              <p:nvPr/>
            </p:nvSpPr>
            <p:spPr bwMode="auto">
              <a:xfrm>
                <a:off x="3264" y="2304"/>
                <a:ext cx="1008" cy="100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243000" prstMaterial="legacyWireframe">
                <a:bevelT w="13500" h="13500" prst="angle"/>
                <a:bevelB w="13500" h="13500" prst="angle"/>
                <a:extrusionClr>
                  <a:schemeClr val="tx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15369" name="Text Box 12"/>
              <p:cNvSpPr txBox="1">
                <a:spLocks noChangeArrowheads="1"/>
              </p:cNvSpPr>
              <p:nvPr/>
            </p:nvSpPr>
            <p:spPr bwMode="auto">
              <a:xfrm>
                <a:off x="1478" y="3312"/>
                <a:ext cx="489" cy="2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2400" b="1">
                    <a:solidFill>
                      <a:schemeClr val="accent2"/>
                    </a:solidFill>
                  </a:rPr>
                  <a:t>4</a:t>
                </a:r>
                <a:r>
                  <a:rPr lang="zh-CN" altLang="en-US" sz="2400" b="1">
                    <a:solidFill>
                      <a:schemeClr val="accent2"/>
                    </a:solidFill>
                    <a:ea typeface="楷体_GB2312" pitchFamily="49" charset="-122"/>
                  </a:rPr>
                  <a:t>厘米</a:t>
                </a:r>
              </a:p>
            </p:txBody>
          </p:sp>
          <p:sp>
            <p:nvSpPr>
              <p:cNvPr id="15370" name="Text Box 13"/>
              <p:cNvSpPr txBox="1">
                <a:spLocks noChangeArrowheads="1"/>
              </p:cNvSpPr>
              <p:nvPr/>
            </p:nvSpPr>
            <p:spPr bwMode="auto">
              <a:xfrm>
                <a:off x="2330" y="3120"/>
                <a:ext cx="489" cy="2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2400" b="1">
                    <a:solidFill>
                      <a:schemeClr val="accent2"/>
                    </a:solidFill>
                  </a:rPr>
                  <a:t>2</a:t>
                </a:r>
                <a:r>
                  <a:rPr lang="zh-CN" altLang="en-US" sz="2400" b="1">
                    <a:solidFill>
                      <a:schemeClr val="accent2"/>
                    </a:solidFill>
                    <a:ea typeface="楷体_GB2312" pitchFamily="49" charset="-122"/>
                  </a:rPr>
                  <a:t>厘米</a:t>
                </a:r>
              </a:p>
            </p:txBody>
          </p:sp>
          <p:sp>
            <p:nvSpPr>
              <p:cNvPr id="15371" name="Text Box 14"/>
              <p:cNvSpPr txBox="1">
                <a:spLocks noChangeArrowheads="1"/>
              </p:cNvSpPr>
              <p:nvPr/>
            </p:nvSpPr>
            <p:spPr bwMode="auto">
              <a:xfrm>
                <a:off x="2448" y="2304"/>
                <a:ext cx="489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2400" b="1">
                    <a:solidFill>
                      <a:schemeClr val="accent2"/>
                    </a:solidFill>
                  </a:rPr>
                  <a:t>4</a:t>
                </a:r>
                <a:r>
                  <a:rPr lang="zh-CN" altLang="en-US" sz="2400" b="1">
                    <a:solidFill>
                      <a:schemeClr val="accent2"/>
                    </a:solidFill>
                    <a:ea typeface="楷体_GB2312" pitchFamily="49" charset="-122"/>
                  </a:rPr>
                  <a:t>厘米</a:t>
                </a:r>
              </a:p>
            </p:txBody>
          </p:sp>
          <p:sp>
            <p:nvSpPr>
              <p:cNvPr id="15372" name="Text Box 15"/>
              <p:cNvSpPr txBox="1">
                <a:spLocks noChangeArrowheads="1"/>
              </p:cNvSpPr>
              <p:nvPr/>
            </p:nvSpPr>
            <p:spPr bwMode="auto">
              <a:xfrm>
                <a:off x="3482" y="3312"/>
                <a:ext cx="489" cy="2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2400" b="1">
                    <a:solidFill>
                      <a:schemeClr val="accent2"/>
                    </a:solidFill>
                  </a:rPr>
                  <a:t>4</a:t>
                </a:r>
                <a:r>
                  <a:rPr lang="zh-CN" altLang="en-US" sz="2400" b="1">
                    <a:solidFill>
                      <a:schemeClr val="accent2"/>
                    </a:solidFill>
                    <a:ea typeface="楷体_GB2312" pitchFamily="49" charset="-122"/>
                  </a:rPr>
                  <a:t>厘米</a:t>
                </a:r>
              </a:p>
            </p:txBody>
          </p:sp>
          <p:sp>
            <p:nvSpPr>
              <p:cNvPr id="15373" name="Text Box 16"/>
              <p:cNvSpPr txBox="1">
                <a:spLocks noChangeArrowheads="1"/>
              </p:cNvSpPr>
              <p:nvPr/>
            </p:nvSpPr>
            <p:spPr bwMode="auto">
              <a:xfrm>
                <a:off x="4367" y="3024"/>
                <a:ext cx="489" cy="2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2400" b="1">
                    <a:solidFill>
                      <a:schemeClr val="accent2"/>
                    </a:solidFill>
                  </a:rPr>
                  <a:t>4</a:t>
                </a:r>
                <a:r>
                  <a:rPr lang="zh-CN" altLang="en-US" sz="2400" b="1">
                    <a:solidFill>
                      <a:schemeClr val="accent2"/>
                    </a:solidFill>
                    <a:ea typeface="楷体_GB2312" pitchFamily="49" charset="-122"/>
                  </a:rPr>
                  <a:t>厘米</a:t>
                </a:r>
              </a:p>
            </p:txBody>
          </p:sp>
          <p:sp>
            <p:nvSpPr>
              <p:cNvPr id="15374" name="Text Box 17"/>
              <p:cNvSpPr txBox="1">
                <a:spLocks noChangeArrowheads="1"/>
              </p:cNvSpPr>
              <p:nvPr/>
            </p:nvSpPr>
            <p:spPr bwMode="auto">
              <a:xfrm>
                <a:off x="4560" y="2352"/>
                <a:ext cx="489" cy="2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zh-CN" sz="2400" b="1">
                    <a:solidFill>
                      <a:schemeClr val="accent2"/>
                    </a:solidFill>
                  </a:rPr>
                  <a:t>4</a:t>
                </a:r>
                <a:r>
                  <a:rPr lang="zh-CN" altLang="en-US" sz="2400" b="1">
                    <a:solidFill>
                      <a:schemeClr val="accent2"/>
                    </a:solidFill>
                    <a:ea typeface="楷体_GB2312" pitchFamily="49" charset="-122"/>
                  </a:rPr>
                  <a:t>厘米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600200" y="2133600"/>
            <a:ext cx="5410200" cy="3429000"/>
            <a:chOff x="864" y="1152"/>
            <a:chExt cx="3408" cy="2160"/>
          </a:xfrm>
        </p:grpSpPr>
        <p:sp>
          <p:nvSpPr>
            <p:cNvPr id="6164" name="AutoShape 2"/>
            <p:cNvSpPr>
              <a:spLocks noChangeArrowheads="1"/>
            </p:cNvSpPr>
            <p:nvPr/>
          </p:nvSpPr>
          <p:spPr bwMode="auto">
            <a:xfrm>
              <a:off x="864" y="1152"/>
              <a:ext cx="3408" cy="2160"/>
            </a:xfrm>
            <a:prstGeom prst="cube">
              <a:avLst>
                <a:gd name="adj" fmla="val 2738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65" name="Line 3"/>
            <p:cNvSpPr>
              <a:spLocks noChangeShapeType="1"/>
            </p:cNvSpPr>
            <p:nvPr/>
          </p:nvSpPr>
          <p:spPr bwMode="auto">
            <a:xfrm>
              <a:off x="1464" y="1152"/>
              <a:ext cx="0" cy="15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6" name="Line 4"/>
            <p:cNvSpPr>
              <a:spLocks noChangeShapeType="1"/>
            </p:cNvSpPr>
            <p:nvPr/>
          </p:nvSpPr>
          <p:spPr bwMode="auto">
            <a:xfrm flipV="1">
              <a:off x="864" y="2688"/>
              <a:ext cx="636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7" name="Line 5"/>
            <p:cNvSpPr>
              <a:spLocks noChangeShapeType="1"/>
            </p:cNvSpPr>
            <p:nvPr/>
          </p:nvSpPr>
          <p:spPr bwMode="auto">
            <a:xfrm>
              <a:off x="1488" y="2712"/>
              <a:ext cx="27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505200" y="228600"/>
            <a:ext cx="160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长方体</a:t>
            </a: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1638300" y="2133600"/>
            <a:ext cx="5334000" cy="914400"/>
          </a:xfrm>
          <a:prstGeom prst="parallelogram">
            <a:avLst>
              <a:gd name="adj" fmla="val 99437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3962400" y="2286000"/>
            <a:ext cx="129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面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571625" y="3071813"/>
            <a:ext cx="4465638" cy="252253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200400" y="4038600"/>
            <a:ext cx="76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面</a:t>
            </a:r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1600200" y="3048000"/>
            <a:ext cx="44958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1600200" y="3048000"/>
            <a:ext cx="449580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1600200" y="3048000"/>
            <a:ext cx="4495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1600200" y="3048000"/>
            <a:ext cx="449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V="1">
            <a:off x="990600" y="3124200"/>
            <a:ext cx="12954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H="1">
            <a:off x="1600200" y="3048000"/>
            <a:ext cx="4495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6084888" y="3048000"/>
            <a:ext cx="0" cy="2514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 flipV="1">
            <a:off x="6057900" y="2152650"/>
            <a:ext cx="914400" cy="9144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7315200" y="35052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</a:rPr>
              <a:t>顶点</a:t>
            </a:r>
          </a:p>
        </p:txBody>
      </p:sp>
      <p:sp>
        <p:nvSpPr>
          <p:cNvPr id="3097" name="Line 25"/>
          <p:cNvSpPr>
            <a:spLocks noChangeShapeType="1"/>
          </p:cNvSpPr>
          <p:nvPr/>
        </p:nvSpPr>
        <p:spPr bwMode="auto">
          <a:xfrm flipH="1" flipV="1">
            <a:off x="6096000" y="3124200"/>
            <a:ext cx="121920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98" name="Oval 26"/>
          <p:cNvSpPr>
            <a:spLocks noChangeArrowheads="1"/>
          </p:cNvSpPr>
          <p:nvPr/>
        </p:nvSpPr>
        <p:spPr bwMode="auto">
          <a:xfrm>
            <a:off x="5981700" y="30099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785813" y="4071938"/>
            <a:ext cx="571500" cy="51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740" b="1" dirty="0">
                <a:ea typeface="宋体" pitchFamily="2" charset="-122"/>
              </a:rPr>
              <a:t>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utoUpdateAnimBg="0"/>
      <p:bldP spid="3081" grpId="0" animBg="1"/>
      <p:bldP spid="3082" grpId="0" autoUpdateAnimBg="0"/>
      <p:bldP spid="3085" grpId="0" animBg="1"/>
      <p:bldP spid="3086" grpId="0" autoUpdateAnimBg="0"/>
      <p:bldP spid="3087" grpId="0" animBg="1"/>
      <p:bldP spid="3088" grpId="0" animBg="1"/>
      <p:bldP spid="3089" grpId="0" animBg="1"/>
      <p:bldP spid="3090" grpId="0" animBg="1"/>
      <p:bldP spid="3091" grpId="0" animBg="1"/>
      <p:bldP spid="3093" grpId="0" animBg="1"/>
      <p:bldP spid="3094" grpId="0" animBg="1"/>
      <p:bldP spid="3095" grpId="0" animBg="1"/>
      <p:bldP spid="3096" grpId="0" autoUpdateAnimBg="0"/>
      <p:bldP spid="3097" grpId="0" animBg="1"/>
      <p:bldP spid="309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AutoShape 5"/>
          <p:cNvSpPr>
            <a:spLocks noChangeArrowheads="1"/>
          </p:cNvSpPr>
          <p:nvPr/>
        </p:nvSpPr>
        <p:spPr bwMode="auto">
          <a:xfrm>
            <a:off x="3733800" y="3429000"/>
            <a:ext cx="2971800" cy="990600"/>
          </a:xfrm>
          <a:prstGeom prst="wedgeRoundRectCallout">
            <a:avLst>
              <a:gd name="adj1" fmla="val 51602"/>
              <a:gd name="adj2" fmla="val 100801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000"/>
              <a:t>我发现长方体有</a:t>
            </a:r>
            <a:r>
              <a:rPr lang="en-US" altLang="zh-CN" sz="2000"/>
              <a:t>6</a:t>
            </a:r>
            <a:r>
              <a:rPr lang="zh-CN" altLang="en-US" sz="2000"/>
              <a:t>个面，相对的两个面完全相等</a:t>
            </a:r>
            <a:r>
              <a:rPr lang="en-US" altLang="zh-CN" sz="2000"/>
              <a:t>……</a:t>
            </a:r>
          </a:p>
        </p:txBody>
      </p:sp>
      <p:sp>
        <p:nvSpPr>
          <p:cNvPr id="1031" name="AutoShape 6"/>
          <p:cNvSpPr>
            <a:spLocks noChangeArrowheads="1"/>
          </p:cNvSpPr>
          <p:nvPr/>
        </p:nvSpPr>
        <p:spPr bwMode="auto">
          <a:xfrm>
            <a:off x="457200" y="1371600"/>
            <a:ext cx="2971800" cy="533400"/>
          </a:xfrm>
          <a:prstGeom prst="wedgeRoundRectCallout">
            <a:avLst>
              <a:gd name="adj1" fmla="val -25056"/>
              <a:gd name="adj2" fmla="val 216963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/>
              <a:t>长方体有</a:t>
            </a:r>
            <a:r>
              <a:rPr lang="en-US" altLang="zh-CN" sz="2400"/>
              <a:t>8</a:t>
            </a:r>
            <a:r>
              <a:rPr lang="zh-CN" altLang="en-US" sz="2400"/>
              <a:t>个顶点。</a:t>
            </a:r>
          </a:p>
        </p:txBody>
      </p:sp>
      <p:sp>
        <p:nvSpPr>
          <p:cNvPr id="1032" name="AutoShape 7"/>
          <p:cNvSpPr>
            <a:spLocks noChangeArrowheads="1"/>
          </p:cNvSpPr>
          <p:nvPr/>
        </p:nvSpPr>
        <p:spPr bwMode="auto">
          <a:xfrm>
            <a:off x="3733800" y="1676400"/>
            <a:ext cx="3657600" cy="1295400"/>
          </a:xfrm>
          <a:prstGeom prst="wedgeRoundRectCallout">
            <a:avLst>
              <a:gd name="adj1" fmla="val -67491"/>
              <a:gd name="adj2" fmla="val 63847"/>
              <a:gd name="adj3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/>
              <a:t>长方体有</a:t>
            </a:r>
            <a:r>
              <a:rPr lang="en-US" altLang="zh-CN" sz="2400"/>
              <a:t>12</a:t>
            </a:r>
            <a:r>
              <a:rPr lang="zh-CN" altLang="en-US" sz="2400"/>
              <a:t>条棱，按长度可以分为</a:t>
            </a:r>
            <a:r>
              <a:rPr lang="en-US" altLang="zh-CN" sz="2400"/>
              <a:t>3</a:t>
            </a:r>
            <a:r>
              <a:rPr lang="zh-CN" altLang="en-US" sz="2400"/>
              <a:t>组，相对的</a:t>
            </a:r>
            <a:r>
              <a:rPr lang="en-US" altLang="zh-CN" sz="2400"/>
              <a:t>4</a:t>
            </a:r>
            <a:r>
              <a:rPr lang="zh-CN" altLang="en-US" sz="2400"/>
              <a:t>条棱相等。</a:t>
            </a:r>
          </a:p>
        </p:txBody>
      </p:sp>
      <p:sp>
        <p:nvSpPr>
          <p:cNvPr id="1033" name="Text Box 8"/>
          <p:cNvSpPr txBox="1">
            <a:spLocks noChangeArrowheads="1"/>
          </p:cNvSpPr>
          <p:nvPr/>
        </p:nvSpPr>
        <p:spPr bwMode="auto">
          <a:xfrm>
            <a:off x="990600" y="4800600"/>
            <a:ext cx="4648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ea typeface="华文新魏" pitchFamily="2" charset="-122"/>
              </a:rPr>
              <a:t>相交于一个顶点的三条棱的长度分别叫做长方体的长、宽、高。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762000" y="2895600"/>
            <a:ext cx="2286000" cy="1295400"/>
            <a:chOff x="480" y="1824"/>
            <a:chExt cx="1440" cy="816"/>
          </a:xfrm>
        </p:grpSpPr>
        <p:sp>
          <p:nvSpPr>
            <p:cNvPr id="1048" name="Line 9"/>
            <p:cNvSpPr>
              <a:spLocks noChangeShapeType="1"/>
            </p:cNvSpPr>
            <p:nvPr/>
          </p:nvSpPr>
          <p:spPr bwMode="auto">
            <a:xfrm>
              <a:off x="480" y="2016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9" name="Line 12"/>
            <p:cNvSpPr>
              <a:spLocks noChangeShapeType="1"/>
            </p:cNvSpPr>
            <p:nvPr/>
          </p:nvSpPr>
          <p:spPr bwMode="auto">
            <a:xfrm>
              <a:off x="1632" y="2016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0" name="Line 14"/>
            <p:cNvSpPr>
              <a:spLocks noChangeShapeType="1"/>
            </p:cNvSpPr>
            <p:nvPr/>
          </p:nvSpPr>
          <p:spPr bwMode="auto">
            <a:xfrm>
              <a:off x="768" y="1824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1" name="Line 15"/>
            <p:cNvSpPr>
              <a:spLocks noChangeShapeType="1"/>
            </p:cNvSpPr>
            <p:nvPr/>
          </p:nvSpPr>
          <p:spPr bwMode="auto">
            <a:xfrm>
              <a:off x="1920" y="1824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762000" y="2895600"/>
            <a:ext cx="2286000" cy="1295400"/>
            <a:chOff x="480" y="1824"/>
            <a:chExt cx="1440" cy="816"/>
          </a:xfrm>
        </p:grpSpPr>
        <p:sp>
          <p:nvSpPr>
            <p:cNvPr id="1044" name="Line 10"/>
            <p:cNvSpPr>
              <a:spLocks noChangeShapeType="1"/>
            </p:cNvSpPr>
            <p:nvPr/>
          </p:nvSpPr>
          <p:spPr bwMode="auto">
            <a:xfrm>
              <a:off x="480" y="2640"/>
              <a:ext cx="115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5" name="Line 13"/>
            <p:cNvSpPr>
              <a:spLocks noChangeShapeType="1"/>
            </p:cNvSpPr>
            <p:nvPr/>
          </p:nvSpPr>
          <p:spPr bwMode="auto">
            <a:xfrm>
              <a:off x="768" y="2448"/>
              <a:ext cx="115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6" name="Line 11"/>
            <p:cNvSpPr>
              <a:spLocks noChangeShapeType="1"/>
            </p:cNvSpPr>
            <p:nvPr/>
          </p:nvSpPr>
          <p:spPr bwMode="auto">
            <a:xfrm>
              <a:off x="480" y="2016"/>
              <a:ext cx="115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7" name="Line 16"/>
            <p:cNvSpPr>
              <a:spLocks noChangeShapeType="1"/>
            </p:cNvSpPr>
            <p:nvPr/>
          </p:nvSpPr>
          <p:spPr bwMode="auto">
            <a:xfrm>
              <a:off x="768" y="1824"/>
              <a:ext cx="115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762000" y="2895600"/>
            <a:ext cx="2286000" cy="1295400"/>
            <a:chOff x="480" y="1824"/>
            <a:chExt cx="1440" cy="816"/>
          </a:xfrm>
        </p:grpSpPr>
        <p:sp>
          <p:nvSpPr>
            <p:cNvPr id="1040" name="Line 17"/>
            <p:cNvSpPr>
              <a:spLocks noChangeShapeType="1"/>
            </p:cNvSpPr>
            <p:nvPr/>
          </p:nvSpPr>
          <p:spPr bwMode="auto">
            <a:xfrm flipV="1">
              <a:off x="480" y="1824"/>
              <a:ext cx="288" cy="192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" name="Line 18"/>
            <p:cNvSpPr>
              <a:spLocks noChangeShapeType="1"/>
            </p:cNvSpPr>
            <p:nvPr/>
          </p:nvSpPr>
          <p:spPr bwMode="auto">
            <a:xfrm flipH="1">
              <a:off x="1632" y="1824"/>
              <a:ext cx="288" cy="192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2" name="Line 19"/>
            <p:cNvSpPr>
              <a:spLocks noChangeShapeType="1"/>
            </p:cNvSpPr>
            <p:nvPr/>
          </p:nvSpPr>
          <p:spPr bwMode="auto">
            <a:xfrm flipH="1">
              <a:off x="1632" y="2448"/>
              <a:ext cx="288" cy="192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3" name="Line 20"/>
            <p:cNvSpPr>
              <a:spLocks noChangeShapeType="1"/>
            </p:cNvSpPr>
            <p:nvPr/>
          </p:nvSpPr>
          <p:spPr bwMode="auto">
            <a:xfrm flipV="1">
              <a:off x="480" y="2448"/>
              <a:ext cx="288" cy="192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37" name="Text Box 27"/>
          <p:cNvSpPr txBox="1">
            <a:spLocks noChangeArrowheads="1"/>
          </p:cNvSpPr>
          <p:nvPr/>
        </p:nvSpPr>
        <p:spPr bwMode="auto">
          <a:xfrm>
            <a:off x="2209800" y="6096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/>
              <a:t>——</a:t>
            </a:r>
            <a:r>
              <a:rPr lang="zh-CN" altLang="en-US" sz="2400"/>
              <a:t>长方体和正方体的认识</a:t>
            </a:r>
          </a:p>
        </p:txBody>
      </p:sp>
      <p:pic>
        <p:nvPicPr>
          <p:cNvPr id="4127" name="Picture 31" descr="ds新知学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16922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8" name="Picture 32" descr="a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419600"/>
            <a:ext cx="14382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4267200"/>
            <a:ext cx="609600" cy="254000"/>
          </a:xfrm>
          <a:prstGeom prst="rect">
            <a:avLst/>
          </a:prstGeom>
          <a:noFill/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4267200"/>
            <a:ext cx="304800" cy="227013"/>
          </a:xfrm>
          <a:prstGeom prst="rect">
            <a:avLst/>
          </a:prstGeom>
          <a:noFill/>
        </p:spPr>
      </p:pic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3998913"/>
            <a:ext cx="381000" cy="296862"/>
          </a:xfrm>
          <a:prstGeom prst="rect">
            <a:avLst/>
          </a:prstGeom>
          <a:noFill/>
        </p:spPr>
      </p:pic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9800" y="3429000"/>
            <a:ext cx="304800" cy="265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209800" y="6096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/>
              <a:t>——</a:t>
            </a:r>
            <a:r>
              <a:rPr lang="zh-CN" altLang="en-US" sz="2400"/>
              <a:t>长方体和正方体的认识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367088" y="2867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1143000" y="5105400"/>
            <a:ext cx="5943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/>
              <a:t>相交于一个顶点的三条棱的长度分别叫做长方体的长、宽、高。</a:t>
            </a:r>
          </a:p>
        </p:txBody>
      </p:sp>
      <p:pic>
        <p:nvPicPr>
          <p:cNvPr id="5127" name="Picture 7" descr="ds新知学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16922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325563"/>
            <a:ext cx="5667375" cy="355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58800" y="1735138"/>
            <a:ext cx="6743700" cy="3009900"/>
            <a:chOff x="744" y="1200"/>
            <a:chExt cx="4248" cy="1896"/>
          </a:xfrm>
        </p:grpSpPr>
        <p:pic>
          <p:nvPicPr>
            <p:cNvPr id="7173" name="Picture 5" descr="mofa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44" y="1200"/>
              <a:ext cx="1896" cy="1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4" name="Picture 6" descr="mofan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20" y="1200"/>
              <a:ext cx="1872" cy="1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223" name="Picture 7" descr="ds新知学习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08050"/>
            <a:ext cx="16922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50825" y="5084763"/>
            <a:ext cx="6934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　　上面图中的魔方玩具和纸盒的形状都是正方体</a:t>
            </a:r>
            <a:r>
              <a:rPr lang="en-US" altLang="zh-CN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也叫立方体</a:t>
            </a:r>
            <a:r>
              <a:rPr lang="en-US" altLang="zh-CN" sz="28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xxsx5bpage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 contrast="6000"/>
          </a:blip>
          <a:srcRect l="67761" t="74835" r="10881" b="13556"/>
          <a:stretch>
            <a:fillRect/>
          </a:stretch>
        </p:blipFill>
        <p:spPr bwMode="auto">
          <a:xfrm>
            <a:off x="1905000" y="1676400"/>
            <a:ext cx="58674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3124200" y="609600"/>
            <a:ext cx="2057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/>
              <a:t>正方体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xxsx5bpage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12000"/>
          </a:blip>
          <a:srcRect l="41505" t="78175" r="38962" b="7927"/>
          <a:stretch>
            <a:fillRect/>
          </a:stretch>
        </p:blipFill>
        <p:spPr bwMode="auto">
          <a:xfrm>
            <a:off x="1295400" y="762000"/>
            <a:ext cx="5638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s新知学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16922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Oval 3"/>
          <p:cNvSpPr>
            <a:spLocks noChangeArrowheads="1"/>
          </p:cNvSpPr>
          <p:nvPr/>
        </p:nvSpPr>
        <p:spPr bwMode="auto">
          <a:xfrm>
            <a:off x="2133600" y="990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2438400" y="762000"/>
            <a:ext cx="335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ea typeface="华文新魏" pitchFamily="2" charset="-122"/>
              </a:rPr>
              <a:t>正方体有哪些特点？</a:t>
            </a:r>
          </a:p>
        </p:txBody>
      </p:sp>
      <p:graphicFrame>
        <p:nvGraphicFramePr>
          <p:cNvPr id="6204" name="Group 60"/>
          <p:cNvGraphicFramePr>
            <a:graphicFrameLocks noGrp="1"/>
          </p:cNvGraphicFramePr>
          <p:nvPr/>
        </p:nvGraphicFramePr>
        <p:xfrm>
          <a:off x="381000" y="3962400"/>
          <a:ext cx="7086600" cy="1863344"/>
        </p:xfrm>
        <a:graphic>
          <a:graphicData uri="http://schemas.openxmlformats.org/drawingml/2006/table">
            <a:tbl>
              <a:tblPr/>
              <a:tblGrid>
                <a:gridCol w="1219200"/>
                <a:gridCol w="2057400"/>
                <a:gridCol w="2038350"/>
                <a:gridCol w="1771650"/>
              </a:tblGrid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顶点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长方体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6</a:t>
                      </a: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相对的面完全相等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12</a:t>
                      </a: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条棱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相对的棱长度相等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8</a:t>
                      </a: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个顶点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正方体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00" name="Text Box 61"/>
          <p:cNvSpPr txBox="1">
            <a:spLocks noChangeArrowheads="1"/>
          </p:cNvSpPr>
          <p:nvPr/>
        </p:nvSpPr>
        <p:spPr bwMode="auto">
          <a:xfrm>
            <a:off x="762000" y="601980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ea typeface="华文新魏" pitchFamily="2" charset="-122"/>
              </a:rPr>
              <a:t>想一想：正方体和长方体有什么联系与区别呢？</a:t>
            </a:r>
          </a:p>
        </p:txBody>
      </p:sp>
      <p:pic>
        <p:nvPicPr>
          <p:cNvPr id="3102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700213"/>
            <a:ext cx="6691313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44" name="Group 124"/>
          <p:cNvGraphicFramePr>
            <a:graphicFrameLocks noGrp="1"/>
          </p:cNvGraphicFramePr>
          <p:nvPr/>
        </p:nvGraphicFramePr>
        <p:xfrm>
          <a:off x="76200" y="609600"/>
          <a:ext cx="8915400" cy="5266944"/>
        </p:xfrm>
        <a:graphic>
          <a:graphicData uri="http://schemas.openxmlformats.org/drawingml/2006/table">
            <a:tbl>
              <a:tblPr/>
              <a:tblGrid>
                <a:gridCol w="1047750"/>
                <a:gridCol w="838200"/>
                <a:gridCol w="914400"/>
                <a:gridCol w="2228850"/>
                <a:gridCol w="1276350"/>
                <a:gridCol w="857250"/>
                <a:gridCol w="1752600"/>
              </a:tblGrid>
              <a:tr h="7223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顶点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9144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形状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大小关系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条数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长度关系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每个面都是正方形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6</a:t>
                      </a: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个面的面积都相等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所有的棱都相等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长方形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（也可能有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个相对的面是正方形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相对的面面积相等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可以分为</a:t>
                      </a: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3</a:t>
                      </a: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组，每组棱的长度都相等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80" name="AutoShape 125"/>
          <p:cNvSpPr>
            <a:spLocks noChangeArrowheads="1"/>
          </p:cNvSpPr>
          <p:nvPr/>
        </p:nvSpPr>
        <p:spPr bwMode="auto">
          <a:xfrm>
            <a:off x="381000" y="2971800"/>
            <a:ext cx="5334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81" name="AutoShape 126"/>
          <p:cNvSpPr>
            <a:spLocks noChangeArrowheads="1"/>
          </p:cNvSpPr>
          <p:nvPr/>
        </p:nvSpPr>
        <p:spPr bwMode="auto">
          <a:xfrm>
            <a:off x="190500" y="4648200"/>
            <a:ext cx="838200" cy="4572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353</Words>
  <Application>Microsoft Office PowerPoint</Application>
  <PresentationFormat>全屏显示(4:3)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微软用户</cp:lastModifiedBy>
  <cp:revision>1</cp:revision>
  <dcterms:modified xsi:type="dcterms:W3CDTF">2016-10-07T11:46:18Z</dcterms:modified>
</cp:coreProperties>
</file>