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5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5.wmf"/><Relationship Id="rId2" Type="http://schemas.openxmlformats.org/officeDocument/2006/relationships/image" Target="../media/image4.wmf"/><Relationship Id="rId1" Type="http://schemas.openxmlformats.org/officeDocument/2006/relationships/image" Target="../media/image3.wmf"/><Relationship Id="rId4" Type="http://schemas.openxmlformats.org/officeDocument/2006/relationships/image" Target="../media/image6.wmf"/></Relationships>
</file>

<file path=ppt/drawings/_rels/vmlDrawing3.vml.rels><?xml version="1.0" encoding="UTF-8" standalone="yes"?>
<Relationships xmlns="http://schemas.openxmlformats.org/package/2006/relationships"><Relationship Id="rId3" Type="http://schemas.openxmlformats.org/officeDocument/2006/relationships/image" Target="../media/image9.wmf"/><Relationship Id="rId2" Type="http://schemas.openxmlformats.org/officeDocument/2006/relationships/image" Target="../media/image8.wmf"/><Relationship Id="rId1" Type="http://schemas.openxmlformats.org/officeDocument/2006/relationships/image" Target="../media/image7.wmf"/><Relationship Id="rId4" Type="http://schemas.openxmlformats.org/officeDocument/2006/relationships/image" Target="../media/image10.wmf"/></Relationships>
</file>

<file path=ppt/media/image1.wmf>
</file>

<file path=ppt/media/image10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 algn="ctr">
              <a:defRPr sz="4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055688"/>
          </a:xfrm>
        </p:spPr>
        <p:txBody>
          <a:bodyPr/>
          <a:lstStyle>
            <a:lvl1pPr marL="0" indent="0" algn="ctr">
              <a:buFont typeface="Arial" charset="0"/>
              <a:buNone/>
              <a:defRPr sz="3200"/>
            </a:lvl1pPr>
          </a:lstStyle>
          <a:p>
            <a:r>
              <a:rPr lang="zh-CN" altLang="en-US"/>
              <a:t>单击此处编辑母版副标题样式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pPr/>
              <a:t>2015/7/16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3600">
          <a:solidFill>
            <a:srgbClr val="35451F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600">
          <a:solidFill>
            <a:srgbClr val="35451F"/>
          </a:solidFill>
          <a:latin typeface="Tahoma" pitchFamily="34" charset="0"/>
          <a:ea typeface="微软雅黑" pitchFamily="34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600">
          <a:solidFill>
            <a:srgbClr val="35451F"/>
          </a:solidFill>
          <a:latin typeface="Tahoma" pitchFamily="34" charset="0"/>
          <a:ea typeface="微软雅黑" pitchFamily="34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600">
          <a:solidFill>
            <a:srgbClr val="35451F"/>
          </a:solidFill>
          <a:latin typeface="Tahoma" pitchFamily="34" charset="0"/>
          <a:ea typeface="微软雅黑" pitchFamily="34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600">
          <a:solidFill>
            <a:srgbClr val="35451F"/>
          </a:solidFill>
          <a:latin typeface="Tahoma" pitchFamily="34" charset="0"/>
          <a:ea typeface="微软雅黑" pitchFamily="34" charset="-122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3600">
          <a:solidFill>
            <a:srgbClr val="35451F"/>
          </a:solidFill>
          <a:latin typeface="Tahoma" pitchFamily="34" charset="0"/>
          <a:ea typeface="微软雅黑" pitchFamily="34" charset="-122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3600">
          <a:solidFill>
            <a:srgbClr val="35451F"/>
          </a:solidFill>
          <a:latin typeface="Tahoma" pitchFamily="34" charset="0"/>
          <a:ea typeface="微软雅黑" pitchFamily="34" charset="-122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3600">
          <a:solidFill>
            <a:srgbClr val="35451F"/>
          </a:solidFill>
          <a:latin typeface="Tahoma" pitchFamily="34" charset="0"/>
          <a:ea typeface="微软雅黑" pitchFamily="34" charset="-122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3600">
          <a:solidFill>
            <a:srgbClr val="35451F"/>
          </a:solidFill>
          <a:latin typeface="Tahoma" pitchFamily="34" charset="0"/>
          <a:ea typeface="微软雅黑" pitchFamily="34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800">
          <a:solidFill>
            <a:srgbClr val="35451F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600">
          <a:solidFill>
            <a:srgbClr val="35451F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>
          <a:solidFill>
            <a:srgbClr val="35451F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>
          <a:solidFill>
            <a:srgbClr val="35451F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>
          <a:solidFill>
            <a:srgbClr val="35451F"/>
          </a:solidFill>
          <a:latin typeface="+mn-lt"/>
          <a:ea typeface="+mn-ea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>
          <a:solidFill>
            <a:srgbClr val="35451F"/>
          </a:solidFill>
          <a:latin typeface="+mn-lt"/>
          <a:ea typeface="+mn-ea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>
          <a:solidFill>
            <a:srgbClr val="35451F"/>
          </a:solidFill>
          <a:latin typeface="+mn-lt"/>
          <a:ea typeface="+mn-ea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>
          <a:solidFill>
            <a:srgbClr val="35451F"/>
          </a:solidFill>
          <a:latin typeface="+mn-lt"/>
          <a:ea typeface="+mn-ea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>
          <a:solidFill>
            <a:srgbClr val="35451F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8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2.bin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18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oleObject6.bin"/><Relationship Id="rId5" Type="http://schemas.openxmlformats.org/officeDocument/2006/relationships/oleObject" Target="../embeddings/oleObject5.bin"/><Relationship Id="rId4" Type="http://schemas.openxmlformats.org/officeDocument/2006/relationships/oleObject" Target="../embeddings/oleObject4.bin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2" Type="http://schemas.openxmlformats.org/officeDocument/2006/relationships/slideLayout" Target="../slideLayouts/slideLayout18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10.bin"/><Relationship Id="rId5" Type="http://schemas.openxmlformats.org/officeDocument/2006/relationships/oleObject" Target="../embeddings/oleObject9.bin"/><Relationship Id="rId4" Type="http://schemas.openxmlformats.org/officeDocument/2006/relationships/oleObject" Target="../embeddings/oleObject8.bin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124075" y="1773238"/>
            <a:ext cx="4826000" cy="1433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8800">
                <a:solidFill>
                  <a:srgbClr val="FF0000"/>
                </a:solidFill>
                <a:ea typeface="华文行楷" pitchFamily="2" charset="-122"/>
              </a:rPr>
              <a:t>简便计算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3276600" y="4365625"/>
            <a:ext cx="4822825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2800">
                <a:solidFill>
                  <a:srgbClr val="FF0000"/>
                </a:solidFill>
                <a:latin typeface="华文行楷" pitchFamily="2" charset="-122"/>
                <a:ea typeface="华文行楷" pitchFamily="2" charset="-122"/>
              </a:rPr>
              <a:t>  </a:t>
            </a:r>
          </a:p>
        </p:txBody>
      </p:sp>
    </p:spTree>
  </p:cSld>
  <p:clrMapOvr>
    <a:masterClrMapping/>
  </p:clrMapOvr>
  <p:transition>
    <p:wipe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2000"/>
                                        <p:tgtEl>
                                          <p:spTgt spid="5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2000"/>
                                        <p:tgtEl>
                                          <p:spTgt spid="5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2" grpId="0" bldLvl="0" autoUpdateAnimBg="0"/>
      <p:bldP spid="5122" grpId="1" bldLvl="0" autoUpdateAnimBg="0"/>
      <p:bldP spid="5122" grpId="2" bldLvl="0" autoUpdateAnimBg="0"/>
      <p:bldP spid="5123" grpId="0" bldLvl="0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Box 6"/>
          <p:cNvSpPr>
            <a:spLocks noChangeArrowheads="1"/>
          </p:cNvSpPr>
          <p:nvPr/>
        </p:nvSpPr>
        <p:spPr bwMode="auto">
          <a:xfrm>
            <a:off x="1692275" y="260350"/>
            <a:ext cx="4537075" cy="823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48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乘法交换律</a:t>
            </a:r>
            <a:endParaRPr lang="zh-CN" altLang="en-US" sz="4800">
              <a:latin typeface="Arial" charset="0"/>
            </a:endParaRPr>
          </a:p>
        </p:txBody>
      </p:sp>
      <p:sp>
        <p:nvSpPr>
          <p:cNvPr id="14339" name="TextBox 8"/>
          <p:cNvSpPr>
            <a:spLocks noChangeArrowheads="1"/>
          </p:cNvSpPr>
          <p:nvPr/>
        </p:nvSpPr>
        <p:spPr bwMode="auto">
          <a:xfrm>
            <a:off x="611188" y="1773238"/>
            <a:ext cx="78486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36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内容：交换两个因数的位置，积不变</a:t>
            </a:r>
            <a:r>
              <a:rPr lang="en-US" altLang="zh-CN" sz="36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.</a:t>
            </a:r>
            <a:endParaRPr lang="en-US" altLang="zh-CN" sz="3600" b="1">
              <a:latin typeface="Arial" charset="0"/>
            </a:endParaRPr>
          </a:p>
        </p:txBody>
      </p:sp>
      <p:sp>
        <p:nvSpPr>
          <p:cNvPr id="14340" name="TextBox 9"/>
          <p:cNvSpPr>
            <a:spLocks noChangeArrowheads="1"/>
          </p:cNvSpPr>
          <p:nvPr/>
        </p:nvSpPr>
        <p:spPr bwMode="auto">
          <a:xfrm>
            <a:off x="1547813" y="2924175"/>
            <a:ext cx="5688012" cy="639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36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用字母表示：</a:t>
            </a:r>
            <a:r>
              <a:rPr lang="en-US" altLang="zh-CN" sz="36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a × b=b × a</a:t>
            </a:r>
            <a:endParaRPr lang="en-US" altLang="zh-CN">
              <a:latin typeface="Arial" charset="0"/>
              <a:ea typeface="华文楷体" pitchFamily="65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1" dur="500"/>
                                        <p:tgtEl>
                                          <p:spTgt spid="143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6" dur="500"/>
                                        <p:tgtEl>
                                          <p:spTgt spid="143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38" grpId="0" bldLvl="0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Box 10"/>
          <p:cNvSpPr>
            <a:spLocks noChangeArrowheads="1"/>
          </p:cNvSpPr>
          <p:nvPr/>
        </p:nvSpPr>
        <p:spPr bwMode="auto">
          <a:xfrm>
            <a:off x="2195513" y="476250"/>
            <a:ext cx="4248150" cy="823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4800" b="1">
                <a:latin typeface="Cambria" pitchFamily="18" charset="0"/>
                <a:sym typeface="华文楷体" pitchFamily="65" charset="-122"/>
              </a:rPr>
              <a:t>乘法结合律</a:t>
            </a:r>
            <a:endParaRPr lang="zh-CN" altLang="en-US" sz="4800">
              <a:latin typeface="Arial" charset="0"/>
            </a:endParaRPr>
          </a:p>
        </p:txBody>
      </p:sp>
      <p:sp>
        <p:nvSpPr>
          <p:cNvPr id="15363" name="矩形 12"/>
          <p:cNvSpPr>
            <a:spLocks noChangeArrowheads="1"/>
          </p:cNvSpPr>
          <p:nvPr/>
        </p:nvSpPr>
        <p:spPr bwMode="auto">
          <a:xfrm>
            <a:off x="900113" y="1917700"/>
            <a:ext cx="7343775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36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内容：先乘前两个数，或者先乘后              </a:t>
            </a:r>
          </a:p>
          <a:p>
            <a:r>
              <a:rPr lang="zh-CN" altLang="en-US" sz="36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              两个数，积不变。</a:t>
            </a:r>
            <a:endParaRPr lang="zh-CN" altLang="en-US" sz="3600" b="1">
              <a:latin typeface="Arial" charset="0"/>
            </a:endParaRPr>
          </a:p>
        </p:txBody>
      </p:sp>
      <p:sp>
        <p:nvSpPr>
          <p:cNvPr id="15364" name="矩形 13"/>
          <p:cNvSpPr>
            <a:spLocks noChangeArrowheads="1"/>
          </p:cNvSpPr>
          <p:nvPr/>
        </p:nvSpPr>
        <p:spPr bwMode="auto">
          <a:xfrm>
            <a:off x="1692275" y="3357563"/>
            <a:ext cx="5426075" cy="1189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zh-CN" altLang="en-US" sz="36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用字母表示：</a:t>
            </a:r>
          </a:p>
          <a:p>
            <a:r>
              <a:rPr lang="zh-CN" altLang="en-US" sz="36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（</a:t>
            </a:r>
            <a:r>
              <a:rPr lang="zh-CN" altLang="en-US" sz="36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a × b</a:t>
            </a:r>
            <a:r>
              <a:rPr lang="zh-CN" altLang="en-US" sz="36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）</a:t>
            </a:r>
            <a:r>
              <a:rPr lang="en-US" sz="36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 </a:t>
            </a:r>
            <a:r>
              <a:rPr lang="zh-CN" altLang="en-US" sz="36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× c=a × </a:t>
            </a:r>
            <a:r>
              <a:rPr lang="zh-CN" altLang="en-US" sz="36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（</a:t>
            </a:r>
            <a:r>
              <a:rPr lang="zh-CN" altLang="en-US" sz="36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b × c</a:t>
            </a:r>
            <a:r>
              <a:rPr lang="zh-CN" altLang="en-US" sz="36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）</a:t>
            </a:r>
            <a:endParaRPr lang="en-US">
              <a:latin typeface="Arial" charset="0"/>
              <a:ea typeface="华文楷体" pitchFamily="65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1" dur="500"/>
                                        <p:tgtEl>
                                          <p:spTgt spid="153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6" dur="500"/>
                                        <p:tgtEl>
                                          <p:spTgt spid="153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2" grpId="0" bldLvl="0" autoUpdateAnimBg="0"/>
      <p:bldP spid="15363" grpId="0" bldLvl="0" autoUpdateAnimBg="0"/>
      <p:bldP spid="15364" grpId="0" bldLvl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1908175" y="476250"/>
            <a:ext cx="4895850" cy="228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3600"/>
              <a:t>例如：69</a:t>
            </a:r>
            <a:r>
              <a:rPr lang="zh-CN" altLang="en-US" sz="3600" b="1">
                <a:latin typeface="Arial" charset="0"/>
                <a:sym typeface="Cambria" pitchFamily="18" charset="0"/>
              </a:rPr>
              <a:t>× 125× 8</a:t>
            </a:r>
          </a:p>
          <a:p>
            <a:r>
              <a:rPr lang="zh-CN" altLang="en-US" sz="36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       =69×(125× 8)</a:t>
            </a:r>
          </a:p>
          <a:p>
            <a:r>
              <a:rPr lang="zh-CN" altLang="en-US" sz="36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       </a:t>
            </a:r>
            <a:r>
              <a:rPr lang="zh-CN" altLang="en-US" sz="3600" b="1">
                <a:latin typeface="Arial" charset="0"/>
                <a:sym typeface="Cambria" pitchFamily="18" charset="0"/>
              </a:rPr>
              <a:t>=69×1000</a:t>
            </a:r>
          </a:p>
          <a:p>
            <a:r>
              <a:rPr lang="zh-CN" altLang="en-US" sz="36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       </a:t>
            </a:r>
            <a:r>
              <a:rPr lang="zh-CN" altLang="en-US" sz="3600" b="1">
                <a:latin typeface="Arial" charset="0"/>
                <a:sym typeface="Cambria" pitchFamily="18" charset="0"/>
              </a:rPr>
              <a:t>=69000 </a:t>
            </a:r>
          </a:p>
        </p:txBody>
      </p:sp>
      <p:sp>
        <p:nvSpPr>
          <p:cNvPr id="16387" name="Text Box 3"/>
          <p:cNvSpPr txBox="1">
            <a:spLocks noChangeArrowheads="1"/>
          </p:cNvSpPr>
          <p:nvPr/>
        </p:nvSpPr>
        <p:spPr bwMode="auto">
          <a:xfrm>
            <a:off x="468313" y="2708275"/>
            <a:ext cx="8353425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3600" b="1"/>
              <a:t>练习：</a:t>
            </a:r>
          </a:p>
          <a:p>
            <a:r>
              <a:rPr lang="zh-CN" altLang="en-US" sz="3600" b="1"/>
              <a:t>　2.5</a:t>
            </a:r>
            <a:r>
              <a:rPr lang="zh-CN" altLang="en-US" sz="3600" b="1">
                <a:latin typeface="Arial" charset="0"/>
                <a:sym typeface="Cambria" pitchFamily="18" charset="0"/>
              </a:rPr>
              <a:t>×17× 8　　　　 15× 13× 2 </a:t>
            </a:r>
            <a:r>
              <a:rPr lang="zh-CN" altLang="en-US" sz="36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      </a:t>
            </a:r>
            <a:endParaRPr lang="zh-CN" altLang="en-US" sz="3600" b="1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638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63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800" decel="100000" fill="hold"/>
                                        <p:tgtEl>
                                          <p:spTgt spid="163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" accel="100000" fill="hold">
                                          <p:stCondLst>
                                            <p:cond delay="1800"/>
                                          </p:stCondLst>
                                        </p:cTn>
                                        <p:tgtEl>
                                          <p:spTgt spid="163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15" dur="2000"/>
                                        <p:tgtEl>
                                          <p:spTgt spid="163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6" grpId="0" bldLvl="0" autoUpdateAnimBg="0"/>
      <p:bldP spid="16387" grpId="0" bldLvl="0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Box 8"/>
          <p:cNvSpPr>
            <a:spLocks noChangeArrowheads="1"/>
          </p:cNvSpPr>
          <p:nvPr/>
        </p:nvSpPr>
        <p:spPr bwMode="auto">
          <a:xfrm>
            <a:off x="323850" y="1774825"/>
            <a:ext cx="8640763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36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内容：两个数的和与一个数相乘，可以先把它们与这个数分别相乘，再相加</a:t>
            </a:r>
            <a:r>
              <a:rPr lang="en-US" altLang="zh-CN" sz="3600" b="1">
                <a:latin typeface="Cambria" pitchFamily="18" charset="0"/>
                <a:ea typeface="华文楷体" pitchFamily="65" charset="-122"/>
                <a:sym typeface="Cambria" pitchFamily="18" charset="0"/>
              </a:rPr>
              <a:t>.</a:t>
            </a:r>
            <a:endParaRPr lang="en-US" altLang="zh-CN">
              <a:latin typeface="Arial" charset="0"/>
            </a:endParaRPr>
          </a:p>
        </p:txBody>
      </p:sp>
      <p:sp>
        <p:nvSpPr>
          <p:cNvPr id="17411" name="矩形 7"/>
          <p:cNvSpPr>
            <a:spLocks noChangeArrowheads="1"/>
          </p:cNvSpPr>
          <p:nvPr/>
        </p:nvSpPr>
        <p:spPr bwMode="auto">
          <a:xfrm>
            <a:off x="2843213" y="692150"/>
            <a:ext cx="3248025" cy="823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zh-CN" altLang="en-US" sz="4800" b="1">
                <a:solidFill>
                  <a:srgbClr val="C00000"/>
                </a:solidFill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乘法分配律</a:t>
            </a:r>
            <a:endParaRPr lang="zh-CN" altLang="en-US">
              <a:latin typeface="Arial" charset="0"/>
            </a:endParaRPr>
          </a:p>
        </p:txBody>
      </p:sp>
      <p:sp>
        <p:nvSpPr>
          <p:cNvPr id="17412" name="TextBox 9"/>
          <p:cNvSpPr>
            <a:spLocks noChangeArrowheads="1"/>
          </p:cNvSpPr>
          <p:nvPr/>
        </p:nvSpPr>
        <p:spPr bwMode="auto">
          <a:xfrm>
            <a:off x="971550" y="3213100"/>
            <a:ext cx="7705725" cy="1920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4000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用字母表示：</a:t>
            </a:r>
          </a:p>
          <a:p>
            <a:pPr>
              <a:buFont typeface="Wingdings" pitchFamily="2" charset="2"/>
              <a:buChar char="Ø"/>
            </a:pPr>
            <a:r>
              <a:rPr lang="zh-CN" altLang="en-US" sz="40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（</a:t>
            </a:r>
            <a:r>
              <a:rPr lang="en-US" altLang="zh-CN" sz="40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a+b</a:t>
            </a:r>
            <a:r>
              <a:rPr lang="zh-CN" altLang="en-US" sz="40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）</a:t>
            </a:r>
            <a:r>
              <a:rPr lang="en-US" altLang="zh-CN" sz="40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×c=a ×c+b ×c</a:t>
            </a:r>
          </a:p>
          <a:p>
            <a:pPr>
              <a:buFont typeface="Wingdings" pitchFamily="2" charset="2"/>
              <a:buChar char="Ø"/>
            </a:pPr>
            <a:r>
              <a:rPr lang="en-US" altLang="zh-CN" sz="40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   a ×</a:t>
            </a:r>
            <a:r>
              <a:rPr lang="zh-CN" altLang="en-US" sz="40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（</a:t>
            </a:r>
            <a:r>
              <a:rPr lang="en-US" altLang="zh-CN" sz="40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b+c</a:t>
            </a:r>
            <a:r>
              <a:rPr lang="zh-CN" altLang="en-US" sz="40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）</a:t>
            </a:r>
            <a:r>
              <a:rPr lang="en-US" altLang="zh-CN" sz="40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=a ×b+a ×c</a:t>
            </a:r>
            <a:endParaRPr lang="en-US" altLang="zh-CN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7" dur="500"/>
                                        <p:tgtEl>
                                          <p:spTgt spid="174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2" dur="500"/>
                                        <p:tgtEl>
                                          <p:spTgt spid="174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6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7" dur="500"/>
                                        <p:tgtEl>
                                          <p:spTgt spid="174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6" presetClass="entr" presetSubtype="26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20" dur="500"/>
                                        <p:tgtEl>
                                          <p:spTgt spid="174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animRot by="21600000">
                                      <p:cBhvr>
                                        <p:cTn id="24" dur="2000" fill="hold"/>
                                        <p:tgtEl>
                                          <p:spTgt spid="174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5" presetID="8" presetClass="emph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animRot by="21600000">
                                      <p:cBhvr>
                                        <p:cTn id="26" dur="2000" fill="hold"/>
                                        <p:tgtEl>
                                          <p:spTgt spid="174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4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animClr clrSpc="hsl" dir="cw">
                                      <p:cBhvr override="childStyle">
                                        <p:cTn id="30" dur="500" fill="hold"/>
                                        <p:tgtEl>
                                          <p:spTgt spid="174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animClr clrSpc="hsl" dir="cw">
                                      <p:cBhvr>
                                        <p:cTn id="31" dur="500" fill="hold"/>
                                        <p:tgtEl>
                                          <p:spTgt spid="174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animClr clrSpc="hsl" dir="cw">
                                      <p:cBhvr>
                                        <p:cTn id="32" dur="500" fill="hold"/>
                                        <p:tgtEl>
                                          <p:spTgt spid="174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set>
                                      <p:cBhvr>
                                        <p:cTn id="33" dur="500" fill="hold"/>
                                        <p:tgtEl>
                                          <p:spTgt spid="174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24" presetClass="emph" presetSubtype="0" fill="hold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animClr clrSpc="hsl" dir="cw">
                                      <p:cBhvr override="childStyle">
                                        <p:cTn id="35" dur="500" fill="hold"/>
                                        <p:tgtEl>
                                          <p:spTgt spid="174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animClr clrSpc="hsl" dir="cw">
                                      <p:cBhvr>
                                        <p:cTn id="36" dur="500" fill="hold"/>
                                        <p:tgtEl>
                                          <p:spTgt spid="174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animClr clrSpc="hsl" dir="cw">
                                      <p:cBhvr>
                                        <p:cTn id="37" dur="500" fill="hold"/>
                                        <p:tgtEl>
                                          <p:spTgt spid="174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12549" l="-25098"/>
                                      </p:by>
                                    </p:animClr>
                                    <p:set>
                                      <p:cBhvr>
                                        <p:cTn id="38" dur="500" fill="hold"/>
                                        <p:tgtEl>
                                          <p:spTgt spid="174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684213" y="260350"/>
            <a:ext cx="252095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4000" b="1"/>
              <a:t>分配法</a:t>
            </a: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468313" y="981075"/>
            <a:ext cx="8101012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200" b="1"/>
              <a:t>一定要用括号外的数分别乘以括号内的数。</a:t>
            </a:r>
          </a:p>
        </p:txBody>
      </p:sp>
      <p:sp>
        <p:nvSpPr>
          <p:cNvPr id="18436" name="Text Box 4"/>
          <p:cNvSpPr txBox="1">
            <a:spLocks noChangeArrowheads="1"/>
          </p:cNvSpPr>
          <p:nvPr/>
        </p:nvSpPr>
        <p:spPr bwMode="auto">
          <a:xfrm>
            <a:off x="2411413" y="1628775"/>
            <a:ext cx="4465637" cy="2452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zh-CN" altLang="en-US" sz="3600" b="1"/>
              <a:t>   </a:t>
            </a:r>
            <a:r>
              <a:rPr lang="en-US" altLang="zh-CN" sz="3600" b="1"/>
              <a:t>(300+6)×12</a:t>
            </a:r>
          </a:p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sz="3600" b="1" u="sng">
                <a:solidFill>
                  <a:srgbClr val="FF0000"/>
                </a:solidFill>
              </a:rPr>
              <a:t>=300×12+6×12</a:t>
            </a:r>
          </a:p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sz="3600" b="1"/>
              <a:t>=3600+72</a:t>
            </a:r>
          </a:p>
          <a:p>
            <a:pPr>
              <a:lnSpc>
                <a:spcPct val="70000"/>
              </a:lnSpc>
              <a:spcBef>
                <a:spcPct val="50000"/>
              </a:spcBef>
            </a:pPr>
            <a:r>
              <a:rPr lang="en-US" altLang="zh-CN" sz="3600" b="1"/>
              <a:t>=3672</a:t>
            </a:r>
          </a:p>
        </p:txBody>
      </p:sp>
      <p:sp>
        <p:nvSpPr>
          <p:cNvPr id="18437" name="Text Box 5"/>
          <p:cNvSpPr txBox="1">
            <a:spLocks noChangeArrowheads="1"/>
          </p:cNvSpPr>
          <p:nvPr/>
        </p:nvSpPr>
        <p:spPr bwMode="auto">
          <a:xfrm>
            <a:off x="827088" y="3284538"/>
            <a:ext cx="7416800" cy="1465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/>
              <a:t>练习：</a:t>
            </a:r>
          </a:p>
          <a:p>
            <a:pPr>
              <a:spcBef>
                <a:spcPct val="50000"/>
              </a:spcBef>
            </a:pPr>
            <a:r>
              <a:rPr lang="zh-CN" altLang="en-US" sz="3600" b="1"/>
              <a:t>25×(4+8)        　　　 8×(25+125)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184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6" dur="1000"/>
                                        <p:tgtEl>
                                          <p:spTgt spid="184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1" dur="500"/>
                                        <p:tgtEl>
                                          <p:spTgt spid="184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184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900" decel="1000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4" grpId="0" bldLvl="0" autoUpdateAnimBg="0"/>
      <p:bldP spid="18435" grpId="0" bldLvl="0" autoUpdateAnimBg="0"/>
      <p:bldP spid="18436" grpId="0" bldLvl="0" autoUpdateAnimBg="0"/>
      <p:bldP spid="18437" grpId="0" bldLvl="0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611188" y="260350"/>
            <a:ext cx="3816350" cy="639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/>
              <a:t>巧借法</a:t>
            </a:r>
          </a:p>
        </p:txBody>
      </p:sp>
      <p:sp>
        <p:nvSpPr>
          <p:cNvPr id="19459" name="Text Box 3"/>
          <p:cNvSpPr txBox="1">
            <a:spLocks noChangeArrowheads="1"/>
          </p:cNvSpPr>
          <p:nvPr/>
        </p:nvSpPr>
        <p:spPr bwMode="auto">
          <a:xfrm>
            <a:off x="466725" y="1123950"/>
            <a:ext cx="8281988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/>
              <a:t>把一个数写成整十或整百的数与另一个的差再运用运算律。</a:t>
            </a:r>
          </a:p>
        </p:txBody>
      </p:sp>
      <p:sp>
        <p:nvSpPr>
          <p:cNvPr id="19460" name="Text Box 4"/>
          <p:cNvSpPr txBox="1">
            <a:spLocks noChangeArrowheads="1"/>
          </p:cNvSpPr>
          <p:nvPr/>
        </p:nvSpPr>
        <p:spPr bwMode="auto">
          <a:xfrm>
            <a:off x="684213" y="5445125"/>
            <a:ext cx="7489825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/>
              <a:t>  练习：41×99         101×99</a:t>
            </a:r>
          </a:p>
        </p:txBody>
      </p:sp>
      <p:sp>
        <p:nvSpPr>
          <p:cNvPr id="19461" name="Text Box 5"/>
          <p:cNvSpPr txBox="1">
            <a:spLocks noChangeArrowheads="1"/>
          </p:cNvSpPr>
          <p:nvPr/>
        </p:nvSpPr>
        <p:spPr bwMode="auto">
          <a:xfrm>
            <a:off x="1835150" y="2420938"/>
            <a:ext cx="5545138" cy="2841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例如：99×64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</a:t>
            </a:r>
            <a:r>
              <a:rPr lang="zh-CN" altLang="en-US" sz="3600" b="1">
                <a:solidFill>
                  <a:srgbClr val="FF0000"/>
                </a:solidFill>
              </a:rPr>
              <a:t>=(100-1) ×64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>
                <a:solidFill>
                  <a:srgbClr val="FF0000"/>
                </a:solidFill>
              </a:rPr>
              <a:t>        =100×64-1×64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=6400－64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=6336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2000"/>
                                        <p:tgtEl>
                                          <p:spTgt spid="19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900" decel="100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194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8" presetClass="entr" presetSubtype="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5" dur="500"/>
                                        <p:tgtEl>
                                          <p:spTgt spid="194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61" grpId="0" bldLvl="0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2"/>
          <p:cNvSpPr txBox="1">
            <a:spLocks noChangeArrowheads="1"/>
          </p:cNvSpPr>
          <p:nvPr/>
        </p:nvSpPr>
        <p:spPr bwMode="auto">
          <a:xfrm>
            <a:off x="684213" y="260350"/>
            <a:ext cx="4535487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>
                <a:solidFill>
                  <a:srgbClr val="FF0000"/>
                </a:solidFill>
              </a:rPr>
              <a:t>构造法</a:t>
            </a:r>
          </a:p>
        </p:txBody>
      </p:sp>
      <p:sp>
        <p:nvSpPr>
          <p:cNvPr id="20483" name="Text Box 3"/>
          <p:cNvSpPr txBox="1">
            <a:spLocks noChangeArrowheads="1"/>
          </p:cNvSpPr>
          <p:nvPr/>
        </p:nvSpPr>
        <p:spPr bwMode="auto">
          <a:xfrm>
            <a:off x="684213" y="908050"/>
            <a:ext cx="7993062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/>
              <a:t>把一个数写成整十或整百的数与另一个的和再运用运算律。</a:t>
            </a:r>
          </a:p>
        </p:txBody>
      </p:sp>
      <p:sp>
        <p:nvSpPr>
          <p:cNvPr id="20484" name="Text Box 4"/>
          <p:cNvSpPr txBox="1">
            <a:spLocks noChangeArrowheads="1"/>
          </p:cNvSpPr>
          <p:nvPr/>
        </p:nvSpPr>
        <p:spPr bwMode="auto">
          <a:xfrm>
            <a:off x="971550" y="5300663"/>
            <a:ext cx="72009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/>
              <a:t>练习：23×103                   103×37</a:t>
            </a:r>
          </a:p>
        </p:txBody>
      </p:sp>
      <p:sp>
        <p:nvSpPr>
          <p:cNvPr id="20485" name="Text Box 5"/>
          <p:cNvSpPr txBox="1">
            <a:spLocks noChangeArrowheads="1"/>
          </p:cNvSpPr>
          <p:nvPr/>
        </p:nvSpPr>
        <p:spPr bwMode="auto">
          <a:xfrm>
            <a:off x="1908175" y="2171700"/>
            <a:ext cx="6192838" cy="2841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例如：72×101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    </a:t>
            </a:r>
            <a:r>
              <a:rPr lang="zh-CN" altLang="en-US" sz="3600" b="1">
                <a:solidFill>
                  <a:srgbClr val="FF0000"/>
                </a:solidFill>
              </a:rPr>
              <a:t>=72×(100+1)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>
                <a:solidFill>
                  <a:srgbClr val="FF0000"/>
                </a:solidFill>
              </a:rPr>
              <a:t>             =72×100+72×1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    =7200+72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    =7272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0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0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900" decel="100000" fill="hold"/>
                                        <p:tgtEl>
                                          <p:spTgt spid="20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04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5" dur="500"/>
                                        <p:tgtEl>
                                          <p:spTgt spid="204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3" presetClass="entr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204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500"/>
                                        <p:tgtEl>
                                          <p:spTgt spid="204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3" grpId="0" bldLvl="0" autoUpdateAnimBg="0"/>
      <p:bldP spid="20484" grpId="0" bldLvl="0" autoUpdateAnimBg="0"/>
      <p:bldP spid="20485" grpId="0" bldLvl="0" autoUpdateAnimBg="0"/>
      <p:bldP spid="20485" grpId="1" bldLvl="0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ext Box 2"/>
          <p:cNvSpPr txBox="1">
            <a:spLocks noChangeArrowheads="1"/>
          </p:cNvSpPr>
          <p:nvPr/>
        </p:nvSpPr>
        <p:spPr bwMode="auto">
          <a:xfrm>
            <a:off x="468313" y="188913"/>
            <a:ext cx="48244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4800" b="1">
                <a:solidFill>
                  <a:srgbClr val="FF0000"/>
                </a:solidFill>
              </a:rPr>
              <a:t>分拆法</a:t>
            </a:r>
          </a:p>
        </p:txBody>
      </p:sp>
      <p:sp>
        <p:nvSpPr>
          <p:cNvPr id="21507" name="Text Box 3"/>
          <p:cNvSpPr txBox="1">
            <a:spLocks noChangeArrowheads="1"/>
          </p:cNvSpPr>
          <p:nvPr/>
        </p:nvSpPr>
        <p:spPr bwMode="auto">
          <a:xfrm>
            <a:off x="2916238" y="620713"/>
            <a:ext cx="4824412" cy="2236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例如：125×16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</a:t>
            </a:r>
            <a:r>
              <a:rPr lang="zh-CN" altLang="en-US" sz="3600" b="1">
                <a:solidFill>
                  <a:srgbClr val="FF0000"/>
                </a:solidFill>
              </a:rPr>
              <a:t>=125×8×2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=1000×2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=2000</a:t>
            </a:r>
          </a:p>
        </p:txBody>
      </p:sp>
      <p:sp>
        <p:nvSpPr>
          <p:cNvPr id="21508" name="Text Box 4"/>
          <p:cNvSpPr txBox="1">
            <a:spLocks noChangeArrowheads="1"/>
          </p:cNvSpPr>
          <p:nvPr/>
        </p:nvSpPr>
        <p:spPr bwMode="auto">
          <a:xfrm>
            <a:off x="827088" y="2781300"/>
            <a:ext cx="7345362" cy="146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/>
              <a:t>练习：</a:t>
            </a:r>
          </a:p>
          <a:p>
            <a:pPr>
              <a:spcBef>
                <a:spcPct val="50000"/>
              </a:spcBef>
            </a:pPr>
            <a:r>
              <a:rPr lang="zh-CN" altLang="en-US" sz="3600" b="1"/>
              <a:t>25×32×125       </a:t>
            </a:r>
            <a:r>
              <a:rPr lang="en-US" altLang="zh-CN" sz="3600" b="1"/>
              <a:t>　</a:t>
            </a:r>
            <a:r>
              <a:rPr lang="zh-CN" altLang="en-US" sz="3600" b="1"/>
              <a:t>　</a:t>
            </a:r>
            <a:r>
              <a:rPr lang="en-US" sz="3600" b="1"/>
              <a:t> </a:t>
            </a:r>
            <a:r>
              <a:rPr lang="zh-CN" altLang="en-US" sz="3600" b="1"/>
              <a:t>    36×25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15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15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215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4" dur="500"/>
                                        <p:tgtEl>
                                          <p:spTgt spid="215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1" dur="1000"/>
                                        <p:tgtEl>
                                          <p:spTgt spid="215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6" grpId="0" bldLvl="0" autoUpdateAnimBg="0"/>
      <p:bldP spid="21507" grpId="0" bldLvl="0" autoUpdateAnimBg="0"/>
      <p:bldP spid="21508" grpId="0" bldLvl="0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ext Box 2"/>
          <p:cNvSpPr txBox="1">
            <a:spLocks noChangeArrowheads="1"/>
          </p:cNvSpPr>
          <p:nvPr/>
        </p:nvSpPr>
        <p:spPr bwMode="auto">
          <a:xfrm>
            <a:off x="828675" y="406400"/>
            <a:ext cx="7127875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4000" b="1">
                <a:solidFill>
                  <a:srgbClr val="FF0000"/>
                </a:solidFill>
              </a:rPr>
              <a:t>提取公因式</a:t>
            </a:r>
            <a:r>
              <a:rPr lang="en-US" altLang="zh-CN" sz="4000" b="1">
                <a:solidFill>
                  <a:srgbClr val="FF0000"/>
                </a:solidFill>
              </a:rPr>
              <a:t>－</a:t>
            </a:r>
            <a:r>
              <a:rPr lang="zh-CN" altLang="en-US" sz="4000" b="1">
                <a:solidFill>
                  <a:srgbClr val="FF0000"/>
                </a:solidFill>
              </a:rPr>
              <a:t>－分配法逆运算</a:t>
            </a:r>
          </a:p>
        </p:txBody>
      </p:sp>
      <p:sp>
        <p:nvSpPr>
          <p:cNvPr id="22531" name="Text Box 3"/>
          <p:cNvSpPr txBox="1">
            <a:spLocks noChangeArrowheads="1"/>
          </p:cNvSpPr>
          <p:nvPr/>
        </p:nvSpPr>
        <p:spPr bwMode="auto">
          <a:xfrm>
            <a:off x="1763713" y="1412875"/>
            <a:ext cx="5616575" cy="22367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例如：256×9-56×9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</a:t>
            </a:r>
            <a:r>
              <a:rPr lang="zh-CN" altLang="en-US" sz="3600" b="1">
                <a:solidFill>
                  <a:srgbClr val="FF0000"/>
                </a:solidFill>
              </a:rPr>
              <a:t>=(256-56) ×9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=200×9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=1800</a:t>
            </a:r>
          </a:p>
        </p:txBody>
      </p:sp>
      <p:sp>
        <p:nvSpPr>
          <p:cNvPr id="22532" name="Text Box 4"/>
          <p:cNvSpPr txBox="1">
            <a:spLocks noChangeArrowheads="1"/>
          </p:cNvSpPr>
          <p:nvPr/>
        </p:nvSpPr>
        <p:spPr bwMode="auto">
          <a:xfrm>
            <a:off x="179388" y="3068638"/>
            <a:ext cx="8426450" cy="1465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/>
              <a:t>练习：</a:t>
            </a:r>
          </a:p>
          <a:p>
            <a:pPr>
              <a:spcBef>
                <a:spcPct val="50000"/>
              </a:spcBef>
            </a:pPr>
            <a:r>
              <a:rPr lang="en-US" altLang="zh-CN" sz="3600" b="1"/>
              <a:t>　</a:t>
            </a:r>
            <a:r>
              <a:rPr lang="zh-CN" altLang="en-US" sz="3600" b="1"/>
              <a:t>　256×9+44×9          18×137-18×37 </a:t>
            </a:r>
            <a:r>
              <a:rPr lang="zh-CN" altLang="en-US" sz="3600"/>
              <a:t>    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ntr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13" dur="500"/>
                                        <p:tgtEl>
                                          <p:spTgt spid="225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0" grpId="0" bldLvl="0" autoUpdateAnimBg="0"/>
      <p:bldP spid="22530" grpId="1" bldLvl="0" autoUpdateAnimBg="0"/>
      <p:bldP spid="22531" grpId="0" bldLvl="0" autoUpdateAnimBg="0"/>
      <p:bldP spid="22532" grpId="0" bldLvl="0" autoUpdateAnimBg="0"/>
      <p:bldP spid="22532" grpId="1" bldLvl="0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ext Box 2"/>
          <p:cNvSpPr txBox="1">
            <a:spLocks noChangeArrowheads="1"/>
          </p:cNvSpPr>
          <p:nvPr/>
        </p:nvSpPr>
        <p:spPr bwMode="auto">
          <a:xfrm>
            <a:off x="1042988" y="981075"/>
            <a:ext cx="7202487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200" b="1"/>
              <a:t>把一个数写成</a:t>
            </a:r>
            <a:r>
              <a:rPr lang="en-US" altLang="zh-CN" sz="3200" b="1"/>
              <a:t>1</a:t>
            </a:r>
            <a:r>
              <a:rPr lang="zh-CN" altLang="en-US" sz="3200" b="1"/>
              <a:t>与它本身的乘积</a:t>
            </a:r>
          </a:p>
        </p:txBody>
      </p:sp>
      <p:sp>
        <p:nvSpPr>
          <p:cNvPr id="23555" name="Text Box 3"/>
          <p:cNvSpPr txBox="1">
            <a:spLocks noChangeArrowheads="1"/>
          </p:cNvSpPr>
          <p:nvPr/>
        </p:nvSpPr>
        <p:spPr bwMode="auto">
          <a:xfrm>
            <a:off x="1692275" y="1700213"/>
            <a:ext cx="4968875" cy="2841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例如：19+99×19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</a:t>
            </a:r>
            <a:r>
              <a:rPr lang="zh-CN" altLang="en-US" sz="3600" b="1">
                <a:solidFill>
                  <a:srgbClr val="FF0000"/>
                </a:solidFill>
              </a:rPr>
              <a:t>=1×19+99×19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>
                <a:solidFill>
                  <a:srgbClr val="FF0000"/>
                </a:solidFill>
              </a:rPr>
              <a:t>         =(1+99) ×99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=100×99</a:t>
            </a:r>
          </a:p>
          <a:p>
            <a:pPr>
              <a:lnSpc>
                <a:spcPct val="60000"/>
              </a:lnSpc>
              <a:spcBef>
                <a:spcPct val="50000"/>
              </a:spcBef>
            </a:pPr>
            <a:r>
              <a:rPr lang="zh-CN" altLang="en-US" sz="3600" b="1"/>
              <a:t>         =9900</a:t>
            </a:r>
          </a:p>
        </p:txBody>
      </p:sp>
      <p:sp>
        <p:nvSpPr>
          <p:cNvPr id="23556" name="Text Box 4"/>
          <p:cNvSpPr txBox="1">
            <a:spLocks noChangeArrowheads="1"/>
          </p:cNvSpPr>
          <p:nvPr/>
        </p:nvSpPr>
        <p:spPr bwMode="auto">
          <a:xfrm>
            <a:off x="395288" y="158750"/>
            <a:ext cx="4535487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4800"/>
              <a:t>构造法</a:t>
            </a:r>
          </a:p>
        </p:txBody>
      </p:sp>
      <p:sp>
        <p:nvSpPr>
          <p:cNvPr id="23557" name="Text Box 5"/>
          <p:cNvSpPr txBox="1">
            <a:spLocks noChangeArrowheads="1"/>
          </p:cNvSpPr>
          <p:nvPr/>
        </p:nvSpPr>
        <p:spPr bwMode="auto">
          <a:xfrm>
            <a:off x="468313" y="3789363"/>
            <a:ext cx="8208962" cy="1465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b="1"/>
              <a:t>练习：</a:t>
            </a:r>
          </a:p>
          <a:p>
            <a:pPr>
              <a:spcBef>
                <a:spcPct val="50000"/>
              </a:spcBef>
            </a:pPr>
            <a:r>
              <a:rPr lang="en-US" altLang="zh-CN" sz="3600" b="1"/>
              <a:t>　</a:t>
            </a:r>
            <a:r>
              <a:rPr lang="zh-CN" altLang="en-US" sz="3600" b="1"/>
              <a:t>15×301-15      　　     56+56×49   </a:t>
            </a:r>
            <a:r>
              <a:rPr lang="zh-CN" altLang="en-US" sz="3600"/>
              <a:t>     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35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235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17" dur="500"/>
                                        <p:tgtEl>
                                          <p:spTgt spid="235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22" dur="500"/>
                                        <p:tgtEl>
                                          <p:spTgt spid="235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4" grpId="0" bldLvl="0" autoUpdateAnimBg="0"/>
      <p:bldP spid="23555" grpId="0" bldLvl="0" autoUpdateAnimBg="0"/>
      <p:bldP spid="23557" grpId="0" bldLvl="0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Box 6"/>
          <p:cNvSpPr>
            <a:spLocks noChangeArrowheads="1"/>
          </p:cNvSpPr>
          <p:nvPr/>
        </p:nvSpPr>
        <p:spPr bwMode="auto">
          <a:xfrm>
            <a:off x="2700338" y="404813"/>
            <a:ext cx="3527425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4800" b="1">
                <a:latin typeface="Cambria" pitchFamily="18" charset="0"/>
                <a:ea typeface="隶书" pitchFamily="49" charset="-122"/>
                <a:sym typeface="华文楷体" pitchFamily="65" charset="-122"/>
              </a:rPr>
              <a:t>加法交换律</a:t>
            </a:r>
            <a:endParaRPr lang="zh-CN" altLang="en-US" sz="4800">
              <a:latin typeface="Arial" charset="0"/>
              <a:ea typeface="隶书" pitchFamily="49" charset="-122"/>
            </a:endParaRPr>
          </a:p>
        </p:txBody>
      </p:sp>
      <p:sp>
        <p:nvSpPr>
          <p:cNvPr id="6147" name="TextBox 8"/>
          <p:cNvSpPr>
            <a:spLocks noChangeArrowheads="1"/>
          </p:cNvSpPr>
          <p:nvPr/>
        </p:nvSpPr>
        <p:spPr bwMode="auto">
          <a:xfrm>
            <a:off x="395288" y="1196975"/>
            <a:ext cx="8208962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40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内容：两个加数交换位置，和不变</a:t>
            </a:r>
            <a:endParaRPr lang="zh-CN" altLang="en-US" sz="4000">
              <a:latin typeface="Arial" charset="0"/>
            </a:endParaRPr>
          </a:p>
        </p:txBody>
      </p:sp>
      <p:sp>
        <p:nvSpPr>
          <p:cNvPr id="6148" name="TextBox 9"/>
          <p:cNvSpPr>
            <a:spLocks noChangeArrowheads="1"/>
          </p:cNvSpPr>
          <p:nvPr/>
        </p:nvSpPr>
        <p:spPr bwMode="auto">
          <a:xfrm>
            <a:off x="1116013" y="2349500"/>
            <a:ext cx="5327650" cy="700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40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用字母表示：</a:t>
            </a:r>
            <a:r>
              <a:rPr lang="en-US" altLang="zh-CN" sz="40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a+b=b+a</a:t>
            </a:r>
            <a:endParaRPr lang="en-US" altLang="zh-CN" sz="4000">
              <a:latin typeface="Arial" charset="0"/>
              <a:ea typeface="华文楷体" pitchFamily="65" charset="-122"/>
            </a:endParaRPr>
          </a:p>
        </p:txBody>
      </p:sp>
      <p:sp>
        <p:nvSpPr>
          <p:cNvPr id="6149" name="Text Box 5"/>
          <p:cNvSpPr txBox="1">
            <a:spLocks noChangeArrowheads="1"/>
          </p:cNvSpPr>
          <p:nvPr/>
        </p:nvSpPr>
        <p:spPr bwMode="auto">
          <a:xfrm>
            <a:off x="871538" y="3443288"/>
            <a:ext cx="4564062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zh-CN" altLang="en-US"/>
          </a:p>
        </p:txBody>
      </p:sp>
      <p:sp>
        <p:nvSpPr>
          <p:cNvPr id="6150" name="Text Box 6"/>
          <p:cNvSpPr txBox="1">
            <a:spLocks noChangeArrowheads="1"/>
          </p:cNvSpPr>
          <p:nvPr/>
        </p:nvSpPr>
        <p:spPr bwMode="auto">
          <a:xfrm>
            <a:off x="1547813" y="3500438"/>
            <a:ext cx="5688012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4000" b="1">
                <a:latin typeface="宋体" pitchFamily="2" charset="-122"/>
              </a:rPr>
              <a:t>例如：352+12=12+352</a:t>
            </a:r>
          </a:p>
          <a:p>
            <a:r>
              <a:rPr lang="zh-CN" altLang="en-US" sz="4000" b="1">
                <a:latin typeface="宋体" pitchFamily="2" charset="-122"/>
              </a:rPr>
              <a:t>      48+0=0+48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1" dur="5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6" dur="500"/>
                                        <p:tgtEl>
                                          <p:spTgt spid="61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61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61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3" dur="2000"/>
                                        <p:tgtEl>
                                          <p:spTgt spid="61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6" grpId="0" bldLvl="0" autoUpdateAnimBg="0"/>
      <p:bldP spid="6150" grpId="0" bldLvl="0" autoUpdateAnimBg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2"/>
          <p:cNvSpPr txBox="1">
            <a:spLocks noChangeArrowheads="1"/>
          </p:cNvSpPr>
          <p:nvPr/>
        </p:nvSpPr>
        <p:spPr bwMode="auto">
          <a:xfrm>
            <a:off x="900113" y="1341438"/>
            <a:ext cx="7704137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3600" b="1">
                <a:solidFill>
                  <a:schemeClr val="tx2"/>
                </a:solidFill>
              </a:rPr>
              <a:t>4</a:t>
            </a:r>
            <a:r>
              <a:rPr lang="zh-CN" altLang="en-US" sz="3600" b="1">
                <a:solidFill>
                  <a:schemeClr val="tx2"/>
                </a:solidFill>
                <a:latin typeface="Arial" charset="0"/>
              </a:rPr>
              <a:t>×0.25+8×0.25       20%×9.9×5</a:t>
            </a:r>
          </a:p>
        </p:txBody>
      </p:sp>
      <p:sp>
        <p:nvSpPr>
          <p:cNvPr id="24579" name="Text Box 3"/>
          <p:cNvSpPr txBox="1">
            <a:spLocks noChangeArrowheads="1"/>
          </p:cNvSpPr>
          <p:nvPr/>
        </p:nvSpPr>
        <p:spPr bwMode="auto">
          <a:xfrm>
            <a:off x="3276600" y="333375"/>
            <a:ext cx="3095625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3600" b="1">
                <a:solidFill>
                  <a:srgbClr val="FF0000"/>
                </a:solidFill>
              </a:rPr>
              <a:t>第一关</a:t>
            </a:r>
            <a:endParaRPr lang="zh-CN" altLang="en-US" sz="3600" b="1">
              <a:solidFill>
                <a:srgbClr val="FF0000"/>
              </a:solidFill>
              <a:latin typeface="Arial" charset="0"/>
            </a:endParaRPr>
          </a:p>
        </p:txBody>
      </p:sp>
      <p:grpSp>
        <p:nvGrpSpPr>
          <p:cNvPr id="2" name="Group 9"/>
          <p:cNvGrpSpPr>
            <a:grpSpLocks/>
          </p:cNvGrpSpPr>
          <p:nvPr/>
        </p:nvGrpSpPr>
        <p:grpSpPr bwMode="auto">
          <a:xfrm>
            <a:off x="971550" y="3284538"/>
            <a:ext cx="7848600" cy="1152525"/>
            <a:chOff x="612" y="2069"/>
            <a:chExt cx="4944" cy="726"/>
          </a:xfrm>
        </p:grpSpPr>
        <p:sp>
          <p:nvSpPr>
            <p:cNvPr id="24581" name="Text Box 5"/>
            <p:cNvSpPr txBox="1">
              <a:spLocks noChangeArrowheads="1"/>
            </p:cNvSpPr>
            <p:nvPr/>
          </p:nvSpPr>
          <p:spPr bwMode="auto">
            <a:xfrm>
              <a:off x="612" y="2251"/>
              <a:ext cx="4944" cy="4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zh-CN" altLang="en-US" sz="3600" b="1">
                  <a:solidFill>
                    <a:schemeClr val="tx2"/>
                  </a:solidFill>
                  <a:latin typeface="Arial" charset="0"/>
                </a:rPr>
                <a:t>6+　+　　        5.06－（3.06+1.3）                                              </a:t>
              </a:r>
            </a:p>
          </p:txBody>
        </p:sp>
        <p:graphicFrame>
          <p:nvGraphicFramePr>
            <p:cNvPr id="24582" name="Object 6"/>
            <p:cNvGraphicFramePr>
              <a:graphicFrameLocks noChangeAspect="1"/>
            </p:cNvGraphicFramePr>
            <p:nvPr/>
          </p:nvGraphicFramePr>
          <p:xfrm>
            <a:off x="1020" y="2069"/>
            <a:ext cx="320" cy="725"/>
          </p:xfrm>
          <a:graphic>
            <a:graphicData uri="http://schemas.openxmlformats.org/presentationml/2006/ole">
              <p:oleObj spid="_x0000_s4098" name="公式" r:id="rId3" imgW="152280" imgH="393480" progId="Equation.3">
                <p:embed/>
              </p:oleObj>
            </a:graphicData>
          </a:graphic>
        </p:graphicFrame>
        <p:graphicFrame>
          <p:nvGraphicFramePr>
            <p:cNvPr id="24583" name="Object 7"/>
            <p:cNvGraphicFramePr>
              <a:graphicFrameLocks noChangeAspect="1"/>
            </p:cNvGraphicFramePr>
            <p:nvPr/>
          </p:nvGraphicFramePr>
          <p:xfrm>
            <a:off x="1519" y="2114"/>
            <a:ext cx="275" cy="681"/>
          </p:xfrm>
          <a:graphic>
            <a:graphicData uri="http://schemas.openxmlformats.org/presentationml/2006/ole">
              <p:oleObj spid="_x0000_s4099" r:id="rId4" imgW="140217" imgH="394418" progId="Equation.3">
                <p:embed/>
              </p:oleObj>
            </a:graphicData>
          </a:graphic>
        </p:graphicFrame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7" dur="2000"/>
                                        <p:tgtEl>
                                          <p:spTgt spid="245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2000"/>
                                        <p:tgtEl>
                                          <p:spTgt spid="245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78" grpId="0" bldLvl="0" autoUpdateAnimBg="0"/>
      <p:bldP spid="24579" grpId="0" bldLvl="0" autoUpdateAnimBg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1142976" y="1428736"/>
            <a:ext cx="6769100" cy="752475"/>
            <a:chOff x="-295" y="0"/>
            <a:chExt cx="10660" cy="1184"/>
          </a:xfrm>
        </p:grpSpPr>
        <p:sp>
          <p:nvSpPr>
            <p:cNvPr id="25603" name="Text Box 3"/>
            <p:cNvSpPr txBox="1">
              <a:spLocks noChangeArrowheads="1"/>
            </p:cNvSpPr>
            <p:nvPr/>
          </p:nvSpPr>
          <p:spPr bwMode="auto">
            <a:xfrm>
              <a:off x="-295" y="137"/>
              <a:ext cx="10660" cy="8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zh-CN" altLang="en-US" sz="2800" dirty="0"/>
                <a:t>3+   －                       </a:t>
              </a:r>
              <a:r>
                <a:rPr lang="zh-CN" altLang="en-US" sz="2800" dirty="0" smtClean="0"/>
                <a:t>9</a:t>
              </a:r>
              <a:r>
                <a:rPr lang="zh-CN" altLang="en-US" sz="2800" dirty="0"/>
                <a:t>.52</a:t>
              </a:r>
              <a:r>
                <a:rPr lang="zh-CN" altLang="en-US" sz="2800" dirty="0" smtClean="0">
                  <a:latin typeface="Arial"/>
                </a:rPr>
                <a:t>–</a:t>
              </a:r>
              <a:r>
                <a:rPr lang="zh-CN" altLang="en-US" sz="2800" dirty="0" smtClean="0"/>
                <a:t>（2.52+　） </a:t>
              </a:r>
              <a:endParaRPr lang="zh-CN" altLang="en-US" sz="2800" dirty="0"/>
            </a:p>
          </p:txBody>
        </p:sp>
        <p:graphicFrame>
          <p:nvGraphicFramePr>
            <p:cNvPr id="25604" name="Object 4"/>
            <p:cNvGraphicFramePr>
              <a:graphicFrameLocks noChangeAspect="1"/>
            </p:cNvGraphicFramePr>
            <p:nvPr/>
          </p:nvGraphicFramePr>
          <p:xfrm>
            <a:off x="680" y="0"/>
            <a:ext cx="458" cy="1184"/>
          </p:xfrm>
          <a:graphic>
            <a:graphicData uri="http://schemas.openxmlformats.org/presentationml/2006/ole">
              <p:oleObj spid="_x0000_s5123" r:id="rId3" imgW="152837" imgH="394418" progId="Equation.3">
                <p:embed/>
              </p:oleObj>
            </a:graphicData>
          </a:graphic>
        </p:graphicFrame>
        <p:graphicFrame>
          <p:nvGraphicFramePr>
            <p:cNvPr id="25605" name="Object 5"/>
            <p:cNvGraphicFramePr>
              <a:graphicFrameLocks noChangeAspect="1"/>
            </p:cNvGraphicFramePr>
            <p:nvPr/>
          </p:nvGraphicFramePr>
          <p:xfrm>
            <a:off x="1814" y="0"/>
            <a:ext cx="458" cy="1184"/>
          </p:xfrm>
          <a:graphic>
            <a:graphicData uri="http://schemas.openxmlformats.org/presentationml/2006/ole">
              <p:oleObj spid="_x0000_s5124" r:id="rId4" imgW="152837" imgH="394418" progId="Equation.3">
                <p:embed/>
              </p:oleObj>
            </a:graphicData>
          </a:graphic>
        </p:graphicFrame>
        <p:graphicFrame>
          <p:nvGraphicFramePr>
            <p:cNvPr id="25606" name="Object 6"/>
            <p:cNvGraphicFramePr>
              <a:graphicFrameLocks noChangeAspect="1"/>
            </p:cNvGraphicFramePr>
            <p:nvPr/>
          </p:nvGraphicFramePr>
          <p:xfrm>
            <a:off x="9072" y="0"/>
            <a:ext cx="722" cy="1179"/>
          </p:xfrm>
          <a:graphic>
            <a:graphicData uri="http://schemas.openxmlformats.org/presentationml/2006/ole">
              <p:oleObj spid="_x0000_s5125" r:id="rId5" imgW="241897" imgH="394418" progId="Equation.3">
                <p:embed/>
              </p:oleObj>
            </a:graphicData>
          </a:graphic>
        </p:graphicFrame>
      </p:grpSp>
      <p:grpSp>
        <p:nvGrpSpPr>
          <p:cNvPr id="3" name="Group 7"/>
          <p:cNvGrpSpPr>
            <a:grpSpLocks/>
          </p:cNvGrpSpPr>
          <p:nvPr/>
        </p:nvGrpSpPr>
        <p:grpSpPr bwMode="auto">
          <a:xfrm>
            <a:off x="971550" y="3717925"/>
            <a:ext cx="6768148" cy="748348"/>
            <a:chOff x="0" y="0"/>
            <a:chExt cx="10659" cy="1179"/>
          </a:xfrm>
        </p:grpSpPr>
        <p:sp>
          <p:nvSpPr>
            <p:cNvPr id="25608" name="Text Box 8"/>
            <p:cNvSpPr txBox="1">
              <a:spLocks noChangeArrowheads="1"/>
            </p:cNvSpPr>
            <p:nvPr/>
          </p:nvSpPr>
          <p:spPr bwMode="auto">
            <a:xfrm>
              <a:off x="0" y="226"/>
              <a:ext cx="10659" cy="82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zh-CN" altLang="en-US" sz="2800" dirty="0"/>
                <a:t>8×0.15+12×0.15   　　　</a:t>
              </a:r>
              <a:r>
                <a:rPr lang="zh-CN" altLang="en-US" sz="2800" dirty="0" smtClean="0"/>
                <a:t> </a:t>
              </a:r>
              <a:r>
                <a:rPr lang="zh-CN" altLang="en-US" sz="2800" dirty="0"/>
                <a:t>2.5×0.8÷</a:t>
              </a:r>
            </a:p>
          </p:txBody>
        </p:sp>
        <p:graphicFrame>
          <p:nvGraphicFramePr>
            <p:cNvPr id="25609" name="Object 9"/>
            <p:cNvGraphicFramePr>
              <a:graphicFrameLocks noChangeAspect="1"/>
            </p:cNvGraphicFramePr>
            <p:nvPr/>
          </p:nvGraphicFramePr>
          <p:xfrm>
            <a:off x="9299" y="0"/>
            <a:ext cx="456" cy="1179"/>
          </p:xfrm>
          <a:graphic>
            <a:graphicData uri="http://schemas.openxmlformats.org/presentationml/2006/ole">
              <p:oleObj spid="_x0000_s5122" r:id="rId6" imgW="152837" imgH="394418" progId="Equation.3">
                <p:embed/>
              </p:oleObj>
            </a:graphicData>
          </a:graphic>
        </p:graphicFrame>
      </p:grpSp>
      <p:sp>
        <p:nvSpPr>
          <p:cNvPr id="25610" name="Text Box 10"/>
          <p:cNvSpPr txBox="1">
            <a:spLocks noChangeArrowheads="1"/>
          </p:cNvSpPr>
          <p:nvPr/>
        </p:nvSpPr>
        <p:spPr bwMode="auto">
          <a:xfrm>
            <a:off x="3203575" y="476250"/>
            <a:ext cx="4021138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3200" b="1">
                <a:solidFill>
                  <a:srgbClr val="FF0000"/>
                </a:solidFill>
              </a:rPr>
              <a:t>第二关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256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256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2000"/>
                                        <p:tgtEl>
                                          <p:spTgt spid="256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9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9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10" grpId="0" bldLvl="0" autoUpdateAnimBg="0"/>
      <p:bldP spid="25610" grpId="1" bldLvl="0" autoUpdateAnimBg="0"/>
      <p:bldP spid="25610" grpId="2" bldLvl="0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827088" y="1700213"/>
            <a:ext cx="7416800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3200" b="1"/>
              <a:t>709×0.32+291×0.32        2.8÷2.5÷0.4</a:t>
            </a:r>
          </a:p>
        </p:txBody>
      </p:sp>
      <p:grpSp>
        <p:nvGrpSpPr>
          <p:cNvPr id="2" name="Group 10"/>
          <p:cNvGrpSpPr>
            <a:grpSpLocks/>
          </p:cNvGrpSpPr>
          <p:nvPr/>
        </p:nvGrpSpPr>
        <p:grpSpPr bwMode="auto">
          <a:xfrm>
            <a:off x="646113" y="3789363"/>
            <a:ext cx="8497887" cy="1008062"/>
            <a:chOff x="407" y="2387"/>
            <a:chExt cx="5353" cy="635"/>
          </a:xfrm>
        </p:grpSpPr>
        <p:graphicFrame>
          <p:nvGraphicFramePr>
            <p:cNvPr id="26628" name="Object 4"/>
            <p:cNvGraphicFramePr>
              <a:graphicFrameLocks noChangeAspect="1"/>
            </p:cNvGraphicFramePr>
            <p:nvPr/>
          </p:nvGraphicFramePr>
          <p:xfrm>
            <a:off x="1202" y="2387"/>
            <a:ext cx="268" cy="635"/>
          </p:xfrm>
          <a:graphic>
            <a:graphicData uri="http://schemas.openxmlformats.org/presentationml/2006/ole">
              <p:oleObj spid="_x0000_s6146" r:id="rId3" imgW="152837" imgH="394418" progId="Equation.3">
                <p:embed/>
              </p:oleObj>
            </a:graphicData>
          </a:graphic>
        </p:graphicFrame>
        <p:graphicFrame>
          <p:nvGraphicFramePr>
            <p:cNvPr id="26629" name="Object 5"/>
            <p:cNvGraphicFramePr>
              <a:graphicFrameLocks noChangeAspect="1"/>
            </p:cNvGraphicFramePr>
            <p:nvPr/>
          </p:nvGraphicFramePr>
          <p:xfrm>
            <a:off x="1655" y="2387"/>
            <a:ext cx="249" cy="590"/>
          </p:xfrm>
          <a:graphic>
            <a:graphicData uri="http://schemas.openxmlformats.org/presentationml/2006/ole">
              <p:oleObj spid="_x0000_s6147" r:id="rId4" imgW="152849" imgH="394359" progId="Equation.3">
                <p:embed/>
              </p:oleObj>
            </a:graphicData>
          </a:graphic>
        </p:graphicFrame>
        <p:graphicFrame>
          <p:nvGraphicFramePr>
            <p:cNvPr id="26630" name="Object 6"/>
            <p:cNvGraphicFramePr>
              <a:graphicFrameLocks noChangeAspect="1"/>
            </p:cNvGraphicFramePr>
            <p:nvPr/>
          </p:nvGraphicFramePr>
          <p:xfrm>
            <a:off x="2064" y="2387"/>
            <a:ext cx="251" cy="590"/>
          </p:xfrm>
          <a:graphic>
            <a:graphicData uri="http://schemas.openxmlformats.org/presentationml/2006/ole">
              <p:oleObj spid="_x0000_s6148" r:id="rId5" imgW="152849" imgH="394359" progId="Equation.3">
                <p:embed/>
              </p:oleObj>
            </a:graphicData>
          </a:graphic>
        </p:graphicFrame>
        <p:sp>
          <p:nvSpPr>
            <p:cNvPr id="26631" name="Text Box 7"/>
            <p:cNvSpPr txBox="1">
              <a:spLocks noChangeArrowheads="1"/>
            </p:cNvSpPr>
            <p:nvPr/>
          </p:nvSpPr>
          <p:spPr bwMode="auto">
            <a:xfrm>
              <a:off x="407" y="2523"/>
              <a:ext cx="5353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r>
                <a:rPr lang="zh-CN" altLang="en-US" sz="3200" b="1" dirty="0"/>
                <a:t>18×（　+　</a:t>
              </a:r>
              <a:r>
                <a:rPr lang="zh-CN" altLang="en-US" sz="3200" b="1" dirty="0">
                  <a:latin typeface="Arial"/>
                </a:rPr>
                <a:t>–</a:t>
              </a:r>
              <a:r>
                <a:rPr lang="zh-CN" altLang="en-US" sz="3200" b="1" dirty="0"/>
                <a:t> 　</a:t>
              </a:r>
              <a:r>
                <a:rPr lang="zh-CN" altLang="en-US" sz="3200" b="1" dirty="0" smtClean="0"/>
                <a:t>）</a:t>
              </a:r>
              <a:r>
                <a:rPr lang="zh-CN" altLang="en-US" sz="3200" b="1" dirty="0"/>
                <a:t> </a:t>
              </a:r>
              <a:r>
                <a:rPr lang="zh-CN" altLang="en-US" sz="3200" b="1" dirty="0" smtClean="0"/>
                <a:t>7</a:t>
              </a:r>
              <a:r>
                <a:rPr lang="zh-CN" altLang="en-US" sz="3200" b="1" dirty="0"/>
                <a:t>.32 </a:t>
              </a:r>
              <a:r>
                <a:rPr lang="zh-CN" altLang="en-US" sz="3200" b="1" dirty="0">
                  <a:latin typeface="Arial"/>
                </a:rPr>
                <a:t>–</a:t>
              </a:r>
              <a:r>
                <a:rPr lang="zh-CN" altLang="en-US" sz="3200" b="1" dirty="0"/>
                <a:t>（2.32+　）</a:t>
              </a:r>
            </a:p>
          </p:txBody>
        </p:sp>
        <p:graphicFrame>
          <p:nvGraphicFramePr>
            <p:cNvPr id="26632" name="Object 8"/>
            <p:cNvGraphicFramePr>
              <a:graphicFrameLocks noChangeAspect="1"/>
            </p:cNvGraphicFramePr>
            <p:nvPr/>
          </p:nvGraphicFramePr>
          <p:xfrm>
            <a:off x="4604" y="2433"/>
            <a:ext cx="365" cy="544"/>
          </p:xfrm>
          <a:graphic>
            <a:graphicData uri="http://schemas.openxmlformats.org/presentationml/2006/ole">
              <p:oleObj spid="_x0000_s6149" r:id="rId6" imgW="241897" imgH="394418" progId="Equation.3">
                <p:embed/>
              </p:oleObj>
            </a:graphicData>
          </a:graphic>
        </p:graphicFrame>
      </p:grpSp>
      <p:sp>
        <p:nvSpPr>
          <p:cNvPr id="26633" name="Text Box 9"/>
          <p:cNvSpPr txBox="1">
            <a:spLocks noChangeArrowheads="1"/>
          </p:cNvSpPr>
          <p:nvPr/>
        </p:nvSpPr>
        <p:spPr bwMode="auto">
          <a:xfrm>
            <a:off x="3276600" y="549275"/>
            <a:ext cx="3805238" cy="577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3200" b="1">
                <a:solidFill>
                  <a:srgbClr val="FF0000"/>
                </a:solidFill>
              </a:rPr>
              <a:t>第三关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7" dur="2000"/>
                                        <p:tgtEl>
                                          <p:spTgt spid="266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12" dur="2000"/>
                                        <p:tgtEl>
                                          <p:spTgt spid="266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6" grpId="0" bldLvl="0" autoUpdateAnimBg="0"/>
      <p:bldP spid="26633" grpId="0" bldLvl="0" autoUpdateAnimBg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ext Box 2"/>
          <p:cNvSpPr txBox="1">
            <a:spLocks noChangeArrowheads="1"/>
          </p:cNvSpPr>
          <p:nvPr/>
        </p:nvSpPr>
        <p:spPr bwMode="auto">
          <a:xfrm>
            <a:off x="2124075" y="1196975"/>
            <a:ext cx="5616575" cy="360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160000"/>
              </a:lnSpc>
            </a:pPr>
            <a:r>
              <a:rPr lang="zh-CN" altLang="en-US" sz="4800">
                <a:latin typeface="华文行楷" pitchFamily="2" charset="-122"/>
                <a:ea typeface="华文行楷" pitchFamily="2" charset="-122"/>
              </a:rPr>
              <a:t>聪明出于勤奋，</a:t>
            </a:r>
            <a:endParaRPr lang="en-US" altLang="zh-CN" sz="4800">
              <a:latin typeface="华文行楷" pitchFamily="2" charset="-122"/>
              <a:ea typeface="华文行楷" pitchFamily="2" charset="-122"/>
            </a:endParaRPr>
          </a:p>
          <a:p>
            <a:pPr>
              <a:lnSpc>
                <a:spcPct val="160000"/>
              </a:lnSpc>
            </a:pPr>
            <a:r>
              <a:rPr lang="zh-CN" altLang="en-US" sz="4800">
                <a:latin typeface="华文行楷" pitchFamily="2" charset="-122"/>
                <a:ea typeface="华文行楷" pitchFamily="2" charset="-122"/>
              </a:rPr>
              <a:t>天才在于积累。</a:t>
            </a:r>
          </a:p>
          <a:p>
            <a:pPr>
              <a:lnSpc>
                <a:spcPct val="160000"/>
              </a:lnSpc>
            </a:pPr>
            <a:r>
              <a:rPr lang="en-US" altLang="zh-CN" sz="4800">
                <a:latin typeface="华文行楷" pitchFamily="2" charset="-122"/>
                <a:ea typeface="华文行楷" pitchFamily="2" charset="-122"/>
              </a:rPr>
              <a:t>             </a:t>
            </a:r>
            <a:r>
              <a:rPr lang="en-US" altLang="zh-CN" sz="4800">
                <a:latin typeface="Arial"/>
                <a:ea typeface="华文行楷" pitchFamily="2" charset="-122"/>
              </a:rPr>
              <a:t>——</a:t>
            </a:r>
            <a:r>
              <a:rPr lang="zh-CN" altLang="en-US" sz="4800">
                <a:latin typeface="华文行楷" pitchFamily="2" charset="-122"/>
                <a:ea typeface="华文行楷" pitchFamily="2" charset="-122"/>
              </a:rPr>
              <a:t>华罗庚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Box 10"/>
          <p:cNvSpPr>
            <a:spLocks noChangeArrowheads="1"/>
          </p:cNvSpPr>
          <p:nvPr/>
        </p:nvSpPr>
        <p:spPr bwMode="auto">
          <a:xfrm>
            <a:off x="2124075" y="404813"/>
            <a:ext cx="34544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zh-CN" altLang="en-US" sz="48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加法结合律</a:t>
            </a:r>
            <a:endParaRPr lang="zh-CN" altLang="en-US" sz="4800">
              <a:latin typeface="Arial" charset="0"/>
            </a:endParaRPr>
          </a:p>
        </p:txBody>
      </p:sp>
      <p:sp>
        <p:nvSpPr>
          <p:cNvPr id="7171" name="矩形 12"/>
          <p:cNvSpPr>
            <a:spLocks noChangeArrowheads="1"/>
          </p:cNvSpPr>
          <p:nvPr/>
        </p:nvSpPr>
        <p:spPr bwMode="auto">
          <a:xfrm>
            <a:off x="827088" y="1412875"/>
            <a:ext cx="76327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36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内容：先把前两个数相加，或者</a:t>
            </a:r>
          </a:p>
          <a:p>
            <a:r>
              <a:rPr lang="zh-CN" altLang="en-US" sz="36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            先把后两个数相加，和不变</a:t>
            </a:r>
            <a:endParaRPr lang="zh-CN" altLang="en-US" sz="3600">
              <a:latin typeface="Arial" charset="0"/>
            </a:endParaRPr>
          </a:p>
        </p:txBody>
      </p:sp>
      <p:sp>
        <p:nvSpPr>
          <p:cNvPr id="7172" name="矩形 13"/>
          <p:cNvSpPr>
            <a:spLocks noChangeArrowheads="1"/>
          </p:cNvSpPr>
          <p:nvPr/>
        </p:nvSpPr>
        <p:spPr bwMode="auto">
          <a:xfrm>
            <a:off x="1979613" y="3213100"/>
            <a:ext cx="6383337" cy="1555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zh-CN" altLang="en-US" sz="48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用字母表示：</a:t>
            </a:r>
          </a:p>
          <a:p>
            <a:r>
              <a:rPr lang="zh-CN" altLang="en-US" sz="48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（</a:t>
            </a:r>
            <a:r>
              <a:rPr lang="zh-CN" altLang="en-US" sz="48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a+b</a:t>
            </a:r>
            <a:r>
              <a:rPr lang="zh-CN" altLang="en-US" sz="48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）</a:t>
            </a:r>
            <a:r>
              <a:rPr lang="zh-CN" altLang="en-US" sz="48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+c=a+</a:t>
            </a:r>
            <a:r>
              <a:rPr lang="zh-CN" altLang="en-US" sz="48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（</a:t>
            </a:r>
            <a:r>
              <a:rPr lang="zh-CN" altLang="en-US" sz="48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b+c</a:t>
            </a:r>
            <a:r>
              <a:rPr lang="zh-CN" altLang="en-US" sz="48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）</a:t>
            </a:r>
            <a:endParaRPr lang="en-US" sz="4800" b="1">
              <a:latin typeface="Arial" charset="0"/>
              <a:ea typeface="华文楷体" pitchFamily="65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1" dur="500"/>
                                        <p:tgtEl>
                                          <p:spTgt spid="71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6" dur="500"/>
                                        <p:tgtEl>
                                          <p:spTgt spid="7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0" grpId="0" bldLvl="0" autoUpdateAnimBg="0"/>
      <p:bldP spid="7171" grpId="0" bldLvl="0" autoUpdateAnimBg="0"/>
      <p:bldP spid="7172" grpId="0" bldLvl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矩形 13"/>
          <p:cNvSpPr>
            <a:spLocks noChangeArrowheads="1"/>
          </p:cNvSpPr>
          <p:nvPr/>
        </p:nvSpPr>
        <p:spPr bwMode="auto">
          <a:xfrm>
            <a:off x="1835150" y="404813"/>
            <a:ext cx="5761038" cy="2530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4000">
                <a:latin typeface="Arial" charset="0"/>
                <a:ea typeface="华文楷体" pitchFamily="65" charset="-122"/>
              </a:rPr>
              <a:t>例如：128+63+72</a:t>
            </a:r>
          </a:p>
          <a:p>
            <a:r>
              <a:rPr lang="zh-CN" altLang="en-US" sz="4000">
                <a:latin typeface="Arial" charset="0"/>
                <a:ea typeface="华文楷体" pitchFamily="65" charset="-122"/>
              </a:rPr>
              <a:t>         =</a:t>
            </a:r>
            <a:r>
              <a:rPr lang="zh-CN" altLang="en-US" sz="4000">
                <a:solidFill>
                  <a:srgbClr val="FF0000"/>
                </a:solidFill>
                <a:latin typeface="Arial" charset="0"/>
                <a:ea typeface="华文楷体" pitchFamily="65" charset="-122"/>
              </a:rPr>
              <a:t>63+（128+72）</a:t>
            </a:r>
          </a:p>
          <a:p>
            <a:r>
              <a:rPr lang="zh-CN" altLang="en-US" sz="4000">
                <a:latin typeface="Arial" charset="0"/>
                <a:ea typeface="华文楷体" pitchFamily="65" charset="-122"/>
              </a:rPr>
              <a:t>         =63+200</a:t>
            </a:r>
          </a:p>
          <a:p>
            <a:r>
              <a:rPr lang="zh-CN" altLang="en-US" sz="4000">
                <a:latin typeface="Arial" charset="0"/>
                <a:ea typeface="华文楷体" pitchFamily="65" charset="-122"/>
              </a:rPr>
              <a:t>         =263</a:t>
            </a:r>
            <a:endParaRPr lang="en-US" sz="4000">
              <a:latin typeface="Arial" charset="0"/>
              <a:ea typeface="华文楷体" pitchFamily="65" charset="-122"/>
            </a:endParaRPr>
          </a:p>
        </p:txBody>
      </p:sp>
      <p:sp>
        <p:nvSpPr>
          <p:cNvPr id="8195" name="矩形 13"/>
          <p:cNvSpPr>
            <a:spLocks noChangeArrowheads="1"/>
          </p:cNvSpPr>
          <p:nvPr/>
        </p:nvSpPr>
        <p:spPr bwMode="auto">
          <a:xfrm>
            <a:off x="611188" y="2781300"/>
            <a:ext cx="786765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zh-CN" altLang="en-US" sz="3600" b="1">
                <a:latin typeface="Arial" charset="0"/>
                <a:ea typeface="华文楷体" pitchFamily="65" charset="-122"/>
              </a:rPr>
              <a:t>练习：</a:t>
            </a:r>
          </a:p>
          <a:p>
            <a:r>
              <a:rPr lang="zh-CN" altLang="en-US" sz="3600" b="1">
                <a:latin typeface="Arial" charset="0"/>
                <a:ea typeface="华文楷体" pitchFamily="65" charset="-122"/>
              </a:rPr>
              <a:t>6.02+3.6+1.98       1.28+3.7+2.72+6.3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7" dur="500"/>
                                        <p:tgtEl>
                                          <p:spTgt spid="81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2" dur="500"/>
                                        <p:tgtEl>
                                          <p:spTgt spid="81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4" grpId="0" bldLvl="0" autoUpdateAnimBg="0"/>
      <p:bldP spid="8195" grpId="0" bldLvl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Box 5"/>
          <p:cNvSpPr>
            <a:spLocks noChangeArrowheads="1"/>
          </p:cNvSpPr>
          <p:nvPr/>
        </p:nvSpPr>
        <p:spPr bwMode="auto">
          <a:xfrm>
            <a:off x="2700338" y="333375"/>
            <a:ext cx="2808287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48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连减法</a:t>
            </a:r>
            <a:endParaRPr lang="zh-CN" altLang="en-US" sz="4800">
              <a:latin typeface="Arial" charset="0"/>
            </a:endParaRPr>
          </a:p>
        </p:txBody>
      </p:sp>
      <p:sp>
        <p:nvSpPr>
          <p:cNvPr id="9219" name="TextBox 9"/>
          <p:cNvSpPr>
            <a:spLocks noChangeArrowheads="1"/>
          </p:cNvSpPr>
          <p:nvPr/>
        </p:nvSpPr>
        <p:spPr bwMode="auto">
          <a:xfrm>
            <a:off x="1692275" y="1628775"/>
            <a:ext cx="4897438" cy="2103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Wingdings" pitchFamily="2" charset="2"/>
              <a:buChar char="Ø"/>
            </a:pPr>
            <a:r>
              <a:rPr lang="zh-CN" altLang="en-US" sz="44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运算规则</a:t>
            </a:r>
          </a:p>
          <a:p>
            <a:pPr>
              <a:buFont typeface="Wingdings" pitchFamily="2" charset="2"/>
              <a:buChar char="Ø"/>
            </a:pPr>
            <a:r>
              <a:rPr lang="en-US" sz="4400" b="1">
                <a:latin typeface="Cambria" pitchFamily="18" charset="0"/>
                <a:ea typeface="华文楷体" pitchFamily="65" charset="-122"/>
                <a:sym typeface="Cambria" pitchFamily="18" charset="0"/>
              </a:rPr>
              <a:t> </a:t>
            </a:r>
            <a:r>
              <a:rPr lang="zh-CN" altLang="en-US" sz="44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a-b-c=a-(b+c)</a:t>
            </a:r>
          </a:p>
          <a:p>
            <a:pPr>
              <a:buFont typeface="Wingdings" pitchFamily="2" charset="2"/>
              <a:buChar char="Ø"/>
            </a:pPr>
            <a:r>
              <a:rPr lang="zh-CN" altLang="en-US" sz="4400" b="1">
                <a:latin typeface="Cambria" pitchFamily="18" charset="0"/>
                <a:ea typeface="华文楷体" pitchFamily="65" charset="-122"/>
                <a:sym typeface="Cambria" pitchFamily="18" charset="0"/>
              </a:rPr>
              <a:t> a-b-c=a-c-b</a:t>
            </a:r>
            <a:endParaRPr lang="zh-CN" altLang="en-US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7" dur="500"/>
                                        <p:tgtEl>
                                          <p:spTgt spid="9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2" dur="500"/>
                                        <p:tgtEl>
                                          <p:spTgt spid="92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8" grpId="0" bldLvl="0" autoUpdateAnimBg="0"/>
      <p:bldP spid="9219" grpId="0" bldLvl="0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1403350" y="260350"/>
            <a:ext cx="7056438" cy="301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4800"/>
              <a:t>例如：</a:t>
            </a:r>
            <a:r>
              <a:rPr lang="zh-CN" altLang="en-US" sz="4800">
                <a:latin typeface="宋体" pitchFamily="2" charset="-122"/>
              </a:rPr>
              <a:t>138－34－66</a:t>
            </a:r>
          </a:p>
          <a:p>
            <a:r>
              <a:rPr lang="zh-CN" altLang="en-US" sz="4800">
                <a:latin typeface="Arial" charset="0"/>
              </a:rPr>
              <a:t>         =</a:t>
            </a:r>
            <a:r>
              <a:rPr lang="zh-CN" altLang="en-US" sz="4800">
                <a:solidFill>
                  <a:srgbClr val="FF0000"/>
                </a:solidFill>
                <a:latin typeface="Arial" charset="0"/>
              </a:rPr>
              <a:t>138－（34+66）</a:t>
            </a:r>
          </a:p>
          <a:p>
            <a:r>
              <a:rPr lang="zh-CN" altLang="en-US" sz="4800">
                <a:latin typeface="Arial" charset="0"/>
              </a:rPr>
              <a:t>         =138－100</a:t>
            </a:r>
          </a:p>
          <a:p>
            <a:r>
              <a:rPr lang="zh-CN" altLang="en-US" sz="4800">
                <a:latin typeface="Arial" charset="0"/>
              </a:rPr>
              <a:t>         =38</a:t>
            </a:r>
            <a:r>
              <a:rPr lang="zh-CN" altLang="en-US" sz="4800"/>
              <a:t>　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611188" y="3213100"/>
            <a:ext cx="7632700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4000" b="1"/>
              <a:t>练习：</a:t>
            </a:r>
          </a:p>
          <a:p>
            <a:r>
              <a:rPr lang="zh-CN" altLang="en-US" sz="4000" b="1">
                <a:latin typeface="宋体" pitchFamily="2" charset="-122"/>
              </a:rPr>
              <a:t>5288－43－57 </a:t>
            </a:r>
            <a:r>
              <a:rPr lang="zh-CN" altLang="en-US" sz="4000" b="1">
                <a:latin typeface="Arial" charset="0"/>
              </a:rPr>
              <a:t>       </a:t>
            </a:r>
            <a:r>
              <a:rPr lang="zh-CN" altLang="en-US" sz="4000" b="1">
                <a:latin typeface="宋体" pitchFamily="2" charset="-122"/>
              </a:rPr>
              <a:t>470－254－46  </a:t>
            </a:r>
            <a:r>
              <a:rPr lang="zh-CN" altLang="en-US" sz="4000" b="1">
                <a:latin typeface="Arial" charset="0"/>
              </a:rPr>
              <a:t> 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2000"/>
                                        <p:tgtEl>
                                          <p:spTgt spid="102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102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2" grpId="0" bldLvl="0" autoUpdateAnimBg="0"/>
      <p:bldP spid="10243" grpId="0" bldLvl="0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Box 6"/>
          <p:cNvSpPr>
            <a:spLocks noChangeArrowheads="1"/>
          </p:cNvSpPr>
          <p:nvPr/>
        </p:nvSpPr>
        <p:spPr bwMode="auto">
          <a:xfrm>
            <a:off x="2411413" y="476250"/>
            <a:ext cx="3097212" cy="823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4800" b="1">
                <a:latin typeface="Cambria" pitchFamily="18" charset="0"/>
                <a:ea typeface="华文楷体" pitchFamily="65" charset="-122"/>
                <a:sym typeface="华文楷体" pitchFamily="65" charset="-122"/>
              </a:rPr>
              <a:t>连除法</a:t>
            </a:r>
            <a:endParaRPr lang="zh-CN" altLang="en-US" sz="4800">
              <a:latin typeface="Arial" charset="0"/>
            </a:endParaRPr>
          </a:p>
        </p:txBody>
      </p:sp>
      <p:sp>
        <p:nvSpPr>
          <p:cNvPr id="11267" name="TextBox 10"/>
          <p:cNvSpPr>
            <a:spLocks noChangeArrowheads="1"/>
          </p:cNvSpPr>
          <p:nvPr/>
        </p:nvSpPr>
        <p:spPr bwMode="auto">
          <a:xfrm>
            <a:off x="1116013" y="2276475"/>
            <a:ext cx="5689600" cy="2103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Wingdings" pitchFamily="2" charset="2"/>
              <a:buChar char="Ø"/>
            </a:pPr>
            <a:r>
              <a:rPr lang="zh-CN" altLang="en-US" sz="4400">
                <a:latin typeface="Cambria" pitchFamily="18" charset="0"/>
                <a:ea typeface="华文楷体" pitchFamily="65" charset="-122"/>
                <a:sym typeface="Cambria" pitchFamily="18" charset="0"/>
              </a:rPr>
              <a:t> </a:t>
            </a:r>
            <a:r>
              <a:rPr lang="zh-CN" altLang="en-US" sz="44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四则运算规则</a:t>
            </a:r>
          </a:p>
          <a:p>
            <a:pPr>
              <a:buFont typeface="Wingdings" pitchFamily="2" charset="2"/>
              <a:buChar char="Ø"/>
            </a:pPr>
            <a:r>
              <a:rPr lang="en-US" sz="4400" b="1">
                <a:latin typeface="Cambria" pitchFamily="18" charset="0"/>
                <a:ea typeface="华文楷体" pitchFamily="65" charset="-122"/>
                <a:sym typeface="Cambria" pitchFamily="18" charset="0"/>
              </a:rPr>
              <a:t> </a:t>
            </a:r>
            <a:r>
              <a:rPr lang="zh-CN" altLang="en-US" sz="44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a</a:t>
            </a:r>
            <a:r>
              <a:rPr lang="zh-CN" altLang="en-US" sz="44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÷</a:t>
            </a:r>
            <a:r>
              <a:rPr lang="zh-CN" altLang="en-US" sz="44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b</a:t>
            </a:r>
            <a:r>
              <a:rPr lang="zh-CN" altLang="en-US" sz="44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÷</a:t>
            </a:r>
            <a:r>
              <a:rPr lang="zh-CN" altLang="en-US" sz="44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c=a</a:t>
            </a:r>
            <a:r>
              <a:rPr lang="zh-CN" altLang="en-US" sz="44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÷</a:t>
            </a:r>
            <a:r>
              <a:rPr lang="zh-CN" altLang="en-US" sz="44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(b</a:t>
            </a:r>
            <a:r>
              <a:rPr lang="zh-CN" altLang="en-US" sz="4400" b="1">
                <a:solidFill>
                  <a:srgbClr val="FF0000"/>
                </a:solidFill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×</a:t>
            </a:r>
            <a:r>
              <a:rPr lang="zh-CN" altLang="en-US" sz="4400" b="1">
                <a:solidFill>
                  <a:srgbClr val="FF0000"/>
                </a:solidFill>
                <a:latin typeface="Cambria" pitchFamily="18" charset="0"/>
                <a:ea typeface="华文楷体" pitchFamily="65" charset="-122"/>
                <a:sym typeface="Cambria" pitchFamily="18" charset="0"/>
              </a:rPr>
              <a:t>c)</a:t>
            </a:r>
          </a:p>
          <a:p>
            <a:pPr>
              <a:buFont typeface="Wingdings" pitchFamily="2" charset="2"/>
              <a:buChar char="Ø"/>
            </a:pPr>
            <a:r>
              <a:rPr lang="zh-CN" altLang="en-US" sz="4400" b="1">
                <a:latin typeface="Cambria" pitchFamily="18" charset="0"/>
                <a:ea typeface="华文楷体" pitchFamily="65" charset="-122"/>
                <a:sym typeface="Cambria" pitchFamily="18" charset="0"/>
              </a:rPr>
              <a:t> a</a:t>
            </a:r>
            <a:r>
              <a:rPr lang="zh-CN" altLang="en-US" sz="44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÷</a:t>
            </a:r>
            <a:r>
              <a:rPr lang="zh-CN" altLang="en-US" sz="4400" b="1">
                <a:latin typeface="Cambria" pitchFamily="18" charset="0"/>
                <a:ea typeface="华文楷体" pitchFamily="65" charset="-122"/>
                <a:sym typeface="Cambria" pitchFamily="18" charset="0"/>
              </a:rPr>
              <a:t>b</a:t>
            </a:r>
            <a:r>
              <a:rPr lang="zh-CN" altLang="en-US" sz="44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÷</a:t>
            </a:r>
            <a:r>
              <a:rPr lang="zh-CN" altLang="en-US" sz="4400" b="1">
                <a:latin typeface="Cambria" pitchFamily="18" charset="0"/>
                <a:ea typeface="华文楷体" pitchFamily="65" charset="-122"/>
                <a:sym typeface="Cambria" pitchFamily="18" charset="0"/>
              </a:rPr>
              <a:t>c = a</a:t>
            </a:r>
            <a:r>
              <a:rPr lang="zh-CN" altLang="en-US" sz="44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÷</a:t>
            </a:r>
            <a:r>
              <a:rPr lang="zh-CN" altLang="en-US" sz="4400" b="1">
                <a:latin typeface="Cambria" pitchFamily="18" charset="0"/>
                <a:ea typeface="华文楷体" pitchFamily="65" charset="-122"/>
                <a:sym typeface="Cambria" pitchFamily="18" charset="0"/>
              </a:rPr>
              <a:t>c</a:t>
            </a:r>
            <a:r>
              <a:rPr lang="zh-CN" altLang="en-US" sz="4400" b="1">
                <a:latin typeface="华文楷体" pitchFamily="65" charset="-122"/>
                <a:ea typeface="华文楷体" pitchFamily="65" charset="-122"/>
                <a:sym typeface="华文楷体" pitchFamily="65" charset="-122"/>
              </a:rPr>
              <a:t>÷</a:t>
            </a:r>
            <a:r>
              <a:rPr lang="zh-CN" altLang="en-US" sz="4400" b="1">
                <a:latin typeface="Cambria" pitchFamily="18" charset="0"/>
                <a:ea typeface="华文楷体" pitchFamily="65" charset="-122"/>
                <a:sym typeface="Cambria" pitchFamily="18" charset="0"/>
              </a:rPr>
              <a:t>b</a:t>
            </a:r>
            <a:endParaRPr lang="zh-CN" altLang="en-US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7" dur="500"/>
                                        <p:tgtEl>
                                          <p:spTgt spid="112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>
                                      <p:cBhvr>
                                        <p:cTn id="12" dur="500"/>
                                        <p:tgtEl>
                                          <p:spTgt spid="112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6" grpId="0" bldLvl="0" autoUpdateAnimBg="0"/>
      <p:bldP spid="11267" grpId="0" bldLvl="0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1979613" y="549275"/>
            <a:ext cx="6408737" cy="2289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3600"/>
              <a:t>例如：</a:t>
            </a:r>
            <a:r>
              <a:rPr lang="zh-CN" altLang="en-US" sz="3600" b="1"/>
              <a:t>3200</a:t>
            </a:r>
            <a:r>
              <a:rPr lang="zh-CN" altLang="en-US" sz="3600" b="1">
                <a:latin typeface="Arial" charset="0"/>
                <a:sym typeface="华文楷体" pitchFamily="65" charset="-122"/>
              </a:rPr>
              <a:t>÷25÷4</a:t>
            </a:r>
          </a:p>
          <a:p>
            <a:r>
              <a:rPr lang="zh-CN" altLang="en-US" sz="3600" b="1">
                <a:latin typeface="Arial" charset="0"/>
                <a:sym typeface="华文楷体" pitchFamily="65" charset="-122"/>
              </a:rPr>
              <a:t>         =</a:t>
            </a:r>
            <a:r>
              <a:rPr lang="zh-CN" altLang="en-US" sz="3600" b="1">
                <a:solidFill>
                  <a:srgbClr val="FF0000"/>
                </a:solidFill>
                <a:latin typeface="Arial" charset="0"/>
                <a:sym typeface="华文楷体" pitchFamily="65" charset="-122"/>
              </a:rPr>
              <a:t>3200÷（25</a:t>
            </a:r>
            <a:r>
              <a:rPr lang="zh-CN" altLang="en-US" sz="36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×4</a:t>
            </a:r>
            <a:r>
              <a:rPr lang="zh-CN" altLang="en-US" sz="3600" b="1">
                <a:solidFill>
                  <a:srgbClr val="FF0000"/>
                </a:solidFill>
                <a:latin typeface="Arial" charset="0"/>
                <a:sym typeface="华文楷体" pitchFamily="65" charset="-122"/>
              </a:rPr>
              <a:t>）</a:t>
            </a:r>
          </a:p>
          <a:p>
            <a:r>
              <a:rPr lang="zh-CN" altLang="en-US" sz="3600" b="1">
                <a:latin typeface="Arial" charset="0"/>
                <a:sym typeface="华文楷体" pitchFamily="65" charset="-122"/>
              </a:rPr>
              <a:t>         =3200÷100</a:t>
            </a:r>
          </a:p>
          <a:p>
            <a:r>
              <a:rPr lang="zh-CN" altLang="en-US" sz="3600" b="1">
                <a:latin typeface="Arial" charset="0"/>
                <a:sym typeface="华文楷体" pitchFamily="65" charset="-122"/>
              </a:rPr>
              <a:t>         =32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755650" y="2781300"/>
            <a:ext cx="7416800" cy="1920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4000" b="1"/>
              <a:t>练习：</a:t>
            </a:r>
          </a:p>
          <a:p>
            <a:r>
              <a:rPr lang="zh-CN" altLang="en-US" sz="4000" b="1">
                <a:latin typeface="宋体" pitchFamily="2" charset="-122"/>
              </a:rPr>
              <a:t>6400</a:t>
            </a:r>
            <a:r>
              <a:rPr lang="zh-CN" altLang="en-US" sz="4000" b="1">
                <a:latin typeface="宋体" pitchFamily="2" charset="-122"/>
                <a:sym typeface="华文楷体" pitchFamily="65" charset="-122"/>
              </a:rPr>
              <a:t>÷8÷8     4600÷2÷23  </a:t>
            </a:r>
          </a:p>
          <a:p>
            <a:endParaRPr lang="zh-CN" altLang="en-US" sz="4000" b="1">
              <a:latin typeface="Arial" charset="0"/>
              <a:sym typeface="华文楷体" pitchFamily="65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7" dur="2000"/>
                                        <p:tgtEl>
                                          <p:spTgt spid="122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2000"/>
                                        <p:tgtEl>
                                          <p:spTgt spid="122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0" grpId="0" bldLvl="0" autoUpdateAnimBg="0"/>
      <p:bldP spid="12291" grpId="0" bldLvl="0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827088" y="1052513"/>
            <a:ext cx="7848600" cy="3140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zh-CN" altLang="en-US" sz="40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例如：</a:t>
            </a:r>
          </a:p>
          <a:p>
            <a:endParaRPr lang="zh-CN" altLang="en-US" sz="4000" b="1">
              <a:solidFill>
                <a:srgbClr val="FF0000"/>
              </a:solidFill>
              <a:latin typeface="Arial" charset="0"/>
              <a:sym typeface="Cambria" pitchFamily="18" charset="0"/>
            </a:endParaRPr>
          </a:p>
          <a:p>
            <a:r>
              <a:rPr lang="zh-CN" altLang="en-US" sz="40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     </a:t>
            </a:r>
            <a:r>
              <a:rPr lang="zh-CN" altLang="en-US" sz="4000" b="1">
                <a:latin typeface="Arial" charset="0"/>
                <a:sym typeface="Cambria" pitchFamily="18" charset="0"/>
              </a:rPr>
              <a:t>3×4× 5</a:t>
            </a:r>
            <a:r>
              <a:rPr lang="zh-CN" altLang="en-US" sz="40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         </a:t>
            </a:r>
            <a:r>
              <a:rPr lang="zh-CN" altLang="en-US" sz="4000" b="1">
                <a:latin typeface="Arial" charset="0"/>
                <a:sym typeface="Cambria" pitchFamily="18" charset="0"/>
              </a:rPr>
              <a:t>5.5×9×10     </a:t>
            </a:r>
            <a:r>
              <a:rPr lang="zh-CN" altLang="en-US" sz="40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        </a:t>
            </a:r>
          </a:p>
          <a:p>
            <a:r>
              <a:rPr lang="zh-CN" altLang="en-US" sz="40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  =3 ×5×4        =5.5×10×9</a:t>
            </a:r>
          </a:p>
          <a:p>
            <a:r>
              <a:rPr lang="zh-CN" altLang="en-US" sz="40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</a:t>
            </a:r>
            <a:r>
              <a:rPr lang="zh-CN" altLang="en-US" sz="4000" b="1">
                <a:latin typeface="Arial" charset="0"/>
                <a:sym typeface="Cambria" pitchFamily="18" charset="0"/>
              </a:rPr>
              <a:t>  =60  </a:t>
            </a:r>
            <a:r>
              <a:rPr lang="zh-CN" altLang="en-US" sz="4000" b="1">
                <a:solidFill>
                  <a:srgbClr val="FF0000"/>
                </a:solidFill>
                <a:latin typeface="Arial" charset="0"/>
                <a:sym typeface="Cambria" pitchFamily="18" charset="0"/>
              </a:rPr>
              <a:t>                </a:t>
            </a:r>
            <a:r>
              <a:rPr lang="zh-CN" altLang="en-US" sz="4000" b="1">
                <a:latin typeface="Arial" charset="0"/>
                <a:sym typeface="Cambria" pitchFamily="18" charset="0"/>
              </a:rPr>
              <a:t>=495   </a:t>
            </a:r>
            <a:endParaRPr lang="zh-CN" altLang="en-US" sz="4000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7" presetClass="entr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33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33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800" decel="100000" fill="hold"/>
                                        <p:tgtEl>
                                          <p:spTgt spid="133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" accel="100000" fill="hold">
                                          <p:stCondLst>
                                            <p:cond delay="1800"/>
                                          </p:stCondLst>
                                        </p:cTn>
                                        <p:tgtEl>
                                          <p:spTgt spid="133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4" grpId="0" bldLvl="0" autoUpdateAnimBg="0"/>
      <p:bldP spid="13314" grpId="1" bldLvl="0" autoUpdateAnimBg="0"/>
      <p:bldP spid="13314" grpId="2" bldLvl="0" autoUpdateAnimBg="0"/>
      <p:bldP spid="13314" grpId="3" bldLvl="0" autoUpdateAnimBg="0"/>
    </p:bld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绿色色块模板">
  <a:themeElements>
    <a:clrScheme name="绿色色块模板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绿色色块模板">
      <a:majorFont>
        <a:latin typeface="Tahoma"/>
        <a:ea typeface="微软雅黑"/>
        <a:cs typeface=""/>
      </a:majorFont>
      <a:minorFont>
        <a:latin typeface="Tahoma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 typeface="Arial" charset="0"/>
          <a:buNone/>
          <a:tabLst/>
          <a:defRPr kumimoji="0" lang="zh-CN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  <a:ea typeface="宋体" pitchFamily="2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 typeface="Arial" charset="0"/>
          <a:buNone/>
          <a:tabLst/>
          <a:defRPr kumimoji="0" lang="zh-CN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  <a:ea typeface="宋体" pitchFamily="2" charset="-122"/>
          </a:defRPr>
        </a:defPPr>
      </a:lstStyle>
    </a:lnDef>
  </a:objectDefaults>
  <a:extraClrSchemeLst>
    <a:extraClrScheme>
      <a:clrScheme name="绿色色块模板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绿色色块模板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绿色色块模板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绿色色块模板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绿色色块模板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绿色色块模板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绿色色块模板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绿色色块模板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绿色色块模板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绿色色块模板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绿色色块模板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绿色色块模板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796</Words>
  <PresentationFormat>全屏显示(4:3)</PresentationFormat>
  <Paragraphs>121</Paragraphs>
  <Slides>23</Slides>
  <Notes>0</Notes>
  <HiddenSlides>0</HiddenSlides>
  <MMClips>0</MMClips>
  <ScaleCrop>false</ScaleCrop>
  <HeadingPairs>
    <vt:vector size="6" baseType="variant">
      <vt:variant>
        <vt:lpstr>主题</vt:lpstr>
      </vt:variant>
      <vt:variant>
        <vt:i4>2</vt:i4>
      </vt:variant>
      <vt:variant>
        <vt:lpstr>嵌入 OLE 服务器</vt:lpstr>
      </vt:variant>
      <vt:variant>
        <vt:i4>2</vt:i4>
      </vt:variant>
      <vt:variant>
        <vt:lpstr>幻灯片标题</vt:lpstr>
      </vt:variant>
      <vt:variant>
        <vt:i4>23</vt:i4>
      </vt:variant>
    </vt:vector>
  </HeadingPairs>
  <TitlesOfParts>
    <vt:vector size="27" baseType="lpstr">
      <vt:lpstr>Office 主题</vt:lpstr>
      <vt:lpstr>绿色色块模板</vt:lpstr>
      <vt:lpstr>公式</vt:lpstr>
      <vt:lpstr>Microsoft Equation 3.0</vt:lpstr>
      <vt:lpstr>幻灯片 1</vt:lpstr>
      <vt:lpstr>幻灯片 2</vt:lpstr>
      <vt:lpstr>幻灯片 3</vt:lpstr>
      <vt:lpstr>幻灯片 4</vt:lpstr>
      <vt:lpstr>幻灯片 5</vt:lpstr>
      <vt:lpstr>幻灯片 6</vt:lpstr>
      <vt:lpstr>幻灯片 7</vt:lpstr>
      <vt:lpstr>幻灯片 8</vt:lpstr>
      <vt:lpstr>幻灯片 9</vt:lpstr>
      <vt:lpstr>幻灯片 10</vt:lpstr>
      <vt:lpstr>幻灯片 11</vt:lpstr>
      <vt:lpstr>幻灯片 12</vt:lpstr>
      <vt:lpstr>幻灯片 13</vt:lpstr>
      <vt:lpstr>幻灯片 14</vt:lpstr>
      <vt:lpstr>幻灯片 15</vt:lpstr>
      <vt:lpstr>幻灯片 16</vt:lpstr>
      <vt:lpstr>幻灯片 17</vt:lpstr>
      <vt:lpstr>幻灯片 18</vt:lpstr>
      <vt:lpstr>幻灯片 19</vt:lpstr>
      <vt:lpstr>幻灯片 20</vt:lpstr>
      <vt:lpstr>幻灯片 21</vt:lpstr>
      <vt:lpstr>幻灯片 22</vt:lpstr>
      <vt:lpstr>幻灯片 23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Administrator</dc:creator>
  <cp:lastModifiedBy>dreamsummit</cp:lastModifiedBy>
  <cp:revision>4</cp:revision>
  <dcterms:created xsi:type="dcterms:W3CDTF">2015-07-13T03:35:39Z</dcterms:created>
  <dcterms:modified xsi:type="dcterms:W3CDTF">2015-07-16T09:48:14Z</dcterms:modified>
</cp:coreProperties>
</file>

<file path=docProps/thumbnail.jpeg>
</file>