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2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F8708-AB6F-436A-88EF-D4DFEFFDFB70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3F9A2-BA39-418A-818F-FA77EC8A285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361156-34C2-4B64-AAE9-37F457A3141F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8A6970-AEBF-45BE-9F85-08EF8148171E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772E3-9AD2-43AC-BE92-16D016E01ED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CD0FD-2C14-4EB2-9368-B4B61DFF93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A9034-4AAC-4B56-B155-3153AB1FDE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9C9EC-BAF1-401A-BAC6-5770A8EBAD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88AC5-5FE0-4557-9ACB-D4F277C52A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C5858-0142-4649-91BD-9EC18A8F20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F962A-1561-4605-B2E7-4251B4759B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4CB31-0DBA-4F7C-822C-80487E8EF24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C165B-417C-4E8C-9979-A1C69B14CF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F2F29-FEB0-4DAC-AAF8-14C1945CFF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4404D-E10C-45C6-8507-98638208A6A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A4FFB-C4A9-447F-9A0F-81133356E9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6BDEF-1450-4952-B19A-2F39D4634E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271C8-FD63-4117-B7E1-04AEB6D95A6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F48D3-606D-4B33-98C2-9A82362BAB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BCFA3-FC73-4E0F-A2EF-E1381DA3A5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86E8A-B3D7-484C-8DD5-C97D763E20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E81BB-1E02-4EFA-946E-10F3DD40B8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1E58E-B12A-454B-B4E9-48142C97DF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62EEE-4B9B-407D-9A40-E79D7240CC6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7B299-49F4-49E1-9791-FEE6C6C89E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C87F9-D240-4DC2-80B2-789915667A7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64515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64516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64517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64518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64519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</p:grpSp>
      <p:sp>
        <p:nvSpPr>
          <p:cNvPr id="3075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DF3DD69C-4552-452C-95CB-FE9F6C5541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079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C997B6D-9ED8-4891-ACB3-92C3C0D6C1D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1331913" y="4437063"/>
            <a:ext cx="1295400" cy="838200"/>
          </a:xfrm>
          <a:prstGeom prst="rect">
            <a:avLst/>
          </a:prstGeom>
          <a:solidFill>
            <a:srgbClr val="00FFFF"/>
          </a:solidFill>
          <a:ln w="9525">
            <a:miter lim="800000"/>
            <a:headEnd/>
            <a:tailEnd/>
          </a:ln>
          <a:scene3d>
            <a:camera prst="legacyPerspectiveFront">
              <a:rot lat="1500000" lon="20099993" rev="0"/>
            </a:camera>
            <a:lightRig rig="legacyFlat4" dir="t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4876800" y="57912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Front">
              <a:rot lat="20099993" lon="20099993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7956550" y="3500438"/>
            <a:ext cx="457200" cy="1600200"/>
          </a:xfrm>
          <a:prstGeom prst="rect">
            <a:avLst/>
          </a:prstGeom>
          <a:solidFill>
            <a:srgbClr val="D60093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etal">
            <a:bevelT w="13500" h="13500" prst="angle"/>
            <a:bevelB w="13500" h="13500" prst="angle"/>
            <a:extrusionClr>
              <a:srgbClr val="D60093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5" name="AutoShape 8"/>
          <p:cNvSpPr>
            <a:spLocks noChangeArrowheads="1"/>
          </p:cNvSpPr>
          <p:nvPr/>
        </p:nvSpPr>
        <p:spPr bwMode="auto">
          <a:xfrm>
            <a:off x="3348038" y="4797425"/>
            <a:ext cx="609600" cy="838200"/>
          </a:xfrm>
          <a:prstGeom prst="can">
            <a:avLst>
              <a:gd name="adj" fmla="val 3437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6" name="AutoShape 9"/>
          <p:cNvSpPr>
            <a:spLocks noChangeArrowheads="1"/>
          </p:cNvSpPr>
          <p:nvPr/>
        </p:nvSpPr>
        <p:spPr bwMode="auto">
          <a:xfrm>
            <a:off x="6300788" y="4941888"/>
            <a:ext cx="685800" cy="533400"/>
          </a:xfrm>
          <a:prstGeom prst="flowChartMagneticDrum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7" name="Oval 10"/>
          <p:cNvSpPr>
            <a:spLocks noChangeArrowheads="1"/>
          </p:cNvSpPr>
          <p:nvPr/>
        </p:nvSpPr>
        <p:spPr bwMode="auto">
          <a:xfrm>
            <a:off x="2971800" y="6172200"/>
            <a:ext cx="4572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8" name="Line 11"/>
          <p:cNvSpPr>
            <a:spLocks noChangeShapeType="1"/>
          </p:cNvSpPr>
          <p:nvPr/>
        </p:nvSpPr>
        <p:spPr bwMode="auto">
          <a:xfrm flipV="1">
            <a:off x="2987675" y="573405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9" name="Line 12"/>
          <p:cNvSpPr>
            <a:spLocks noChangeShapeType="1"/>
          </p:cNvSpPr>
          <p:nvPr/>
        </p:nvSpPr>
        <p:spPr bwMode="auto">
          <a:xfrm flipH="1" flipV="1">
            <a:off x="3200400" y="57912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0" name="AutoShape 15"/>
          <p:cNvSpPr>
            <a:spLocks noChangeArrowheads="1"/>
          </p:cNvSpPr>
          <p:nvPr/>
        </p:nvSpPr>
        <p:spPr bwMode="auto">
          <a:xfrm>
            <a:off x="4643438" y="4149725"/>
            <a:ext cx="838200" cy="838200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1" name="WordArt 16"/>
          <p:cNvSpPr>
            <a:spLocks noChangeArrowheads="1" noChangeShapeType="1" noTextEdit="1"/>
          </p:cNvSpPr>
          <p:nvPr/>
        </p:nvSpPr>
        <p:spPr bwMode="auto">
          <a:xfrm>
            <a:off x="857250" y="1714500"/>
            <a:ext cx="7099300" cy="157162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72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隶书"/>
                <a:ea typeface="隶书"/>
              </a:rPr>
              <a:t>立体图形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7239000" y="1676400"/>
            <a:ext cx="1295400" cy="457200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5" name="Oval 3"/>
          <p:cNvSpPr>
            <a:spLocks noChangeArrowheads="1"/>
          </p:cNvSpPr>
          <p:nvPr/>
        </p:nvSpPr>
        <p:spPr bwMode="auto">
          <a:xfrm>
            <a:off x="5638800" y="1600200"/>
            <a:ext cx="1295400" cy="609600"/>
          </a:xfrm>
          <a:prstGeom prst="ellipse">
            <a:avLst/>
          </a:prstGeom>
          <a:solidFill>
            <a:srgbClr val="CC99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3200400" y="1676400"/>
            <a:ext cx="1828800" cy="381000"/>
          </a:xfrm>
          <a:prstGeom prst="parallelogram">
            <a:avLst>
              <a:gd name="adj" fmla="val 103756"/>
            </a:avLst>
          </a:prstGeom>
          <a:solidFill>
            <a:srgbClr val="CC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7200" y="685800"/>
            <a:ext cx="2286000" cy="1295400"/>
            <a:chOff x="288" y="432"/>
            <a:chExt cx="1440" cy="816"/>
          </a:xfrm>
        </p:grpSpPr>
        <p:sp>
          <p:nvSpPr>
            <p:cNvPr id="13367" name="AutoShape 6"/>
            <p:cNvSpPr>
              <a:spLocks noChangeArrowheads="1"/>
            </p:cNvSpPr>
            <p:nvPr/>
          </p:nvSpPr>
          <p:spPr bwMode="auto">
            <a:xfrm>
              <a:off x="288" y="912"/>
              <a:ext cx="1440" cy="336"/>
            </a:xfrm>
            <a:prstGeom prst="parallelogram">
              <a:avLst>
                <a:gd name="adj" fmla="val 101964"/>
              </a:avLst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68" name="AutoShape 7"/>
            <p:cNvSpPr>
              <a:spLocks noChangeArrowheads="1"/>
            </p:cNvSpPr>
            <p:nvPr/>
          </p:nvSpPr>
          <p:spPr bwMode="auto">
            <a:xfrm>
              <a:off x="288" y="432"/>
              <a:ext cx="1440" cy="816"/>
            </a:xfrm>
            <a:prstGeom prst="cube">
              <a:avLst>
                <a:gd name="adj" fmla="val 42213"/>
              </a:avLst>
            </a:prstGeom>
            <a:noFill/>
            <a:ln w="317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288" y="432"/>
              <a:ext cx="1440" cy="816"/>
              <a:chOff x="240" y="672"/>
              <a:chExt cx="1440" cy="816"/>
            </a:xfrm>
          </p:grpSpPr>
          <p:sp>
            <p:nvSpPr>
              <p:cNvPr id="13370" name="Line 9"/>
              <p:cNvSpPr>
                <a:spLocks noChangeShapeType="1"/>
              </p:cNvSpPr>
              <p:nvPr/>
            </p:nvSpPr>
            <p:spPr bwMode="auto">
              <a:xfrm>
                <a:off x="624" y="672"/>
                <a:ext cx="0" cy="4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1" name="Line 10"/>
              <p:cNvSpPr>
                <a:spLocks noChangeShapeType="1"/>
              </p:cNvSpPr>
              <p:nvPr/>
            </p:nvSpPr>
            <p:spPr bwMode="auto">
              <a:xfrm flipH="1">
                <a:off x="624" y="1152"/>
                <a:ext cx="105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2" name="Line 11"/>
              <p:cNvSpPr>
                <a:spLocks noChangeShapeType="1"/>
              </p:cNvSpPr>
              <p:nvPr/>
            </p:nvSpPr>
            <p:spPr bwMode="auto">
              <a:xfrm flipV="1">
                <a:off x="240" y="1152"/>
                <a:ext cx="384" cy="336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3318" name="AutoShape 12"/>
          <p:cNvSpPr>
            <a:spLocks noChangeArrowheads="1"/>
          </p:cNvSpPr>
          <p:nvPr/>
        </p:nvSpPr>
        <p:spPr bwMode="auto">
          <a:xfrm>
            <a:off x="3200400" y="533400"/>
            <a:ext cx="1752600" cy="1524000"/>
          </a:xfrm>
          <a:prstGeom prst="cube">
            <a:avLst>
              <a:gd name="adj" fmla="val 25000"/>
            </a:avLst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200400" y="533400"/>
            <a:ext cx="1752600" cy="1524000"/>
            <a:chOff x="1968" y="576"/>
            <a:chExt cx="1104" cy="960"/>
          </a:xfrm>
        </p:grpSpPr>
        <p:sp>
          <p:nvSpPr>
            <p:cNvPr id="13364" name="Line 14"/>
            <p:cNvSpPr>
              <a:spLocks noChangeShapeType="1"/>
            </p:cNvSpPr>
            <p:nvPr/>
          </p:nvSpPr>
          <p:spPr bwMode="auto">
            <a:xfrm>
              <a:off x="2256" y="576"/>
              <a:ext cx="0" cy="72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5" name="Line 15"/>
            <p:cNvSpPr>
              <a:spLocks noChangeShapeType="1"/>
            </p:cNvSpPr>
            <p:nvPr/>
          </p:nvSpPr>
          <p:spPr bwMode="auto">
            <a:xfrm flipH="1">
              <a:off x="2256" y="1296"/>
              <a:ext cx="816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6" name="Line 16"/>
            <p:cNvSpPr>
              <a:spLocks noChangeShapeType="1"/>
            </p:cNvSpPr>
            <p:nvPr/>
          </p:nvSpPr>
          <p:spPr bwMode="auto">
            <a:xfrm flipV="1">
              <a:off x="1968" y="1296"/>
              <a:ext cx="288" cy="24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20" name="AutoShape 17"/>
          <p:cNvSpPr>
            <a:spLocks noChangeArrowheads="1"/>
          </p:cNvSpPr>
          <p:nvPr/>
        </p:nvSpPr>
        <p:spPr bwMode="auto">
          <a:xfrm>
            <a:off x="5638800" y="304800"/>
            <a:ext cx="1295400" cy="1828800"/>
          </a:xfrm>
          <a:prstGeom prst="can">
            <a:avLst>
              <a:gd name="adj" fmla="val 35294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1" name="Freeform 18"/>
          <p:cNvSpPr>
            <a:spLocks/>
          </p:cNvSpPr>
          <p:nvPr/>
        </p:nvSpPr>
        <p:spPr bwMode="auto">
          <a:xfrm>
            <a:off x="5638800" y="1600200"/>
            <a:ext cx="1295400" cy="381000"/>
          </a:xfrm>
          <a:custGeom>
            <a:avLst/>
            <a:gdLst>
              <a:gd name="T0" fmla="*/ 0 w 799"/>
              <a:gd name="T1" fmla="*/ 2147483647 h 222"/>
              <a:gd name="T2" fmla="*/ 2147483647 w 799"/>
              <a:gd name="T3" fmla="*/ 2147483647 h 222"/>
              <a:gd name="T4" fmla="*/ 2147483647 w 799"/>
              <a:gd name="T5" fmla="*/ 0 h 222"/>
              <a:gd name="T6" fmla="*/ 2147483647 w 799"/>
              <a:gd name="T7" fmla="*/ 2147483647 h 222"/>
              <a:gd name="T8" fmla="*/ 2147483647 w 799"/>
              <a:gd name="T9" fmla="*/ 2147483647 h 222"/>
              <a:gd name="T10" fmla="*/ 2147483647 w 799"/>
              <a:gd name="T11" fmla="*/ 2147483647 h 2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99"/>
              <a:gd name="T19" fmla="*/ 0 h 222"/>
              <a:gd name="T20" fmla="*/ 799 w 799"/>
              <a:gd name="T21" fmla="*/ 222 h 2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99" h="222">
                <a:moveTo>
                  <a:pt x="0" y="196"/>
                </a:moveTo>
                <a:cubicBezTo>
                  <a:pt x="56" y="142"/>
                  <a:pt x="79" y="91"/>
                  <a:pt x="158" y="65"/>
                </a:cubicBezTo>
                <a:cubicBezTo>
                  <a:pt x="221" y="23"/>
                  <a:pt x="281" y="12"/>
                  <a:pt x="354" y="0"/>
                </a:cubicBezTo>
                <a:cubicBezTo>
                  <a:pt x="429" y="11"/>
                  <a:pt x="492" y="28"/>
                  <a:pt x="563" y="52"/>
                </a:cubicBezTo>
                <a:cubicBezTo>
                  <a:pt x="612" y="68"/>
                  <a:pt x="653" y="69"/>
                  <a:pt x="694" y="104"/>
                </a:cubicBezTo>
                <a:cubicBezTo>
                  <a:pt x="737" y="141"/>
                  <a:pt x="760" y="183"/>
                  <a:pt x="799" y="222"/>
                </a:cubicBezTo>
              </a:path>
            </a:pathLst>
          </a:cu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0" y="2438400"/>
            <a:ext cx="8686800" cy="838200"/>
            <a:chOff x="0" y="1968"/>
            <a:chExt cx="5472" cy="528"/>
          </a:xfrm>
        </p:grpSpPr>
        <p:sp>
          <p:nvSpPr>
            <p:cNvPr id="13356" name="Text Box 21"/>
            <p:cNvSpPr txBox="1">
              <a:spLocks noChangeArrowheads="1"/>
            </p:cNvSpPr>
            <p:nvPr/>
          </p:nvSpPr>
          <p:spPr bwMode="auto">
            <a:xfrm>
              <a:off x="0" y="1977"/>
              <a:ext cx="768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800" b="1" i="1">
                  <a:latin typeface="Times New Roman" pitchFamily="18" charset="0"/>
                </a:rPr>
                <a:t>V=</a:t>
              </a:r>
            </a:p>
          </p:txBody>
        </p:sp>
        <p:sp>
          <p:nvSpPr>
            <p:cNvPr id="13357" name="Text Box 22"/>
            <p:cNvSpPr txBox="1">
              <a:spLocks noChangeArrowheads="1"/>
            </p:cNvSpPr>
            <p:nvPr/>
          </p:nvSpPr>
          <p:spPr bwMode="auto">
            <a:xfrm>
              <a:off x="1344" y="1968"/>
              <a:ext cx="768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800" b="1" i="1">
                  <a:latin typeface="Times New Roman" pitchFamily="18" charset="0"/>
                </a:rPr>
                <a:t>V=</a:t>
              </a:r>
            </a:p>
          </p:txBody>
        </p:sp>
        <p:sp>
          <p:nvSpPr>
            <p:cNvPr id="13358" name="Text Box 23"/>
            <p:cNvSpPr txBox="1">
              <a:spLocks noChangeArrowheads="1"/>
            </p:cNvSpPr>
            <p:nvPr/>
          </p:nvSpPr>
          <p:spPr bwMode="auto">
            <a:xfrm>
              <a:off x="2832" y="1968"/>
              <a:ext cx="768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800" b="1" i="1">
                  <a:latin typeface="Times New Roman" pitchFamily="18" charset="0"/>
                </a:rPr>
                <a:t>V=</a:t>
              </a:r>
            </a:p>
          </p:txBody>
        </p:sp>
        <p:sp>
          <p:nvSpPr>
            <p:cNvPr id="13359" name="Text Box 24"/>
            <p:cNvSpPr txBox="1">
              <a:spLocks noChangeArrowheads="1"/>
            </p:cNvSpPr>
            <p:nvPr/>
          </p:nvSpPr>
          <p:spPr bwMode="auto">
            <a:xfrm>
              <a:off x="4128" y="1968"/>
              <a:ext cx="768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800" b="1" i="1">
                  <a:latin typeface="Times New Roman" pitchFamily="18" charset="0"/>
                </a:rPr>
                <a:t>V=</a:t>
              </a:r>
            </a:p>
          </p:txBody>
        </p:sp>
        <p:sp>
          <p:nvSpPr>
            <p:cNvPr id="13360" name="Line 25"/>
            <p:cNvSpPr>
              <a:spLocks noChangeShapeType="1"/>
            </p:cNvSpPr>
            <p:nvPr/>
          </p:nvSpPr>
          <p:spPr bwMode="auto">
            <a:xfrm>
              <a:off x="528" y="2448"/>
              <a:ext cx="768" cy="0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1" name="Line 26"/>
            <p:cNvSpPr>
              <a:spLocks noChangeShapeType="1"/>
            </p:cNvSpPr>
            <p:nvPr/>
          </p:nvSpPr>
          <p:spPr bwMode="auto">
            <a:xfrm>
              <a:off x="2064" y="2448"/>
              <a:ext cx="768" cy="0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2" name="Line 27"/>
            <p:cNvSpPr>
              <a:spLocks noChangeShapeType="1"/>
            </p:cNvSpPr>
            <p:nvPr/>
          </p:nvSpPr>
          <p:spPr bwMode="auto">
            <a:xfrm>
              <a:off x="3456" y="2448"/>
              <a:ext cx="768" cy="0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3" name="Line 28"/>
            <p:cNvSpPr>
              <a:spLocks noChangeShapeType="1"/>
            </p:cNvSpPr>
            <p:nvPr/>
          </p:nvSpPr>
          <p:spPr bwMode="auto">
            <a:xfrm>
              <a:off x="4704" y="2448"/>
              <a:ext cx="768" cy="0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0685" name="Text Box 29"/>
          <p:cNvSpPr txBox="1">
            <a:spLocks noChangeArrowheads="1"/>
          </p:cNvSpPr>
          <p:nvPr/>
        </p:nvSpPr>
        <p:spPr bwMode="auto">
          <a:xfrm>
            <a:off x="838200" y="23622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5400" b="1" i="1">
                <a:solidFill>
                  <a:srgbClr val="FF3300"/>
                </a:solidFill>
                <a:latin typeface="Times New Roman" pitchFamily="18" charset="0"/>
              </a:rPr>
              <a:t>abh</a:t>
            </a:r>
          </a:p>
        </p:txBody>
      </p:sp>
      <p:sp>
        <p:nvSpPr>
          <p:cNvPr id="70686" name="Text Box 30"/>
          <p:cNvSpPr txBox="1">
            <a:spLocks noChangeArrowheads="1"/>
          </p:cNvSpPr>
          <p:nvPr/>
        </p:nvSpPr>
        <p:spPr bwMode="auto">
          <a:xfrm>
            <a:off x="3419475" y="2178050"/>
            <a:ext cx="12954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6600" b="1" i="1">
                <a:solidFill>
                  <a:srgbClr val="FF33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70687" name="Text Box 31"/>
          <p:cNvSpPr txBox="1">
            <a:spLocks noChangeArrowheads="1"/>
          </p:cNvSpPr>
          <p:nvPr/>
        </p:nvSpPr>
        <p:spPr bwMode="auto">
          <a:xfrm>
            <a:off x="3905250" y="2254250"/>
            <a:ext cx="38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70688" name="Text Box 32"/>
          <p:cNvSpPr txBox="1">
            <a:spLocks noChangeArrowheads="1"/>
          </p:cNvSpPr>
          <p:nvPr/>
        </p:nvSpPr>
        <p:spPr bwMode="auto">
          <a:xfrm>
            <a:off x="5591175" y="23622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5400" b="1" i="1">
                <a:solidFill>
                  <a:srgbClr val="FF3300"/>
                </a:solidFill>
                <a:latin typeface="Times New Roman" pitchFamily="18" charset="0"/>
              </a:rPr>
              <a:t>sh</a:t>
            </a: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7467600" y="2209800"/>
            <a:ext cx="609600" cy="1066800"/>
            <a:chOff x="1488" y="2832"/>
            <a:chExt cx="336" cy="672"/>
          </a:xfrm>
        </p:grpSpPr>
        <p:sp>
          <p:nvSpPr>
            <p:cNvPr id="13353" name="Text Box 34"/>
            <p:cNvSpPr txBox="1">
              <a:spLocks noChangeArrowheads="1"/>
            </p:cNvSpPr>
            <p:nvPr/>
          </p:nvSpPr>
          <p:spPr bwMode="auto">
            <a:xfrm>
              <a:off x="1536" y="2832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rgbClr val="FF3300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3354" name="Line 35"/>
            <p:cNvSpPr>
              <a:spLocks noChangeShapeType="1"/>
            </p:cNvSpPr>
            <p:nvPr/>
          </p:nvSpPr>
          <p:spPr bwMode="auto">
            <a:xfrm>
              <a:off x="1488" y="316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5" name="Text Box 36"/>
            <p:cNvSpPr txBox="1">
              <a:spLocks noChangeArrowheads="1"/>
            </p:cNvSpPr>
            <p:nvPr/>
          </p:nvSpPr>
          <p:spPr bwMode="auto">
            <a:xfrm>
              <a:off x="1536" y="3100"/>
              <a:ext cx="19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>
                  <a:solidFill>
                    <a:srgbClr val="FF3300"/>
                  </a:solidFill>
                  <a:latin typeface="Times New Roman" pitchFamily="18" charset="0"/>
                </a:rPr>
                <a:t>3</a:t>
              </a:r>
            </a:p>
          </p:txBody>
        </p:sp>
      </p:grp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7924800" y="2362200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5400" b="1" i="1">
                <a:solidFill>
                  <a:srgbClr val="FF3300"/>
                </a:solidFill>
                <a:latin typeface="Times New Roman" pitchFamily="18" charset="0"/>
              </a:rPr>
              <a:t>sh</a:t>
            </a:r>
          </a:p>
        </p:txBody>
      </p:sp>
      <p:sp>
        <p:nvSpPr>
          <p:cNvPr id="70694" name="AutoShape 38"/>
          <p:cNvSpPr>
            <a:spLocks/>
          </p:cNvSpPr>
          <p:nvPr/>
        </p:nvSpPr>
        <p:spPr bwMode="auto">
          <a:xfrm rot="5323510">
            <a:off x="3429000" y="838200"/>
            <a:ext cx="457200" cy="5486400"/>
          </a:xfrm>
          <a:prstGeom prst="rightBrace">
            <a:avLst>
              <a:gd name="adj1" fmla="val 100000"/>
              <a:gd name="adj2" fmla="val 50000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95" name="Text Box 39"/>
          <p:cNvSpPr txBox="1">
            <a:spLocks noChangeArrowheads="1"/>
          </p:cNvSpPr>
          <p:nvPr/>
        </p:nvSpPr>
        <p:spPr bwMode="auto">
          <a:xfrm>
            <a:off x="2743200" y="3581400"/>
            <a:ext cx="342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5400" b="1" i="1">
                <a:solidFill>
                  <a:srgbClr val="FF3300"/>
                </a:solidFill>
                <a:latin typeface="Times New Roman" pitchFamily="18" charset="0"/>
              </a:rPr>
              <a:t>V = sh</a:t>
            </a:r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2057400" y="4419600"/>
            <a:ext cx="6096000" cy="1176338"/>
            <a:chOff x="1296" y="2784"/>
            <a:chExt cx="3840" cy="741"/>
          </a:xfrm>
        </p:grpSpPr>
        <p:sp>
          <p:nvSpPr>
            <p:cNvPr id="13351" name="AutoShape 42"/>
            <p:cNvSpPr>
              <a:spLocks noChangeArrowheads="1"/>
            </p:cNvSpPr>
            <p:nvPr/>
          </p:nvSpPr>
          <p:spPr bwMode="auto">
            <a:xfrm>
              <a:off x="1296" y="2784"/>
              <a:ext cx="3840" cy="741"/>
            </a:xfrm>
            <a:prstGeom prst="cloudCallout">
              <a:avLst>
                <a:gd name="adj1" fmla="val -42500"/>
                <a:gd name="adj2" fmla="val 5985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kumimoji="1" lang="zh-CN" altLang="zh-CN" sz="2400">
                <a:latin typeface="Times New Roman" pitchFamily="18" charset="0"/>
              </a:endParaRPr>
            </a:p>
          </p:txBody>
        </p:sp>
        <p:sp>
          <p:nvSpPr>
            <p:cNvPr id="13352" name="Text Box 43"/>
            <p:cNvSpPr txBox="1">
              <a:spLocks noChangeArrowheads="1"/>
            </p:cNvSpPr>
            <p:nvPr/>
          </p:nvSpPr>
          <p:spPr bwMode="auto">
            <a:xfrm>
              <a:off x="1776" y="2831"/>
              <a:ext cx="3214" cy="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3200" b="1">
                  <a:solidFill>
                    <a:srgbClr val="FF3300"/>
                  </a:solidFill>
                  <a:latin typeface="Times New Roman" pitchFamily="18" charset="0"/>
                  <a:ea typeface="隶书" pitchFamily="49" charset="-122"/>
                </a:rPr>
                <a:t>正方体、长方体和圆柱有什么相似的地方呢？</a:t>
              </a:r>
            </a:p>
          </p:txBody>
        </p: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7239000" y="457200"/>
            <a:ext cx="1295400" cy="1676400"/>
            <a:chOff x="4560" y="288"/>
            <a:chExt cx="816" cy="1056"/>
          </a:xfrm>
        </p:grpSpPr>
        <p:sp>
          <p:nvSpPr>
            <p:cNvPr id="13345" name="Oval 45"/>
            <p:cNvSpPr>
              <a:spLocks noChangeArrowheads="1"/>
            </p:cNvSpPr>
            <p:nvPr/>
          </p:nvSpPr>
          <p:spPr bwMode="auto">
            <a:xfrm>
              <a:off x="4560" y="1008"/>
              <a:ext cx="816" cy="336"/>
            </a:xfrm>
            <a:prstGeom prst="ellipse">
              <a:avLst/>
            </a:pr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" name="Group 46"/>
            <p:cNvGrpSpPr>
              <a:grpSpLocks/>
            </p:cNvGrpSpPr>
            <p:nvPr/>
          </p:nvGrpSpPr>
          <p:grpSpPr bwMode="auto">
            <a:xfrm>
              <a:off x="4560" y="288"/>
              <a:ext cx="816" cy="912"/>
              <a:chOff x="4560" y="288"/>
              <a:chExt cx="816" cy="912"/>
            </a:xfrm>
          </p:grpSpPr>
          <p:grpSp>
            <p:nvGrpSpPr>
              <p:cNvPr id="10" name="Group 47"/>
              <p:cNvGrpSpPr>
                <a:grpSpLocks/>
              </p:cNvGrpSpPr>
              <p:nvPr/>
            </p:nvGrpSpPr>
            <p:grpSpPr bwMode="auto">
              <a:xfrm>
                <a:off x="4560" y="288"/>
                <a:ext cx="816" cy="912"/>
                <a:chOff x="4560" y="288"/>
                <a:chExt cx="816" cy="912"/>
              </a:xfrm>
            </p:grpSpPr>
            <p:sp>
              <p:nvSpPr>
                <p:cNvPr id="13349" name="Line 48"/>
                <p:cNvSpPr>
                  <a:spLocks noChangeShapeType="1"/>
                </p:cNvSpPr>
                <p:nvPr/>
              </p:nvSpPr>
              <p:spPr bwMode="auto">
                <a:xfrm flipH="1">
                  <a:off x="4560" y="288"/>
                  <a:ext cx="432" cy="912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50" name="Line 49"/>
                <p:cNvSpPr>
                  <a:spLocks noChangeShapeType="1"/>
                </p:cNvSpPr>
                <p:nvPr/>
              </p:nvSpPr>
              <p:spPr bwMode="auto">
                <a:xfrm>
                  <a:off x="4992" y="288"/>
                  <a:ext cx="384" cy="912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3348" name="Line 50"/>
              <p:cNvSpPr>
                <a:spLocks noChangeShapeType="1"/>
              </p:cNvSpPr>
              <p:nvPr/>
            </p:nvSpPr>
            <p:spPr bwMode="auto">
              <a:xfrm>
                <a:off x="4992" y="288"/>
                <a:ext cx="0" cy="912"/>
              </a:xfrm>
              <a:prstGeom prst="line">
                <a:avLst/>
              </a:prstGeom>
              <a:noFill/>
              <a:ln w="22225">
                <a:solidFill>
                  <a:srgbClr val="FF3300"/>
                </a:solidFill>
                <a:prstDash val="sysDot"/>
                <a:round/>
                <a:headEnd/>
                <a:tailEnd type="oval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Group 51"/>
          <p:cNvGrpSpPr>
            <a:grpSpLocks/>
          </p:cNvGrpSpPr>
          <p:nvPr/>
        </p:nvGrpSpPr>
        <p:grpSpPr bwMode="auto">
          <a:xfrm>
            <a:off x="1219200" y="852488"/>
            <a:ext cx="7086600" cy="1724025"/>
            <a:chOff x="768" y="537"/>
            <a:chExt cx="4464" cy="1086"/>
          </a:xfrm>
        </p:grpSpPr>
        <p:sp>
          <p:nvSpPr>
            <p:cNvPr id="13335" name="Text Box 52"/>
            <p:cNvSpPr txBox="1">
              <a:spLocks noChangeArrowheads="1"/>
            </p:cNvSpPr>
            <p:nvPr/>
          </p:nvSpPr>
          <p:spPr bwMode="auto">
            <a:xfrm>
              <a:off x="1104" y="768"/>
              <a:ext cx="81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400" b="1" i="1">
                  <a:latin typeface="Times New Roman" pitchFamily="18" charset="0"/>
                </a:rPr>
                <a:t>h</a:t>
              </a:r>
            </a:p>
          </p:txBody>
        </p:sp>
        <p:sp>
          <p:nvSpPr>
            <p:cNvPr id="13336" name="Text Box 53"/>
            <p:cNvSpPr txBox="1">
              <a:spLocks noChangeArrowheads="1"/>
            </p:cNvSpPr>
            <p:nvPr/>
          </p:nvSpPr>
          <p:spPr bwMode="auto">
            <a:xfrm>
              <a:off x="768" y="1056"/>
              <a:ext cx="67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800" b="1" i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3337" name="Text Box 54"/>
            <p:cNvSpPr txBox="1">
              <a:spLocks noChangeArrowheads="1"/>
            </p:cNvSpPr>
            <p:nvPr/>
          </p:nvSpPr>
          <p:spPr bwMode="auto">
            <a:xfrm>
              <a:off x="1536" y="864"/>
              <a:ext cx="624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800" b="1" i="1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13338" name="Text Box 55"/>
            <p:cNvSpPr txBox="1">
              <a:spLocks noChangeArrowheads="1"/>
            </p:cNvSpPr>
            <p:nvPr/>
          </p:nvSpPr>
          <p:spPr bwMode="auto">
            <a:xfrm>
              <a:off x="2832" y="537"/>
              <a:ext cx="67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800" b="1" i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3339" name="Text Box 56"/>
            <p:cNvSpPr txBox="1">
              <a:spLocks noChangeArrowheads="1"/>
            </p:cNvSpPr>
            <p:nvPr/>
          </p:nvSpPr>
          <p:spPr bwMode="auto">
            <a:xfrm>
              <a:off x="2976" y="912"/>
              <a:ext cx="67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800" b="1" i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3340" name="Text Box 57"/>
            <p:cNvSpPr txBox="1">
              <a:spLocks noChangeArrowheads="1"/>
            </p:cNvSpPr>
            <p:nvPr/>
          </p:nvSpPr>
          <p:spPr bwMode="auto">
            <a:xfrm>
              <a:off x="2352" y="1104"/>
              <a:ext cx="67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800" b="1" i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3341" name="Text Box 58"/>
            <p:cNvSpPr txBox="1">
              <a:spLocks noChangeArrowheads="1"/>
            </p:cNvSpPr>
            <p:nvPr/>
          </p:nvSpPr>
          <p:spPr bwMode="auto">
            <a:xfrm>
              <a:off x="3840" y="912"/>
              <a:ext cx="28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400" b="1" i="1">
                  <a:latin typeface="Times New Roman" pitchFamily="18" charset="0"/>
                </a:rPr>
                <a:t>s</a:t>
              </a:r>
            </a:p>
          </p:txBody>
        </p:sp>
        <p:sp>
          <p:nvSpPr>
            <p:cNvPr id="13342" name="Text Box 59"/>
            <p:cNvSpPr txBox="1">
              <a:spLocks noChangeArrowheads="1"/>
            </p:cNvSpPr>
            <p:nvPr/>
          </p:nvSpPr>
          <p:spPr bwMode="auto">
            <a:xfrm>
              <a:off x="4368" y="576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 i="1">
                  <a:latin typeface="Times New Roman" pitchFamily="18" charset="0"/>
                </a:rPr>
                <a:t>h</a:t>
              </a:r>
            </a:p>
          </p:txBody>
        </p:sp>
        <p:sp>
          <p:nvSpPr>
            <p:cNvPr id="13343" name="Text Box 60"/>
            <p:cNvSpPr txBox="1">
              <a:spLocks noChangeArrowheads="1"/>
            </p:cNvSpPr>
            <p:nvPr/>
          </p:nvSpPr>
          <p:spPr bwMode="auto">
            <a:xfrm>
              <a:off x="4752" y="864"/>
              <a:ext cx="336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800" b="1" i="1">
                  <a:latin typeface="Times New Roman" pitchFamily="18" charset="0"/>
                </a:rPr>
                <a:t>s</a:t>
              </a:r>
            </a:p>
          </p:txBody>
        </p:sp>
        <p:sp>
          <p:nvSpPr>
            <p:cNvPr id="13344" name="Text Box 61"/>
            <p:cNvSpPr txBox="1">
              <a:spLocks noChangeArrowheads="1"/>
            </p:cNvSpPr>
            <p:nvPr/>
          </p:nvSpPr>
          <p:spPr bwMode="auto">
            <a:xfrm>
              <a:off x="4944" y="614"/>
              <a:ext cx="2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000" b="1" i="1">
                  <a:latin typeface="Times New Roman" pitchFamily="18" charset="0"/>
                </a:rPr>
                <a:t>h</a:t>
              </a:r>
            </a:p>
          </p:txBody>
        </p:sp>
      </p:grpSp>
      <p:pic>
        <p:nvPicPr>
          <p:cNvPr id="13334" name="Picture 63"/>
          <p:cNvPicPr>
            <a:picLocks noChangeAspect="1" noChangeArrowheads="1"/>
          </p:cNvPicPr>
          <p:nvPr/>
        </p:nvPicPr>
        <p:blipFill>
          <a:blip r:embed="rId2"/>
          <a:srcRect b="11237"/>
          <a:stretch>
            <a:fillRect/>
          </a:stretch>
        </p:blipFill>
        <p:spPr bwMode="auto">
          <a:xfrm>
            <a:off x="1000125" y="5443538"/>
            <a:ext cx="1460500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70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70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70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70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70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0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00"/>
                                        <p:tgtEl>
                                          <p:spTgt spid="70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85" grpId="0" autoUpdateAnimBg="0"/>
      <p:bldP spid="70686" grpId="0" autoUpdateAnimBg="0"/>
      <p:bldP spid="70687" grpId="0" autoUpdateAnimBg="0"/>
      <p:bldP spid="70688" grpId="0" autoUpdateAnimBg="0"/>
      <p:bldP spid="70693" grpId="0" autoUpdateAnimBg="0"/>
      <p:bldP spid="70694" grpId="0" animBg="1"/>
      <p:bldP spid="7069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733425" y="625475"/>
            <a:ext cx="7696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>
                <a:solidFill>
                  <a:srgbClr val="FF3300"/>
                </a:solidFill>
                <a:latin typeface="华文行楷" pitchFamily="2" charset="-122"/>
                <a:ea typeface="华文行楷" pitchFamily="2" charset="-122"/>
              </a:rPr>
              <a:t>立体图形的表面积和体积有什么区别</a:t>
            </a:r>
            <a:r>
              <a:rPr kumimoji="1" lang="en-US" altLang="zh-CN" sz="4400" b="1">
                <a:solidFill>
                  <a:srgbClr val="FF3300"/>
                </a:solidFill>
                <a:latin typeface="华文行楷" pitchFamily="2" charset="-122"/>
                <a:ea typeface="华文行楷" pitchFamily="2" charset="-122"/>
              </a:rPr>
              <a:t>?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1371600" y="2214563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(1)</a:t>
            </a:r>
            <a:r>
              <a:rPr kumimoji="1" lang="zh-CN" altLang="en-US" sz="4400" b="1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表示的意义不同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333500" y="3429000"/>
            <a:ext cx="609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(2)</a:t>
            </a:r>
            <a:r>
              <a:rPr kumimoji="1" lang="zh-CN" altLang="en-US" sz="4400" b="1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计量的单位不同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1371600" y="4524375"/>
            <a:ext cx="533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(3)</a:t>
            </a:r>
            <a:r>
              <a:rPr kumimoji="1" lang="zh-CN" altLang="en-US" sz="4400" b="1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计算的方法不同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autoUpdateAnimBg="0"/>
      <p:bldP spid="72708" grpId="0" autoUpdateAnimBg="0"/>
      <p:bldP spid="7270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5"/>
          <p:cNvSpPr>
            <a:spLocks noChangeArrowheads="1"/>
          </p:cNvSpPr>
          <p:nvPr/>
        </p:nvSpPr>
        <p:spPr bwMode="auto">
          <a:xfrm>
            <a:off x="642938" y="571500"/>
            <a:ext cx="785812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zh-CN" altLang="en-US" sz="3200" b="1">
                <a:solidFill>
                  <a:srgbClr val="FF0000"/>
                </a:solidFill>
              </a:rPr>
              <a:t>应用题。</a:t>
            </a:r>
          </a:p>
          <a:p>
            <a:pPr marL="609600" indent="-609600"/>
            <a:r>
              <a:rPr lang="en-US" altLang="zh-CN" sz="3200" b="1"/>
              <a:t>(1)</a:t>
            </a:r>
            <a:r>
              <a:rPr lang="zh-CN" altLang="en-US" sz="3200" b="1"/>
              <a:t>一个正方体的棱长是</a:t>
            </a:r>
            <a:r>
              <a:rPr lang="en-US" altLang="zh-CN" sz="3200" b="1"/>
              <a:t>7</a:t>
            </a:r>
            <a:r>
              <a:rPr lang="zh-CN" altLang="en-US" sz="3200" b="1"/>
              <a:t>分米，它的体积是多少立方分米？</a:t>
            </a:r>
          </a:p>
          <a:p>
            <a:pPr marL="609600" indent="-609600"/>
            <a:r>
              <a:rPr lang="en-US" altLang="zh-CN" sz="3200" b="1"/>
              <a:t>(2)</a:t>
            </a:r>
            <a:r>
              <a:rPr lang="zh-CN" altLang="en-US" sz="3200" b="1"/>
              <a:t>做一个长方体模型，长</a:t>
            </a:r>
            <a:r>
              <a:rPr lang="en-US" altLang="zh-CN" sz="3200" b="1"/>
              <a:t>15</a:t>
            </a:r>
            <a:r>
              <a:rPr lang="zh-CN" altLang="en-US" sz="3200" b="1"/>
              <a:t>分米，宽</a:t>
            </a:r>
            <a:r>
              <a:rPr lang="en-US" altLang="zh-CN" sz="3200" b="1"/>
              <a:t>10</a:t>
            </a:r>
            <a:r>
              <a:rPr lang="zh-CN" altLang="en-US" sz="3200" b="1"/>
              <a:t>分米，高</a:t>
            </a:r>
            <a:r>
              <a:rPr lang="en-US" altLang="zh-CN" sz="3200" b="1"/>
              <a:t>4</a:t>
            </a:r>
            <a:r>
              <a:rPr lang="zh-CN" altLang="en-US" sz="3200" b="1"/>
              <a:t>分米，这个模型的体积是多少立方分米？</a:t>
            </a:r>
          </a:p>
          <a:p>
            <a:pPr marL="609600" indent="-609600"/>
            <a:r>
              <a:rPr lang="en-US" altLang="zh-CN" sz="3200" b="1"/>
              <a:t>(3)</a:t>
            </a:r>
            <a:r>
              <a:rPr lang="zh-CN" altLang="en-US" sz="3200" b="1"/>
              <a:t>一个圆柱形水桶，从里面量底面直径是</a:t>
            </a:r>
            <a:r>
              <a:rPr lang="en-US" altLang="zh-CN" sz="3200" b="1"/>
              <a:t>20</a:t>
            </a:r>
            <a:r>
              <a:rPr lang="zh-CN" altLang="en-US" sz="3200" b="1"/>
              <a:t>厘米，高</a:t>
            </a:r>
            <a:r>
              <a:rPr lang="en-US" altLang="zh-CN" sz="3200" b="1"/>
              <a:t>25</a:t>
            </a:r>
            <a:r>
              <a:rPr lang="zh-CN" altLang="en-US" sz="3200" b="1"/>
              <a:t>厘米，这个水桶的容积是多少立方分米？</a:t>
            </a:r>
          </a:p>
          <a:p>
            <a:pPr marL="609600" indent="-609600"/>
            <a:r>
              <a:rPr lang="en-US" altLang="zh-CN" sz="3200" b="1"/>
              <a:t>(4)</a:t>
            </a:r>
            <a:r>
              <a:rPr lang="zh-CN" altLang="en-US" sz="3200" b="1"/>
              <a:t>一个圆柱底面积</a:t>
            </a:r>
            <a:r>
              <a:rPr lang="en-US" altLang="zh-CN" sz="3200" b="1"/>
              <a:t>6.28</a:t>
            </a:r>
            <a:r>
              <a:rPr lang="zh-CN" altLang="en-US" sz="3200" b="1"/>
              <a:t>平方分米，高</a:t>
            </a:r>
            <a:r>
              <a:rPr lang="en-US" altLang="zh-CN" sz="3200" b="1"/>
              <a:t>3</a:t>
            </a:r>
            <a:r>
              <a:rPr lang="zh-CN" altLang="en-US" sz="3200" b="1"/>
              <a:t>分米，与它等底等高的圆锥的体积是多少</a:t>
            </a:r>
            <a:r>
              <a:rPr lang="zh-CN" altLang="en-US" sz="3200"/>
              <a:t>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571500" y="142875"/>
            <a:ext cx="495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选择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571500" y="642938"/>
            <a:ext cx="78200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1</a:t>
            </a:r>
            <a:r>
              <a:rPr kumimoji="1" lang="zh-CN" altLang="en-US" sz="2800" b="1">
                <a:latin typeface="Times New Roman" pitchFamily="18" charset="0"/>
              </a:rPr>
              <a:t>、一个长方体的长、宽、高都扩大</a:t>
            </a:r>
            <a:r>
              <a:rPr kumimoji="1" lang="en-US" altLang="zh-CN" sz="2800" b="1">
                <a:latin typeface="Times New Roman" pitchFamily="18" charset="0"/>
              </a:rPr>
              <a:t>2</a:t>
            </a:r>
            <a:r>
              <a:rPr kumimoji="1" lang="zh-CN" altLang="en-US" sz="2800" b="1">
                <a:latin typeface="Times New Roman" pitchFamily="18" charset="0"/>
              </a:rPr>
              <a:t>倍，它的体积就扩大（          ）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614363" y="1476375"/>
            <a:ext cx="72437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A</a:t>
            </a:r>
            <a:r>
              <a:rPr kumimoji="1" lang="zh-CN" altLang="en-US" sz="2800" b="1">
                <a:latin typeface="Times New Roman" pitchFamily="18" charset="0"/>
              </a:rPr>
              <a:t>：</a:t>
            </a:r>
            <a:r>
              <a:rPr kumimoji="1" lang="en-US" altLang="zh-CN" sz="2800" b="1">
                <a:latin typeface="Times New Roman" pitchFamily="18" charset="0"/>
              </a:rPr>
              <a:t>4               B</a:t>
            </a:r>
            <a:r>
              <a:rPr kumimoji="1" lang="zh-CN" altLang="en-US" sz="2800" b="1">
                <a:latin typeface="Times New Roman" pitchFamily="18" charset="0"/>
              </a:rPr>
              <a:t>：</a:t>
            </a:r>
            <a:r>
              <a:rPr kumimoji="1" lang="en-US" altLang="zh-CN" sz="2800" b="1">
                <a:latin typeface="Times New Roman" pitchFamily="18" charset="0"/>
              </a:rPr>
              <a:t>8                     C</a:t>
            </a:r>
            <a:r>
              <a:rPr kumimoji="1" lang="zh-CN" altLang="en-US" sz="2800" b="1">
                <a:latin typeface="Times New Roman" pitchFamily="18" charset="0"/>
              </a:rPr>
              <a:t>：</a:t>
            </a:r>
            <a:r>
              <a:rPr kumimoji="1" lang="en-US" altLang="zh-CN" sz="2800" b="1">
                <a:latin typeface="Times New Roman" pitchFamily="18" charset="0"/>
              </a:rPr>
              <a:t>16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2747963" y="1071563"/>
            <a:ext cx="538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endParaRPr kumimoji="1" lang="en-US" altLang="zh-CN" sz="2800" b="1">
              <a:latin typeface="Times New Roman" pitchFamily="18" charset="0"/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533400" y="1905000"/>
            <a:ext cx="7543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2</a:t>
            </a:r>
            <a:r>
              <a:rPr kumimoji="1" lang="zh-CN" altLang="en-US" sz="2800" b="1">
                <a:latin typeface="Times New Roman" pitchFamily="18" charset="0"/>
              </a:rPr>
              <a:t>、如果一个圆柱的侧面积展开是一个正方形，那么这个圆柱的高等于它的底面（          ）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609600" y="2819400"/>
            <a:ext cx="7162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A</a:t>
            </a:r>
            <a:r>
              <a:rPr kumimoji="1" lang="zh-CN" altLang="en-US" sz="2800" b="1">
                <a:latin typeface="Times New Roman" pitchFamily="18" charset="0"/>
              </a:rPr>
              <a:t>：半径          </a:t>
            </a:r>
            <a:r>
              <a:rPr kumimoji="1" lang="en-US" altLang="zh-CN" sz="2800" b="1">
                <a:latin typeface="Times New Roman" pitchFamily="18" charset="0"/>
              </a:rPr>
              <a:t>B</a:t>
            </a:r>
            <a:r>
              <a:rPr kumimoji="1" lang="zh-CN" altLang="en-US" sz="2800" b="1">
                <a:latin typeface="Times New Roman" pitchFamily="18" charset="0"/>
              </a:rPr>
              <a:t>：直径               </a:t>
            </a:r>
            <a:r>
              <a:rPr kumimoji="1" lang="en-US" altLang="zh-CN" sz="2800" b="1">
                <a:latin typeface="Times New Roman" pitchFamily="18" charset="0"/>
              </a:rPr>
              <a:t>C</a:t>
            </a:r>
            <a:r>
              <a:rPr kumimoji="1" lang="zh-CN" altLang="en-US" sz="2800" b="1">
                <a:latin typeface="Times New Roman" pitchFamily="18" charset="0"/>
              </a:rPr>
              <a:t>：周长</a:t>
            </a:r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6286500" y="2333625"/>
            <a:ext cx="652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endParaRPr kumimoji="1" lang="en-US" altLang="zh-CN" sz="2800" b="1">
              <a:latin typeface="Times New Roman" pitchFamily="18" charset="0"/>
            </a:endParaRPr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533400" y="3276600"/>
            <a:ext cx="7467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3</a:t>
            </a:r>
            <a:r>
              <a:rPr kumimoji="1" lang="zh-CN" altLang="en-US" sz="2800" b="1">
                <a:latin typeface="Times New Roman" pitchFamily="18" charset="0"/>
              </a:rPr>
              <a:t>、等底等体积的圆柱和圆锥，圆锥的高是</a:t>
            </a:r>
            <a:r>
              <a:rPr kumimoji="1" lang="en-US" altLang="zh-CN" sz="2800" b="1">
                <a:latin typeface="Times New Roman" pitchFamily="18" charset="0"/>
              </a:rPr>
              <a:t>18</a:t>
            </a:r>
            <a:r>
              <a:rPr kumimoji="1" lang="zh-CN" altLang="en-US" sz="2800" b="1">
                <a:latin typeface="Times New Roman" pitchFamily="18" charset="0"/>
              </a:rPr>
              <a:t>厘米那么圆柱的高是（          ）厘米</a:t>
            </a:r>
          </a:p>
        </p:txBody>
      </p: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685800" y="4114800"/>
            <a:ext cx="7772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A</a:t>
            </a:r>
            <a:r>
              <a:rPr kumimoji="1" lang="zh-CN" altLang="en-US" sz="2800" b="1">
                <a:latin typeface="Times New Roman" pitchFamily="18" charset="0"/>
              </a:rPr>
              <a:t>：</a:t>
            </a:r>
            <a:r>
              <a:rPr kumimoji="1" lang="en-US" altLang="zh-CN" sz="2800" b="1">
                <a:latin typeface="Times New Roman" pitchFamily="18" charset="0"/>
              </a:rPr>
              <a:t>54              B</a:t>
            </a:r>
            <a:r>
              <a:rPr kumimoji="1" lang="zh-CN" altLang="en-US" sz="2800" b="1">
                <a:latin typeface="Times New Roman" pitchFamily="18" charset="0"/>
              </a:rPr>
              <a:t>：</a:t>
            </a:r>
            <a:r>
              <a:rPr kumimoji="1" lang="en-US" altLang="zh-CN" sz="2800" b="1">
                <a:latin typeface="Times New Roman" pitchFamily="18" charset="0"/>
              </a:rPr>
              <a:t>18                   C</a:t>
            </a:r>
            <a:r>
              <a:rPr kumimoji="1" lang="zh-CN" altLang="en-US" sz="2800" b="1">
                <a:latin typeface="Times New Roman" pitchFamily="18" charset="0"/>
              </a:rPr>
              <a:t>：</a:t>
            </a:r>
            <a:r>
              <a:rPr kumimoji="1" lang="en-US" altLang="zh-CN" sz="2800" b="1">
                <a:latin typeface="Times New Roman" pitchFamily="18" charset="0"/>
              </a:rPr>
              <a:t>6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4457700" y="3690938"/>
            <a:ext cx="68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endParaRPr kumimoji="1" lang="en-US" altLang="zh-CN" sz="2800" b="1">
              <a:latin typeface="Times New Roman" pitchFamily="18" charset="0"/>
            </a:endParaRP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466725" y="4572000"/>
            <a:ext cx="79629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4</a:t>
            </a:r>
            <a:r>
              <a:rPr kumimoji="1" lang="zh-CN" altLang="en-US" sz="2800" b="1">
                <a:latin typeface="Times New Roman" pitchFamily="18" charset="0"/>
              </a:rPr>
              <a:t>、把一个棱长</a:t>
            </a:r>
            <a:r>
              <a:rPr kumimoji="1" lang="en-US" altLang="zh-CN" sz="2800" b="1">
                <a:latin typeface="Times New Roman" pitchFamily="18" charset="0"/>
              </a:rPr>
              <a:t>3</a:t>
            </a:r>
            <a:r>
              <a:rPr kumimoji="1" lang="zh-CN" altLang="en-US" sz="2800" b="1">
                <a:latin typeface="Times New Roman" pitchFamily="18" charset="0"/>
              </a:rPr>
              <a:t>分米的正方体，切削成最大的圆柱体，求这个圆柱体的侧面积的算式是（          ）</a:t>
            </a:r>
          </a:p>
        </p:txBody>
      </p:sp>
      <p:grpSp>
        <p:nvGrpSpPr>
          <p:cNvPr id="2" name="组合 19"/>
          <p:cNvGrpSpPr>
            <a:grpSpLocks/>
          </p:cNvGrpSpPr>
          <p:nvPr/>
        </p:nvGrpSpPr>
        <p:grpSpPr bwMode="auto">
          <a:xfrm>
            <a:off x="571500" y="5357813"/>
            <a:ext cx="7772400" cy="1143000"/>
            <a:chOff x="642910" y="5620424"/>
            <a:chExt cx="7772400" cy="1143291"/>
          </a:xfrm>
        </p:grpSpPr>
        <p:grpSp>
          <p:nvGrpSpPr>
            <p:cNvPr id="3" name="组合 18"/>
            <p:cNvGrpSpPr>
              <a:grpSpLocks/>
            </p:cNvGrpSpPr>
            <p:nvPr/>
          </p:nvGrpSpPr>
          <p:grpSpPr bwMode="auto">
            <a:xfrm>
              <a:off x="642910" y="5620424"/>
              <a:ext cx="7772400" cy="1143291"/>
              <a:chOff x="642910" y="5597270"/>
              <a:chExt cx="7772400" cy="1143291"/>
            </a:xfrm>
          </p:grpSpPr>
          <p:sp>
            <p:nvSpPr>
              <p:cNvPr id="16401" name="Text Box 13"/>
              <p:cNvSpPr txBox="1">
                <a:spLocks noChangeArrowheads="1"/>
              </p:cNvSpPr>
              <p:nvPr/>
            </p:nvSpPr>
            <p:spPr bwMode="auto">
              <a:xfrm>
                <a:off x="642910" y="5786454"/>
                <a:ext cx="7772400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800" b="1">
                    <a:latin typeface="Times New Roman" pitchFamily="18" charset="0"/>
                  </a:rPr>
                  <a:t>A</a:t>
                </a:r>
                <a:r>
                  <a:rPr kumimoji="1" lang="zh-CN" altLang="en-US" sz="2800" b="1">
                    <a:latin typeface="Times New Roman" pitchFamily="18" charset="0"/>
                  </a:rPr>
                  <a:t>：</a:t>
                </a:r>
                <a:r>
                  <a:rPr kumimoji="1" lang="en-US" altLang="zh-CN" sz="2800" b="1">
                    <a:latin typeface="Times New Roman" pitchFamily="18" charset="0"/>
                  </a:rPr>
                  <a:t>3.14 × 3 × 3               B</a:t>
                </a:r>
                <a:r>
                  <a:rPr kumimoji="1" lang="zh-CN" altLang="en-US" sz="2800" b="1">
                    <a:latin typeface="Times New Roman" pitchFamily="18" charset="0"/>
                  </a:rPr>
                  <a:t>：</a:t>
                </a:r>
                <a:r>
                  <a:rPr kumimoji="1" lang="en-US" altLang="zh-CN" sz="2800" b="1">
                    <a:latin typeface="Times New Roman" pitchFamily="18" charset="0"/>
                  </a:rPr>
                  <a:t>3.14 × (3 ÷ 2)                                        C</a:t>
                </a:r>
                <a:r>
                  <a:rPr kumimoji="1" lang="zh-CN" altLang="en-US" sz="2800" b="1">
                    <a:latin typeface="Times New Roman" pitchFamily="18" charset="0"/>
                  </a:rPr>
                  <a:t>：</a:t>
                </a:r>
                <a:r>
                  <a:rPr kumimoji="1" lang="en-US" altLang="zh-CN" sz="2800" b="1">
                    <a:latin typeface="Times New Roman" pitchFamily="18" charset="0"/>
                  </a:rPr>
                  <a:t>3.14 × (3 ÷ 2) × 3</a:t>
                </a:r>
              </a:p>
            </p:txBody>
          </p:sp>
          <p:sp>
            <p:nvSpPr>
              <p:cNvPr id="16402" name="Text Box 14"/>
              <p:cNvSpPr txBox="1">
                <a:spLocks noChangeArrowheads="1"/>
              </p:cNvSpPr>
              <p:nvPr/>
            </p:nvSpPr>
            <p:spPr bwMode="auto">
              <a:xfrm>
                <a:off x="6691330" y="5597270"/>
                <a:ext cx="3810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800" b="1">
                    <a:latin typeface="Times New Roman" pitchFamily="18" charset="0"/>
                  </a:rPr>
                  <a:t>2</a:t>
                </a:r>
              </a:p>
            </p:txBody>
          </p:sp>
        </p:grpSp>
        <p:sp>
          <p:nvSpPr>
            <p:cNvPr id="16400" name="Rectangle 15"/>
            <p:cNvSpPr>
              <a:spLocks noChangeArrowheads="1"/>
            </p:cNvSpPr>
            <p:nvPr/>
          </p:nvSpPr>
          <p:spPr bwMode="auto">
            <a:xfrm>
              <a:off x="3286116" y="5691862"/>
              <a:ext cx="3642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zh-CN" sz="2800" b="1">
                  <a:latin typeface="Times New Roman" pitchFamily="18" charset="0"/>
                </a:rPr>
                <a:t>2</a:t>
              </a:r>
            </a:p>
          </p:txBody>
        </p:sp>
      </p:grp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7186613" y="5000625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autoUpdateAnimBg="0"/>
      <p:bldP spid="90116" grpId="0" autoUpdateAnimBg="0"/>
      <p:bldP spid="90117" grpId="0" autoUpdateAnimBg="0"/>
      <p:bldP spid="90118" grpId="0" autoUpdateAnimBg="0"/>
      <p:bldP spid="90119" grpId="0" autoUpdateAnimBg="0"/>
      <p:bldP spid="90120" grpId="0" autoUpdateAnimBg="0"/>
      <p:bldP spid="90121" grpId="0" autoUpdateAnimBg="0"/>
      <p:bldP spid="90122" grpId="0" autoUpdateAnimBg="0"/>
      <p:bldP spid="90123" grpId="0" autoUpdateAnimBg="0"/>
      <p:bldP spid="90124" grpId="0" autoUpdateAnimBg="0"/>
      <p:bldP spid="9012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85800" y="171450"/>
            <a:ext cx="3381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判断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28625" y="933450"/>
            <a:ext cx="8153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1</a:t>
            </a:r>
            <a:r>
              <a:rPr kumimoji="1" lang="zh-CN" altLang="en-US" sz="2800" b="1">
                <a:latin typeface="Times New Roman" pitchFamily="18" charset="0"/>
              </a:rPr>
              <a:t>、用</a:t>
            </a:r>
            <a:r>
              <a:rPr kumimoji="1" lang="en-US" altLang="zh-CN" sz="2800" b="1">
                <a:latin typeface="Times New Roman" pitchFamily="18" charset="0"/>
              </a:rPr>
              <a:t>4</a:t>
            </a:r>
            <a:r>
              <a:rPr kumimoji="1" lang="zh-CN" altLang="en-US" sz="2800" b="1">
                <a:latin typeface="Times New Roman" pitchFamily="18" charset="0"/>
              </a:rPr>
              <a:t>个相等的小正方体可以拼成一个大正方体。（        ）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00063" y="2071688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2</a:t>
            </a:r>
            <a:r>
              <a:rPr kumimoji="1" lang="zh-CN" altLang="en-US" sz="2800" b="1">
                <a:latin typeface="Times New Roman" pitchFamily="18" charset="0"/>
              </a:rPr>
              <a:t>、长方体相邻的两个面不可能相等。（        ）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28638" y="2903538"/>
            <a:ext cx="81867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3</a:t>
            </a:r>
            <a:r>
              <a:rPr kumimoji="1" lang="zh-CN" altLang="en-US" sz="2800" b="1">
                <a:latin typeface="Times New Roman" pitchFamily="18" charset="0"/>
              </a:rPr>
              <a:t>、圆柱的底面半径扩大</a:t>
            </a:r>
            <a:r>
              <a:rPr kumimoji="1" lang="en-US" altLang="zh-CN" sz="2800" b="1">
                <a:latin typeface="Times New Roman" pitchFamily="18" charset="0"/>
              </a:rPr>
              <a:t>3</a:t>
            </a:r>
            <a:r>
              <a:rPr kumimoji="1" lang="zh-CN" altLang="en-US" sz="2800" b="1">
                <a:latin typeface="Times New Roman" pitchFamily="18" charset="0"/>
              </a:rPr>
              <a:t>倍，高缩小</a:t>
            </a:r>
            <a:r>
              <a:rPr kumimoji="1" lang="en-US" altLang="zh-CN" sz="2800" b="1">
                <a:latin typeface="Times New Roman" pitchFamily="18" charset="0"/>
              </a:rPr>
              <a:t>3</a:t>
            </a:r>
            <a:r>
              <a:rPr kumimoji="1" lang="zh-CN" altLang="en-US" sz="2800" b="1">
                <a:latin typeface="Times New Roman" pitchFamily="18" charset="0"/>
              </a:rPr>
              <a:t>倍，圆柱的体积不变。（         ）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-166688" y="4071938"/>
            <a:ext cx="8382001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4</a:t>
            </a:r>
            <a:r>
              <a:rPr kumimoji="1" lang="zh-CN" altLang="en-US" sz="2800" b="1">
                <a:latin typeface="Times New Roman" pitchFamily="18" charset="0"/>
              </a:rPr>
              <a:t>、圆柱体积比它等底等高的圆锥的体积多</a:t>
            </a:r>
            <a:r>
              <a:rPr kumimoji="1" lang="en-US" altLang="zh-CN" sz="2800" b="1">
                <a:latin typeface="Times New Roman" pitchFamily="18" charset="0"/>
              </a:rPr>
              <a:t>2</a:t>
            </a:r>
            <a:r>
              <a:rPr kumimoji="1" lang="zh-CN" altLang="en-US" sz="2800" b="1">
                <a:latin typeface="Times New Roman" pitchFamily="18" charset="0"/>
              </a:rPr>
              <a:t>倍。     （        ）</a:t>
            </a: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500063" y="5405438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5</a:t>
            </a:r>
            <a:r>
              <a:rPr kumimoji="1" lang="zh-CN" altLang="en-US" sz="2800" b="1">
                <a:latin typeface="Times New Roman" pitchFamily="18" charset="0"/>
              </a:rPr>
              <a:t>、圆锥的高有</a:t>
            </a:r>
            <a:r>
              <a:rPr kumimoji="1" lang="en-US" altLang="zh-CN" sz="2800" b="1">
                <a:latin typeface="Times New Roman" pitchFamily="18" charset="0"/>
              </a:rPr>
              <a:t>1</a:t>
            </a:r>
            <a:r>
              <a:rPr kumimoji="1" lang="zh-CN" altLang="en-US" sz="2800" b="1">
                <a:latin typeface="Times New Roman" pitchFamily="18" charset="0"/>
              </a:rPr>
              <a:t>条，圆柱的高有两条。（         ）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000875" y="2143125"/>
            <a:ext cx="304800" cy="304800"/>
            <a:chOff x="2304" y="3024"/>
            <a:chExt cx="192" cy="192"/>
          </a:xfrm>
        </p:grpSpPr>
        <p:sp>
          <p:nvSpPr>
            <p:cNvPr id="17429" name="Line 11"/>
            <p:cNvSpPr>
              <a:spLocks noChangeShapeType="1"/>
            </p:cNvSpPr>
            <p:nvPr/>
          </p:nvSpPr>
          <p:spPr bwMode="auto">
            <a:xfrm>
              <a:off x="2304" y="3024"/>
              <a:ext cx="192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30" name="Line 12"/>
            <p:cNvSpPr>
              <a:spLocks noChangeShapeType="1"/>
            </p:cNvSpPr>
            <p:nvPr/>
          </p:nvSpPr>
          <p:spPr bwMode="auto">
            <a:xfrm flipH="1">
              <a:off x="2304" y="3024"/>
              <a:ext cx="192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000375" y="3429000"/>
            <a:ext cx="304800" cy="304800"/>
            <a:chOff x="2304" y="3024"/>
            <a:chExt cx="192" cy="192"/>
          </a:xfrm>
        </p:grpSpPr>
        <p:sp>
          <p:nvSpPr>
            <p:cNvPr id="17427" name="Line 15"/>
            <p:cNvSpPr>
              <a:spLocks noChangeShapeType="1"/>
            </p:cNvSpPr>
            <p:nvPr/>
          </p:nvSpPr>
          <p:spPr bwMode="auto">
            <a:xfrm>
              <a:off x="2304" y="3024"/>
              <a:ext cx="192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28" name="Line 16"/>
            <p:cNvSpPr>
              <a:spLocks noChangeShapeType="1"/>
            </p:cNvSpPr>
            <p:nvPr/>
          </p:nvSpPr>
          <p:spPr bwMode="auto">
            <a:xfrm flipH="1">
              <a:off x="2304" y="3024"/>
              <a:ext cx="192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7339013" y="5476875"/>
            <a:ext cx="304800" cy="381000"/>
            <a:chOff x="2304" y="3024"/>
            <a:chExt cx="192" cy="192"/>
          </a:xfrm>
        </p:grpSpPr>
        <p:sp>
          <p:nvSpPr>
            <p:cNvPr id="17425" name="Line 18"/>
            <p:cNvSpPr>
              <a:spLocks noChangeShapeType="1"/>
            </p:cNvSpPr>
            <p:nvPr/>
          </p:nvSpPr>
          <p:spPr bwMode="auto">
            <a:xfrm>
              <a:off x="2304" y="3024"/>
              <a:ext cx="192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26" name="Line 19"/>
            <p:cNvSpPr>
              <a:spLocks noChangeShapeType="1"/>
            </p:cNvSpPr>
            <p:nvPr/>
          </p:nvSpPr>
          <p:spPr bwMode="auto">
            <a:xfrm flipH="1">
              <a:off x="2304" y="3024"/>
              <a:ext cx="192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1052513" y="1500188"/>
            <a:ext cx="304800" cy="304800"/>
            <a:chOff x="2304" y="3024"/>
            <a:chExt cx="192" cy="192"/>
          </a:xfrm>
        </p:grpSpPr>
        <p:sp>
          <p:nvSpPr>
            <p:cNvPr id="17423" name="Line 21"/>
            <p:cNvSpPr>
              <a:spLocks noChangeShapeType="1"/>
            </p:cNvSpPr>
            <p:nvPr/>
          </p:nvSpPr>
          <p:spPr bwMode="auto">
            <a:xfrm>
              <a:off x="2304" y="3024"/>
              <a:ext cx="192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24" name="Line 22"/>
            <p:cNvSpPr>
              <a:spLocks noChangeShapeType="1"/>
            </p:cNvSpPr>
            <p:nvPr/>
          </p:nvSpPr>
          <p:spPr bwMode="auto">
            <a:xfrm flipH="1">
              <a:off x="2304" y="3024"/>
              <a:ext cx="192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7215188" y="4543425"/>
            <a:ext cx="381000" cy="457200"/>
            <a:chOff x="432" y="3456"/>
            <a:chExt cx="240" cy="288"/>
          </a:xfrm>
        </p:grpSpPr>
        <p:sp>
          <p:nvSpPr>
            <p:cNvPr id="17421" name="Line 24"/>
            <p:cNvSpPr>
              <a:spLocks noChangeShapeType="1"/>
            </p:cNvSpPr>
            <p:nvPr/>
          </p:nvSpPr>
          <p:spPr bwMode="auto">
            <a:xfrm>
              <a:off x="432" y="3600"/>
              <a:ext cx="96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22" name="Line 25"/>
            <p:cNvSpPr>
              <a:spLocks noChangeShapeType="1"/>
            </p:cNvSpPr>
            <p:nvPr/>
          </p:nvSpPr>
          <p:spPr bwMode="auto">
            <a:xfrm flipV="1">
              <a:off x="528" y="3456"/>
              <a:ext cx="144" cy="28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33400" y="2362200"/>
            <a:ext cx="8305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2)</a:t>
            </a:r>
            <a:r>
              <a:rPr kumimoji="1" lang="zh-CN" altLang="en-US" sz="3600" b="1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一个棱长是</a:t>
            </a:r>
            <a:r>
              <a:rPr kumimoji="1" lang="en-US" altLang="zh-CN" sz="3600" b="1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6</a:t>
            </a:r>
            <a:r>
              <a:rPr kumimoji="1" lang="zh-CN" altLang="en-US" sz="3600" b="1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分米的正方体</a:t>
            </a:r>
            <a:r>
              <a:rPr kumimoji="1" lang="en-US" altLang="zh-CN" sz="3600" b="1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3600" b="1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它的表面积和体积各是多少？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33400" y="4953000"/>
            <a:ext cx="815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4)</a:t>
            </a:r>
            <a:r>
              <a:rPr kumimoji="1" lang="zh-CN" altLang="en-US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一个圆锥的底面周长是</a:t>
            </a:r>
            <a:r>
              <a:rPr kumimoji="1" lang="en-US" altLang="zh-CN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62.8</a:t>
            </a:r>
            <a:r>
              <a:rPr kumimoji="1" lang="zh-CN" altLang="en-US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厘米</a:t>
            </a:r>
            <a:r>
              <a:rPr kumimoji="1" lang="en-US" altLang="zh-CN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高是</a:t>
            </a:r>
            <a:r>
              <a:rPr kumimoji="1" lang="en-US" altLang="zh-CN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15</a:t>
            </a:r>
            <a:r>
              <a:rPr kumimoji="1" lang="zh-CN" altLang="en-US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厘米</a:t>
            </a:r>
            <a:r>
              <a:rPr kumimoji="1" lang="en-US" altLang="zh-CN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它的体积是多少立方厘米</a:t>
            </a:r>
            <a:r>
              <a:rPr kumimoji="1" lang="en-US" altLang="zh-CN" sz="36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?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33400" y="3657600"/>
            <a:ext cx="8229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3)</a:t>
            </a:r>
            <a:r>
              <a:rPr kumimoji="1" lang="zh-CN" altLang="en-US" sz="3600" b="1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一个圆柱的底面半径是</a:t>
            </a:r>
            <a:r>
              <a:rPr kumimoji="1" lang="en-US" altLang="zh-CN" sz="3600" b="1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kumimoji="1" lang="zh-CN" altLang="en-US" sz="3600" b="1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厘米</a:t>
            </a:r>
            <a:r>
              <a:rPr kumimoji="1" lang="en-US" altLang="zh-CN" sz="3600" b="1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3600" b="1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高</a:t>
            </a:r>
            <a:r>
              <a:rPr kumimoji="1" lang="en-US" altLang="zh-CN" sz="3600" b="1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12</a:t>
            </a:r>
            <a:r>
              <a:rPr kumimoji="1" lang="zh-CN" altLang="en-US" sz="3600" b="1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厘米</a:t>
            </a:r>
            <a:r>
              <a:rPr kumimoji="1" lang="en-US" altLang="zh-CN" sz="3600" b="1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3600" b="1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求它的表面积和体积。</a:t>
            </a:r>
            <a:endParaRPr kumimoji="1" lang="en-US" altLang="zh-CN" sz="3600" b="1">
              <a:solidFill>
                <a:srgbClr val="FF3399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81000" y="349250"/>
            <a:ext cx="556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黑体" pitchFamily="2" charset="-122"/>
                <a:ea typeface="黑体" pitchFamily="2" charset="-122"/>
              </a:rPr>
              <a:t>只列式，不计算：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33400" y="1003300"/>
            <a:ext cx="815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1)</a:t>
            </a:r>
            <a:r>
              <a:rPr kumimoji="1" lang="zh-CN" altLang="en-US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一个长方体</a:t>
            </a:r>
            <a:r>
              <a:rPr kumimoji="1" lang="en-US" altLang="zh-CN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它的长是</a:t>
            </a:r>
            <a:r>
              <a:rPr kumimoji="1" lang="en-US" altLang="zh-CN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kumimoji="1" lang="zh-CN" altLang="en-US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分米</a:t>
            </a:r>
            <a:r>
              <a:rPr kumimoji="1" lang="en-US" altLang="zh-CN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宽是</a:t>
            </a:r>
            <a:r>
              <a:rPr kumimoji="1" lang="en-US" altLang="zh-CN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5</a:t>
            </a:r>
            <a:r>
              <a:rPr kumimoji="1" lang="zh-CN" altLang="en-US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分米</a:t>
            </a:r>
            <a:r>
              <a:rPr kumimoji="1" lang="en-US" altLang="zh-CN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高是</a:t>
            </a:r>
            <a:r>
              <a:rPr kumimoji="1" lang="en-US" altLang="zh-CN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kumimoji="1" lang="zh-CN" altLang="en-US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分米</a:t>
            </a:r>
            <a:r>
              <a:rPr kumimoji="1" lang="en-US" altLang="zh-CN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36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求它的表面积和体积。</a:t>
            </a:r>
            <a:endParaRPr kumimoji="1" lang="en-US" altLang="zh-CN" sz="3600" b="1">
              <a:solidFill>
                <a:schemeClr val="accent2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2875" y="904875"/>
            <a:ext cx="8786813" cy="3095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一个圆柱形水池，半径是１米，深</a:t>
            </a:r>
            <a:r>
              <a:rPr lang="en-US" altLang="zh-CN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米。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①、挖成这个水池，共需挖土多少立方米？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②、在池内的侧面和池底抹一层水泥，抹水泥的面积是多少立方米？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7188" y="1571625"/>
            <a:ext cx="7888287" cy="28829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54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    把一个底面半径是</a:t>
            </a:r>
            <a:r>
              <a:rPr lang="en-US" altLang="zh-CN" sz="54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en-US" sz="54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分米，高是</a:t>
            </a:r>
            <a:r>
              <a:rPr lang="en-US" altLang="zh-CN" sz="54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5</a:t>
            </a:r>
            <a:r>
              <a:rPr lang="zh-CN" altLang="en-US" sz="54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分米的圆柱削成一个最大的圆锥，这个圆锥的体积是多少？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624013"/>
            <a:ext cx="7962900" cy="3162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54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    一个圆柱形油桶，从里面量底面半径是</a:t>
            </a:r>
            <a:r>
              <a:rPr lang="en-US" altLang="zh-CN" sz="54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sz="54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分米，高</a:t>
            </a:r>
            <a:r>
              <a:rPr lang="en-US" altLang="zh-CN" sz="54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5</a:t>
            </a:r>
            <a:r>
              <a:rPr lang="zh-CN" altLang="en-US" sz="54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分米。这个油桶的容积是多少立方分米？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714500"/>
            <a:ext cx="8105775" cy="30972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mtClean="0"/>
              <a:t>　　　</a:t>
            </a:r>
            <a:r>
              <a:rPr lang="zh-CN" altLang="en-US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一个圆柱形油桶，从里面量底面半径是</a:t>
            </a:r>
            <a:r>
              <a:rPr lang="en-US" altLang="zh-CN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分米，高</a:t>
            </a:r>
            <a:r>
              <a:rPr lang="en-US" altLang="zh-CN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5</a:t>
            </a:r>
            <a:r>
              <a:rPr lang="zh-CN" altLang="en-US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分米。这个油桶的容积是多少立方分米？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81000" y="287338"/>
            <a:ext cx="472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FF"/>
                </a:solidFill>
                <a:latin typeface="Times New Roman" pitchFamily="18" charset="0"/>
                <a:ea typeface="隶书" pitchFamily="49" charset="-122"/>
              </a:rPr>
              <a:t>一、立体图形的认识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229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itchFamily="18" charset="0"/>
              </a:rPr>
              <a:t>看图说出下面各图形的名称，并说出图中各个字母表示什么。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000125" y="2286000"/>
            <a:ext cx="1295400" cy="990600"/>
          </a:xfrm>
          <a:prstGeom prst="cube">
            <a:avLst>
              <a:gd name="adj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1228725" y="3048000"/>
            <a:ext cx="10668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H="1">
            <a:off x="1000125" y="3048000"/>
            <a:ext cx="228600" cy="228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228725" y="2286000"/>
            <a:ext cx="0" cy="762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457325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214563" y="3043238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endParaRPr kumimoji="1" lang="en-US" altLang="zh-CN" sz="2400" b="1">
              <a:latin typeface="Times New Roman" pitchFamily="18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762125" y="25908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</a:t>
            </a:r>
            <a:endParaRPr kumimoji="1" lang="en-US" altLang="zh-CN" sz="2400" b="1">
              <a:latin typeface="Times New Roman" pitchFamily="18" charset="0"/>
            </a:endParaRP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4267200" y="2286000"/>
            <a:ext cx="1066800" cy="1066800"/>
          </a:xfrm>
          <a:prstGeom prst="cube">
            <a:avLst>
              <a:gd name="adj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4495800" y="3048000"/>
            <a:ext cx="8382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H="1">
            <a:off x="4267200" y="3048000"/>
            <a:ext cx="22860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4495800" y="2362200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800600" y="2667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endParaRPr kumimoji="1" lang="en-US" altLang="zh-CN" sz="2400" b="1">
              <a:latin typeface="Times New Roman" pitchFamily="18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971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endParaRPr kumimoji="1" lang="en-US" altLang="zh-CN" sz="2400" b="1">
              <a:latin typeface="Times New Roman" pitchFamily="18" charset="0"/>
            </a:endParaRP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4419600" y="3200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endParaRPr kumimoji="1" lang="en-US" altLang="zh-CN" sz="2400" b="1">
              <a:latin typeface="Times New Roman" pitchFamily="18" charset="0"/>
            </a:endParaRPr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>
            <a:off x="6934200" y="2200275"/>
            <a:ext cx="914400" cy="1295400"/>
          </a:xfrm>
          <a:prstGeom prst="can">
            <a:avLst>
              <a:gd name="adj" fmla="val 3541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7391400" y="2428875"/>
            <a:ext cx="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>
            <a:off x="7391400" y="3343275"/>
            <a:ext cx="4572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65" name="Oval 21"/>
          <p:cNvSpPr>
            <a:spLocks noChangeArrowheads="1"/>
          </p:cNvSpPr>
          <p:nvPr/>
        </p:nvSpPr>
        <p:spPr bwMode="auto">
          <a:xfrm>
            <a:off x="6934200" y="3190875"/>
            <a:ext cx="9144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6934200" y="2352675"/>
            <a:ext cx="9144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7162800" y="3114675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o</a:t>
            </a:r>
            <a:endParaRPr kumimoji="1" lang="en-US" altLang="zh-CN" sz="2400" b="1">
              <a:latin typeface="Times New Roman" pitchFamily="18" charset="0"/>
            </a:endParaRP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7467600" y="303847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7391400" y="2581275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</a:t>
            </a:r>
            <a:endParaRPr kumimoji="1" lang="en-US" altLang="zh-CN" sz="2400" b="1">
              <a:latin typeface="Times New Roman" pitchFamily="18" charset="0"/>
            </a:endParaRPr>
          </a:p>
        </p:txBody>
      </p:sp>
      <p:sp>
        <p:nvSpPr>
          <p:cNvPr id="6170" name="Oval 26"/>
          <p:cNvSpPr>
            <a:spLocks noChangeArrowheads="1"/>
          </p:cNvSpPr>
          <p:nvPr/>
        </p:nvSpPr>
        <p:spPr bwMode="auto">
          <a:xfrm>
            <a:off x="2767013" y="4929188"/>
            <a:ext cx="9906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6171" name="Line 27"/>
          <p:cNvSpPr>
            <a:spLocks noChangeShapeType="1"/>
          </p:cNvSpPr>
          <p:nvPr/>
        </p:nvSpPr>
        <p:spPr bwMode="auto">
          <a:xfrm flipV="1">
            <a:off x="2767013" y="3862388"/>
            <a:ext cx="533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 flipH="1" flipV="1">
            <a:off x="3300413" y="3786188"/>
            <a:ext cx="4572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3300413" y="5233988"/>
            <a:ext cx="4572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74" name="Line 30"/>
          <p:cNvSpPr>
            <a:spLocks noChangeShapeType="1"/>
          </p:cNvSpPr>
          <p:nvPr/>
        </p:nvSpPr>
        <p:spPr bwMode="auto">
          <a:xfrm>
            <a:off x="3300413" y="3862388"/>
            <a:ext cx="0" cy="1371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3071813" y="508158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o</a:t>
            </a:r>
            <a:endParaRPr kumimoji="1" lang="en-US" altLang="zh-CN" sz="2400" b="1">
              <a:latin typeface="Times New Roman" pitchFamily="18" charset="0"/>
            </a:endParaRP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3376613" y="4852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r</a:t>
            </a:r>
            <a:endParaRPr kumimoji="1" lang="en-US" altLang="zh-CN" sz="2400" b="1">
              <a:latin typeface="Times New Roman" pitchFamily="18" charset="0"/>
            </a:endParaRP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3071813" y="4319588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</a:t>
            </a:r>
            <a:endParaRPr kumimoji="1" lang="en-US" altLang="zh-CN" sz="2400" b="1">
              <a:latin typeface="Times New Roman" pitchFamily="18" charset="0"/>
            </a:endParaRPr>
          </a:p>
        </p:txBody>
      </p:sp>
      <p:sp>
        <p:nvSpPr>
          <p:cNvPr id="6178" name="Oval 34"/>
          <p:cNvSpPr>
            <a:spLocks noChangeArrowheads="1"/>
          </p:cNvSpPr>
          <p:nvPr/>
        </p:nvSpPr>
        <p:spPr bwMode="auto">
          <a:xfrm>
            <a:off x="5481638" y="4143375"/>
            <a:ext cx="1447800" cy="1371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6179" name="Oval 35"/>
          <p:cNvSpPr>
            <a:spLocks noChangeArrowheads="1"/>
          </p:cNvSpPr>
          <p:nvPr/>
        </p:nvSpPr>
        <p:spPr bwMode="auto">
          <a:xfrm>
            <a:off x="5481638" y="4676775"/>
            <a:ext cx="14478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 flipH="1">
            <a:off x="6243638" y="4905375"/>
            <a:ext cx="6858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6015038" y="46767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6319838" y="45243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r</a:t>
            </a:r>
            <a:endParaRPr kumimoji="1" lang="en-US" altLang="zh-CN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025" y="1643063"/>
            <a:ext cx="8245475" cy="28114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    把一个底面半径是</a:t>
            </a:r>
            <a:r>
              <a:rPr lang="en-US" altLang="zh-CN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en-US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分米，高是</a:t>
            </a:r>
            <a:r>
              <a:rPr lang="en-US" altLang="zh-CN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5</a:t>
            </a:r>
            <a:r>
              <a:rPr lang="zh-CN" altLang="en-US" sz="4800" b="1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分米的圆柱削成一个最大的圆锥，这个圆锥的体积是多少？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zh-CN" smtClean="0"/>
          </a:p>
          <a:p>
            <a:pPr eaLnBrk="1" hangingPunct="1">
              <a:buFontTx/>
              <a:buNone/>
            </a:pPr>
            <a:r>
              <a:rPr lang="zh-CN" altLang="en-US" sz="4400" b="1" i="1" smtClean="0">
                <a:solidFill>
                  <a:srgbClr val="FF0000"/>
                </a:solidFill>
                <a:ea typeface="楷体_GB2312" pitchFamily="49" charset="-122"/>
              </a:rPr>
              <a:t>看谁最聪明！</a:t>
            </a:r>
          </a:p>
          <a:p>
            <a:pPr eaLnBrk="1" hangingPunct="1">
              <a:buFontTx/>
              <a:buNone/>
            </a:pPr>
            <a:r>
              <a:rPr lang="zh-CN" altLang="en-US" smtClean="0"/>
              <a:t>      </a:t>
            </a:r>
            <a:r>
              <a:rPr lang="zh-CN" altLang="en-US" sz="4800" b="1" smtClean="0">
                <a:latin typeface="隶书" pitchFamily="49" charset="-122"/>
                <a:ea typeface="隶书" pitchFamily="49" charset="-122"/>
              </a:rPr>
              <a:t>一个圆锥和一个正方体等底等高，已知它们的体积之和是</a:t>
            </a:r>
            <a:r>
              <a:rPr lang="en-US" altLang="zh-CN" sz="4800" b="1" smtClean="0">
                <a:latin typeface="隶书" pitchFamily="49" charset="-122"/>
                <a:ea typeface="隶书" pitchFamily="49" charset="-122"/>
              </a:rPr>
              <a:t>120</a:t>
            </a:r>
            <a:r>
              <a:rPr lang="zh-CN" altLang="en-US" sz="4800" b="1" smtClean="0">
                <a:latin typeface="隶书" pitchFamily="49" charset="-122"/>
                <a:ea typeface="隶书" pitchFamily="49" charset="-122"/>
              </a:rPr>
              <a:t>立方分米，求圆锥体的体积是多少立方分米？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752600" y="1050925"/>
            <a:ext cx="7086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000" b="1">
                <a:latin typeface="Times New Roman" pitchFamily="18" charset="0"/>
                <a:ea typeface="华文中宋" pitchFamily="2" charset="-122"/>
              </a:rPr>
              <a:t>        </a:t>
            </a:r>
            <a:r>
              <a:rPr kumimoji="1" lang="zh-CN" altLang="en-US" sz="4000" b="1">
                <a:latin typeface="Times New Roman" pitchFamily="18" charset="0"/>
                <a:ea typeface="华文中宋" pitchFamily="2" charset="-122"/>
              </a:rPr>
              <a:t>你能推想一下下面的立体图形的体积可以怎样计算吗？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14400" y="2819400"/>
            <a:ext cx="3352800" cy="1447800"/>
            <a:chOff x="528" y="2016"/>
            <a:chExt cx="2112" cy="912"/>
          </a:xfrm>
        </p:grpSpPr>
        <p:sp>
          <p:nvSpPr>
            <p:cNvPr id="25617" name="AutoShape 4"/>
            <p:cNvSpPr>
              <a:spLocks noChangeArrowheads="1"/>
            </p:cNvSpPr>
            <p:nvPr/>
          </p:nvSpPr>
          <p:spPr bwMode="auto">
            <a:xfrm>
              <a:off x="528" y="2256"/>
              <a:ext cx="720" cy="672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912" y="2016"/>
              <a:ext cx="1728" cy="912"/>
              <a:chOff x="912" y="2016"/>
              <a:chExt cx="1728" cy="912"/>
            </a:xfrm>
          </p:grpSpPr>
          <p:sp>
            <p:nvSpPr>
              <p:cNvPr id="25619" name="Line 6"/>
              <p:cNvSpPr>
                <a:spLocks noChangeShapeType="1"/>
              </p:cNvSpPr>
              <p:nvPr/>
            </p:nvSpPr>
            <p:spPr bwMode="auto">
              <a:xfrm flipV="1">
                <a:off x="912" y="2016"/>
                <a:ext cx="1392" cy="24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20" name="Line 7"/>
              <p:cNvSpPr>
                <a:spLocks noChangeShapeType="1"/>
              </p:cNvSpPr>
              <p:nvPr/>
            </p:nvSpPr>
            <p:spPr bwMode="auto">
              <a:xfrm flipV="1">
                <a:off x="1248" y="2592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21" name="Line 8"/>
              <p:cNvSpPr>
                <a:spLocks noChangeShapeType="1"/>
              </p:cNvSpPr>
              <p:nvPr/>
            </p:nvSpPr>
            <p:spPr bwMode="auto">
              <a:xfrm>
                <a:off x="2304" y="2016"/>
                <a:ext cx="336" cy="57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105400" y="2667000"/>
            <a:ext cx="3048000" cy="1752600"/>
            <a:chOff x="3216" y="1488"/>
            <a:chExt cx="1920" cy="1200"/>
          </a:xfrm>
        </p:grpSpPr>
        <p:sp>
          <p:nvSpPr>
            <p:cNvPr id="25611" name="AutoShape 10"/>
            <p:cNvSpPr>
              <a:spLocks noChangeArrowheads="1"/>
            </p:cNvSpPr>
            <p:nvPr/>
          </p:nvSpPr>
          <p:spPr bwMode="auto">
            <a:xfrm rot="-10689912">
              <a:off x="4272" y="2112"/>
              <a:ext cx="864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850 w 21600"/>
                <a:gd name="T13" fmla="*/ 4838 h 21600"/>
                <a:gd name="T14" fmla="*/ 16750 w 21600"/>
                <a:gd name="T15" fmla="*/ 1676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5" y="21600"/>
                  </a:lnTo>
                  <a:lnTo>
                    <a:pt x="1552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12" name="Line 11"/>
            <p:cNvSpPr>
              <a:spLocks noChangeShapeType="1"/>
            </p:cNvSpPr>
            <p:nvPr/>
          </p:nvSpPr>
          <p:spPr bwMode="auto">
            <a:xfrm flipH="1" flipV="1">
              <a:off x="3216" y="2016"/>
              <a:ext cx="1056" cy="67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3" name="Line 12"/>
            <p:cNvSpPr>
              <a:spLocks noChangeShapeType="1"/>
            </p:cNvSpPr>
            <p:nvPr/>
          </p:nvSpPr>
          <p:spPr bwMode="auto">
            <a:xfrm flipH="1" flipV="1">
              <a:off x="3888" y="1488"/>
              <a:ext cx="1008" cy="62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4" name="Line 13"/>
            <p:cNvSpPr>
              <a:spLocks noChangeShapeType="1"/>
            </p:cNvSpPr>
            <p:nvPr/>
          </p:nvSpPr>
          <p:spPr bwMode="auto">
            <a:xfrm flipH="1" flipV="1">
              <a:off x="3504" y="1488"/>
              <a:ext cx="1008" cy="62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5" name="Line 14"/>
            <p:cNvSpPr>
              <a:spLocks noChangeShapeType="1"/>
            </p:cNvSpPr>
            <p:nvPr/>
          </p:nvSpPr>
          <p:spPr bwMode="auto">
            <a:xfrm flipH="1">
              <a:off x="3216" y="1488"/>
              <a:ext cx="288" cy="52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6" name="Line 15"/>
            <p:cNvSpPr>
              <a:spLocks noChangeShapeType="1"/>
            </p:cNvSpPr>
            <p:nvPr/>
          </p:nvSpPr>
          <p:spPr bwMode="auto">
            <a:xfrm>
              <a:off x="3504" y="1488"/>
              <a:ext cx="38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293813" y="4946650"/>
            <a:ext cx="7007225" cy="844550"/>
            <a:chOff x="815" y="2972"/>
            <a:chExt cx="4414" cy="532"/>
          </a:xfrm>
        </p:grpSpPr>
        <p:sp>
          <p:nvSpPr>
            <p:cNvPr id="25609" name="AutoShape 17"/>
            <p:cNvSpPr>
              <a:spLocks noChangeArrowheads="1"/>
            </p:cNvSpPr>
            <p:nvPr/>
          </p:nvSpPr>
          <p:spPr bwMode="auto">
            <a:xfrm rot="-5469179">
              <a:off x="2756" y="1031"/>
              <a:ext cx="532" cy="4414"/>
            </a:xfrm>
            <a:prstGeom prst="can">
              <a:avLst>
                <a:gd name="adj" fmla="val 7021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10" name="Oval 18"/>
            <p:cNvSpPr>
              <a:spLocks noChangeArrowheads="1"/>
            </p:cNvSpPr>
            <p:nvPr/>
          </p:nvSpPr>
          <p:spPr bwMode="auto">
            <a:xfrm>
              <a:off x="912" y="3120"/>
              <a:ext cx="144" cy="33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25606" name="Picture 19" descr="WY_01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28600"/>
            <a:ext cx="1905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AutoShape 20"/>
          <p:cNvSpPr>
            <a:spLocks noChangeArrowheads="1"/>
          </p:cNvSpPr>
          <p:nvPr/>
        </p:nvSpPr>
        <p:spPr bwMode="auto">
          <a:xfrm>
            <a:off x="1676400" y="152400"/>
            <a:ext cx="1600200" cy="762000"/>
          </a:xfrm>
          <a:prstGeom prst="cloudCallout">
            <a:avLst>
              <a:gd name="adj1" fmla="val -44644"/>
              <a:gd name="adj2" fmla="val 5395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kumimoji="1" lang="zh-CN" altLang="zh-CN" sz="2800" b="1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71701" name="Text Box 21"/>
          <p:cNvSpPr txBox="1">
            <a:spLocks noChangeArrowheads="1"/>
          </p:cNvSpPr>
          <p:nvPr/>
        </p:nvSpPr>
        <p:spPr bwMode="auto">
          <a:xfrm>
            <a:off x="2057400" y="-152400"/>
            <a:ext cx="609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7200" b="1">
                <a:solidFill>
                  <a:srgbClr val="FF3300"/>
                </a:solidFill>
                <a:latin typeface="Times New Roman" pitchFamily="18" charset="0"/>
              </a:rPr>
              <a:t>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7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52450" y="857250"/>
            <a:ext cx="80914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    卷烟厂生产的香烟如图所示</a:t>
            </a:r>
            <a:r>
              <a:rPr kumimoji="1" lang="en-US" altLang="zh-CN" sz="40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40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每</a:t>
            </a:r>
            <a:r>
              <a:rPr kumimoji="1" lang="en-US" altLang="zh-CN" sz="40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10</a:t>
            </a:r>
            <a:r>
              <a:rPr kumimoji="1" lang="zh-CN" altLang="en-US" sz="40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包包装成一条</a:t>
            </a:r>
            <a:r>
              <a:rPr kumimoji="1" lang="en-US" altLang="zh-CN" sz="40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kumimoji="1" lang="zh-CN" altLang="en-US" sz="40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请你为他们设计一种比较节省成本的包装方案。</a:t>
            </a:r>
            <a:endParaRPr kumimoji="1" lang="en-US" altLang="zh-CN" sz="4000" b="1">
              <a:solidFill>
                <a:schemeClr val="accent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3624263" y="3643313"/>
            <a:ext cx="1981200" cy="1295400"/>
          </a:xfrm>
          <a:prstGeom prst="cube">
            <a:avLst>
              <a:gd name="adj" fmla="val 61343"/>
            </a:avLst>
          </a:prstGeom>
          <a:solidFill>
            <a:schemeClr val="accent1"/>
          </a:solidFill>
          <a:ln w="635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6628" name="Picture 4" descr="Rm_0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8CFBDC"/>
              </a:clrFrom>
              <a:clrTo>
                <a:srgbClr val="8CFBDC">
                  <a:alpha val="0"/>
                </a:srgbClr>
              </a:clrTo>
            </a:clrChange>
          </a:blip>
          <a:srcRect l="6250" t="26086" r="34375"/>
          <a:stretch>
            <a:fillRect/>
          </a:stretch>
        </p:blipFill>
        <p:spPr bwMode="auto">
          <a:xfrm>
            <a:off x="381000" y="4343400"/>
            <a:ext cx="1447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 rot="128318">
            <a:off x="4310063" y="3719513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i="1">
                <a:solidFill>
                  <a:srgbClr val="FF3300"/>
                </a:solidFill>
                <a:latin typeface="Times New Roman" pitchFamily="18" charset="0"/>
                <a:ea typeface="华文行楷" pitchFamily="2" charset="-122"/>
              </a:rPr>
              <a:t>香烟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776663" y="4892675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6cm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148263" y="4329113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9cm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786063" y="4359275"/>
            <a:ext cx="99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2cm</a:t>
            </a:r>
          </a:p>
        </p:txBody>
      </p:sp>
      <p:sp>
        <p:nvSpPr>
          <p:cNvPr id="26633" name="WordArt 10"/>
          <p:cNvSpPr>
            <a:spLocks noChangeArrowheads="1" noChangeShapeType="1" noTextEdit="1"/>
          </p:cNvSpPr>
          <p:nvPr/>
        </p:nvSpPr>
        <p:spPr bwMode="auto">
          <a:xfrm>
            <a:off x="7239000" y="5410200"/>
            <a:ext cx="1447800" cy="914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方正舒体"/>
                <a:ea typeface="方正舒体"/>
              </a:rPr>
              <a:t>小小设计师</a:t>
            </a:r>
          </a:p>
        </p:txBody>
      </p:sp>
      <p:pic>
        <p:nvPicPr>
          <p:cNvPr id="26634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25" y="4162425"/>
            <a:ext cx="1071563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43000" y="334963"/>
            <a:ext cx="6400800" cy="731837"/>
            <a:chOff x="720" y="211"/>
            <a:chExt cx="4032" cy="461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720" y="288"/>
              <a:ext cx="4032" cy="384"/>
              <a:chOff x="864" y="1680"/>
              <a:chExt cx="4032" cy="384"/>
            </a:xfrm>
          </p:grpSpPr>
          <p:sp>
            <p:nvSpPr>
              <p:cNvPr id="27757" name="AutoShape 4"/>
              <p:cNvSpPr>
                <a:spLocks noChangeArrowheads="1"/>
              </p:cNvSpPr>
              <p:nvPr/>
            </p:nvSpPr>
            <p:spPr bwMode="auto">
              <a:xfrm>
                <a:off x="864" y="168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58" name="AutoShape 5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59" name="AutoShape 6"/>
              <p:cNvSpPr>
                <a:spLocks noChangeArrowheads="1"/>
              </p:cNvSpPr>
              <p:nvPr/>
            </p:nvSpPr>
            <p:spPr bwMode="auto">
              <a:xfrm>
                <a:off x="1632" y="168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60" name="AutoShape 7"/>
              <p:cNvSpPr>
                <a:spLocks noChangeArrowheads="1"/>
              </p:cNvSpPr>
              <p:nvPr/>
            </p:nvSpPr>
            <p:spPr bwMode="auto">
              <a:xfrm>
                <a:off x="2016" y="168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61" name="AutoShape 8"/>
              <p:cNvSpPr>
                <a:spLocks noChangeArrowheads="1"/>
              </p:cNvSpPr>
              <p:nvPr/>
            </p:nvSpPr>
            <p:spPr bwMode="auto">
              <a:xfrm>
                <a:off x="2352" y="168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62" name="AutoShape 9"/>
              <p:cNvSpPr>
                <a:spLocks noChangeArrowheads="1"/>
              </p:cNvSpPr>
              <p:nvPr/>
            </p:nvSpPr>
            <p:spPr bwMode="auto">
              <a:xfrm>
                <a:off x="2736" y="168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63" name="AutoShape 10"/>
              <p:cNvSpPr>
                <a:spLocks noChangeArrowheads="1"/>
              </p:cNvSpPr>
              <p:nvPr/>
            </p:nvSpPr>
            <p:spPr bwMode="auto">
              <a:xfrm>
                <a:off x="3120" y="168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64" name="AutoShape 11"/>
              <p:cNvSpPr>
                <a:spLocks noChangeArrowheads="1"/>
              </p:cNvSpPr>
              <p:nvPr/>
            </p:nvSpPr>
            <p:spPr bwMode="auto">
              <a:xfrm>
                <a:off x="3504" y="168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65" name="AutoShape 12"/>
              <p:cNvSpPr>
                <a:spLocks noChangeArrowheads="1"/>
              </p:cNvSpPr>
              <p:nvPr/>
            </p:nvSpPr>
            <p:spPr bwMode="auto">
              <a:xfrm>
                <a:off x="3888" y="168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66" name="AutoShape 13"/>
              <p:cNvSpPr>
                <a:spLocks noChangeArrowheads="1"/>
              </p:cNvSpPr>
              <p:nvPr/>
            </p:nvSpPr>
            <p:spPr bwMode="auto">
              <a:xfrm>
                <a:off x="4272" y="168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756" name="Text Box 14"/>
            <p:cNvSpPr txBox="1">
              <a:spLocks noChangeArrowheads="1"/>
            </p:cNvSpPr>
            <p:nvPr/>
          </p:nvSpPr>
          <p:spPr bwMode="auto">
            <a:xfrm>
              <a:off x="912" y="211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1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09600" y="1143000"/>
            <a:ext cx="990600" cy="2667000"/>
            <a:chOff x="384" y="720"/>
            <a:chExt cx="624" cy="1680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384" y="720"/>
              <a:ext cx="624" cy="1680"/>
              <a:chOff x="240" y="2400"/>
              <a:chExt cx="624" cy="1680"/>
            </a:xfrm>
          </p:grpSpPr>
          <p:sp>
            <p:nvSpPr>
              <p:cNvPr id="27745" name="AutoShape 17"/>
              <p:cNvSpPr>
                <a:spLocks noChangeArrowheads="1"/>
              </p:cNvSpPr>
              <p:nvPr/>
            </p:nvSpPr>
            <p:spPr bwMode="auto">
              <a:xfrm>
                <a:off x="240" y="3696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46" name="AutoShape 18"/>
              <p:cNvSpPr>
                <a:spLocks noChangeArrowheads="1"/>
              </p:cNvSpPr>
              <p:nvPr/>
            </p:nvSpPr>
            <p:spPr bwMode="auto">
              <a:xfrm>
                <a:off x="240" y="3552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47" name="AutoShape 19"/>
              <p:cNvSpPr>
                <a:spLocks noChangeArrowheads="1"/>
              </p:cNvSpPr>
              <p:nvPr/>
            </p:nvSpPr>
            <p:spPr bwMode="auto">
              <a:xfrm>
                <a:off x="240" y="340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48" name="AutoShape 20"/>
              <p:cNvSpPr>
                <a:spLocks noChangeArrowheads="1"/>
              </p:cNvSpPr>
              <p:nvPr/>
            </p:nvSpPr>
            <p:spPr bwMode="auto">
              <a:xfrm>
                <a:off x="240" y="3264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49" name="AutoShape 21"/>
              <p:cNvSpPr>
                <a:spLocks noChangeArrowheads="1"/>
              </p:cNvSpPr>
              <p:nvPr/>
            </p:nvSpPr>
            <p:spPr bwMode="auto">
              <a:xfrm>
                <a:off x="240" y="312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50" name="AutoShape 22"/>
              <p:cNvSpPr>
                <a:spLocks noChangeArrowheads="1"/>
              </p:cNvSpPr>
              <p:nvPr/>
            </p:nvSpPr>
            <p:spPr bwMode="auto">
              <a:xfrm>
                <a:off x="240" y="2976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51" name="AutoShape 23"/>
              <p:cNvSpPr>
                <a:spLocks noChangeArrowheads="1"/>
              </p:cNvSpPr>
              <p:nvPr/>
            </p:nvSpPr>
            <p:spPr bwMode="auto">
              <a:xfrm>
                <a:off x="240" y="2832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52" name="AutoShape 24"/>
              <p:cNvSpPr>
                <a:spLocks noChangeArrowheads="1"/>
              </p:cNvSpPr>
              <p:nvPr/>
            </p:nvSpPr>
            <p:spPr bwMode="auto">
              <a:xfrm>
                <a:off x="240" y="268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53" name="AutoShape 25"/>
              <p:cNvSpPr>
                <a:spLocks noChangeArrowheads="1"/>
              </p:cNvSpPr>
              <p:nvPr/>
            </p:nvSpPr>
            <p:spPr bwMode="auto">
              <a:xfrm>
                <a:off x="240" y="2544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54" name="AutoShape 26"/>
              <p:cNvSpPr>
                <a:spLocks noChangeArrowheads="1"/>
              </p:cNvSpPr>
              <p:nvPr/>
            </p:nvSpPr>
            <p:spPr bwMode="auto">
              <a:xfrm>
                <a:off x="240" y="240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744" name="Text Box 27"/>
            <p:cNvSpPr txBox="1">
              <a:spLocks noChangeArrowheads="1"/>
            </p:cNvSpPr>
            <p:nvPr/>
          </p:nvSpPr>
          <p:spPr bwMode="auto">
            <a:xfrm>
              <a:off x="432" y="912"/>
              <a:ext cx="19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>
                  <a:latin typeface="Times New Roman" pitchFamily="18" charset="0"/>
                </a:rPr>
                <a:t>2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1981200" y="1295400"/>
            <a:ext cx="1600200" cy="1524000"/>
            <a:chOff x="1248" y="816"/>
            <a:chExt cx="1008" cy="960"/>
          </a:xfrm>
        </p:grpSpPr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1248" y="816"/>
              <a:ext cx="1008" cy="960"/>
              <a:chOff x="1056" y="3024"/>
              <a:chExt cx="1008" cy="960"/>
            </a:xfrm>
          </p:grpSpPr>
          <p:sp>
            <p:nvSpPr>
              <p:cNvPr id="27733" name="AutoShape 30"/>
              <p:cNvSpPr>
                <a:spLocks noChangeArrowheads="1"/>
              </p:cNvSpPr>
              <p:nvPr/>
            </p:nvSpPr>
            <p:spPr bwMode="auto">
              <a:xfrm>
                <a:off x="1056" y="360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34" name="AutoShape 31"/>
              <p:cNvSpPr>
                <a:spLocks noChangeArrowheads="1"/>
              </p:cNvSpPr>
              <p:nvPr/>
            </p:nvSpPr>
            <p:spPr bwMode="auto">
              <a:xfrm>
                <a:off x="1440" y="3600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35" name="AutoShape 32"/>
              <p:cNvSpPr>
                <a:spLocks noChangeArrowheads="1"/>
              </p:cNvSpPr>
              <p:nvPr/>
            </p:nvSpPr>
            <p:spPr bwMode="auto">
              <a:xfrm>
                <a:off x="1056" y="3456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36" name="AutoShape 33"/>
              <p:cNvSpPr>
                <a:spLocks noChangeArrowheads="1"/>
              </p:cNvSpPr>
              <p:nvPr/>
            </p:nvSpPr>
            <p:spPr bwMode="auto">
              <a:xfrm>
                <a:off x="1440" y="3456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37" name="AutoShape 34"/>
              <p:cNvSpPr>
                <a:spLocks noChangeArrowheads="1"/>
              </p:cNvSpPr>
              <p:nvPr/>
            </p:nvSpPr>
            <p:spPr bwMode="auto">
              <a:xfrm>
                <a:off x="1056" y="3312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38" name="AutoShape 35"/>
              <p:cNvSpPr>
                <a:spLocks noChangeArrowheads="1"/>
              </p:cNvSpPr>
              <p:nvPr/>
            </p:nvSpPr>
            <p:spPr bwMode="auto">
              <a:xfrm>
                <a:off x="1440" y="3312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39" name="AutoShape 36"/>
              <p:cNvSpPr>
                <a:spLocks noChangeArrowheads="1"/>
              </p:cNvSpPr>
              <p:nvPr/>
            </p:nvSpPr>
            <p:spPr bwMode="auto">
              <a:xfrm>
                <a:off x="1056" y="31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40" name="AutoShape 37"/>
              <p:cNvSpPr>
                <a:spLocks noChangeArrowheads="1"/>
              </p:cNvSpPr>
              <p:nvPr/>
            </p:nvSpPr>
            <p:spPr bwMode="auto">
              <a:xfrm>
                <a:off x="1440" y="31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41" name="AutoShape 38"/>
              <p:cNvSpPr>
                <a:spLocks noChangeArrowheads="1"/>
              </p:cNvSpPr>
              <p:nvPr/>
            </p:nvSpPr>
            <p:spPr bwMode="auto">
              <a:xfrm>
                <a:off x="1056" y="3024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42" name="AutoShape 39"/>
              <p:cNvSpPr>
                <a:spLocks noChangeArrowheads="1"/>
              </p:cNvSpPr>
              <p:nvPr/>
            </p:nvSpPr>
            <p:spPr bwMode="auto">
              <a:xfrm>
                <a:off x="1440" y="3024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732" name="Text Box 40"/>
            <p:cNvSpPr txBox="1">
              <a:spLocks noChangeArrowheads="1"/>
            </p:cNvSpPr>
            <p:nvPr/>
          </p:nvSpPr>
          <p:spPr bwMode="auto">
            <a:xfrm>
              <a:off x="1296" y="979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3</a:t>
              </a:r>
            </a:p>
          </p:txBody>
        </p:sp>
      </p:grpSp>
      <p:grpSp>
        <p:nvGrpSpPr>
          <p:cNvPr id="8" name="Group 41"/>
          <p:cNvGrpSpPr>
            <a:grpSpLocks/>
          </p:cNvGrpSpPr>
          <p:nvPr/>
        </p:nvGrpSpPr>
        <p:grpSpPr bwMode="auto">
          <a:xfrm>
            <a:off x="1676400" y="3048000"/>
            <a:ext cx="3429000" cy="914400"/>
            <a:chOff x="960" y="1920"/>
            <a:chExt cx="2160" cy="576"/>
          </a:xfrm>
        </p:grpSpPr>
        <p:grpSp>
          <p:nvGrpSpPr>
            <p:cNvPr id="9" name="Group 42"/>
            <p:cNvGrpSpPr>
              <a:grpSpLocks/>
            </p:cNvGrpSpPr>
            <p:nvPr/>
          </p:nvGrpSpPr>
          <p:grpSpPr bwMode="auto">
            <a:xfrm>
              <a:off x="960" y="1920"/>
              <a:ext cx="2160" cy="528"/>
              <a:chOff x="768" y="768"/>
              <a:chExt cx="2160" cy="528"/>
            </a:xfrm>
          </p:grpSpPr>
          <p:sp>
            <p:nvSpPr>
              <p:cNvPr id="27721" name="AutoShape 43"/>
              <p:cNvSpPr>
                <a:spLocks noChangeArrowheads="1"/>
              </p:cNvSpPr>
              <p:nvPr/>
            </p:nvSpPr>
            <p:spPr bwMode="auto">
              <a:xfrm>
                <a:off x="768" y="912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22" name="AutoShape 44"/>
              <p:cNvSpPr>
                <a:spLocks noChangeArrowheads="1"/>
              </p:cNvSpPr>
              <p:nvPr/>
            </p:nvSpPr>
            <p:spPr bwMode="auto">
              <a:xfrm>
                <a:off x="1152" y="912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23" name="AutoShape 45"/>
              <p:cNvSpPr>
                <a:spLocks noChangeArrowheads="1"/>
              </p:cNvSpPr>
              <p:nvPr/>
            </p:nvSpPr>
            <p:spPr bwMode="auto">
              <a:xfrm>
                <a:off x="1536" y="912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24" name="AutoShape 46"/>
              <p:cNvSpPr>
                <a:spLocks noChangeArrowheads="1"/>
              </p:cNvSpPr>
              <p:nvPr/>
            </p:nvSpPr>
            <p:spPr bwMode="auto">
              <a:xfrm>
                <a:off x="1920" y="912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25" name="AutoShape 47"/>
              <p:cNvSpPr>
                <a:spLocks noChangeArrowheads="1"/>
              </p:cNvSpPr>
              <p:nvPr/>
            </p:nvSpPr>
            <p:spPr bwMode="auto">
              <a:xfrm>
                <a:off x="2304" y="912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26" name="AutoShape 48"/>
              <p:cNvSpPr>
                <a:spLocks noChangeArrowheads="1"/>
              </p:cNvSpPr>
              <p:nvPr/>
            </p:nvSpPr>
            <p:spPr bwMode="auto">
              <a:xfrm>
                <a:off x="768" y="7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27" name="AutoShape 49"/>
              <p:cNvSpPr>
                <a:spLocks noChangeArrowheads="1"/>
              </p:cNvSpPr>
              <p:nvPr/>
            </p:nvSpPr>
            <p:spPr bwMode="auto">
              <a:xfrm>
                <a:off x="1152" y="7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28" name="AutoShape 50"/>
              <p:cNvSpPr>
                <a:spLocks noChangeArrowheads="1"/>
              </p:cNvSpPr>
              <p:nvPr/>
            </p:nvSpPr>
            <p:spPr bwMode="auto">
              <a:xfrm>
                <a:off x="1536" y="7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29" name="AutoShape 51"/>
              <p:cNvSpPr>
                <a:spLocks noChangeArrowheads="1"/>
              </p:cNvSpPr>
              <p:nvPr/>
            </p:nvSpPr>
            <p:spPr bwMode="auto">
              <a:xfrm>
                <a:off x="1920" y="7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30" name="AutoShape 52"/>
              <p:cNvSpPr>
                <a:spLocks noChangeArrowheads="1"/>
              </p:cNvSpPr>
              <p:nvPr/>
            </p:nvSpPr>
            <p:spPr bwMode="auto">
              <a:xfrm>
                <a:off x="2304" y="7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720" name="Text Box 53"/>
            <p:cNvSpPr txBox="1">
              <a:spLocks noChangeArrowheads="1"/>
            </p:cNvSpPr>
            <p:nvPr/>
          </p:nvSpPr>
          <p:spPr bwMode="auto">
            <a:xfrm>
              <a:off x="1008" y="2131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4</a:t>
              </a:r>
            </a:p>
          </p:txBody>
        </p:sp>
      </p:grpSp>
      <p:grpSp>
        <p:nvGrpSpPr>
          <p:cNvPr id="10" name="Group 54"/>
          <p:cNvGrpSpPr>
            <a:grpSpLocks/>
          </p:cNvGrpSpPr>
          <p:nvPr/>
        </p:nvGrpSpPr>
        <p:grpSpPr bwMode="auto">
          <a:xfrm>
            <a:off x="381000" y="4114800"/>
            <a:ext cx="3810000" cy="990600"/>
            <a:chOff x="240" y="2592"/>
            <a:chExt cx="2400" cy="624"/>
          </a:xfrm>
        </p:grpSpPr>
        <p:grpSp>
          <p:nvGrpSpPr>
            <p:cNvPr id="11" name="Group 55"/>
            <p:cNvGrpSpPr>
              <a:grpSpLocks/>
            </p:cNvGrpSpPr>
            <p:nvPr/>
          </p:nvGrpSpPr>
          <p:grpSpPr bwMode="auto">
            <a:xfrm>
              <a:off x="240" y="2592"/>
              <a:ext cx="2400" cy="624"/>
              <a:chOff x="2448" y="2928"/>
              <a:chExt cx="2400" cy="624"/>
            </a:xfrm>
          </p:grpSpPr>
          <p:sp>
            <p:nvSpPr>
              <p:cNvPr id="27709" name="AutoShape 56"/>
              <p:cNvSpPr>
                <a:spLocks noChangeArrowheads="1"/>
              </p:cNvSpPr>
              <p:nvPr/>
            </p:nvSpPr>
            <p:spPr bwMode="auto">
              <a:xfrm>
                <a:off x="2688" y="292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10" name="AutoShape 57"/>
              <p:cNvSpPr>
                <a:spLocks noChangeArrowheads="1"/>
              </p:cNvSpPr>
              <p:nvPr/>
            </p:nvSpPr>
            <p:spPr bwMode="auto">
              <a:xfrm>
                <a:off x="2448" y="31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11" name="AutoShape 58"/>
              <p:cNvSpPr>
                <a:spLocks noChangeArrowheads="1"/>
              </p:cNvSpPr>
              <p:nvPr/>
            </p:nvSpPr>
            <p:spPr bwMode="auto">
              <a:xfrm>
                <a:off x="3072" y="292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12" name="AutoShape 59"/>
              <p:cNvSpPr>
                <a:spLocks noChangeArrowheads="1"/>
              </p:cNvSpPr>
              <p:nvPr/>
            </p:nvSpPr>
            <p:spPr bwMode="auto">
              <a:xfrm>
                <a:off x="2832" y="31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13" name="AutoShape 60"/>
              <p:cNvSpPr>
                <a:spLocks noChangeArrowheads="1"/>
              </p:cNvSpPr>
              <p:nvPr/>
            </p:nvSpPr>
            <p:spPr bwMode="auto">
              <a:xfrm>
                <a:off x="3456" y="292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14" name="AutoShape 61"/>
              <p:cNvSpPr>
                <a:spLocks noChangeArrowheads="1"/>
              </p:cNvSpPr>
              <p:nvPr/>
            </p:nvSpPr>
            <p:spPr bwMode="auto">
              <a:xfrm>
                <a:off x="3216" y="31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15" name="AutoShape 62"/>
              <p:cNvSpPr>
                <a:spLocks noChangeArrowheads="1"/>
              </p:cNvSpPr>
              <p:nvPr/>
            </p:nvSpPr>
            <p:spPr bwMode="auto">
              <a:xfrm>
                <a:off x="3840" y="292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16" name="AutoShape 63"/>
              <p:cNvSpPr>
                <a:spLocks noChangeArrowheads="1"/>
              </p:cNvSpPr>
              <p:nvPr/>
            </p:nvSpPr>
            <p:spPr bwMode="auto">
              <a:xfrm>
                <a:off x="3600" y="31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17" name="AutoShape 64"/>
              <p:cNvSpPr>
                <a:spLocks noChangeArrowheads="1"/>
              </p:cNvSpPr>
              <p:nvPr/>
            </p:nvSpPr>
            <p:spPr bwMode="auto">
              <a:xfrm>
                <a:off x="4224" y="292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18" name="AutoShape 65"/>
              <p:cNvSpPr>
                <a:spLocks noChangeArrowheads="1"/>
              </p:cNvSpPr>
              <p:nvPr/>
            </p:nvSpPr>
            <p:spPr bwMode="auto">
              <a:xfrm>
                <a:off x="3984" y="3168"/>
                <a:ext cx="624" cy="384"/>
              </a:xfrm>
              <a:prstGeom prst="cube">
                <a:avLst>
                  <a:gd name="adj" fmla="val 61343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708" name="Text Box 66"/>
            <p:cNvSpPr txBox="1">
              <a:spLocks noChangeArrowheads="1"/>
            </p:cNvSpPr>
            <p:nvPr/>
          </p:nvSpPr>
          <p:spPr bwMode="auto">
            <a:xfrm>
              <a:off x="432" y="2803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5</a:t>
              </a:r>
            </a:p>
          </p:txBody>
        </p:sp>
      </p:grpSp>
      <p:grpSp>
        <p:nvGrpSpPr>
          <p:cNvPr id="12" name="Group 67"/>
          <p:cNvGrpSpPr>
            <a:grpSpLocks/>
          </p:cNvGrpSpPr>
          <p:nvPr/>
        </p:nvGrpSpPr>
        <p:grpSpPr bwMode="auto">
          <a:xfrm>
            <a:off x="0" y="5638800"/>
            <a:ext cx="9072563" cy="579438"/>
            <a:chOff x="0" y="3552"/>
            <a:chExt cx="5904" cy="365"/>
          </a:xfrm>
        </p:grpSpPr>
        <p:grpSp>
          <p:nvGrpSpPr>
            <p:cNvPr id="13" name="Group 68"/>
            <p:cNvGrpSpPr>
              <a:grpSpLocks/>
            </p:cNvGrpSpPr>
            <p:nvPr/>
          </p:nvGrpSpPr>
          <p:grpSpPr bwMode="auto">
            <a:xfrm>
              <a:off x="0" y="3600"/>
              <a:ext cx="5904" cy="288"/>
              <a:chOff x="-96" y="768"/>
              <a:chExt cx="5904" cy="288"/>
            </a:xfrm>
          </p:grpSpPr>
          <p:sp>
            <p:nvSpPr>
              <p:cNvPr id="27697" name="AutoShape 69"/>
              <p:cNvSpPr>
                <a:spLocks noChangeArrowheads="1"/>
              </p:cNvSpPr>
              <p:nvPr/>
            </p:nvSpPr>
            <p:spPr bwMode="auto">
              <a:xfrm>
                <a:off x="-96" y="7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98" name="AutoShape 70"/>
              <p:cNvSpPr>
                <a:spLocks noChangeArrowheads="1"/>
              </p:cNvSpPr>
              <p:nvPr/>
            </p:nvSpPr>
            <p:spPr bwMode="auto">
              <a:xfrm>
                <a:off x="480" y="7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99" name="AutoShape 71"/>
              <p:cNvSpPr>
                <a:spLocks noChangeArrowheads="1"/>
              </p:cNvSpPr>
              <p:nvPr/>
            </p:nvSpPr>
            <p:spPr bwMode="auto">
              <a:xfrm>
                <a:off x="1056" y="7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00" name="AutoShape 72"/>
              <p:cNvSpPr>
                <a:spLocks noChangeArrowheads="1"/>
              </p:cNvSpPr>
              <p:nvPr/>
            </p:nvSpPr>
            <p:spPr bwMode="auto">
              <a:xfrm>
                <a:off x="1632" y="7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01" name="AutoShape 73"/>
              <p:cNvSpPr>
                <a:spLocks noChangeArrowheads="1"/>
              </p:cNvSpPr>
              <p:nvPr/>
            </p:nvSpPr>
            <p:spPr bwMode="auto">
              <a:xfrm>
                <a:off x="2208" y="7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02" name="AutoShape 74"/>
              <p:cNvSpPr>
                <a:spLocks noChangeArrowheads="1"/>
              </p:cNvSpPr>
              <p:nvPr/>
            </p:nvSpPr>
            <p:spPr bwMode="auto">
              <a:xfrm>
                <a:off x="2784" y="7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03" name="AutoShape 75"/>
              <p:cNvSpPr>
                <a:spLocks noChangeArrowheads="1"/>
              </p:cNvSpPr>
              <p:nvPr/>
            </p:nvSpPr>
            <p:spPr bwMode="auto">
              <a:xfrm>
                <a:off x="3360" y="7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04" name="AutoShape 76"/>
              <p:cNvSpPr>
                <a:spLocks noChangeArrowheads="1"/>
              </p:cNvSpPr>
              <p:nvPr/>
            </p:nvSpPr>
            <p:spPr bwMode="auto">
              <a:xfrm>
                <a:off x="3936" y="7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05" name="AutoShape 77"/>
              <p:cNvSpPr>
                <a:spLocks noChangeArrowheads="1"/>
              </p:cNvSpPr>
              <p:nvPr/>
            </p:nvSpPr>
            <p:spPr bwMode="auto">
              <a:xfrm>
                <a:off x="4512" y="7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706" name="AutoShape 78"/>
              <p:cNvSpPr>
                <a:spLocks noChangeArrowheads="1"/>
              </p:cNvSpPr>
              <p:nvPr/>
            </p:nvSpPr>
            <p:spPr bwMode="auto">
              <a:xfrm>
                <a:off x="5088" y="7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696" name="Text Box 79"/>
            <p:cNvSpPr txBox="1">
              <a:spLocks noChangeArrowheads="1"/>
            </p:cNvSpPr>
            <p:nvPr/>
          </p:nvSpPr>
          <p:spPr bwMode="auto">
            <a:xfrm>
              <a:off x="144" y="3552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6</a:t>
              </a:r>
            </a:p>
          </p:txBody>
        </p:sp>
      </p:grpSp>
      <p:grpSp>
        <p:nvGrpSpPr>
          <p:cNvPr id="14" name="Group 80"/>
          <p:cNvGrpSpPr>
            <a:grpSpLocks/>
          </p:cNvGrpSpPr>
          <p:nvPr/>
        </p:nvGrpSpPr>
        <p:grpSpPr bwMode="auto">
          <a:xfrm>
            <a:off x="3886200" y="4419600"/>
            <a:ext cx="5029200" cy="762000"/>
            <a:chOff x="2448" y="2784"/>
            <a:chExt cx="3168" cy="480"/>
          </a:xfrm>
        </p:grpSpPr>
        <p:grpSp>
          <p:nvGrpSpPr>
            <p:cNvPr id="15" name="Group 81"/>
            <p:cNvGrpSpPr>
              <a:grpSpLocks/>
            </p:cNvGrpSpPr>
            <p:nvPr/>
          </p:nvGrpSpPr>
          <p:grpSpPr bwMode="auto">
            <a:xfrm>
              <a:off x="2448" y="2832"/>
              <a:ext cx="3168" cy="432"/>
              <a:chOff x="2448" y="1824"/>
              <a:chExt cx="3168" cy="432"/>
            </a:xfrm>
          </p:grpSpPr>
          <p:sp>
            <p:nvSpPr>
              <p:cNvPr id="27685" name="AutoShape 82"/>
              <p:cNvSpPr>
                <a:spLocks noChangeArrowheads="1"/>
              </p:cNvSpPr>
              <p:nvPr/>
            </p:nvSpPr>
            <p:spPr bwMode="auto">
              <a:xfrm>
                <a:off x="2592" y="1824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86" name="AutoShape 83"/>
              <p:cNvSpPr>
                <a:spLocks noChangeArrowheads="1"/>
              </p:cNvSpPr>
              <p:nvPr/>
            </p:nvSpPr>
            <p:spPr bwMode="auto">
              <a:xfrm>
                <a:off x="3168" y="1824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87" name="AutoShape 84"/>
              <p:cNvSpPr>
                <a:spLocks noChangeArrowheads="1"/>
              </p:cNvSpPr>
              <p:nvPr/>
            </p:nvSpPr>
            <p:spPr bwMode="auto">
              <a:xfrm>
                <a:off x="3744" y="1824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88" name="AutoShape 85"/>
              <p:cNvSpPr>
                <a:spLocks noChangeArrowheads="1"/>
              </p:cNvSpPr>
              <p:nvPr/>
            </p:nvSpPr>
            <p:spPr bwMode="auto">
              <a:xfrm>
                <a:off x="4320" y="1824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89" name="AutoShape 86"/>
              <p:cNvSpPr>
                <a:spLocks noChangeArrowheads="1"/>
              </p:cNvSpPr>
              <p:nvPr/>
            </p:nvSpPr>
            <p:spPr bwMode="auto">
              <a:xfrm>
                <a:off x="4896" y="1824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90" name="AutoShape 87"/>
              <p:cNvSpPr>
                <a:spLocks noChangeArrowheads="1"/>
              </p:cNvSpPr>
              <p:nvPr/>
            </p:nvSpPr>
            <p:spPr bwMode="auto">
              <a:xfrm>
                <a:off x="2448" y="19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91" name="AutoShape 88"/>
              <p:cNvSpPr>
                <a:spLocks noChangeArrowheads="1"/>
              </p:cNvSpPr>
              <p:nvPr/>
            </p:nvSpPr>
            <p:spPr bwMode="auto">
              <a:xfrm>
                <a:off x="3024" y="19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92" name="AutoShape 89"/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93" name="AutoShape 90"/>
              <p:cNvSpPr>
                <a:spLocks noChangeArrowheads="1"/>
              </p:cNvSpPr>
              <p:nvPr/>
            </p:nvSpPr>
            <p:spPr bwMode="auto">
              <a:xfrm>
                <a:off x="4176" y="19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94" name="AutoShape 91"/>
              <p:cNvSpPr>
                <a:spLocks noChangeArrowheads="1"/>
              </p:cNvSpPr>
              <p:nvPr/>
            </p:nvSpPr>
            <p:spPr bwMode="auto">
              <a:xfrm>
                <a:off x="4752" y="196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684" name="Text Box 92"/>
            <p:cNvSpPr txBox="1">
              <a:spLocks noChangeArrowheads="1"/>
            </p:cNvSpPr>
            <p:nvPr/>
          </p:nvSpPr>
          <p:spPr bwMode="auto">
            <a:xfrm>
              <a:off x="2736" y="2784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7</a:t>
              </a:r>
            </a:p>
          </p:txBody>
        </p:sp>
      </p:grpSp>
      <p:grpSp>
        <p:nvGrpSpPr>
          <p:cNvPr id="16" name="Group 93"/>
          <p:cNvGrpSpPr>
            <a:grpSpLocks/>
          </p:cNvGrpSpPr>
          <p:nvPr/>
        </p:nvGrpSpPr>
        <p:grpSpPr bwMode="auto">
          <a:xfrm>
            <a:off x="5638800" y="2667000"/>
            <a:ext cx="2057400" cy="1371600"/>
            <a:chOff x="3552" y="1680"/>
            <a:chExt cx="1296" cy="864"/>
          </a:xfrm>
        </p:grpSpPr>
        <p:grpSp>
          <p:nvGrpSpPr>
            <p:cNvPr id="17" name="Group 94"/>
            <p:cNvGrpSpPr>
              <a:grpSpLocks/>
            </p:cNvGrpSpPr>
            <p:nvPr/>
          </p:nvGrpSpPr>
          <p:grpSpPr bwMode="auto">
            <a:xfrm>
              <a:off x="3552" y="1680"/>
              <a:ext cx="1296" cy="864"/>
              <a:chOff x="3168" y="2784"/>
              <a:chExt cx="1296" cy="864"/>
            </a:xfrm>
          </p:grpSpPr>
          <p:sp>
            <p:nvSpPr>
              <p:cNvPr id="27673" name="AutoShape 95"/>
              <p:cNvSpPr>
                <a:spLocks noChangeArrowheads="1"/>
              </p:cNvSpPr>
              <p:nvPr/>
            </p:nvSpPr>
            <p:spPr bwMode="auto">
              <a:xfrm>
                <a:off x="3168" y="3360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74" name="AutoShape 96"/>
              <p:cNvSpPr>
                <a:spLocks noChangeArrowheads="1"/>
              </p:cNvSpPr>
              <p:nvPr/>
            </p:nvSpPr>
            <p:spPr bwMode="auto">
              <a:xfrm>
                <a:off x="3744" y="3360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75" name="AutoShape 97"/>
              <p:cNvSpPr>
                <a:spLocks noChangeArrowheads="1"/>
              </p:cNvSpPr>
              <p:nvPr/>
            </p:nvSpPr>
            <p:spPr bwMode="auto">
              <a:xfrm>
                <a:off x="3168" y="3216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76" name="AutoShape 98"/>
              <p:cNvSpPr>
                <a:spLocks noChangeArrowheads="1"/>
              </p:cNvSpPr>
              <p:nvPr/>
            </p:nvSpPr>
            <p:spPr bwMode="auto">
              <a:xfrm>
                <a:off x="3744" y="3216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77" name="AutoShape 99"/>
              <p:cNvSpPr>
                <a:spLocks noChangeArrowheads="1"/>
              </p:cNvSpPr>
              <p:nvPr/>
            </p:nvSpPr>
            <p:spPr bwMode="auto">
              <a:xfrm>
                <a:off x="3168" y="3072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78" name="AutoShape 100"/>
              <p:cNvSpPr>
                <a:spLocks noChangeArrowheads="1"/>
              </p:cNvSpPr>
              <p:nvPr/>
            </p:nvSpPr>
            <p:spPr bwMode="auto">
              <a:xfrm>
                <a:off x="3744" y="3072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79" name="AutoShape 101"/>
              <p:cNvSpPr>
                <a:spLocks noChangeArrowheads="1"/>
              </p:cNvSpPr>
              <p:nvPr/>
            </p:nvSpPr>
            <p:spPr bwMode="auto">
              <a:xfrm>
                <a:off x="3168" y="292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80" name="AutoShape 102"/>
              <p:cNvSpPr>
                <a:spLocks noChangeArrowheads="1"/>
              </p:cNvSpPr>
              <p:nvPr/>
            </p:nvSpPr>
            <p:spPr bwMode="auto">
              <a:xfrm>
                <a:off x="3168" y="2784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81" name="AutoShape 103"/>
              <p:cNvSpPr>
                <a:spLocks noChangeArrowheads="1"/>
              </p:cNvSpPr>
              <p:nvPr/>
            </p:nvSpPr>
            <p:spPr bwMode="auto">
              <a:xfrm>
                <a:off x="3744" y="2928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82" name="AutoShape 104"/>
              <p:cNvSpPr>
                <a:spLocks noChangeArrowheads="1"/>
              </p:cNvSpPr>
              <p:nvPr/>
            </p:nvSpPr>
            <p:spPr bwMode="auto">
              <a:xfrm>
                <a:off x="3744" y="2784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672" name="Text Box 105"/>
            <p:cNvSpPr txBox="1">
              <a:spLocks noChangeArrowheads="1"/>
            </p:cNvSpPr>
            <p:nvPr/>
          </p:nvSpPr>
          <p:spPr bwMode="auto">
            <a:xfrm>
              <a:off x="3600" y="1776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8</a:t>
              </a:r>
            </a:p>
          </p:txBody>
        </p:sp>
      </p:grpSp>
      <p:grpSp>
        <p:nvGrpSpPr>
          <p:cNvPr id="18" name="Group 106"/>
          <p:cNvGrpSpPr>
            <a:grpSpLocks/>
          </p:cNvGrpSpPr>
          <p:nvPr/>
        </p:nvGrpSpPr>
        <p:grpSpPr bwMode="auto">
          <a:xfrm>
            <a:off x="3962400" y="1600200"/>
            <a:ext cx="4800600" cy="731838"/>
            <a:chOff x="2496" y="1008"/>
            <a:chExt cx="3024" cy="461"/>
          </a:xfrm>
        </p:grpSpPr>
        <p:grpSp>
          <p:nvGrpSpPr>
            <p:cNvPr id="19" name="Group 107"/>
            <p:cNvGrpSpPr>
              <a:grpSpLocks/>
            </p:cNvGrpSpPr>
            <p:nvPr/>
          </p:nvGrpSpPr>
          <p:grpSpPr bwMode="auto">
            <a:xfrm>
              <a:off x="2496" y="1008"/>
              <a:ext cx="3024" cy="432"/>
              <a:chOff x="2400" y="1296"/>
              <a:chExt cx="3024" cy="432"/>
            </a:xfrm>
          </p:grpSpPr>
          <p:sp>
            <p:nvSpPr>
              <p:cNvPr id="27661" name="AutoShape 108"/>
              <p:cNvSpPr>
                <a:spLocks noChangeArrowheads="1"/>
              </p:cNvSpPr>
              <p:nvPr/>
            </p:nvSpPr>
            <p:spPr bwMode="auto">
              <a:xfrm>
                <a:off x="2400" y="1440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2" name="AutoShape 109"/>
              <p:cNvSpPr>
                <a:spLocks noChangeArrowheads="1"/>
              </p:cNvSpPr>
              <p:nvPr/>
            </p:nvSpPr>
            <p:spPr bwMode="auto">
              <a:xfrm>
                <a:off x="2976" y="1440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3" name="AutoShape 110"/>
              <p:cNvSpPr>
                <a:spLocks noChangeArrowheads="1"/>
              </p:cNvSpPr>
              <p:nvPr/>
            </p:nvSpPr>
            <p:spPr bwMode="auto">
              <a:xfrm>
                <a:off x="3552" y="1440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4" name="AutoShape 111"/>
              <p:cNvSpPr>
                <a:spLocks noChangeArrowheads="1"/>
              </p:cNvSpPr>
              <p:nvPr/>
            </p:nvSpPr>
            <p:spPr bwMode="auto">
              <a:xfrm>
                <a:off x="4128" y="1440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5" name="AutoShape 112"/>
              <p:cNvSpPr>
                <a:spLocks noChangeArrowheads="1"/>
              </p:cNvSpPr>
              <p:nvPr/>
            </p:nvSpPr>
            <p:spPr bwMode="auto">
              <a:xfrm>
                <a:off x="4704" y="1440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6" name="AutoShape 113"/>
              <p:cNvSpPr>
                <a:spLocks noChangeArrowheads="1"/>
              </p:cNvSpPr>
              <p:nvPr/>
            </p:nvSpPr>
            <p:spPr bwMode="auto">
              <a:xfrm>
                <a:off x="2400" y="1296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7" name="AutoShape 114"/>
              <p:cNvSpPr>
                <a:spLocks noChangeArrowheads="1"/>
              </p:cNvSpPr>
              <p:nvPr/>
            </p:nvSpPr>
            <p:spPr bwMode="auto">
              <a:xfrm>
                <a:off x="2976" y="1296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8" name="AutoShape 115"/>
              <p:cNvSpPr>
                <a:spLocks noChangeArrowheads="1"/>
              </p:cNvSpPr>
              <p:nvPr/>
            </p:nvSpPr>
            <p:spPr bwMode="auto">
              <a:xfrm>
                <a:off x="3552" y="1296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9" name="AutoShape 116"/>
              <p:cNvSpPr>
                <a:spLocks noChangeArrowheads="1"/>
              </p:cNvSpPr>
              <p:nvPr/>
            </p:nvSpPr>
            <p:spPr bwMode="auto">
              <a:xfrm>
                <a:off x="4128" y="1296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70" name="AutoShape 117"/>
              <p:cNvSpPr>
                <a:spLocks noChangeArrowheads="1"/>
              </p:cNvSpPr>
              <p:nvPr/>
            </p:nvSpPr>
            <p:spPr bwMode="auto">
              <a:xfrm>
                <a:off x="4704" y="1296"/>
                <a:ext cx="720" cy="288"/>
              </a:xfrm>
              <a:prstGeom prst="cube">
                <a:avLst>
                  <a:gd name="adj" fmla="val 47569"/>
                </a:avLst>
              </a:prstGeom>
              <a:solidFill>
                <a:schemeClr val="accent1"/>
              </a:solidFill>
              <a:ln w="63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7660" name="Text Box 118"/>
            <p:cNvSpPr txBox="1">
              <a:spLocks noChangeArrowheads="1"/>
            </p:cNvSpPr>
            <p:nvPr/>
          </p:nvSpPr>
          <p:spPr bwMode="auto">
            <a:xfrm>
              <a:off x="2544" y="1104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itchFamily="18" charset="0"/>
                </a:rPr>
                <a:t>9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052513"/>
            <a:ext cx="845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381000"/>
            <a:ext cx="8512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0000FF"/>
                </a:solidFill>
                <a:latin typeface="Times New Roman" pitchFamily="18" charset="0"/>
              </a:rPr>
              <a:t>讨论：长方体和正方体有什么特征？它们有什么区别和联系？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09600" y="1219200"/>
            <a:ext cx="76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形体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06425" y="2636838"/>
            <a:ext cx="554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kumimoji="1" lang="zh-CN" altLang="en-US" sz="2400" b="1">
                <a:latin typeface="Times New Roman" pitchFamily="18" charset="0"/>
              </a:rPr>
              <a:t>长方体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04838" y="4648200"/>
            <a:ext cx="554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正方体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143000" y="16002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面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524000" y="16002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棱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905000" y="1600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点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895600" y="16002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面的形状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410200" y="1600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面积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6858000" y="1600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棱长</a:t>
            </a:r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1138238" y="2590800"/>
            <a:ext cx="55403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latin typeface="Times New Roman" pitchFamily="18" charset="0"/>
              </a:rPr>
              <a:t>6  </a:t>
            </a:r>
            <a:r>
              <a:rPr kumimoji="1" lang="zh-CN" altLang="en-US" sz="2400" b="1">
                <a:latin typeface="Times New Roman" pitchFamily="18" charset="0"/>
              </a:rPr>
              <a:t>个</a:t>
            </a: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1595438" y="2590800"/>
            <a:ext cx="55403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latin typeface="Times New Roman" pitchFamily="18" charset="0"/>
              </a:rPr>
              <a:t>12  </a:t>
            </a:r>
            <a:r>
              <a:rPr kumimoji="1" lang="zh-CN" altLang="en-US" sz="2400" b="1">
                <a:latin typeface="Times New Roman" pitchFamily="18" charset="0"/>
              </a:rPr>
              <a:t>条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1976438" y="2590800"/>
            <a:ext cx="554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latin typeface="Times New Roman" pitchFamily="18" charset="0"/>
              </a:rPr>
              <a:t>8  </a:t>
            </a:r>
            <a:r>
              <a:rPr kumimoji="1" lang="zh-CN" altLang="en-US" sz="2400" b="1">
                <a:latin typeface="Times New Roman" pitchFamily="18" charset="0"/>
              </a:rPr>
              <a:t>个</a:t>
            </a:r>
          </a:p>
        </p:txBody>
      </p:sp>
      <p:sp>
        <p:nvSpPr>
          <p:cNvPr id="86032" name="Text Box 16"/>
          <p:cNvSpPr txBox="1">
            <a:spLocks noChangeArrowheads="1"/>
          </p:cNvSpPr>
          <p:nvPr/>
        </p:nvSpPr>
        <p:spPr bwMode="auto">
          <a:xfrm>
            <a:off x="2743200" y="2590800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至少有四个面是长方形</a:t>
            </a:r>
          </a:p>
        </p:txBody>
      </p:sp>
      <p:sp>
        <p:nvSpPr>
          <p:cNvPr id="86033" name="Text Box 17"/>
          <p:cNvSpPr txBox="1">
            <a:spLocks noChangeArrowheads="1"/>
          </p:cNvSpPr>
          <p:nvPr/>
        </p:nvSpPr>
        <p:spPr bwMode="auto">
          <a:xfrm>
            <a:off x="4929188" y="2598738"/>
            <a:ext cx="1785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相对的面的面积相等</a:t>
            </a:r>
          </a:p>
        </p:txBody>
      </p:sp>
      <p:sp>
        <p:nvSpPr>
          <p:cNvPr id="86034" name="Text Box 18"/>
          <p:cNvSpPr txBox="1">
            <a:spLocks noChangeArrowheads="1"/>
          </p:cNvSpPr>
          <p:nvPr/>
        </p:nvSpPr>
        <p:spPr bwMode="auto">
          <a:xfrm>
            <a:off x="6643688" y="2049463"/>
            <a:ext cx="11525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每一组互相平行的四条棱的长度相等</a:t>
            </a:r>
          </a:p>
        </p:txBody>
      </p:sp>
      <p:sp>
        <p:nvSpPr>
          <p:cNvPr id="86035" name="Text Box 19"/>
          <p:cNvSpPr txBox="1">
            <a:spLocks noChangeArrowheads="1"/>
          </p:cNvSpPr>
          <p:nvPr/>
        </p:nvSpPr>
        <p:spPr bwMode="auto">
          <a:xfrm>
            <a:off x="1138238" y="4648200"/>
            <a:ext cx="554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latin typeface="Times New Roman" pitchFamily="18" charset="0"/>
              </a:rPr>
              <a:t>6  </a:t>
            </a:r>
            <a:r>
              <a:rPr kumimoji="1" lang="zh-CN" altLang="en-US" sz="2400" b="1">
                <a:latin typeface="Times New Roman" pitchFamily="18" charset="0"/>
              </a:rPr>
              <a:t>个</a:t>
            </a:r>
          </a:p>
        </p:txBody>
      </p:sp>
      <p:sp>
        <p:nvSpPr>
          <p:cNvPr id="86036" name="Text Box 20"/>
          <p:cNvSpPr txBox="1">
            <a:spLocks noChangeArrowheads="1"/>
          </p:cNvSpPr>
          <p:nvPr/>
        </p:nvSpPr>
        <p:spPr bwMode="auto">
          <a:xfrm>
            <a:off x="1519238" y="4648200"/>
            <a:ext cx="554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latin typeface="Times New Roman" pitchFamily="18" charset="0"/>
              </a:rPr>
              <a:t>12  </a:t>
            </a:r>
            <a:r>
              <a:rPr kumimoji="1" lang="zh-CN" altLang="en-US" sz="2400" b="1">
                <a:latin typeface="Times New Roman" pitchFamily="18" charset="0"/>
              </a:rPr>
              <a:t>条</a:t>
            </a:r>
          </a:p>
        </p:txBody>
      </p:sp>
      <p:sp>
        <p:nvSpPr>
          <p:cNvPr id="86037" name="Text Box 21"/>
          <p:cNvSpPr txBox="1">
            <a:spLocks noChangeArrowheads="1"/>
          </p:cNvSpPr>
          <p:nvPr/>
        </p:nvSpPr>
        <p:spPr bwMode="auto">
          <a:xfrm>
            <a:off x="1976438" y="4648200"/>
            <a:ext cx="554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latin typeface="Times New Roman" pitchFamily="18" charset="0"/>
              </a:rPr>
              <a:t>8  </a:t>
            </a:r>
            <a:r>
              <a:rPr kumimoji="1" lang="zh-CN" altLang="en-US" sz="2400" b="1">
                <a:latin typeface="Times New Roman" pitchFamily="18" charset="0"/>
              </a:rPr>
              <a:t>个</a:t>
            </a:r>
          </a:p>
        </p:txBody>
      </p:sp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2819400" y="4729163"/>
            <a:ext cx="1676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latin typeface="Times New Roman" pitchFamily="18" charset="0"/>
              </a:rPr>
              <a:t>6</a:t>
            </a:r>
            <a:r>
              <a:rPr kumimoji="1" lang="zh-CN" altLang="en-US" sz="2400" b="1">
                <a:latin typeface="Times New Roman" pitchFamily="18" charset="0"/>
              </a:rPr>
              <a:t>个面都是相等的正方形</a:t>
            </a:r>
          </a:p>
        </p:txBody>
      </p:sp>
      <p:sp>
        <p:nvSpPr>
          <p:cNvPr id="86039" name="Text Box 23"/>
          <p:cNvSpPr txBox="1">
            <a:spLocks noChangeArrowheads="1"/>
          </p:cNvSpPr>
          <p:nvPr/>
        </p:nvSpPr>
        <p:spPr bwMode="auto">
          <a:xfrm>
            <a:off x="5143500" y="4729163"/>
            <a:ext cx="13192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latin typeface="Times New Roman" pitchFamily="18" charset="0"/>
              </a:rPr>
              <a:t>6</a:t>
            </a:r>
            <a:r>
              <a:rPr kumimoji="1" lang="zh-CN" altLang="en-US" sz="2400" b="1">
                <a:latin typeface="Times New Roman" pitchFamily="18" charset="0"/>
              </a:rPr>
              <a:t>个面的面积都相等</a:t>
            </a:r>
          </a:p>
        </p:txBody>
      </p:sp>
      <p:sp>
        <p:nvSpPr>
          <p:cNvPr id="86040" name="Text Box 24"/>
          <p:cNvSpPr txBox="1">
            <a:spLocks noChangeArrowheads="1"/>
          </p:cNvSpPr>
          <p:nvPr/>
        </p:nvSpPr>
        <p:spPr bwMode="auto">
          <a:xfrm>
            <a:off x="6643688" y="4729163"/>
            <a:ext cx="1219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latin typeface="Times New Roman" pitchFamily="18" charset="0"/>
              </a:rPr>
              <a:t>12</a:t>
            </a:r>
            <a:r>
              <a:rPr kumimoji="1" lang="zh-CN" altLang="en-US" sz="2400" b="1">
                <a:latin typeface="Times New Roman" pitchFamily="18" charset="0"/>
              </a:rPr>
              <a:t>条棱的长度都相等</a:t>
            </a:r>
          </a:p>
        </p:txBody>
      </p:sp>
      <p:sp>
        <p:nvSpPr>
          <p:cNvPr id="86041" name="Text Box 25"/>
          <p:cNvSpPr txBox="1">
            <a:spLocks noChangeArrowheads="1"/>
          </p:cNvSpPr>
          <p:nvPr/>
        </p:nvSpPr>
        <p:spPr bwMode="auto">
          <a:xfrm>
            <a:off x="1219200" y="1143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FF0000"/>
                </a:solidFill>
                <a:latin typeface="Times New Roman" pitchFamily="18" charset="0"/>
              </a:rPr>
              <a:t>相同点</a:t>
            </a:r>
            <a:endParaRPr kumimoji="1" lang="zh-CN" altLang="en-US" sz="2400" b="1">
              <a:latin typeface="Times New Roman" pitchFamily="18" charset="0"/>
            </a:endParaRPr>
          </a:p>
        </p:txBody>
      </p:sp>
      <p:sp>
        <p:nvSpPr>
          <p:cNvPr id="86042" name="Text Box 26"/>
          <p:cNvSpPr txBox="1">
            <a:spLocks noChangeArrowheads="1"/>
          </p:cNvSpPr>
          <p:nvPr/>
        </p:nvSpPr>
        <p:spPr bwMode="auto">
          <a:xfrm>
            <a:off x="3924300" y="1185863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FF0000"/>
                </a:solidFill>
                <a:latin typeface="Times New Roman" pitchFamily="18" charset="0"/>
              </a:rPr>
              <a:t>不    同    点</a:t>
            </a:r>
            <a:endParaRPr kumimoji="1" lang="zh-CN" altLang="en-US" sz="2400" b="1">
              <a:latin typeface="Times New Roman" pitchFamily="18" charset="0"/>
            </a:endParaRPr>
          </a:p>
        </p:txBody>
      </p:sp>
      <p:sp>
        <p:nvSpPr>
          <p:cNvPr id="86043" name="Text Box 27"/>
          <p:cNvSpPr txBox="1">
            <a:spLocks noChangeArrowheads="1"/>
          </p:cNvSpPr>
          <p:nvPr/>
        </p:nvSpPr>
        <p:spPr bwMode="auto">
          <a:xfrm>
            <a:off x="7924800" y="13716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FF0000"/>
                </a:solidFill>
                <a:latin typeface="Times New Roman" pitchFamily="18" charset="0"/>
              </a:rPr>
              <a:t>关系</a:t>
            </a:r>
            <a:endParaRPr kumimoji="1" lang="zh-CN" altLang="en-US" sz="2400" b="1">
              <a:latin typeface="Times New Roman" pitchFamily="18" charset="0"/>
            </a:endParaRPr>
          </a:p>
        </p:txBody>
      </p:sp>
      <p:sp>
        <p:nvSpPr>
          <p:cNvPr id="86044" name="Text Box 28"/>
          <p:cNvSpPr txBox="1">
            <a:spLocks noChangeArrowheads="1"/>
          </p:cNvSpPr>
          <p:nvPr/>
        </p:nvSpPr>
        <p:spPr bwMode="auto">
          <a:xfrm>
            <a:off x="7858125" y="3000375"/>
            <a:ext cx="9429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itchFamily="18" charset="0"/>
              </a:rPr>
              <a:t>正方体是特殊的长方体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0" grpId="0" autoUpdateAnimBg="0"/>
      <p:bldP spid="86031" grpId="0" autoUpdateAnimBg="0"/>
      <p:bldP spid="86032" grpId="0" autoUpdateAnimBg="0"/>
      <p:bldP spid="86033" grpId="0" autoUpdateAnimBg="0"/>
      <p:bldP spid="86034" grpId="0" autoUpdateAnimBg="0"/>
      <p:bldP spid="86035" grpId="0" autoUpdateAnimBg="0"/>
      <p:bldP spid="86036" grpId="0" autoUpdateAnimBg="0"/>
      <p:bldP spid="86037" grpId="0" autoUpdateAnimBg="0"/>
      <p:bldP spid="86038" grpId="0" autoUpdateAnimBg="0"/>
      <p:bldP spid="86039" grpId="0" autoUpdateAnimBg="0"/>
      <p:bldP spid="86040" grpId="0" autoUpdateAnimBg="0"/>
      <p:bldP spid="86041" grpId="0" autoUpdateAnimBg="0"/>
      <p:bldP spid="86042" grpId="0" autoUpdateAnimBg="0"/>
      <p:bldP spid="86043" grpId="0" autoUpdateAnimBg="0"/>
      <p:bldP spid="8604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09600"/>
            <a:ext cx="8610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09588" y="857250"/>
            <a:ext cx="990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itchFamily="18" charset="0"/>
              </a:rPr>
              <a:t>名称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42925" y="1981200"/>
            <a:ext cx="6159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itchFamily="18" charset="0"/>
              </a:rPr>
              <a:t>圆       柱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19125" y="4267200"/>
            <a:ext cx="6159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itchFamily="18" charset="0"/>
              </a:rPr>
              <a:t>圆      锥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200400" y="914400"/>
            <a:ext cx="426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itchFamily="18" charset="0"/>
              </a:rPr>
              <a:t>基     本      特      征</a:t>
            </a: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1752600" y="14478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1</a:t>
            </a:r>
            <a:r>
              <a:rPr kumimoji="1" lang="zh-CN" altLang="en-US" sz="2800" b="1">
                <a:latin typeface="Times New Roman" pitchFamily="18" charset="0"/>
              </a:rPr>
              <a:t>、有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三</a:t>
            </a:r>
            <a:r>
              <a:rPr kumimoji="1" lang="zh-CN" altLang="en-US" sz="2800" b="1">
                <a:latin typeface="Times New Roman" pitchFamily="18" charset="0"/>
              </a:rPr>
              <a:t>个面；</a:t>
            </a:r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1676400" y="2895600"/>
            <a:ext cx="68246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 </a:t>
            </a:r>
            <a:r>
              <a:rPr kumimoji="1" lang="en-US" altLang="zh-CN" sz="2800" b="1">
                <a:latin typeface="Times New Roman" pitchFamily="18" charset="0"/>
              </a:rPr>
              <a:t>4</a:t>
            </a:r>
            <a:r>
              <a:rPr kumimoji="1" lang="zh-CN" altLang="en-US" sz="2800" b="1">
                <a:latin typeface="Times New Roman" pitchFamily="18" charset="0"/>
              </a:rPr>
              <a:t>、有一个曲面叫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侧面</a:t>
            </a:r>
            <a:r>
              <a:rPr kumimoji="1" lang="zh-CN" altLang="en-US" sz="2800" b="1">
                <a:latin typeface="Times New Roman" pitchFamily="18" charset="0"/>
              </a:rPr>
              <a:t>；圆柱的侧面展开是一个长方形；（长</a:t>
            </a:r>
            <a:r>
              <a:rPr kumimoji="1" lang="en-US" altLang="zh-CN" sz="2800" b="1">
                <a:latin typeface="Times New Roman" pitchFamily="18" charset="0"/>
              </a:rPr>
              <a:t>=</a:t>
            </a:r>
            <a:r>
              <a:rPr kumimoji="1" lang="zh-CN" altLang="en-US" sz="2800" b="1">
                <a:latin typeface="Times New Roman" pitchFamily="18" charset="0"/>
              </a:rPr>
              <a:t>底面周长，宽</a:t>
            </a:r>
            <a:r>
              <a:rPr kumimoji="1" lang="en-US" altLang="zh-CN" sz="2800" b="1">
                <a:latin typeface="Times New Roman" pitchFamily="18" charset="0"/>
              </a:rPr>
              <a:t>=</a:t>
            </a:r>
            <a:r>
              <a:rPr kumimoji="1" lang="zh-CN" altLang="en-US" sz="2800" b="1">
                <a:latin typeface="Times New Roman" pitchFamily="18" charset="0"/>
              </a:rPr>
              <a:t>高）。</a:t>
            </a:r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1752600" y="41148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1</a:t>
            </a:r>
            <a:r>
              <a:rPr kumimoji="1" lang="zh-CN" altLang="en-US" sz="2800" b="1">
                <a:latin typeface="Times New Roman" pitchFamily="18" charset="0"/>
              </a:rPr>
              <a:t>、有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两</a:t>
            </a:r>
            <a:r>
              <a:rPr kumimoji="1" lang="zh-CN" altLang="en-US" sz="2800" b="1">
                <a:latin typeface="Times New Roman" pitchFamily="18" charset="0"/>
              </a:rPr>
              <a:t>个面；</a:t>
            </a:r>
          </a:p>
        </p:txBody>
      </p:sp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1752600" y="4572000"/>
            <a:ext cx="403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2</a:t>
            </a:r>
            <a:r>
              <a:rPr kumimoji="1" lang="zh-CN" altLang="en-US" sz="2800" b="1">
                <a:latin typeface="Times New Roman" pitchFamily="18" charset="0"/>
              </a:rPr>
              <a:t>、它的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底面</a:t>
            </a:r>
            <a:r>
              <a:rPr kumimoji="1" lang="zh-CN" altLang="en-US" sz="2800" b="1">
                <a:latin typeface="Times New Roman" pitchFamily="18" charset="0"/>
              </a:rPr>
              <a:t>是一个圆；</a:t>
            </a:r>
          </a:p>
        </p:txBody>
      </p:sp>
      <p:sp>
        <p:nvSpPr>
          <p:cNvPr id="87051" name="Text Box 11"/>
          <p:cNvSpPr txBox="1">
            <a:spLocks noChangeArrowheads="1"/>
          </p:cNvSpPr>
          <p:nvPr/>
        </p:nvSpPr>
        <p:spPr bwMode="auto">
          <a:xfrm>
            <a:off x="1752600" y="5486400"/>
            <a:ext cx="7677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4</a:t>
            </a:r>
            <a:r>
              <a:rPr kumimoji="1" lang="zh-CN" altLang="en-US" sz="2800" b="1">
                <a:latin typeface="Times New Roman" pitchFamily="18" charset="0"/>
              </a:rPr>
              <a:t>、它的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侧面</a:t>
            </a:r>
            <a:r>
              <a:rPr kumimoji="1" lang="zh-CN" altLang="en-US" sz="2800" b="1">
                <a:latin typeface="Times New Roman" pitchFamily="18" charset="0"/>
              </a:rPr>
              <a:t>是一个曲面；展开是一个扇形。</a:t>
            </a:r>
          </a:p>
        </p:txBody>
      </p:sp>
      <p:sp>
        <p:nvSpPr>
          <p:cNvPr id="87052" name="Text Box 12"/>
          <p:cNvSpPr txBox="1">
            <a:spLocks noChangeArrowheads="1"/>
          </p:cNvSpPr>
          <p:nvPr/>
        </p:nvSpPr>
        <p:spPr bwMode="auto">
          <a:xfrm>
            <a:off x="1752600" y="2438400"/>
            <a:ext cx="5029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3</a:t>
            </a:r>
            <a:r>
              <a:rPr kumimoji="1" lang="zh-CN" altLang="en-US" sz="2800" b="1">
                <a:latin typeface="Times New Roman" pitchFamily="18" charset="0"/>
              </a:rPr>
              <a:t>、两个底面之间的距离叫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高</a:t>
            </a:r>
            <a:r>
              <a:rPr kumimoji="1" lang="zh-CN" altLang="en-US" sz="2800" b="1">
                <a:latin typeface="Times New Roman" pitchFamily="18" charset="0"/>
              </a:rPr>
              <a:t>；</a:t>
            </a:r>
          </a:p>
        </p:txBody>
      </p:sp>
      <p:sp>
        <p:nvSpPr>
          <p:cNvPr id="87053" name="Text Box 13"/>
          <p:cNvSpPr txBox="1">
            <a:spLocks noChangeArrowheads="1"/>
          </p:cNvSpPr>
          <p:nvPr/>
        </p:nvSpPr>
        <p:spPr bwMode="auto">
          <a:xfrm>
            <a:off x="1752600" y="5029200"/>
            <a:ext cx="6248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3</a:t>
            </a:r>
            <a:r>
              <a:rPr kumimoji="1" lang="zh-CN" altLang="en-US" sz="2800" b="1">
                <a:latin typeface="Times New Roman" pitchFamily="18" charset="0"/>
              </a:rPr>
              <a:t>、从顶点到底面圆心的距离叫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高</a:t>
            </a:r>
            <a:r>
              <a:rPr kumimoji="1" lang="zh-CN" altLang="en-US" sz="2800" b="1">
                <a:latin typeface="Times New Roman" pitchFamily="18" charset="0"/>
              </a:rPr>
              <a:t>；</a:t>
            </a:r>
            <a:endParaRPr kumimoji="1" lang="zh-CN" alt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7054" name="Text Box 14"/>
          <p:cNvSpPr txBox="1">
            <a:spLocks noChangeArrowheads="1"/>
          </p:cNvSpPr>
          <p:nvPr/>
        </p:nvSpPr>
        <p:spPr bwMode="auto">
          <a:xfrm>
            <a:off x="1676400" y="1905000"/>
            <a:ext cx="6753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 </a:t>
            </a:r>
            <a:r>
              <a:rPr kumimoji="1" lang="en-US" altLang="zh-CN" sz="2800" b="1">
                <a:latin typeface="Times New Roman" pitchFamily="18" charset="0"/>
              </a:rPr>
              <a:t>2</a:t>
            </a:r>
            <a:r>
              <a:rPr kumimoji="1" lang="zh-CN" altLang="en-US" sz="2800" b="1">
                <a:latin typeface="Times New Roman" pitchFamily="18" charset="0"/>
              </a:rPr>
              <a:t>、上、下两个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底面</a:t>
            </a:r>
            <a:r>
              <a:rPr kumimoji="1" lang="zh-CN" altLang="en-US" sz="2800" b="1">
                <a:latin typeface="Times New Roman" pitchFamily="18" charset="0"/>
              </a:rPr>
              <a:t>是完全相同的两个圆；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7" grpId="0" autoUpdateAnimBg="0"/>
      <p:bldP spid="87048" grpId="0" autoUpdateAnimBg="0"/>
      <p:bldP spid="87049" grpId="0" autoUpdateAnimBg="0"/>
      <p:bldP spid="87050" grpId="0" autoUpdateAnimBg="0"/>
      <p:bldP spid="87051" grpId="0" autoUpdateAnimBg="0"/>
      <p:bldP spid="87052" grpId="0" autoUpdateAnimBg="0"/>
      <p:bldP spid="87053" grpId="0" autoUpdateAnimBg="0"/>
      <p:bldP spid="8705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00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rgbClr val="0000FF"/>
                </a:solidFill>
                <a:latin typeface="Times New Roman" pitchFamily="18" charset="0"/>
                <a:ea typeface="隶书" pitchFamily="49" charset="-122"/>
              </a:rPr>
              <a:t>做一做：</a:t>
            </a: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642938" y="3981450"/>
            <a:ext cx="7270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2</a:t>
            </a:r>
            <a:r>
              <a:rPr kumimoji="1" lang="zh-CN" altLang="en-US" sz="2800" b="1">
                <a:latin typeface="Times New Roman" pitchFamily="18" charset="0"/>
              </a:rPr>
              <a:t>、一个长方体最多可有几个面是正方形？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9600" y="1143000"/>
            <a:ext cx="594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1</a:t>
            </a:r>
            <a:r>
              <a:rPr kumimoji="1" lang="zh-CN" altLang="en-US" sz="2800" b="1">
                <a:latin typeface="Times New Roman" pitchFamily="18" charset="0"/>
              </a:rPr>
              <a:t>、找出下面图形中的圆柱和圆锥。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1447800" y="1905000"/>
            <a:ext cx="533400" cy="1219200"/>
          </a:xfrm>
          <a:prstGeom prst="can">
            <a:avLst>
              <a:gd name="adj" fmla="val 5714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3276600" y="1828800"/>
            <a:ext cx="4572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2895600" y="2362200"/>
            <a:ext cx="12192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3733800" y="1905000"/>
            <a:ext cx="381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2895600" y="19812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5257800" y="1828800"/>
            <a:ext cx="9906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5410200" y="2743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5257800" y="2133600"/>
            <a:ext cx="533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5791200" y="2133600"/>
            <a:ext cx="457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7286625" y="2214563"/>
            <a:ext cx="1143000" cy="7620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9103" name="Text Box 15"/>
          <p:cNvSpPr txBox="1">
            <a:spLocks noChangeArrowheads="1"/>
          </p:cNvSpPr>
          <p:nvPr/>
        </p:nvSpPr>
        <p:spPr bwMode="auto">
          <a:xfrm>
            <a:off x="661988" y="5124450"/>
            <a:ext cx="6838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itchFamily="18" charset="0"/>
              </a:rPr>
              <a:t>3</a:t>
            </a:r>
            <a:r>
              <a:rPr kumimoji="1" lang="zh-CN" altLang="en-US" sz="2800" b="1">
                <a:latin typeface="Times New Roman" pitchFamily="18" charset="0"/>
              </a:rPr>
              <a:t>、圆柱的侧面展开图是什么形状？</a:t>
            </a:r>
          </a:p>
        </p:txBody>
      </p:sp>
      <p:sp>
        <p:nvSpPr>
          <p:cNvPr id="89104" name="Text Box 16"/>
          <p:cNvSpPr txBox="1">
            <a:spLocks noChangeArrowheads="1"/>
          </p:cNvSpPr>
          <p:nvPr/>
        </p:nvSpPr>
        <p:spPr bwMode="auto">
          <a:xfrm>
            <a:off x="1257300" y="32004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圆柱</a:t>
            </a:r>
            <a:endParaRPr kumimoji="1" lang="zh-CN" altLang="en-US" sz="2800" b="1">
              <a:latin typeface="Times New Roman" pitchFamily="18" charset="0"/>
            </a:endParaRPr>
          </a:p>
        </p:txBody>
      </p:sp>
      <p:sp>
        <p:nvSpPr>
          <p:cNvPr id="89105" name="Text Box 17"/>
          <p:cNvSpPr txBox="1">
            <a:spLocks noChangeArrowheads="1"/>
          </p:cNvSpPr>
          <p:nvPr/>
        </p:nvSpPr>
        <p:spPr bwMode="auto">
          <a:xfrm>
            <a:off x="5395913" y="3276600"/>
            <a:ext cx="167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圆锥</a:t>
            </a:r>
            <a:endParaRPr kumimoji="1" lang="zh-CN" altLang="en-US" sz="2800" b="1">
              <a:latin typeface="Times New Roman" pitchFamily="18" charset="0"/>
            </a:endParaRPr>
          </a:p>
        </p:txBody>
      </p:sp>
      <p:sp>
        <p:nvSpPr>
          <p:cNvPr id="89106" name="Text Box 18"/>
          <p:cNvSpPr txBox="1">
            <a:spLocks noChangeArrowheads="1"/>
          </p:cNvSpPr>
          <p:nvPr/>
        </p:nvSpPr>
        <p:spPr bwMode="auto">
          <a:xfrm>
            <a:off x="7429500" y="3262313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圆柱</a:t>
            </a:r>
            <a:endParaRPr kumimoji="1" lang="zh-CN" alt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utoUpdateAnimBg="0"/>
      <p:bldP spid="89103" grpId="0" autoUpdateAnimBg="0"/>
      <p:bldP spid="89104" grpId="0"/>
      <p:bldP spid="89105" grpId="0" autoUpdateAnimBg="0"/>
      <p:bldP spid="8910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1643063" y="1266825"/>
            <a:ext cx="2590800" cy="1447800"/>
          </a:xfrm>
          <a:prstGeom prst="cube">
            <a:avLst>
              <a:gd name="adj" fmla="val 42213"/>
            </a:avLst>
          </a:prstGeom>
          <a:solidFill>
            <a:schemeClr val="accent1">
              <a:alpha val="50195"/>
            </a:schemeClr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5715000" y="1214438"/>
            <a:ext cx="1524000" cy="1524000"/>
          </a:xfrm>
          <a:prstGeom prst="cube">
            <a:avLst>
              <a:gd name="adj" fmla="val 25000"/>
            </a:avLst>
          </a:prstGeom>
          <a:solidFill>
            <a:srgbClr val="0000FF">
              <a:alpha val="50195"/>
            </a:srgbClr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 rot="47376">
            <a:off x="2443163" y="3792538"/>
            <a:ext cx="915987" cy="2057400"/>
          </a:xfrm>
          <a:prstGeom prst="can">
            <a:avLst>
              <a:gd name="adj" fmla="val 56153"/>
            </a:avLst>
          </a:prstGeom>
          <a:solidFill>
            <a:srgbClr val="00FF00">
              <a:alpha val="50195"/>
            </a:srgbClr>
          </a:solidFill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776913" y="4214813"/>
            <a:ext cx="1295400" cy="1676400"/>
            <a:chOff x="2880" y="2352"/>
            <a:chExt cx="816" cy="1056"/>
          </a:xfrm>
        </p:grpSpPr>
        <p:sp>
          <p:nvSpPr>
            <p:cNvPr id="10246" name="Oval 6"/>
            <p:cNvSpPr>
              <a:spLocks noChangeArrowheads="1"/>
            </p:cNvSpPr>
            <p:nvPr/>
          </p:nvSpPr>
          <p:spPr bwMode="auto">
            <a:xfrm>
              <a:off x="2880" y="3120"/>
              <a:ext cx="816" cy="288"/>
            </a:xfrm>
            <a:prstGeom prst="ellips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880" y="2352"/>
              <a:ext cx="816" cy="1056"/>
              <a:chOff x="4560" y="288"/>
              <a:chExt cx="816" cy="1056"/>
            </a:xfrm>
          </p:grpSpPr>
          <p:sp>
            <p:nvSpPr>
              <p:cNvPr id="10248" name="Oval 8"/>
              <p:cNvSpPr>
                <a:spLocks noChangeArrowheads="1"/>
              </p:cNvSpPr>
              <p:nvPr/>
            </p:nvSpPr>
            <p:spPr bwMode="auto">
              <a:xfrm>
                <a:off x="4560" y="1008"/>
                <a:ext cx="816" cy="336"/>
              </a:xfrm>
              <a:prstGeom prst="ellipse">
                <a:avLst/>
              </a:prstGeom>
              <a:solidFill>
                <a:srgbClr val="99CC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4560" y="288"/>
                <a:ext cx="816" cy="912"/>
                <a:chOff x="4560" y="288"/>
                <a:chExt cx="816" cy="912"/>
              </a:xfrm>
            </p:grpSpPr>
            <p:grpSp>
              <p:nvGrpSpPr>
                <p:cNvPr id="5" name="Group 10"/>
                <p:cNvGrpSpPr>
                  <a:grpSpLocks/>
                </p:cNvGrpSpPr>
                <p:nvPr/>
              </p:nvGrpSpPr>
              <p:grpSpPr bwMode="auto">
                <a:xfrm>
                  <a:off x="4560" y="288"/>
                  <a:ext cx="816" cy="912"/>
                  <a:chOff x="4560" y="288"/>
                  <a:chExt cx="816" cy="912"/>
                </a:xfrm>
              </p:grpSpPr>
              <p:sp>
                <p:nvSpPr>
                  <p:cNvPr id="10252" name="Line 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560" y="288"/>
                    <a:ext cx="432" cy="912"/>
                  </a:xfrm>
                  <a:prstGeom prst="line">
                    <a:avLst/>
                  </a:prstGeom>
                  <a:noFill/>
                  <a:ln w="38100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3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992" y="288"/>
                    <a:ext cx="384" cy="912"/>
                  </a:xfrm>
                  <a:prstGeom prst="line">
                    <a:avLst/>
                  </a:prstGeom>
                  <a:noFill/>
                  <a:ln w="38100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0251" name="Line 13"/>
                <p:cNvSpPr>
                  <a:spLocks noChangeShapeType="1"/>
                </p:cNvSpPr>
                <p:nvPr/>
              </p:nvSpPr>
              <p:spPr bwMode="auto">
                <a:xfrm>
                  <a:off x="4992" y="288"/>
                  <a:ext cx="0" cy="912"/>
                </a:xfrm>
                <a:prstGeom prst="line">
                  <a:avLst/>
                </a:prstGeom>
                <a:noFill/>
                <a:ln w="22225">
                  <a:solidFill>
                    <a:srgbClr val="FF3300"/>
                  </a:solidFill>
                  <a:prstDash val="sysDot"/>
                  <a:round/>
                  <a:headEnd/>
                  <a:tailEnd type="oval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9600" y="1219200"/>
            <a:ext cx="2895600" cy="1524000"/>
            <a:chOff x="384" y="1392"/>
            <a:chExt cx="1824" cy="960"/>
          </a:xfrm>
        </p:grpSpPr>
        <p:sp>
          <p:nvSpPr>
            <p:cNvPr id="11302" name="AutoShape 5"/>
            <p:cNvSpPr>
              <a:spLocks noChangeArrowheads="1"/>
            </p:cNvSpPr>
            <p:nvPr/>
          </p:nvSpPr>
          <p:spPr bwMode="auto">
            <a:xfrm>
              <a:off x="384" y="1392"/>
              <a:ext cx="1824" cy="960"/>
            </a:xfrm>
            <a:prstGeom prst="cube">
              <a:avLst>
                <a:gd name="adj" fmla="val 40366"/>
              </a:avLst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84" y="1392"/>
              <a:ext cx="1824" cy="960"/>
              <a:chOff x="384" y="1392"/>
              <a:chExt cx="1824" cy="960"/>
            </a:xfrm>
          </p:grpSpPr>
          <p:sp>
            <p:nvSpPr>
              <p:cNvPr id="11304" name="Line 7"/>
              <p:cNvSpPr>
                <a:spLocks noChangeShapeType="1"/>
              </p:cNvSpPr>
              <p:nvPr/>
            </p:nvSpPr>
            <p:spPr bwMode="auto">
              <a:xfrm>
                <a:off x="768" y="1392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5" name="Line 8"/>
              <p:cNvSpPr>
                <a:spLocks noChangeShapeType="1"/>
              </p:cNvSpPr>
              <p:nvPr/>
            </p:nvSpPr>
            <p:spPr bwMode="auto">
              <a:xfrm flipH="1">
                <a:off x="768" y="1968"/>
                <a:ext cx="1440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6" name="Line 9"/>
              <p:cNvSpPr>
                <a:spLocks noChangeShapeType="1"/>
              </p:cNvSpPr>
              <p:nvPr/>
            </p:nvSpPr>
            <p:spPr bwMode="auto">
              <a:xfrm flipV="1">
                <a:off x="384" y="1968"/>
                <a:ext cx="384" cy="38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962400" y="914400"/>
            <a:ext cx="1828800" cy="1828800"/>
            <a:chOff x="2496" y="1152"/>
            <a:chExt cx="1152" cy="1152"/>
          </a:xfrm>
        </p:grpSpPr>
        <p:sp>
          <p:nvSpPr>
            <p:cNvPr id="11297" name="AutoShape 11"/>
            <p:cNvSpPr>
              <a:spLocks noChangeArrowheads="1"/>
            </p:cNvSpPr>
            <p:nvPr/>
          </p:nvSpPr>
          <p:spPr bwMode="auto">
            <a:xfrm>
              <a:off x="2496" y="1152"/>
              <a:ext cx="1152" cy="1152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496" y="1152"/>
              <a:ext cx="1152" cy="1152"/>
              <a:chOff x="2496" y="1152"/>
              <a:chExt cx="1152" cy="1152"/>
            </a:xfrm>
          </p:grpSpPr>
          <p:sp>
            <p:nvSpPr>
              <p:cNvPr id="11299" name="Line 13"/>
              <p:cNvSpPr>
                <a:spLocks noChangeShapeType="1"/>
              </p:cNvSpPr>
              <p:nvPr/>
            </p:nvSpPr>
            <p:spPr bwMode="auto">
              <a:xfrm>
                <a:off x="2832" y="1152"/>
                <a:ext cx="0" cy="864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0" name="Line 14"/>
              <p:cNvSpPr>
                <a:spLocks noChangeShapeType="1"/>
              </p:cNvSpPr>
              <p:nvPr/>
            </p:nvSpPr>
            <p:spPr bwMode="auto">
              <a:xfrm flipH="1">
                <a:off x="2832" y="2016"/>
                <a:ext cx="81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1" name="Line 15"/>
              <p:cNvSpPr>
                <a:spLocks noChangeShapeType="1"/>
              </p:cNvSpPr>
              <p:nvPr/>
            </p:nvSpPr>
            <p:spPr bwMode="auto">
              <a:xfrm flipV="1">
                <a:off x="2496" y="2016"/>
                <a:ext cx="336" cy="288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6477000" y="228600"/>
            <a:ext cx="1524000" cy="2590800"/>
            <a:chOff x="4080" y="768"/>
            <a:chExt cx="960" cy="1632"/>
          </a:xfrm>
        </p:grpSpPr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4080" y="768"/>
              <a:ext cx="960" cy="1632"/>
              <a:chOff x="4080" y="768"/>
              <a:chExt cx="960" cy="1632"/>
            </a:xfrm>
          </p:grpSpPr>
          <p:sp>
            <p:nvSpPr>
              <p:cNvPr id="11295" name="Oval 18"/>
              <p:cNvSpPr>
                <a:spLocks noChangeArrowheads="1"/>
              </p:cNvSpPr>
              <p:nvPr/>
            </p:nvSpPr>
            <p:spPr bwMode="auto">
              <a:xfrm>
                <a:off x="4080" y="1920"/>
                <a:ext cx="960" cy="480"/>
              </a:xfrm>
              <a:prstGeom prst="ellipse">
                <a:avLst/>
              </a:prstGeom>
              <a:noFill/>
              <a:ln w="31750">
                <a:solidFill>
                  <a:schemeClr val="accent2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96" name="AutoShape 19"/>
              <p:cNvSpPr>
                <a:spLocks noChangeArrowheads="1"/>
              </p:cNvSpPr>
              <p:nvPr/>
            </p:nvSpPr>
            <p:spPr bwMode="auto">
              <a:xfrm>
                <a:off x="4080" y="768"/>
                <a:ext cx="960" cy="1632"/>
              </a:xfrm>
              <a:prstGeom prst="can">
                <a:avLst>
                  <a:gd name="adj" fmla="val 42500"/>
                </a:avLst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1294" name="Line 20"/>
            <p:cNvSpPr>
              <a:spLocks noChangeShapeType="1"/>
            </p:cNvSpPr>
            <p:nvPr/>
          </p:nvSpPr>
          <p:spPr bwMode="auto">
            <a:xfrm>
              <a:off x="4560" y="2160"/>
              <a:ext cx="480" cy="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1600200" y="1143000"/>
            <a:ext cx="6934200" cy="2133600"/>
            <a:chOff x="1008" y="1344"/>
            <a:chExt cx="4368" cy="1344"/>
          </a:xfrm>
        </p:grpSpPr>
        <p:sp>
          <p:nvSpPr>
            <p:cNvPr id="11285" name="Text Box 22"/>
            <p:cNvSpPr txBox="1">
              <a:spLocks noChangeArrowheads="1"/>
            </p:cNvSpPr>
            <p:nvPr/>
          </p:nvSpPr>
          <p:spPr bwMode="auto">
            <a:xfrm>
              <a:off x="1008" y="2208"/>
              <a:ext cx="3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400" b="1" i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1286" name="Text Box 23"/>
            <p:cNvSpPr txBox="1">
              <a:spLocks noChangeArrowheads="1"/>
            </p:cNvSpPr>
            <p:nvPr/>
          </p:nvSpPr>
          <p:spPr bwMode="auto">
            <a:xfrm>
              <a:off x="1968" y="1968"/>
              <a:ext cx="432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400" b="1" i="1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11287" name="Text Box 24"/>
            <p:cNvSpPr txBox="1">
              <a:spLocks noChangeArrowheads="1"/>
            </p:cNvSpPr>
            <p:nvPr/>
          </p:nvSpPr>
          <p:spPr bwMode="auto">
            <a:xfrm>
              <a:off x="1536" y="1824"/>
              <a:ext cx="48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400" b="1" i="1">
                  <a:latin typeface="Times New Roman" pitchFamily="18" charset="0"/>
                </a:rPr>
                <a:t>h</a:t>
              </a:r>
            </a:p>
          </p:txBody>
        </p:sp>
        <p:sp>
          <p:nvSpPr>
            <p:cNvPr id="11288" name="Text Box 25"/>
            <p:cNvSpPr txBox="1">
              <a:spLocks noChangeArrowheads="1"/>
            </p:cNvSpPr>
            <p:nvPr/>
          </p:nvSpPr>
          <p:spPr bwMode="auto">
            <a:xfrm>
              <a:off x="2880" y="2160"/>
              <a:ext cx="3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400" b="1" i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1289" name="Text Box 26"/>
            <p:cNvSpPr txBox="1">
              <a:spLocks noChangeArrowheads="1"/>
            </p:cNvSpPr>
            <p:nvPr/>
          </p:nvSpPr>
          <p:spPr bwMode="auto">
            <a:xfrm>
              <a:off x="3456" y="1920"/>
              <a:ext cx="3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400" b="1" i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1290" name="Text Box 27"/>
            <p:cNvSpPr txBox="1">
              <a:spLocks noChangeArrowheads="1"/>
            </p:cNvSpPr>
            <p:nvPr/>
          </p:nvSpPr>
          <p:spPr bwMode="auto">
            <a:xfrm>
              <a:off x="3360" y="1488"/>
              <a:ext cx="3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400" b="1" i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1291" name="Text Box 28"/>
            <p:cNvSpPr txBox="1">
              <a:spLocks noChangeArrowheads="1"/>
            </p:cNvSpPr>
            <p:nvPr/>
          </p:nvSpPr>
          <p:spPr bwMode="auto">
            <a:xfrm>
              <a:off x="5040" y="1344"/>
              <a:ext cx="3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400" b="1" i="1">
                  <a:latin typeface="Times New Roman" pitchFamily="18" charset="0"/>
                </a:rPr>
                <a:t>h</a:t>
              </a:r>
            </a:p>
          </p:txBody>
        </p:sp>
        <p:sp>
          <p:nvSpPr>
            <p:cNvPr id="11292" name="Text Box 29"/>
            <p:cNvSpPr txBox="1">
              <a:spLocks noChangeArrowheads="1"/>
            </p:cNvSpPr>
            <p:nvPr/>
          </p:nvSpPr>
          <p:spPr bwMode="auto">
            <a:xfrm>
              <a:off x="4656" y="1776"/>
              <a:ext cx="28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4400" b="1" i="1">
                  <a:latin typeface="Times New Roman" pitchFamily="18" charset="0"/>
                </a:rPr>
                <a:t>r</a:t>
              </a: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457200" y="3352800"/>
            <a:ext cx="7315200" cy="2743200"/>
            <a:chOff x="288" y="2112"/>
            <a:chExt cx="4608" cy="1728"/>
          </a:xfrm>
        </p:grpSpPr>
        <p:sp>
          <p:nvSpPr>
            <p:cNvPr id="11277" name="Text Box 31"/>
            <p:cNvSpPr txBox="1">
              <a:spLocks noChangeArrowheads="1"/>
            </p:cNvSpPr>
            <p:nvPr/>
          </p:nvSpPr>
          <p:spPr bwMode="auto">
            <a:xfrm>
              <a:off x="288" y="2112"/>
              <a:ext cx="23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3600" b="1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长方体表面积</a:t>
              </a:r>
              <a:r>
                <a:rPr kumimoji="1" lang="en-US" altLang="zh-CN" sz="3600" b="1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=</a:t>
              </a:r>
              <a:r>
                <a:rPr kumimoji="1" lang="en-US" altLang="zh-CN" sz="3600" b="1" u="sng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 </a:t>
              </a:r>
              <a:r>
                <a:rPr kumimoji="1" lang="en-US" altLang="zh-CN" sz="3600" b="1" u="sng">
                  <a:solidFill>
                    <a:schemeClr val="accent2"/>
                  </a:solidFill>
                  <a:latin typeface="华文中宋" pitchFamily="2" charset="-122"/>
                  <a:ea typeface="华文中宋" pitchFamily="2" charset="-122"/>
                </a:rPr>
                <a:t>                                                    </a:t>
              </a:r>
              <a:endParaRPr kumimoji="1" lang="en-US" altLang="zh-CN" sz="36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endParaRPr>
            </a:p>
          </p:txBody>
        </p:sp>
        <p:sp>
          <p:nvSpPr>
            <p:cNvPr id="11278" name="Text Box 32"/>
            <p:cNvSpPr txBox="1">
              <a:spLocks noChangeArrowheads="1"/>
            </p:cNvSpPr>
            <p:nvPr/>
          </p:nvSpPr>
          <p:spPr bwMode="auto">
            <a:xfrm>
              <a:off x="288" y="2572"/>
              <a:ext cx="235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3600" b="1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正方体表面积</a:t>
              </a:r>
              <a:r>
                <a:rPr kumimoji="1" lang="en-US" altLang="zh-CN" sz="3600" b="1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=</a:t>
              </a:r>
            </a:p>
          </p:txBody>
        </p:sp>
        <p:sp>
          <p:nvSpPr>
            <p:cNvPr id="11279" name="Text Box 33"/>
            <p:cNvSpPr txBox="1">
              <a:spLocks noChangeArrowheads="1"/>
            </p:cNvSpPr>
            <p:nvPr/>
          </p:nvSpPr>
          <p:spPr bwMode="auto">
            <a:xfrm>
              <a:off x="288" y="3004"/>
              <a:ext cx="20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kumimoji="1" lang="zh-CN" altLang="en-US" sz="3600" b="1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圆柱侧面积</a:t>
              </a:r>
              <a:r>
                <a:rPr kumimoji="1" lang="en-US" altLang="zh-CN" sz="3600" b="1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=</a:t>
              </a:r>
            </a:p>
          </p:txBody>
        </p:sp>
        <p:sp>
          <p:nvSpPr>
            <p:cNvPr id="11280" name="Text Box 34"/>
            <p:cNvSpPr txBox="1">
              <a:spLocks noChangeArrowheads="1"/>
            </p:cNvSpPr>
            <p:nvPr/>
          </p:nvSpPr>
          <p:spPr bwMode="auto">
            <a:xfrm>
              <a:off x="288" y="3436"/>
              <a:ext cx="20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kumimoji="1" lang="zh-CN" altLang="en-US" sz="3600" b="1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圆柱表面积</a:t>
              </a:r>
              <a:r>
                <a:rPr kumimoji="1" lang="en-US" altLang="zh-CN" sz="3600" b="1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=</a:t>
              </a:r>
            </a:p>
          </p:txBody>
        </p:sp>
        <p:sp>
          <p:nvSpPr>
            <p:cNvPr id="11281" name="Line 35"/>
            <p:cNvSpPr>
              <a:spLocks noChangeShapeType="1"/>
            </p:cNvSpPr>
            <p:nvPr/>
          </p:nvSpPr>
          <p:spPr bwMode="auto">
            <a:xfrm>
              <a:off x="2352" y="2496"/>
              <a:ext cx="2544" cy="0"/>
            </a:xfrm>
            <a:prstGeom prst="line">
              <a:avLst/>
            </a:prstGeom>
            <a:noFill/>
            <a:ln w="349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2" name="Line 36"/>
            <p:cNvSpPr>
              <a:spLocks noChangeShapeType="1"/>
            </p:cNvSpPr>
            <p:nvPr/>
          </p:nvSpPr>
          <p:spPr bwMode="auto">
            <a:xfrm>
              <a:off x="2352" y="2976"/>
              <a:ext cx="2544" cy="0"/>
            </a:xfrm>
            <a:prstGeom prst="line">
              <a:avLst/>
            </a:prstGeom>
            <a:noFill/>
            <a:ln w="349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3" name="Line 37"/>
            <p:cNvSpPr>
              <a:spLocks noChangeShapeType="1"/>
            </p:cNvSpPr>
            <p:nvPr/>
          </p:nvSpPr>
          <p:spPr bwMode="auto">
            <a:xfrm>
              <a:off x="2352" y="3408"/>
              <a:ext cx="2544" cy="0"/>
            </a:xfrm>
            <a:prstGeom prst="line">
              <a:avLst/>
            </a:prstGeom>
            <a:noFill/>
            <a:ln w="349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4" name="Line 38"/>
            <p:cNvSpPr>
              <a:spLocks noChangeShapeType="1"/>
            </p:cNvSpPr>
            <p:nvPr/>
          </p:nvSpPr>
          <p:spPr bwMode="auto">
            <a:xfrm>
              <a:off x="2352" y="3840"/>
              <a:ext cx="2544" cy="0"/>
            </a:xfrm>
            <a:prstGeom prst="line">
              <a:avLst/>
            </a:prstGeom>
            <a:noFill/>
            <a:ln w="349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9671" name="Text Box 39"/>
          <p:cNvSpPr txBox="1">
            <a:spLocks noChangeArrowheads="1"/>
          </p:cNvSpPr>
          <p:nvPr/>
        </p:nvSpPr>
        <p:spPr bwMode="auto">
          <a:xfrm>
            <a:off x="3810000" y="3124200"/>
            <a:ext cx="4724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800" b="1" i="1">
                <a:latin typeface="Times New Roman" pitchFamily="18" charset="0"/>
              </a:rPr>
              <a:t>(ab+ah+bh) ×2</a:t>
            </a:r>
          </a:p>
        </p:txBody>
      </p:sp>
      <p:sp>
        <p:nvSpPr>
          <p:cNvPr id="69672" name="Text Box 40"/>
          <p:cNvSpPr txBox="1">
            <a:spLocks noChangeArrowheads="1"/>
          </p:cNvSpPr>
          <p:nvPr/>
        </p:nvSpPr>
        <p:spPr bwMode="auto">
          <a:xfrm>
            <a:off x="3886200" y="3886200"/>
            <a:ext cx="106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5400" b="1" i="1">
                <a:latin typeface="Times New Roman" pitchFamily="18" charset="0"/>
              </a:rPr>
              <a:t>6a</a:t>
            </a:r>
          </a:p>
        </p:txBody>
      </p:sp>
      <p:sp>
        <p:nvSpPr>
          <p:cNvPr id="69673" name="Text Box 41"/>
          <p:cNvSpPr txBox="1">
            <a:spLocks noChangeArrowheads="1"/>
          </p:cNvSpPr>
          <p:nvPr/>
        </p:nvSpPr>
        <p:spPr bwMode="auto">
          <a:xfrm>
            <a:off x="3810000" y="4572000"/>
            <a:ext cx="213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5400" b="1" i="1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kumimoji="1" lang="en-US" altLang="zh-CN" sz="54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лr</a:t>
            </a:r>
            <a:r>
              <a:rPr kumimoji="1" lang="en-US" altLang="zh-CN" sz="5400" b="1" i="1">
                <a:latin typeface="Times New Roman" pitchFamily="18" charset="0"/>
                <a:cs typeface="Times New Roman" pitchFamily="18" charset="0"/>
              </a:rPr>
              <a:t>h</a:t>
            </a:r>
            <a:endParaRPr kumimoji="1" lang="en-US" altLang="zh-CN" sz="5400" b="1" i="1">
              <a:latin typeface="Times New Roman" pitchFamily="18" charset="0"/>
            </a:endParaRPr>
          </a:p>
        </p:txBody>
      </p:sp>
      <p:sp>
        <p:nvSpPr>
          <p:cNvPr id="69674" name="Text Box 42"/>
          <p:cNvSpPr txBox="1">
            <a:spLocks noChangeArrowheads="1"/>
          </p:cNvSpPr>
          <p:nvPr/>
        </p:nvSpPr>
        <p:spPr bwMode="auto">
          <a:xfrm>
            <a:off x="3886200" y="5257800"/>
            <a:ext cx="396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54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2лr</a:t>
            </a:r>
            <a:r>
              <a:rPr kumimoji="1" lang="en-US" altLang="zh-CN" sz="5400" b="1" i="1">
                <a:latin typeface="Times New Roman" pitchFamily="18" charset="0"/>
                <a:cs typeface="Times New Roman" pitchFamily="18" charset="0"/>
              </a:rPr>
              <a:t>h+ 2лr</a:t>
            </a:r>
          </a:p>
        </p:txBody>
      </p:sp>
      <p:sp>
        <p:nvSpPr>
          <p:cNvPr id="69675" name="Text Box 43"/>
          <p:cNvSpPr txBox="1">
            <a:spLocks noChangeArrowheads="1"/>
          </p:cNvSpPr>
          <p:nvPr/>
        </p:nvSpPr>
        <p:spPr bwMode="auto">
          <a:xfrm>
            <a:off x="4572000" y="3916363"/>
            <a:ext cx="45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2</a:t>
            </a:r>
          </a:p>
        </p:txBody>
      </p:sp>
      <p:sp>
        <p:nvSpPr>
          <p:cNvPr id="69676" name="Text Box 44"/>
          <p:cNvSpPr txBox="1">
            <a:spLocks noChangeArrowheads="1"/>
          </p:cNvSpPr>
          <p:nvPr/>
        </p:nvSpPr>
        <p:spPr bwMode="auto">
          <a:xfrm>
            <a:off x="6786563" y="5286375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69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"/>
                                        <p:tgtEl>
                                          <p:spTgt spid="69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9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"/>
                                        <p:tgtEl>
                                          <p:spTgt spid="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"/>
                                        <p:tgtEl>
                                          <p:spTgt spid="69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69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71" grpId="0" autoUpdateAnimBg="0"/>
      <p:bldP spid="69672" grpId="0" autoUpdateAnimBg="0"/>
      <p:bldP spid="69673" grpId="0" autoUpdateAnimBg="0"/>
      <p:bldP spid="69674" grpId="0" autoUpdateAnimBg="0"/>
      <p:bldP spid="69675" grpId="0" autoUpdateAnimBg="0"/>
      <p:bldP spid="6967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1258888" y="2281238"/>
            <a:ext cx="1081087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/>
              <a:t>长方体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3276600" y="2281238"/>
            <a:ext cx="108108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/>
              <a:t>正方体</a:t>
            </a: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5219700" y="2276475"/>
            <a:ext cx="10810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/>
              <a:t>圆柱体</a:t>
            </a:r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7164388" y="2276475"/>
            <a:ext cx="1081087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/>
              <a:t>圆锥体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116013" y="620713"/>
            <a:ext cx="7056437" cy="1511300"/>
            <a:chOff x="703" y="754"/>
            <a:chExt cx="4445" cy="952"/>
          </a:xfrm>
        </p:grpSpPr>
        <p:sp>
          <p:nvSpPr>
            <p:cNvPr id="12296" name="AutoShape 9"/>
            <p:cNvSpPr>
              <a:spLocks noChangeArrowheads="1"/>
            </p:cNvSpPr>
            <p:nvPr/>
          </p:nvSpPr>
          <p:spPr bwMode="auto">
            <a:xfrm>
              <a:off x="703" y="1071"/>
              <a:ext cx="907" cy="544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97" name="AutoShape 10"/>
            <p:cNvSpPr>
              <a:spLocks noChangeArrowheads="1"/>
            </p:cNvSpPr>
            <p:nvPr/>
          </p:nvSpPr>
          <p:spPr bwMode="auto">
            <a:xfrm>
              <a:off x="2109" y="981"/>
              <a:ext cx="726" cy="680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4468" y="754"/>
              <a:ext cx="680" cy="906"/>
              <a:chOff x="4332" y="754"/>
              <a:chExt cx="680" cy="906"/>
            </a:xfrm>
          </p:grpSpPr>
          <p:sp>
            <p:nvSpPr>
              <p:cNvPr id="12302" name="AutoShape 12"/>
              <p:cNvSpPr>
                <a:spLocks noChangeArrowheads="1"/>
              </p:cNvSpPr>
              <p:nvPr/>
            </p:nvSpPr>
            <p:spPr bwMode="auto">
              <a:xfrm>
                <a:off x="4332" y="754"/>
                <a:ext cx="680" cy="816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3" name="Oval 13"/>
              <p:cNvSpPr>
                <a:spLocks noChangeArrowheads="1"/>
              </p:cNvSpPr>
              <p:nvPr/>
            </p:nvSpPr>
            <p:spPr bwMode="auto">
              <a:xfrm>
                <a:off x="4332" y="1434"/>
                <a:ext cx="680" cy="22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3379" y="890"/>
              <a:ext cx="590" cy="816"/>
              <a:chOff x="3288" y="890"/>
              <a:chExt cx="590" cy="816"/>
            </a:xfrm>
          </p:grpSpPr>
          <p:sp>
            <p:nvSpPr>
              <p:cNvPr id="12300" name="AutoShape 15"/>
              <p:cNvSpPr>
                <a:spLocks noChangeArrowheads="1"/>
              </p:cNvSpPr>
              <p:nvPr/>
            </p:nvSpPr>
            <p:spPr bwMode="auto">
              <a:xfrm>
                <a:off x="3288" y="890"/>
                <a:ext cx="590" cy="816"/>
              </a:xfrm>
              <a:prstGeom prst="can">
                <a:avLst>
                  <a:gd name="adj" fmla="val 34576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1" name="Oval 16"/>
              <p:cNvSpPr>
                <a:spLocks noChangeArrowheads="1"/>
              </p:cNvSpPr>
              <p:nvPr/>
            </p:nvSpPr>
            <p:spPr bwMode="auto">
              <a:xfrm>
                <a:off x="3288" y="1525"/>
                <a:ext cx="589" cy="18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1214438" y="3857625"/>
            <a:ext cx="7072312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FF0000"/>
                </a:solidFill>
                <a:ea typeface="黑体" pitchFamily="2" charset="-122"/>
              </a:rPr>
              <a:t>物体所占空间的大小，叫做物体的</a:t>
            </a:r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ea typeface="黑体" pitchFamily="2" charset="-122"/>
              </a:rPr>
              <a:t>体积</a:t>
            </a:r>
            <a:r>
              <a:rPr lang="zh-CN" altLang="en-US" sz="4000" b="1" dirty="0">
                <a:solidFill>
                  <a:srgbClr val="FF0000"/>
                </a:solidFill>
                <a:ea typeface="黑体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7"/>
          <p:cNvSpPr>
            <a:spLocks noChangeArrowheads="1"/>
          </p:cNvSpPr>
          <p:nvPr/>
        </p:nvSpPr>
        <p:spPr bwMode="auto">
          <a:xfrm>
            <a:off x="727075" y="2119313"/>
            <a:ext cx="1439863" cy="8636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1028" name="AutoShape 8"/>
          <p:cNvSpPr>
            <a:spLocks noChangeArrowheads="1"/>
          </p:cNvSpPr>
          <p:nvPr/>
        </p:nvSpPr>
        <p:spPr bwMode="auto">
          <a:xfrm>
            <a:off x="3111500" y="1976438"/>
            <a:ext cx="1152525" cy="10795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021513" y="1616075"/>
            <a:ext cx="1079500" cy="1438275"/>
            <a:chOff x="4332" y="754"/>
            <a:chExt cx="680" cy="906"/>
          </a:xfrm>
        </p:grpSpPr>
        <p:sp>
          <p:nvSpPr>
            <p:cNvPr id="1052" name="AutoShape 10"/>
            <p:cNvSpPr>
              <a:spLocks noChangeArrowheads="1"/>
            </p:cNvSpPr>
            <p:nvPr/>
          </p:nvSpPr>
          <p:spPr bwMode="auto">
            <a:xfrm>
              <a:off x="4332" y="754"/>
              <a:ext cx="680" cy="81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1053" name="Oval 11"/>
            <p:cNvSpPr>
              <a:spLocks noChangeArrowheads="1"/>
            </p:cNvSpPr>
            <p:nvPr/>
          </p:nvSpPr>
          <p:spPr bwMode="auto">
            <a:xfrm>
              <a:off x="4332" y="1434"/>
              <a:ext cx="680" cy="226"/>
            </a:xfrm>
            <a:prstGeom prst="ellipse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040313" y="1831975"/>
            <a:ext cx="936625" cy="1295400"/>
            <a:chOff x="3288" y="890"/>
            <a:chExt cx="590" cy="816"/>
          </a:xfrm>
        </p:grpSpPr>
        <p:sp>
          <p:nvSpPr>
            <p:cNvPr id="1050" name="AutoShape 13"/>
            <p:cNvSpPr>
              <a:spLocks noChangeArrowheads="1"/>
            </p:cNvSpPr>
            <p:nvPr/>
          </p:nvSpPr>
          <p:spPr bwMode="auto">
            <a:xfrm>
              <a:off x="3288" y="890"/>
              <a:ext cx="590" cy="816"/>
            </a:xfrm>
            <a:prstGeom prst="can">
              <a:avLst>
                <a:gd name="adj" fmla="val 3457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1051" name="Oval 14"/>
            <p:cNvSpPr>
              <a:spLocks noChangeArrowheads="1"/>
            </p:cNvSpPr>
            <p:nvPr/>
          </p:nvSpPr>
          <p:spPr bwMode="auto">
            <a:xfrm>
              <a:off x="3288" y="1525"/>
              <a:ext cx="589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1"/>
            </a:p>
          </p:txBody>
        </p:sp>
      </p:grpSp>
      <p:sp>
        <p:nvSpPr>
          <p:cNvPr id="1031" name="AutoShape 15"/>
          <p:cNvSpPr>
            <a:spLocks noChangeArrowheads="1"/>
          </p:cNvSpPr>
          <p:nvPr/>
        </p:nvSpPr>
        <p:spPr bwMode="auto">
          <a:xfrm>
            <a:off x="727075" y="2768600"/>
            <a:ext cx="1439863" cy="215900"/>
          </a:xfrm>
          <a:prstGeom prst="parallelogram">
            <a:avLst>
              <a:gd name="adj" fmla="val 94572"/>
            </a:avLst>
          </a:prstGeom>
          <a:solidFill>
            <a:schemeClr val="accent1">
              <a:alpha val="4509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1032" name="Line 16"/>
          <p:cNvSpPr>
            <a:spLocks noChangeShapeType="1"/>
          </p:cNvSpPr>
          <p:nvPr/>
        </p:nvSpPr>
        <p:spPr bwMode="auto">
          <a:xfrm>
            <a:off x="942975" y="2119313"/>
            <a:ext cx="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AutoShape 17"/>
          <p:cNvSpPr>
            <a:spLocks noChangeArrowheads="1"/>
          </p:cNvSpPr>
          <p:nvPr/>
        </p:nvSpPr>
        <p:spPr bwMode="auto">
          <a:xfrm>
            <a:off x="3111500" y="2768600"/>
            <a:ext cx="1152525" cy="287338"/>
          </a:xfrm>
          <a:prstGeom prst="parallelogram">
            <a:avLst>
              <a:gd name="adj" fmla="val 97286"/>
            </a:avLst>
          </a:prstGeom>
          <a:solidFill>
            <a:schemeClr val="accent1">
              <a:alpha val="7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1034" name="Line 18"/>
          <p:cNvSpPr>
            <a:spLocks noChangeShapeType="1"/>
          </p:cNvSpPr>
          <p:nvPr/>
        </p:nvSpPr>
        <p:spPr bwMode="auto">
          <a:xfrm>
            <a:off x="3398838" y="1976438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5" name="Oval 19"/>
          <p:cNvSpPr>
            <a:spLocks noChangeArrowheads="1"/>
          </p:cNvSpPr>
          <p:nvPr/>
        </p:nvSpPr>
        <p:spPr bwMode="auto">
          <a:xfrm>
            <a:off x="3327400" y="3065463"/>
            <a:ext cx="503238" cy="215900"/>
          </a:xfrm>
          <a:prstGeom prst="ellipse">
            <a:avLst/>
          </a:prstGeom>
          <a:solidFill>
            <a:schemeClr val="bg1">
              <a:alpha val="7059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800" b="1"/>
              <a:t>ɑ</a:t>
            </a:r>
          </a:p>
        </p:txBody>
      </p:sp>
      <p:sp>
        <p:nvSpPr>
          <p:cNvPr id="24596" name="Oval 20"/>
          <p:cNvSpPr>
            <a:spLocks noChangeArrowheads="1"/>
          </p:cNvSpPr>
          <p:nvPr/>
        </p:nvSpPr>
        <p:spPr bwMode="auto">
          <a:xfrm>
            <a:off x="1087438" y="3063875"/>
            <a:ext cx="503237" cy="215900"/>
          </a:xfrm>
          <a:prstGeom prst="ellipse">
            <a:avLst/>
          </a:prstGeom>
          <a:solidFill>
            <a:schemeClr val="bg1">
              <a:alpha val="7001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800" b="1" dirty="0">
                <a:latin typeface="+mn-lt"/>
              </a:rPr>
              <a:t>ɑ</a:t>
            </a:r>
          </a:p>
        </p:txBody>
      </p:sp>
      <p:sp>
        <p:nvSpPr>
          <p:cNvPr id="24597" name="Oval 21"/>
          <p:cNvSpPr>
            <a:spLocks noChangeArrowheads="1"/>
          </p:cNvSpPr>
          <p:nvPr/>
        </p:nvSpPr>
        <p:spPr bwMode="auto">
          <a:xfrm>
            <a:off x="2036763" y="2851150"/>
            <a:ext cx="503237" cy="215900"/>
          </a:xfrm>
          <a:prstGeom prst="ellipse">
            <a:avLst/>
          </a:prstGeom>
          <a:solidFill>
            <a:schemeClr val="bg1">
              <a:alpha val="7001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800" b="1" dirty="0">
                <a:latin typeface="+mn-lt"/>
              </a:rPr>
              <a:t>b</a:t>
            </a:r>
          </a:p>
        </p:txBody>
      </p:sp>
      <p:sp>
        <p:nvSpPr>
          <p:cNvPr id="1038" name="Oval 22"/>
          <p:cNvSpPr>
            <a:spLocks noChangeArrowheads="1"/>
          </p:cNvSpPr>
          <p:nvPr/>
        </p:nvSpPr>
        <p:spPr bwMode="auto">
          <a:xfrm>
            <a:off x="2239963" y="2357438"/>
            <a:ext cx="287337" cy="215900"/>
          </a:xfrm>
          <a:prstGeom prst="ellipse">
            <a:avLst/>
          </a:prstGeom>
          <a:solidFill>
            <a:schemeClr val="bg1">
              <a:alpha val="7059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 b="1"/>
              <a:t>h</a:t>
            </a:r>
          </a:p>
        </p:txBody>
      </p:sp>
      <p:sp>
        <p:nvSpPr>
          <p:cNvPr id="1039" name="Oval 23"/>
          <p:cNvSpPr>
            <a:spLocks noChangeArrowheads="1"/>
          </p:cNvSpPr>
          <p:nvPr/>
        </p:nvSpPr>
        <p:spPr bwMode="auto">
          <a:xfrm>
            <a:off x="6048375" y="2408238"/>
            <a:ext cx="287338" cy="215900"/>
          </a:xfrm>
          <a:prstGeom prst="ellipse">
            <a:avLst/>
          </a:prstGeom>
          <a:solidFill>
            <a:schemeClr val="bg1">
              <a:alpha val="7059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 b="1"/>
              <a:t>h</a:t>
            </a:r>
          </a:p>
        </p:txBody>
      </p:sp>
      <p:sp>
        <p:nvSpPr>
          <p:cNvPr id="1040" name="Line 24"/>
          <p:cNvSpPr>
            <a:spLocks noChangeShapeType="1"/>
          </p:cNvSpPr>
          <p:nvPr/>
        </p:nvSpPr>
        <p:spPr bwMode="auto">
          <a:xfrm>
            <a:off x="5545138" y="2984500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41" name="Oval 25"/>
          <p:cNvSpPr>
            <a:spLocks noChangeArrowheads="1"/>
          </p:cNvSpPr>
          <p:nvPr/>
        </p:nvSpPr>
        <p:spPr bwMode="auto">
          <a:xfrm>
            <a:off x="5400675" y="3200400"/>
            <a:ext cx="503238" cy="215900"/>
          </a:xfrm>
          <a:prstGeom prst="ellipse">
            <a:avLst/>
          </a:prstGeom>
          <a:solidFill>
            <a:schemeClr val="bg1">
              <a:alpha val="7059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 b="1"/>
              <a:t>r</a:t>
            </a:r>
          </a:p>
        </p:txBody>
      </p:sp>
      <p:sp>
        <p:nvSpPr>
          <p:cNvPr id="1042" name="Oval 26"/>
          <p:cNvSpPr>
            <a:spLocks noChangeArrowheads="1"/>
          </p:cNvSpPr>
          <p:nvPr/>
        </p:nvSpPr>
        <p:spPr bwMode="auto">
          <a:xfrm>
            <a:off x="7308850" y="3143250"/>
            <a:ext cx="503238" cy="215900"/>
          </a:xfrm>
          <a:prstGeom prst="ellipse">
            <a:avLst/>
          </a:prstGeom>
          <a:solidFill>
            <a:schemeClr val="bg1">
              <a:alpha val="7059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 b="1"/>
              <a:t>S</a:t>
            </a:r>
          </a:p>
        </p:txBody>
      </p:sp>
      <p:sp>
        <p:nvSpPr>
          <p:cNvPr id="1043" name="Line 28"/>
          <p:cNvSpPr>
            <a:spLocks noChangeShapeType="1"/>
          </p:cNvSpPr>
          <p:nvPr/>
        </p:nvSpPr>
        <p:spPr bwMode="auto">
          <a:xfrm>
            <a:off x="8143875" y="1616075"/>
            <a:ext cx="0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44" name="Oval 29"/>
          <p:cNvSpPr>
            <a:spLocks noChangeArrowheads="1"/>
          </p:cNvSpPr>
          <p:nvPr/>
        </p:nvSpPr>
        <p:spPr bwMode="auto">
          <a:xfrm>
            <a:off x="8174038" y="2120900"/>
            <a:ext cx="287337" cy="215900"/>
          </a:xfrm>
          <a:prstGeom prst="ellipse">
            <a:avLst/>
          </a:prstGeom>
          <a:solidFill>
            <a:schemeClr val="bg1">
              <a:alpha val="7059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 b="1"/>
              <a:t>h</a:t>
            </a:r>
          </a:p>
        </p:txBody>
      </p:sp>
      <p:grpSp>
        <p:nvGrpSpPr>
          <p:cNvPr id="4" name="Group 52"/>
          <p:cNvGrpSpPr>
            <a:grpSpLocks/>
          </p:cNvGrpSpPr>
          <p:nvPr/>
        </p:nvGrpSpPr>
        <p:grpSpPr bwMode="auto">
          <a:xfrm>
            <a:off x="468312" y="3848112"/>
            <a:ext cx="1873250" cy="720725"/>
            <a:chOff x="158" y="1979"/>
            <a:chExt cx="1134" cy="408"/>
          </a:xfrm>
          <a:noFill/>
        </p:grpSpPr>
        <p:sp>
          <p:nvSpPr>
            <p:cNvPr id="24580" name="Rectangle 4"/>
            <p:cNvSpPr>
              <a:spLocks noChangeArrowheads="1"/>
            </p:cNvSpPr>
            <p:nvPr/>
          </p:nvSpPr>
          <p:spPr bwMode="auto">
            <a:xfrm>
              <a:off x="158" y="1979"/>
              <a:ext cx="1041" cy="2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3600" b="1" dirty="0"/>
                <a:t>V= </a:t>
              </a:r>
              <a:r>
                <a:rPr lang="en-US" altLang="zh-CN" sz="4400" b="1" dirty="0" err="1"/>
                <a:t>ɑ</a:t>
              </a:r>
              <a:r>
                <a:rPr lang="en-US" altLang="zh-CN" sz="3600" b="1" dirty="0" err="1"/>
                <a:t>bh</a:t>
              </a:r>
              <a:endParaRPr lang="en-US" altLang="zh-CN" sz="3600" b="1" dirty="0"/>
            </a:p>
          </p:txBody>
        </p:sp>
        <p:sp>
          <p:nvSpPr>
            <p:cNvPr id="24618" name="Line 42"/>
            <p:cNvSpPr>
              <a:spLocks noChangeShapeType="1"/>
            </p:cNvSpPr>
            <p:nvPr/>
          </p:nvSpPr>
          <p:spPr bwMode="auto">
            <a:xfrm>
              <a:off x="657" y="2387"/>
              <a:ext cx="635" cy="0"/>
            </a:xfrm>
            <a:prstGeom prst="line">
              <a:avLst/>
            </a:prstGeom>
            <a:grpFill/>
            <a:ln w="476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b="1"/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3130550" y="3779846"/>
            <a:ext cx="1370012" cy="792162"/>
            <a:chOff x="1655" y="1933"/>
            <a:chExt cx="863" cy="499"/>
          </a:xfrm>
          <a:noFill/>
        </p:grpSpPr>
        <p:grpSp>
          <p:nvGrpSpPr>
            <p:cNvPr id="6" name="Group 30"/>
            <p:cNvGrpSpPr>
              <a:grpSpLocks/>
            </p:cNvGrpSpPr>
            <p:nvPr/>
          </p:nvGrpSpPr>
          <p:grpSpPr bwMode="auto">
            <a:xfrm>
              <a:off x="1655" y="1933"/>
              <a:ext cx="863" cy="363"/>
              <a:chOff x="2018" y="1752"/>
              <a:chExt cx="863" cy="363"/>
            </a:xfrm>
            <a:grpFill/>
          </p:grpSpPr>
          <p:sp>
            <p:nvSpPr>
              <p:cNvPr id="24607" name="Rectangle 31"/>
              <p:cNvSpPr>
                <a:spLocks noChangeArrowheads="1"/>
              </p:cNvSpPr>
              <p:nvPr/>
            </p:nvSpPr>
            <p:spPr bwMode="auto">
              <a:xfrm>
                <a:off x="2018" y="1842"/>
                <a:ext cx="681" cy="27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sz="3600" b="1" dirty="0">
                    <a:latin typeface="+mn-lt"/>
                  </a:rPr>
                  <a:t>V= ɑ</a:t>
                </a:r>
              </a:p>
            </p:txBody>
          </p:sp>
          <p:sp>
            <p:nvSpPr>
              <p:cNvPr id="24608" name="Oval 32"/>
              <p:cNvSpPr>
                <a:spLocks noChangeArrowheads="1"/>
              </p:cNvSpPr>
              <p:nvPr/>
            </p:nvSpPr>
            <p:spPr bwMode="auto">
              <a:xfrm>
                <a:off x="2608" y="1752"/>
                <a:ext cx="273" cy="227"/>
              </a:xfrm>
              <a:prstGeom prst="ellipse">
                <a:avLst/>
              </a:prstGeom>
              <a:grpFill/>
              <a:ln w="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sz="2400" b="1">
                    <a:latin typeface="+mn-lt"/>
                  </a:rPr>
                  <a:t>3</a:t>
                </a:r>
              </a:p>
            </p:txBody>
          </p:sp>
        </p:grpSp>
        <p:sp>
          <p:nvSpPr>
            <p:cNvPr id="24619" name="Line 43"/>
            <p:cNvSpPr>
              <a:spLocks noChangeShapeType="1"/>
            </p:cNvSpPr>
            <p:nvPr/>
          </p:nvSpPr>
          <p:spPr bwMode="auto">
            <a:xfrm>
              <a:off x="2154" y="2432"/>
              <a:ext cx="318" cy="0"/>
            </a:xfrm>
            <a:prstGeom prst="line">
              <a:avLst/>
            </a:prstGeom>
            <a:grpFill/>
            <a:ln w="349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+mn-lt"/>
              </a:endParaRPr>
            </a:p>
          </p:txBody>
        </p:sp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5072066" y="3702063"/>
            <a:ext cx="1800225" cy="720725"/>
            <a:chOff x="2835" y="1933"/>
            <a:chExt cx="1134" cy="454"/>
          </a:xfrm>
          <a:noFill/>
        </p:grpSpPr>
        <p:grpSp>
          <p:nvGrpSpPr>
            <p:cNvPr id="8" name="Group 33"/>
            <p:cNvGrpSpPr>
              <a:grpSpLocks/>
            </p:cNvGrpSpPr>
            <p:nvPr/>
          </p:nvGrpSpPr>
          <p:grpSpPr bwMode="auto">
            <a:xfrm>
              <a:off x="2835" y="1933"/>
              <a:ext cx="998" cy="453"/>
              <a:chOff x="3288" y="2251"/>
              <a:chExt cx="998" cy="453"/>
            </a:xfrm>
            <a:grpFill/>
          </p:grpSpPr>
          <p:sp>
            <p:nvSpPr>
              <p:cNvPr id="24610" name="Rectangle 34"/>
              <p:cNvSpPr>
                <a:spLocks noChangeArrowheads="1"/>
              </p:cNvSpPr>
              <p:nvPr/>
            </p:nvSpPr>
            <p:spPr bwMode="auto">
              <a:xfrm>
                <a:off x="3288" y="2341"/>
                <a:ext cx="998" cy="3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sz="3600" b="1" dirty="0">
                    <a:latin typeface="+mn-lt"/>
                  </a:rPr>
                  <a:t>V=</a:t>
                </a:r>
                <a:r>
                  <a:rPr lang="en-US" altLang="zh-CN" sz="3600" b="1" dirty="0" err="1">
                    <a:latin typeface="+mn-lt"/>
                  </a:rPr>
                  <a:t>πr</a:t>
                </a:r>
                <a:r>
                  <a:rPr lang="en-US" altLang="zh-CN" sz="3600" b="1" dirty="0">
                    <a:latin typeface="+mn-lt"/>
                  </a:rPr>
                  <a:t>   h  </a:t>
                </a:r>
              </a:p>
            </p:txBody>
          </p:sp>
          <p:sp>
            <p:nvSpPr>
              <p:cNvPr id="24611" name="Oval 35"/>
              <p:cNvSpPr>
                <a:spLocks noChangeArrowheads="1"/>
              </p:cNvSpPr>
              <p:nvPr/>
            </p:nvSpPr>
            <p:spPr bwMode="auto">
              <a:xfrm>
                <a:off x="3833" y="2251"/>
                <a:ext cx="287" cy="227"/>
              </a:xfrm>
              <a:prstGeom prst="ellipse">
                <a:avLst/>
              </a:prstGeom>
              <a:grpFill/>
              <a:ln w="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CN" sz="2400" b="1" dirty="0">
                    <a:latin typeface="+mn-lt"/>
                  </a:rPr>
                  <a:t>2</a:t>
                </a:r>
              </a:p>
            </p:txBody>
          </p:sp>
        </p:grpSp>
        <p:sp>
          <p:nvSpPr>
            <p:cNvPr id="24620" name="Line 44"/>
            <p:cNvSpPr>
              <a:spLocks noChangeShapeType="1"/>
            </p:cNvSpPr>
            <p:nvPr/>
          </p:nvSpPr>
          <p:spPr bwMode="auto">
            <a:xfrm>
              <a:off x="3061" y="2387"/>
              <a:ext cx="908" cy="0"/>
            </a:xfrm>
            <a:prstGeom prst="line">
              <a:avLst/>
            </a:prstGeom>
            <a:grpFill/>
            <a:ln w="349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b="1">
                <a:latin typeface="+mn-lt"/>
              </a:endParaRPr>
            </a:p>
          </p:txBody>
        </p:sp>
      </p:grpSp>
      <p:sp>
        <p:nvSpPr>
          <p:cNvPr id="1048" name="Rectangle 38"/>
          <p:cNvSpPr>
            <a:spLocks noChangeArrowheads="1"/>
          </p:cNvSpPr>
          <p:nvPr/>
        </p:nvSpPr>
        <p:spPr bwMode="auto">
          <a:xfrm>
            <a:off x="7059613" y="3851275"/>
            <a:ext cx="15843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V=  Sh  </a:t>
            </a:r>
          </a:p>
        </p:txBody>
      </p:sp>
      <p:graphicFrame>
        <p:nvGraphicFramePr>
          <p:cNvPr id="1026" name="Object 40"/>
          <p:cNvGraphicFramePr>
            <a:graphicFrameLocks noChangeAspect="1"/>
          </p:cNvGraphicFramePr>
          <p:nvPr/>
        </p:nvGraphicFramePr>
        <p:xfrm>
          <a:off x="7572375" y="3689350"/>
          <a:ext cx="234950" cy="876300"/>
        </p:xfrm>
        <a:graphic>
          <a:graphicData uri="http://schemas.openxmlformats.org/presentationml/2006/ole">
            <p:oleObj spid="_x0000_s2050" name="公式" r:id="rId3" imgW="228600" imgH="927000" progId="Equation.3">
              <p:embed/>
            </p:oleObj>
          </a:graphicData>
        </a:graphic>
      </p:graphicFrame>
      <p:sp>
        <p:nvSpPr>
          <p:cNvPr id="1049" name="Line 53"/>
          <p:cNvSpPr>
            <a:spLocks noChangeShapeType="1"/>
          </p:cNvSpPr>
          <p:nvPr/>
        </p:nvSpPr>
        <p:spPr bwMode="auto">
          <a:xfrm>
            <a:off x="3976688" y="22637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1140</Words>
  <PresentationFormat>全屏显示(4:3)</PresentationFormat>
  <Paragraphs>186</Paragraphs>
  <Slides>24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8" baseType="lpstr">
      <vt:lpstr>Office 主题</vt:lpstr>
      <vt:lpstr>Watermark</vt:lpstr>
      <vt:lpstr>默认设计模板</vt:lpstr>
      <vt:lpstr>Microsoft 公式 3.0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1</cp:revision>
  <dcterms:created xsi:type="dcterms:W3CDTF">2015-07-13T03:35:39Z</dcterms:created>
  <dcterms:modified xsi:type="dcterms:W3CDTF">2015-07-13T03:40:28Z</dcterms:modified>
</cp:coreProperties>
</file>