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2ED1E-7825-4C85-BB17-49533EC47BFE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DE5BD-B69D-4027-8853-74D8A9C64C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5502A2-5F1F-4CB3-A473-C50ED403E4C2}" type="slidenum">
              <a:rPr lang="zh-CN" altLang="en-US" smtClean="0">
                <a:ea typeface="宋体" pitchFamily="2" charset="-122"/>
              </a:rPr>
              <a:pPr/>
              <a:t>2</a:t>
            </a:fld>
            <a:endParaRPr lang="en-US" altLang="zh-CN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A310A05-60FC-429B-A176-961BB674793A}" type="slidenum">
              <a:rPr lang="zh-CN" altLang="en-US" smtClean="0">
                <a:ea typeface="宋体" pitchFamily="2" charset="-122"/>
              </a:rPr>
              <a:pPr/>
              <a:t>6</a:t>
            </a:fld>
            <a:endParaRPr lang="en-US" altLang="zh-CN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5429264"/>
            <a:ext cx="9144000" cy="142876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5" descr="QQ截图20150116084039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74351" y="4595082"/>
            <a:ext cx="3765536" cy="16200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41" name="副标题 2"/>
          <p:cNvSpPr>
            <a:spLocks noGrp="1"/>
          </p:cNvSpPr>
          <p:nvPr>
            <p:ph type="subTitle" idx="1"/>
          </p:nvPr>
        </p:nvSpPr>
        <p:spPr>
          <a:xfrm>
            <a:off x="0" y="1962152"/>
            <a:ext cx="9144000" cy="1752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1"/>
                </a:solidFill>
                <a:latin typeface="黑体" pitchFamily="2" charset="-122"/>
                <a:ea typeface="黑体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2" name="文本占位符 2"/>
          <p:cNvSpPr>
            <a:spLocks noGrp="1"/>
          </p:cNvSpPr>
          <p:nvPr>
            <p:ph type="body" idx="13"/>
          </p:nvPr>
        </p:nvSpPr>
        <p:spPr>
          <a:xfrm>
            <a:off x="408237" y="428604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8C8C8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09"/>
          <p:cNvGrpSpPr>
            <a:grpSpLocks/>
          </p:cNvGrpSpPr>
          <p:nvPr userDrawn="1"/>
        </p:nvGrpSpPr>
        <p:grpSpPr bwMode="auto">
          <a:xfrm>
            <a:off x="0" y="71438"/>
            <a:ext cx="1785938" cy="428625"/>
            <a:chOff x="5643570" y="71438"/>
            <a:chExt cx="1785950" cy="428604"/>
          </a:xfrm>
        </p:grpSpPr>
        <p:sp>
          <p:nvSpPr>
            <p:cNvPr id="6" name="矩形 5"/>
            <p:cNvSpPr/>
            <p:nvPr userDrawn="1"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0" y="57150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0" y="64293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38151" y="678388"/>
            <a:ext cx="7208322" cy="114300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0026" y="1888177"/>
            <a:ext cx="7208322" cy="4417620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32" name="文本占位符 2"/>
          <p:cNvSpPr>
            <a:spLocks noGrp="1"/>
          </p:cNvSpPr>
          <p:nvPr>
            <p:ph type="body" idx="13"/>
          </p:nvPr>
        </p:nvSpPr>
        <p:spPr>
          <a:xfrm>
            <a:off x="285008" y="-47500"/>
            <a:ext cx="4592391" cy="639762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49494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D5CD9-BDF2-4BAB-956D-0B1BF7DE9FAE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EF73C-E366-494C-95DD-E6834184AC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09"/>
          <p:cNvGrpSpPr>
            <a:grpSpLocks/>
          </p:cNvGrpSpPr>
          <p:nvPr userDrawn="1"/>
        </p:nvGrpSpPr>
        <p:grpSpPr bwMode="auto">
          <a:xfrm>
            <a:off x="0" y="71438"/>
            <a:ext cx="1785938" cy="428625"/>
            <a:chOff x="5643570" y="71438"/>
            <a:chExt cx="1785950" cy="428604"/>
          </a:xfrm>
        </p:grpSpPr>
        <p:sp>
          <p:nvSpPr>
            <p:cNvPr id="7" name="矩形 6"/>
            <p:cNvSpPr/>
            <p:nvPr userDrawn="1"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3" name="直接连接符 12"/>
          <p:cNvCxnSpPr/>
          <p:nvPr userDrawn="1"/>
        </p:nvCxnSpPr>
        <p:spPr>
          <a:xfrm>
            <a:off x="0" y="57150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0" y="64293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7" descr="例题苏教版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31825" y="957263"/>
            <a:ext cx="592138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46902" y="690263"/>
            <a:ext cx="6935198" cy="114300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0026" y="1888176"/>
            <a:ext cx="7208322" cy="440574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32" name="文本占位符 2"/>
          <p:cNvSpPr>
            <a:spLocks noGrp="1"/>
          </p:cNvSpPr>
          <p:nvPr>
            <p:ph type="body" idx="13"/>
          </p:nvPr>
        </p:nvSpPr>
        <p:spPr>
          <a:xfrm>
            <a:off x="285008" y="-47500"/>
            <a:ext cx="4592391" cy="639762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49494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20" name="文本占位符 2"/>
          <p:cNvSpPr>
            <a:spLocks noGrp="1"/>
          </p:cNvSpPr>
          <p:nvPr>
            <p:ph type="body" idx="14"/>
          </p:nvPr>
        </p:nvSpPr>
        <p:spPr>
          <a:xfrm>
            <a:off x="-1367641" y="948048"/>
            <a:ext cx="4592391" cy="639762"/>
          </a:xfrm>
        </p:spPr>
        <p:txBody>
          <a:bodyPr anchor="ctr">
            <a:noAutofit/>
          </a:bodyPr>
          <a:lstStyle>
            <a:lvl1pPr marL="0" indent="0" algn="ctr">
              <a:buNone/>
              <a:defRPr sz="2800" b="0">
                <a:solidFill>
                  <a:srgbClr val="746FB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8" name="日期占位符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08DF5-7D0B-497F-A675-4FE902484292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9" name="页脚占位符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1" name="灯片编号占位符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AE997-F9FF-424B-AC52-19CA2CBCCD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9"/>
          <p:cNvGrpSpPr>
            <a:grpSpLocks/>
          </p:cNvGrpSpPr>
          <p:nvPr userDrawn="1"/>
        </p:nvGrpSpPr>
        <p:grpSpPr bwMode="auto">
          <a:xfrm>
            <a:off x="0" y="71438"/>
            <a:ext cx="1785938" cy="428625"/>
            <a:chOff x="5643570" y="71438"/>
            <a:chExt cx="1785950" cy="428604"/>
          </a:xfrm>
        </p:grpSpPr>
        <p:sp>
          <p:nvSpPr>
            <p:cNvPr id="6" name="矩形 5"/>
            <p:cNvSpPr/>
            <p:nvPr userDrawn="1"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0" y="57150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0" y="64293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8" descr="试一试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6875" y="1011238"/>
            <a:ext cx="196056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0026" y="1888176"/>
            <a:ext cx="7208322" cy="440574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32" name="文本占位符 2"/>
          <p:cNvSpPr>
            <a:spLocks noGrp="1"/>
          </p:cNvSpPr>
          <p:nvPr>
            <p:ph type="body" idx="13"/>
          </p:nvPr>
        </p:nvSpPr>
        <p:spPr>
          <a:xfrm>
            <a:off x="285008" y="-47500"/>
            <a:ext cx="4592391" cy="639762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49494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33" name="标题 1"/>
          <p:cNvSpPr>
            <a:spLocks noGrp="1"/>
          </p:cNvSpPr>
          <p:nvPr>
            <p:ph type="title"/>
          </p:nvPr>
        </p:nvSpPr>
        <p:spPr>
          <a:xfrm>
            <a:off x="2422565" y="690263"/>
            <a:ext cx="5759533" cy="1143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BDC6C-5C68-423B-800D-3E5BC7A90618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C92C5-13F7-49F7-97D8-6F532113AD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9"/>
          <p:cNvGrpSpPr>
            <a:grpSpLocks/>
          </p:cNvGrpSpPr>
          <p:nvPr userDrawn="1"/>
        </p:nvGrpSpPr>
        <p:grpSpPr bwMode="auto">
          <a:xfrm>
            <a:off x="0" y="71438"/>
            <a:ext cx="1785938" cy="428625"/>
            <a:chOff x="5643570" y="71438"/>
            <a:chExt cx="1785950" cy="428604"/>
          </a:xfrm>
        </p:grpSpPr>
        <p:sp>
          <p:nvSpPr>
            <p:cNvPr id="6" name="矩形 5"/>
            <p:cNvSpPr/>
            <p:nvPr userDrawn="1"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0" y="57150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0" y="64293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8" descr="想想做做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000125"/>
            <a:ext cx="167798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0026" y="1888176"/>
            <a:ext cx="7208322" cy="440574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32" name="文本占位符 2"/>
          <p:cNvSpPr>
            <a:spLocks noGrp="1"/>
          </p:cNvSpPr>
          <p:nvPr>
            <p:ph type="body" idx="13"/>
          </p:nvPr>
        </p:nvSpPr>
        <p:spPr>
          <a:xfrm>
            <a:off x="285008" y="-47500"/>
            <a:ext cx="4592391" cy="639762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49494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33" name="标题 1"/>
          <p:cNvSpPr>
            <a:spLocks noGrp="1"/>
          </p:cNvSpPr>
          <p:nvPr>
            <p:ph type="title"/>
          </p:nvPr>
        </p:nvSpPr>
        <p:spPr>
          <a:xfrm>
            <a:off x="2422565" y="690263"/>
            <a:ext cx="5759533" cy="1143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A8415-E3A0-42DA-ABE8-A6F0F8F915C4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7A043-FD0C-45A3-84C3-7D5D3630E8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9"/>
          <p:cNvGrpSpPr>
            <a:grpSpLocks/>
          </p:cNvGrpSpPr>
          <p:nvPr userDrawn="1"/>
        </p:nvGrpSpPr>
        <p:grpSpPr bwMode="auto">
          <a:xfrm>
            <a:off x="0" y="71438"/>
            <a:ext cx="1785938" cy="428625"/>
            <a:chOff x="5643570" y="71438"/>
            <a:chExt cx="1785950" cy="428604"/>
          </a:xfrm>
        </p:grpSpPr>
        <p:sp>
          <p:nvSpPr>
            <p:cNvPr id="6" name="矩形 5"/>
            <p:cNvSpPr/>
            <p:nvPr userDrawn="1"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0" y="57150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0" y="64293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8" descr="练一练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36563" y="1000125"/>
            <a:ext cx="1849437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0026" y="1888176"/>
            <a:ext cx="7208322" cy="440574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32" name="文本占位符 2"/>
          <p:cNvSpPr>
            <a:spLocks noGrp="1"/>
          </p:cNvSpPr>
          <p:nvPr>
            <p:ph type="body" idx="13"/>
          </p:nvPr>
        </p:nvSpPr>
        <p:spPr>
          <a:xfrm>
            <a:off x="285008" y="-47500"/>
            <a:ext cx="4592391" cy="639762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49494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33" name="标题 1"/>
          <p:cNvSpPr>
            <a:spLocks noGrp="1"/>
          </p:cNvSpPr>
          <p:nvPr>
            <p:ph type="title"/>
          </p:nvPr>
        </p:nvSpPr>
        <p:spPr>
          <a:xfrm>
            <a:off x="2422565" y="690263"/>
            <a:ext cx="5759533" cy="1143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2A188-21A8-4918-99BD-E0EF54F5AFC9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B5653-EF48-46CF-8DC4-9B7FF52DA5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9"/>
          <p:cNvGrpSpPr>
            <a:grpSpLocks/>
          </p:cNvGrpSpPr>
          <p:nvPr userDrawn="1"/>
        </p:nvGrpSpPr>
        <p:grpSpPr bwMode="auto">
          <a:xfrm>
            <a:off x="0" y="71438"/>
            <a:ext cx="1785938" cy="428625"/>
            <a:chOff x="5643570" y="71438"/>
            <a:chExt cx="1785950" cy="428604"/>
          </a:xfrm>
        </p:grpSpPr>
        <p:sp>
          <p:nvSpPr>
            <p:cNvPr id="3" name="矩形 2"/>
            <p:cNvSpPr/>
            <p:nvPr userDrawn="1"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矩形 3"/>
            <p:cNvSpPr/>
            <p:nvPr userDrawn="1"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 userDrawn="1"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9" name="直接连接符 8"/>
          <p:cNvCxnSpPr/>
          <p:nvPr userDrawn="1"/>
        </p:nvCxnSpPr>
        <p:spPr>
          <a:xfrm>
            <a:off x="0" y="57150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>
            <a:off x="0" y="64293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动作按钮: 自定义 12">
            <a:hlinkClick r:id="" action="ppaction://hlinkshowjump?jump=endshow" highlightClick="1"/>
          </p:cNvPr>
          <p:cNvSpPr/>
          <p:nvPr userDrawn="1"/>
        </p:nvSpPr>
        <p:spPr>
          <a:xfrm>
            <a:off x="4143375" y="5572125"/>
            <a:ext cx="857250" cy="500063"/>
          </a:xfrm>
          <a:prstGeom prst="actionButtonBlank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FFBCF-22BA-4A8F-839E-DE6DC924CFE4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11BAA-5718-471D-99CC-F5ABBFF5B6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1E8D3-40FD-41C6-9B39-5520AB6728B8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66CC7-2A9E-4F52-938C-82603724BA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FF806-2EA8-49AB-A2FF-79EB100EDFF5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C7806-462E-4117-89AC-5C1716AE94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B5531-C603-4341-A439-D353465BDB8B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7E5D5-D7D4-4E44-815F-C582D2E47F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BBFEE-8212-4098-B638-DC8716B7A6D4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1E17B-5E94-4041-87A2-9DDF7FD8BC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FD9D0-2AC8-4084-8D1C-9627C4402311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6FEF3-9F96-42C4-AC07-079857149D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9C6A1-2726-4BCE-B0CD-BBBEF12C1935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F6ECD-A977-4CB4-903F-132E76A365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3A6BE-ACDD-4F90-A5AF-154299F74EA2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5A973-92AE-4151-BE14-B18DDB2E41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E64EE-F704-4CCF-9F15-EEFD373A3AC3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381FE-3320-4FC2-BF1C-134B8D9CA7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5D22D-7966-47F5-805A-F0977DE99654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921CD-F963-4A77-BE7D-B82F33135D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A69E491-5FBD-40CF-BDEE-74E11D2E110C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578EECB-E0DE-4BC4-9138-30466343AB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黑体" pitchFamily="2" charset="-122"/>
          <a:ea typeface="黑体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副标题 4"/>
          <p:cNvSpPr>
            <a:spLocks noGrp="1"/>
          </p:cNvSpPr>
          <p:nvPr>
            <p:ph type="subTitle" idx="1"/>
          </p:nvPr>
        </p:nvSpPr>
        <p:spPr>
          <a:xfrm>
            <a:off x="0" y="1962150"/>
            <a:ext cx="9144000" cy="1752600"/>
          </a:xfrm>
        </p:spPr>
        <p:txBody>
          <a:bodyPr/>
          <a:lstStyle/>
          <a:p>
            <a:pPr eaLnBrk="1" hangingPunct="1"/>
            <a:r>
              <a:rPr lang="zh-CN" altLang="en-US" sz="4800" smtClean="0"/>
              <a:t>确定位置</a:t>
            </a:r>
          </a:p>
        </p:txBody>
      </p:sp>
      <p:sp>
        <p:nvSpPr>
          <p:cNvPr id="9219" name="文本占位符 3"/>
          <p:cNvSpPr>
            <a:spLocks noGrp="1"/>
          </p:cNvSpPr>
          <p:nvPr>
            <p:ph type="body" idx="13"/>
          </p:nvPr>
        </p:nvSpPr>
        <p:spPr>
          <a:xfrm>
            <a:off x="407988" y="428625"/>
            <a:ext cx="4806950" cy="928688"/>
          </a:xfrm>
        </p:spPr>
        <p:txBody>
          <a:bodyPr/>
          <a:lstStyle/>
          <a:p>
            <a:r>
              <a:rPr lang="zh-CN" altLang="en-US" smtClean="0"/>
              <a:t>苏教版六年级下册第五单元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2"/>
          <p:cNvSpPr>
            <a:spLocks noGrp="1"/>
          </p:cNvSpPr>
          <p:nvPr>
            <p:ph type="title"/>
          </p:nvPr>
        </p:nvSpPr>
        <p:spPr>
          <a:xfrm>
            <a:off x="938213" y="677863"/>
            <a:ext cx="7208837" cy="1143000"/>
          </a:xfrm>
        </p:spPr>
        <p:txBody>
          <a:bodyPr/>
          <a:lstStyle/>
          <a:p>
            <a:pPr eaLnBrk="1" hangingPunct="1"/>
            <a:r>
              <a:rPr lang="zh-CN" altLang="en-US" smtClean="0"/>
              <a:t>确定方向</a:t>
            </a:r>
          </a:p>
        </p:txBody>
      </p:sp>
      <p:sp>
        <p:nvSpPr>
          <p:cNvPr id="10243" name="文本占位符 4"/>
          <p:cNvSpPr>
            <a:spLocks noGrp="1"/>
          </p:cNvSpPr>
          <p:nvPr>
            <p:ph type="body" idx="13"/>
          </p:nvPr>
        </p:nvSpPr>
        <p:spPr>
          <a:xfrm>
            <a:off x="285750" y="-47625"/>
            <a:ext cx="4591050" cy="639763"/>
          </a:xfrm>
        </p:spPr>
        <p:txBody>
          <a:bodyPr/>
          <a:lstStyle/>
          <a:p>
            <a:pPr eaLnBrk="1" hangingPunct="1"/>
            <a:r>
              <a:rPr lang="zh-CN" altLang="en-US" smtClean="0"/>
              <a:t>复习导入</a:t>
            </a:r>
          </a:p>
        </p:txBody>
      </p:sp>
      <p:cxnSp>
        <p:nvCxnSpPr>
          <p:cNvPr id="6" name="直接箭头连接符 5"/>
          <p:cNvCxnSpPr/>
          <p:nvPr/>
        </p:nvCxnSpPr>
        <p:spPr>
          <a:xfrm rot="16200000" flipV="1">
            <a:off x="3840957" y="2709069"/>
            <a:ext cx="1439862" cy="0"/>
          </a:xfrm>
          <a:prstGeom prst="straightConnector1">
            <a:avLst/>
          </a:prstGeom>
          <a:ln w="31750">
            <a:solidFill>
              <a:srgbClr val="0099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rot="5400000">
            <a:off x="3840956" y="4148932"/>
            <a:ext cx="1439863" cy="0"/>
          </a:xfrm>
          <a:prstGeom prst="straightConnector1">
            <a:avLst/>
          </a:prstGeom>
          <a:ln w="31750">
            <a:solidFill>
              <a:srgbClr val="0099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rot="10800000" flipV="1">
            <a:off x="3119438" y="3429000"/>
            <a:ext cx="1441450" cy="0"/>
          </a:xfrm>
          <a:prstGeom prst="straightConnector1">
            <a:avLst/>
          </a:prstGeom>
          <a:ln w="31750">
            <a:solidFill>
              <a:srgbClr val="0099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rot="10800000" flipH="1" flipV="1">
            <a:off x="4567238" y="3429000"/>
            <a:ext cx="1439862" cy="0"/>
          </a:xfrm>
          <a:prstGeom prst="straightConnector1">
            <a:avLst/>
          </a:prstGeom>
          <a:ln w="31750">
            <a:solidFill>
              <a:srgbClr val="0099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同心圆 4"/>
          <p:cNvSpPr/>
          <p:nvPr/>
        </p:nvSpPr>
        <p:spPr>
          <a:xfrm>
            <a:off x="4452938" y="3309938"/>
            <a:ext cx="214312" cy="214312"/>
          </a:xfrm>
          <a:prstGeom prst="donut">
            <a:avLst>
              <a:gd name="adj" fmla="val 4375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06888" y="1543050"/>
            <a:ext cx="534987" cy="47466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solidFill>
                  <a:schemeClr val="tx1"/>
                </a:solidFill>
                <a:latin typeface="黑体" pitchFamily="2" charset="-122"/>
                <a:ea typeface="黑体" pitchFamily="2" charset="-122"/>
              </a:rPr>
              <a:t>北</a:t>
            </a:r>
          </a:p>
        </p:txBody>
      </p:sp>
      <p:sp>
        <p:nvSpPr>
          <p:cNvPr id="11" name="矩形 10"/>
          <p:cNvSpPr/>
          <p:nvPr/>
        </p:nvSpPr>
        <p:spPr>
          <a:xfrm>
            <a:off x="4303713" y="1054100"/>
            <a:ext cx="536575" cy="4746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dirty="0">
                <a:solidFill>
                  <a:srgbClr val="0099CC"/>
                </a:solidFill>
                <a:latin typeface="黑体" pitchFamily="2" charset="-122"/>
                <a:ea typeface="黑体" pitchFamily="2" charset="-122"/>
              </a:rPr>
              <a:t>N</a:t>
            </a:r>
            <a:endParaRPr lang="zh-CN" altLang="en-US" sz="2800" dirty="0">
              <a:solidFill>
                <a:srgbClr val="0099CC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303713" y="4937125"/>
            <a:ext cx="536575" cy="47466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303713" y="5422900"/>
            <a:ext cx="536575" cy="4746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dirty="0">
                <a:solidFill>
                  <a:srgbClr val="0099CC"/>
                </a:solidFill>
                <a:latin typeface="黑体" pitchFamily="2" charset="-122"/>
                <a:ea typeface="黑体" pitchFamily="2" charset="-122"/>
              </a:rPr>
              <a:t>S</a:t>
            </a:r>
            <a:endParaRPr lang="zh-CN" altLang="en-US" sz="2800" dirty="0">
              <a:solidFill>
                <a:srgbClr val="0099CC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05088" y="3190875"/>
            <a:ext cx="534987" cy="47625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057400" y="3190875"/>
            <a:ext cx="534988" cy="47625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dirty="0">
                <a:solidFill>
                  <a:srgbClr val="0099CC"/>
                </a:solidFill>
                <a:latin typeface="黑体" pitchFamily="2" charset="-122"/>
                <a:ea typeface="黑体" pitchFamily="2" charset="-122"/>
              </a:rPr>
              <a:t>W</a:t>
            </a:r>
            <a:endParaRPr lang="zh-CN" altLang="en-US" sz="2800" dirty="0">
              <a:solidFill>
                <a:srgbClr val="0099CC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986463" y="3190875"/>
            <a:ext cx="534987" cy="47625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532563" y="3190875"/>
            <a:ext cx="534987" cy="47625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dirty="0">
                <a:solidFill>
                  <a:srgbClr val="0099CC"/>
                </a:solidFill>
                <a:latin typeface="黑体" pitchFamily="2" charset="-122"/>
                <a:ea typeface="黑体" pitchFamily="2" charset="-122"/>
              </a:rPr>
              <a:t>E</a:t>
            </a:r>
            <a:endParaRPr lang="zh-CN" altLang="en-US" sz="2800" dirty="0">
              <a:solidFill>
                <a:srgbClr val="0099CC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303713" y="4935538"/>
            <a:ext cx="536575" cy="47466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solidFill>
                  <a:schemeClr val="tx1"/>
                </a:solidFill>
                <a:latin typeface="黑体" pitchFamily="2" charset="-122"/>
                <a:ea typeface="黑体" pitchFamily="2" charset="-122"/>
              </a:rPr>
              <a:t>南</a:t>
            </a:r>
          </a:p>
        </p:txBody>
      </p:sp>
      <p:sp>
        <p:nvSpPr>
          <p:cNvPr id="19" name="矩形 18"/>
          <p:cNvSpPr/>
          <p:nvPr/>
        </p:nvSpPr>
        <p:spPr>
          <a:xfrm>
            <a:off x="2592388" y="3190875"/>
            <a:ext cx="534987" cy="47625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solidFill>
                  <a:schemeClr val="tx1"/>
                </a:solidFill>
                <a:latin typeface="黑体" pitchFamily="2" charset="-122"/>
                <a:ea typeface="黑体" pitchFamily="2" charset="-122"/>
              </a:rPr>
              <a:t>西</a:t>
            </a:r>
          </a:p>
        </p:txBody>
      </p:sp>
      <p:sp>
        <p:nvSpPr>
          <p:cNvPr id="20" name="矩形 19"/>
          <p:cNvSpPr/>
          <p:nvPr/>
        </p:nvSpPr>
        <p:spPr>
          <a:xfrm>
            <a:off x="5986463" y="3190875"/>
            <a:ext cx="534987" cy="47625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solidFill>
                  <a:schemeClr val="tx1"/>
                </a:solidFill>
                <a:latin typeface="黑体" pitchFamily="2" charset="-122"/>
                <a:ea typeface="黑体" pitchFamily="2" charset="-122"/>
              </a:rPr>
              <a:t>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 descr="111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79963" y="2232025"/>
            <a:ext cx="1439862" cy="265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图片 12" descr="图片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1938" y="1419225"/>
            <a:ext cx="6850062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标题 5"/>
          <p:cNvSpPr>
            <a:spLocks noGrp="1"/>
          </p:cNvSpPr>
          <p:nvPr>
            <p:ph type="title"/>
          </p:nvPr>
        </p:nvSpPr>
        <p:spPr>
          <a:xfrm>
            <a:off x="1246188" y="690563"/>
            <a:ext cx="6935787" cy="1143000"/>
          </a:xfrm>
        </p:spPr>
        <p:txBody>
          <a:bodyPr/>
          <a:lstStyle/>
          <a:p>
            <a:pPr eaLnBrk="1" hangingPunct="1"/>
            <a:r>
              <a:rPr lang="zh-CN" altLang="en-US" sz="2800" smtClean="0"/>
              <a:t>黎明岛北偏东</a:t>
            </a:r>
            <a:r>
              <a:rPr lang="en-US" altLang="zh-CN" sz="2800" smtClean="0"/>
              <a:t>40°</a:t>
            </a:r>
            <a:r>
              <a:rPr lang="zh-CN" altLang="en-US" sz="2800" smtClean="0"/>
              <a:t>方向</a:t>
            </a:r>
            <a:r>
              <a:rPr lang="en-US" altLang="zh-CN" sz="2800" smtClean="0"/>
              <a:t>20</a:t>
            </a:r>
            <a:r>
              <a:rPr lang="zh-CN" altLang="en-US" sz="2800" smtClean="0"/>
              <a:t>千米处是清凉岛</a:t>
            </a:r>
          </a:p>
        </p:txBody>
      </p:sp>
      <p:sp>
        <p:nvSpPr>
          <p:cNvPr id="11269" name="文本占位符 7"/>
          <p:cNvSpPr>
            <a:spLocks noGrp="1"/>
          </p:cNvSpPr>
          <p:nvPr>
            <p:ph type="body" idx="13"/>
          </p:nvPr>
        </p:nvSpPr>
        <p:spPr>
          <a:xfrm>
            <a:off x="285750" y="-47625"/>
            <a:ext cx="4591050" cy="639763"/>
          </a:xfrm>
        </p:spPr>
        <p:txBody>
          <a:bodyPr/>
          <a:lstStyle/>
          <a:p>
            <a:pPr eaLnBrk="1" hangingPunct="1"/>
            <a:r>
              <a:rPr lang="zh-CN" altLang="en-US" smtClean="0"/>
              <a:t>新知探究</a:t>
            </a:r>
          </a:p>
        </p:txBody>
      </p:sp>
      <p:sp>
        <p:nvSpPr>
          <p:cNvPr id="11270" name="文本占位符 8"/>
          <p:cNvSpPr>
            <a:spLocks noGrp="1"/>
          </p:cNvSpPr>
          <p:nvPr>
            <p:ph type="body" idx="14"/>
          </p:nvPr>
        </p:nvSpPr>
        <p:spPr>
          <a:xfrm>
            <a:off x="-1368425" y="947738"/>
            <a:ext cx="4592638" cy="639762"/>
          </a:xfrm>
        </p:spPr>
        <p:txBody>
          <a:bodyPr/>
          <a:lstStyle/>
          <a:p>
            <a:pPr eaLnBrk="1" hangingPunct="1"/>
            <a:r>
              <a:rPr lang="en-US" altLang="zh-CN" smtClean="0"/>
              <a:t>2</a:t>
            </a:r>
            <a:endParaRPr lang="zh-CN" altLang="en-US" smtClean="0"/>
          </a:p>
        </p:txBody>
      </p:sp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2455863" y="1519238"/>
            <a:ext cx="1439862" cy="58737"/>
            <a:chOff x="2456208" y="1518736"/>
            <a:chExt cx="1438898" cy="58707"/>
          </a:xfrm>
        </p:grpSpPr>
        <p:cxnSp>
          <p:nvCxnSpPr>
            <p:cNvPr id="29" name="直接连接符 28"/>
            <p:cNvCxnSpPr/>
            <p:nvPr/>
          </p:nvCxnSpPr>
          <p:spPr>
            <a:xfrm flipV="1">
              <a:off x="2457794" y="1518736"/>
              <a:ext cx="1437312" cy="1586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2456208" y="1575857"/>
              <a:ext cx="1437312" cy="1586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直接连接符 36"/>
          <p:cNvCxnSpPr/>
          <p:nvPr/>
        </p:nvCxnSpPr>
        <p:spPr>
          <a:xfrm rot="5400000" flipH="1" flipV="1">
            <a:off x="4766469" y="1920081"/>
            <a:ext cx="1760538" cy="1508125"/>
          </a:xfrm>
          <a:prstGeom prst="line">
            <a:avLst/>
          </a:prstGeom>
          <a:ln w="317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弧形 39"/>
          <p:cNvSpPr/>
          <p:nvPr/>
        </p:nvSpPr>
        <p:spPr>
          <a:xfrm rot="20621420">
            <a:off x="4827588" y="3240088"/>
            <a:ext cx="228600" cy="257175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4797425" y="2719388"/>
            <a:ext cx="1009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黑体" pitchFamily="2" charset="-122"/>
                <a:ea typeface="黑体" pitchFamily="2" charset="-122"/>
              </a:rPr>
              <a:t>40°</a:t>
            </a:r>
            <a:endParaRPr lang="zh-CN" altLang="en-US" sz="280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6" descr="图片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1938" y="1419225"/>
            <a:ext cx="6850062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直接连接符 27"/>
          <p:cNvCxnSpPr/>
          <p:nvPr/>
        </p:nvCxnSpPr>
        <p:spPr>
          <a:xfrm rot="5400000" flipH="1" flipV="1">
            <a:off x="4766469" y="1931194"/>
            <a:ext cx="1760537" cy="1508125"/>
          </a:xfrm>
          <a:prstGeom prst="line">
            <a:avLst/>
          </a:prstGeom>
          <a:ln w="317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2" name="标题 5"/>
          <p:cNvSpPr>
            <a:spLocks noGrp="1"/>
          </p:cNvSpPr>
          <p:nvPr>
            <p:ph type="title"/>
          </p:nvPr>
        </p:nvSpPr>
        <p:spPr>
          <a:xfrm>
            <a:off x="1246188" y="690563"/>
            <a:ext cx="6935787" cy="1143000"/>
          </a:xfrm>
        </p:spPr>
        <p:txBody>
          <a:bodyPr/>
          <a:lstStyle/>
          <a:p>
            <a:pPr eaLnBrk="1" hangingPunct="1"/>
            <a:r>
              <a:rPr lang="zh-CN" altLang="en-US" sz="2800" smtClean="0"/>
              <a:t>黎明岛北偏东</a:t>
            </a:r>
            <a:r>
              <a:rPr lang="en-US" altLang="zh-CN" sz="2800" smtClean="0"/>
              <a:t>40°</a:t>
            </a:r>
            <a:r>
              <a:rPr lang="zh-CN" altLang="en-US" sz="2800" smtClean="0"/>
              <a:t>方向</a:t>
            </a:r>
            <a:r>
              <a:rPr lang="en-US" altLang="zh-CN" sz="2800" smtClean="0"/>
              <a:t>20</a:t>
            </a:r>
            <a:r>
              <a:rPr lang="zh-CN" altLang="en-US" sz="2800" smtClean="0"/>
              <a:t>千米处是清凉岛</a:t>
            </a:r>
          </a:p>
        </p:txBody>
      </p:sp>
      <p:sp>
        <p:nvSpPr>
          <p:cNvPr id="12293" name="文本占位符 7"/>
          <p:cNvSpPr>
            <a:spLocks noGrp="1"/>
          </p:cNvSpPr>
          <p:nvPr>
            <p:ph type="body" idx="13"/>
          </p:nvPr>
        </p:nvSpPr>
        <p:spPr>
          <a:xfrm>
            <a:off x="285750" y="-47625"/>
            <a:ext cx="4591050" cy="639763"/>
          </a:xfrm>
        </p:spPr>
        <p:txBody>
          <a:bodyPr/>
          <a:lstStyle/>
          <a:p>
            <a:pPr eaLnBrk="1" hangingPunct="1"/>
            <a:r>
              <a:rPr lang="zh-CN" altLang="en-US" smtClean="0"/>
              <a:t>新知探究</a:t>
            </a:r>
          </a:p>
        </p:txBody>
      </p:sp>
      <p:sp>
        <p:nvSpPr>
          <p:cNvPr id="12294" name="文本占位符 8"/>
          <p:cNvSpPr>
            <a:spLocks noGrp="1"/>
          </p:cNvSpPr>
          <p:nvPr>
            <p:ph type="body" idx="14"/>
          </p:nvPr>
        </p:nvSpPr>
        <p:spPr>
          <a:xfrm>
            <a:off x="-1368425" y="947738"/>
            <a:ext cx="4592638" cy="639762"/>
          </a:xfrm>
        </p:spPr>
        <p:txBody>
          <a:bodyPr/>
          <a:lstStyle/>
          <a:p>
            <a:pPr eaLnBrk="1" hangingPunct="1"/>
            <a:r>
              <a:rPr lang="en-US" altLang="zh-CN" smtClean="0"/>
              <a:t>2</a:t>
            </a:r>
            <a:endParaRPr lang="zh-CN" altLang="en-US" smtClean="0"/>
          </a:p>
        </p:txBody>
      </p:sp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4913313" y="1519238"/>
            <a:ext cx="1008062" cy="58737"/>
            <a:chOff x="2456208" y="1518736"/>
            <a:chExt cx="1438898" cy="58707"/>
          </a:xfrm>
        </p:grpSpPr>
        <p:cxnSp>
          <p:nvCxnSpPr>
            <p:cNvPr id="29" name="直接连接符 28"/>
            <p:cNvCxnSpPr/>
            <p:nvPr/>
          </p:nvCxnSpPr>
          <p:spPr>
            <a:xfrm flipV="1">
              <a:off x="2458473" y="1518736"/>
              <a:ext cx="1436633" cy="1586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2456208" y="1575857"/>
              <a:ext cx="1436633" cy="1586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弧形 39"/>
          <p:cNvSpPr/>
          <p:nvPr/>
        </p:nvSpPr>
        <p:spPr>
          <a:xfrm rot="20621420">
            <a:off x="4840288" y="3263900"/>
            <a:ext cx="228600" cy="257175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297" name="TextBox 40"/>
          <p:cNvSpPr txBox="1">
            <a:spLocks noChangeArrowheads="1"/>
          </p:cNvSpPr>
          <p:nvPr/>
        </p:nvSpPr>
        <p:spPr bwMode="auto">
          <a:xfrm>
            <a:off x="4786313" y="2708275"/>
            <a:ext cx="1009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黑体" pitchFamily="2" charset="-122"/>
                <a:ea typeface="黑体" pitchFamily="2" charset="-122"/>
              </a:rPr>
              <a:t>40°</a:t>
            </a:r>
            <a:endParaRPr lang="zh-CN" altLang="en-US" sz="28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28650" y="2076450"/>
            <a:ext cx="37893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latin typeface="黑体" pitchFamily="2" charset="-122"/>
                <a:ea typeface="黑体" pitchFamily="2" charset="-122"/>
              </a:rPr>
              <a:t>20÷10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＝</a:t>
            </a:r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（厘米）</a:t>
            </a:r>
            <a:endParaRPr lang="zh-CN" altLang="en-US" sz="3200"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rot="11100000">
            <a:off x="5653088" y="2482850"/>
            <a:ext cx="104775" cy="60325"/>
          </a:xfrm>
          <a:prstGeom prst="line">
            <a:avLst/>
          </a:prstGeom>
          <a:ln w="19050">
            <a:solidFill>
              <a:srgbClr val="0099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803900" y="2217738"/>
            <a:ext cx="1619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清凉岛</a:t>
            </a: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940000">
            <a:off x="4580732" y="2724944"/>
            <a:ext cx="2601912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同心圆 35"/>
          <p:cNvSpPr/>
          <p:nvPr/>
        </p:nvSpPr>
        <p:spPr>
          <a:xfrm>
            <a:off x="5656263" y="2444750"/>
            <a:ext cx="214312" cy="212725"/>
          </a:xfrm>
          <a:prstGeom prst="donut">
            <a:avLst>
              <a:gd name="adj" fmla="val 4375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5" grpId="0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5"/>
          <p:cNvSpPr>
            <a:spLocks noGrp="1"/>
          </p:cNvSpPr>
          <p:nvPr>
            <p:ph type="title"/>
          </p:nvPr>
        </p:nvSpPr>
        <p:spPr>
          <a:xfrm>
            <a:off x="1246188" y="690563"/>
            <a:ext cx="6935787" cy="1143000"/>
          </a:xfrm>
        </p:spPr>
        <p:txBody>
          <a:bodyPr/>
          <a:lstStyle/>
          <a:p>
            <a:pPr eaLnBrk="1" hangingPunct="1"/>
            <a:r>
              <a:rPr lang="zh-CN" altLang="en-US" sz="2800" smtClean="0"/>
              <a:t>黎明岛北偏东</a:t>
            </a:r>
            <a:r>
              <a:rPr lang="en-US" altLang="zh-CN" sz="2800" smtClean="0"/>
              <a:t>40°</a:t>
            </a:r>
            <a:r>
              <a:rPr lang="zh-CN" altLang="en-US" sz="2800" smtClean="0"/>
              <a:t>方向</a:t>
            </a:r>
            <a:r>
              <a:rPr lang="en-US" altLang="zh-CN" sz="2800" smtClean="0"/>
              <a:t>20</a:t>
            </a:r>
            <a:r>
              <a:rPr lang="zh-CN" altLang="en-US" sz="2800" smtClean="0"/>
              <a:t>千米处是清凉岛</a:t>
            </a:r>
          </a:p>
        </p:txBody>
      </p:sp>
      <p:sp>
        <p:nvSpPr>
          <p:cNvPr id="19" name="内容占位符 18"/>
          <p:cNvSpPr>
            <a:spLocks noGrp="1"/>
          </p:cNvSpPr>
          <p:nvPr>
            <p:ph idx="1"/>
          </p:nvPr>
        </p:nvSpPr>
        <p:spPr>
          <a:xfrm>
            <a:off x="949325" y="1887538"/>
            <a:ext cx="7208838" cy="44069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zh-CN" altLang="en-US" smtClean="0">
                <a:solidFill>
                  <a:srgbClr val="0000FF"/>
                </a:solidFill>
              </a:rPr>
              <a:t>确定方向</a:t>
            </a:r>
            <a:endParaRPr lang="en-US" altLang="zh-CN" smtClean="0"/>
          </a:p>
          <a:p>
            <a:pPr eaLnBrk="1" hangingPunct="1">
              <a:buFont typeface="Arial" charset="0"/>
              <a:buNone/>
            </a:pPr>
            <a:r>
              <a:rPr lang="zh-CN" altLang="en-US" smtClean="0"/>
              <a:t>被观测点和观测点之间的方向和夹角；</a:t>
            </a:r>
            <a:endParaRPr lang="en-US" altLang="zh-CN" smtClean="0"/>
          </a:p>
          <a:p>
            <a:pPr eaLnBrk="1" hangingPunct="1">
              <a:buFont typeface="Wingdings" pitchFamily="2" charset="2"/>
              <a:buChar char="Ø"/>
            </a:pPr>
            <a:r>
              <a:rPr lang="zh-CN" altLang="en-US" smtClean="0">
                <a:solidFill>
                  <a:srgbClr val="0000FF"/>
                </a:solidFill>
              </a:rPr>
              <a:t>确定距离</a:t>
            </a:r>
            <a:endParaRPr lang="en-US" altLang="zh-CN" smtClean="0">
              <a:solidFill>
                <a:srgbClr val="0000FF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mtClean="0"/>
              <a:t>根据比例尺，算出图上距离；</a:t>
            </a:r>
            <a:endParaRPr lang="en-US" altLang="zh-CN" smtClean="0"/>
          </a:p>
          <a:p>
            <a:pPr eaLnBrk="1" hangingPunct="1">
              <a:buFont typeface="Wingdings" pitchFamily="2" charset="2"/>
              <a:buChar char="Ø"/>
            </a:pPr>
            <a:r>
              <a:rPr lang="zh-CN" altLang="en-US" smtClean="0">
                <a:solidFill>
                  <a:srgbClr val="0000FF"/>
                </a:solidFill>
              </a:rPr>
              <a:t>表示位置</a:t>
            </a:r>
            <a:endParaRPr lang="en-US" altLang="zh-CN" smtClean="0">
              <a:solidFill>
                <a:srgbClr val="0000FF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mtClean="0"/>
              <a:t>用圆点标出位置，写出被观测物体名称。</a:t>
            </a:r>
          </a:p>
        </p:txBody>
      </p:sp>
      <p:sp>
        <p:nvSpPr>
          <p:cNvPr id="13316" name="文本占位符 7"/>
          <p:cNvSpPr>
            <a:spLocks noGrp="1"/>
          </p:cNvSpPr>
          <p:nvPr>
            <p:ph type="body" idx="13"/>
          </p:nvPr>
        </p:nvSpPr>
        <p:spPr>
          <a:xfrm>
            <a:off x="285750" y="-47625"/>
            <a:ext cx="4591050" cy="639763"/>
          </a:xfrm>
        </p:spPr>
        <p:txBody>
          <a:bodyPr/>
          <a:lstStyle/>
          <a:p>
            <a:pPr eaLnBrk="1" hangingPunct="1"/>
            <a:r>
              <a:rPr lang="zh-CN" altLang="en-US" smtClean="0"/>
              <a:t>新知探究</a:t>
            </a:r>
          </a:p>
        </p:txBody>
      </p:sp>
      <p:sp>
        <p:nvSpPr>
          <p:cNvPr id="13317" name="文本占位符 8"/>
          <p:cNvSpPr>
            <a:spLocks noGrp="1"/>
          </p:cNvSpPr>
          <p:nvPr>
            <p:ph type="body" idx="14"/>
          </p:nvPr>
        </p:nvSpPr>
        <p:spPr>
          <a:xfrm>
            <a:off x="-1368425" y="947738"/>
            <a:ext cx="4592638" cy="639762"/>
          </a:xfrm>
        </p:spPr>
        <p:txBody>
          <a:bodyPr/>
          <a:lstStyle/>
          <a:p>
            <a:pPr eaLnBrk="1" hangingPunct="1"/>
            <a:r>
              <a:rPr lang="en-US" altLang="zh-CN" smtClean="0"/>
              <a:t>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1111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70363" y="2124075"/>
            <a:ext cx="144145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图片 11" descr="图片1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85825" y="1268413"/>
            <a:ext cx="6850063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文本占位符 8"/>
          <p:cNvSpPr>
            <a:spLocks noGrp="1"/>
          </p:cNvSpPr>
          <p:nvPr>
            <p:ph type="body" idx="13"/>
          </p:nvPr>
        </p:nvSpPr>
        <p:spPr>
          <a:xfrm>
            <a:off x="285750" y="-47625"/>
            <a:ext cx="4591050" cy="639763"/>
          </a:xfrm>
        </p:spPr>
        <p:txBody>
          <a:bodyPr/>
          <a:lstStyle/>
          <a:p>
            <a:pPr eaLnBrk="1" hangingPunct="1"/>
            <a:r>
              <a:rPr lang="zh-CN" altLang="en-US" smtClean="0"/>
              <a:t>巩固练习</a:t>
            </a:r>
          </a:p>
        </p:txBody>
      </p:sp>
      <p:sp>
        <p:nvSpPr>
          <p:cNvPr id="14341" name="标题 10"/>
          <p:cNvSpPr>
            <a:spLocks noGrp="1"/>
          </p:cNvSpPr>
          <p:nvPr>
            <p:ph type="title"/>
          </p:nvPr>
        </p:nvSpPr>
        <p:spPr>
          <a:xfrm>
            <a:off x="2422525" y="690563"/>
            <a:ext cx="5759450" cy="1143000"/>
          </a:xfrm>
        </p:spPr>
        <p:txBody>
          <a:bodyPr/>
          <a:lstStyle/>
          <a:p>
            <a:pPr eaLnBrk="1" hangingPunct="1"/>
            <a:r>
              <a:rPr lang="zh-CN" altLang="en-US" smtClean="0"/>
              <a:t>红枫岛在黎明岛南偏西</a:t>
            </a:r>
            <a:r>
              <a:rPr lang="en-US" altLang="zh-CN" smtClean="0"/>
              <a:t>30°</a:t>
            </a:r>
            <a:r>
              <a:rPr lang="zh-CN" altLang="en-US" smtClean="0"/>
              <a:t>方向</a:t>
            </a:r>
            <a:r>
              <a:rPr lang="en-US" altLang="zh-CN" smtClean="0"/>
              <a:t>30</a:t>
            </a:r>
            <a:r>
              <a:rPr lang="zh-CN" altLang="en-US" smtClean="0"/>
              <a:t>千米处</a:t>
            </a:r>
          </a:p>
        </p:txBody>
      </p:sp>
      <p:cxnSp>
        <p:nvCxnSpPr>
          <p:cNvPr id="17" name="直接连接符 16"/>
          <p:cNvCxnSpPr/>
          <p:nvPr/>
        </p:nvCxnSpPr>
        <p:spPr>
          <a:xfrm rot="5400000" flipH="1" flipV="1">
            <a:off x="3929063" y="3822700"/>
            <a:ext cx="1985962" cy="1150938"/>
          </a:xfrm>
          <a:prstGeom prst="line">
            <a:avLst/>
          </a:prstGeom>
          <a:ln w="317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7200000">
            <a:off x="3368675" y="3395663"/>
            <a:ext cx="2497138" cy="100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28650" y="2076450"/>
            <a:ext cx="37893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latin typeface="黑体" pitchFamily="2" charset="-122"/>
                <a:ea typeface="黑体" pitchFamily="2" charset="-122"/>
              </a:rPr>
              <a:t>20÷10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＝</a:t>
            </a:r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（厘米）</a:t>
            </a:r>
            <a:endParaRPr lang="zh-CN" altLang="en-US" sz="3200"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4530725" y="5083175"/>
            <a:ext cx="123825" cy="93663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192588" y="5221288"/>
            <a:ext cx="16176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红枫岛</a:t>
            </a:r>
          </a:p>
        </p:txBody>
      </p:sp>
      <p:sp>
        <p:nvSpPr>
          <p:cNvPr id="26" name="同心圆 25"/>
          <p:cNvSpPr/>
          <p:nvPr/>
        </p:nvSpPr>
        <p:spPr>
          <a:xfrm>
            <a:off x="4424363" y="4995863"/>
            <a:ext cx="214312" cy="214312"/>
          </a:xfrm>
          <a:prstGeom prst="donut">
            <a:avLst>
              <a:gd name="adj" fmla="val 4375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占位符 6"/>
          <p:cNvSpPr>
            <a:spLocks noGrp="1"/>
          </p:cNvSpPr>
          <p:nvPr>
            <p:ph type="body" idx="13"/>
          </p:nvPr>
        </p:nvSpPr>
        <p:spPr>
          <a:xfrm>
            <a:off x="285750" y="-47625"/>
            <a:ext cx="4591050" cy="639763"/>
          </a:xfrm>
        </p:spPr>
        <p:txBody>
          <a:bodyPr/>
          <a:lstStyle/>
          <a:p>
            <a:pPr eaLnBrk="1" hangingPunct="1"/>
            <a:r>
              <a:rPr lang="zh-CN" altLang="en-US" smtClean="0"/>
              <a:t>课堂小结</a:t>
            </a:r>
          </a:p>
        </p:txBody>
      </p:sp>
      <p:sp>
        <p:nvSpPr>
          <p:cNvPr id="15363" name="内容占位符 7"/>
          <p:cNvSpPr>
            <a:spLocks noGrp="1"/>
          </p:cNvSpPr>
          <p:nvPr>
            <p:ph idx="1"/>
          </p:nvPr>
        </p:nvSpPr>
        <p:spPr>
          <a:xfrm>
            <a:off x="949325" y="1887538"/>
            <a:ext cx="7208838" cy="3076575"/>
          </a:xfrm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r>
              <a:rPr lang="zh-CN" altLang="en-US" smtClean="0"/>
              <a:t>通过本课学习，你都知道了什么？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</Words>
  <PresentationFormat>全屏显示(4:3)</PresentationFormat>
  <Paragraphs>39</Paragraphs>
  <Slides>8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Office 主题</vt:lpstr>
      <vt:lpstr>1_Office 主题</vt:lpstr>
      <vt:lpstr>幻灯片 1</vt:lpstr>
      <vt:lpstr>确定方向</vt:lpstr>
      <vt:lpstr>黎明岛北偏东40°方向20千米处是清凉岛</vt:lpstr>
      <vt:lpstr>黎明岛北偏东40°方向20千米处是清凉岛</vt:lpstr>
      <vt:lpstr>黎明岛北偏东40°方向20千米处是清凉岛</vt:lpstr>
      <vt:lpstr>红枫岛在黎明岛南偏西30°方向30千米处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dreamsummit</cp:lastModifiedBy>
  <cp:revision>2</cp:revision>
  <dcterms:created xsi:type="dcterms:W3CDTF">2015-07-13T03:35:39Z</dcterms:created>
  <dcterms:modified xsi:type="dcterms:W3CDTF">2015-07-13T03:58:27Z</dcterms:modified>
</cp:coreProperties>
</file>