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1B621-BF3A-48C1-9941-504AED30EC4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232466-3A83-409C-92D4-F6891F1ED7F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A1CD38-71A5-4FEE-8052-835FF4D5CB7B}" type="slidenum">
              <a:rPr lang="zh-CN" altLang="en-US" smtClean="0"/>
              <a:pPr/>
              <a:t>2</a:t>
            </a:fld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5429264"/>
            <a:ext cx="9144000" cy="142876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图片 5" descr="QQ截图20150116084039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74351" y="4595082"/>
            <a:ext cx="3765536" cy="16200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41" name="副标题 2"/>
          <p:cNvSpPr>
            <a:spLocks noGrp="1"/>
          </p:cNvSpPr>
          <p:nvPr>
            <p:ph type="subTitle" idx="1"/>
          </p:nvPr>
        </p:nvSpPr>
        <p:spPr>
          <a:xfrm>
            <a:off x="0" y="1962152"/>
            <a:ext cx="9144000" cy="1752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1"/>
                </a:solidFill>
                <a:latin typeface="黑体" pitchFamily="2" charset="-122"/>
                <a:ea typeface="黑体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2" name="文本占位符 2"/>
          <p:cNvSpPr>
            <a:spLocks noGrp="1"/>
          </p:cNvSpPr>
          <p:nvPr>
            <p:ph type="body" idx="13"/>
          </p:nvPr>
        </p:nvSpPr>
        <p:spPr>
          <a:xfrm>
            <a:off x="408237" y="428604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8C8C8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09"/>
          <p:cNvGrpSpPr>
            <a:grpSpLocks/>
          </p:cNvGrpSpPr>
          <p:nvPr userDrawn="1"/>
        </p:nvGrpSpPr>
        <p:grpSpPr bwMode="auto">
          <a:xfrm>
            <a:off x="0" y="71438"/>
            <a:ext cx="1785938" cy="428625"/>
            <a:chOff x="5643570" y="71438"/>
            <a:chExt cx="1785950" cy="428604"/>
          </a:xfrm>
        </p:grpSpPr>
        <p:sp>
          <p:nvSpPr>
            <p:cNvPr id="6" name="矩形 5"/>
            <p:cNvSpPr/>
            <p:nvPr userDrawn="1"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12" name="直接连接符 11"/>
          <p:cNvCxnSpPr/>
          <p:nvPr userDrawn="1"/>
        </p:nvCxnSpPr>
        <p:spPr>
          <a:xfrm>
            <a:off x="0" y="57150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0" y="64293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38151" y="678388"/>
            <a:ext cx="7208322" cy="114300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0026" y="1888177"/>
            <a:ext cx="7208322" cy="4417620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32" name="文本占位符 2"/>
          <p:cNvSpPr>
            <a:spLocks noGrp="1"/>
          </p:cNvSpPr>
          <p:nvPr>
            <p:ph type="body" idx="13"/>
          </p:nvPr>
        </p:nvSpPr>
        <p:spPr>
          <a:xfrm>
            <a:off x="285008" y="-47500"/>
            <a:ext cx="4592391" cy="639762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49494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6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1114C-50E5-435C-BBDB-B8EB679179F8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1F409-7CB7-45CC-92C5-8A4FE28139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09"/>
          <p:cNvGrpSpPr>
            <a:grpSpLocks/>
          </p:cNvGrpSpPr>
          <p:nvPr userDrawn="1"/>
        </p:nvGrpSpPr>
        <p:grpSpPr bwMode="auto">
          <a:xfrm>
            <a:off x="0" y="71438"/>
            <a:ext cx="1785938" cy="428625"/>
            <a:chOff x="5643570" y="71438"/>
            <a:chExt cx="1785950" cy="428604"/>
          </a:xfrm>
        </p:grpSpPr>
        <p:sp>
          <p:nvSpPr>
            <p:cNvPr id="7" name="矩形 6"/>
            <p:cNvSpPr/>
            <p:nvPr userDrawn="1"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13" name="直接连接符 12"/>
          <p:cNvCxnSpPr/>
          <p:nvPr userDrawn="1"/>
        </p:nvCxnSpPr>
        <p:spPr>
          <a:xfrm>
            <a:off x="0" y="57150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0" y="64293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7" descr="例题苏教版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31825" y="957263"/>
            <a:ext cx="592138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46902" y="690263"/>
            <a:ext cx="6935198" cy="114300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0026" y="1888176"/>
            <a:ext cx="7208322" cy="4405745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32" name="文本占位符 2"/>
          <p:cNvSpPr>
            <a:spLocks noGrp="1"/>
          </p:cNvSpPr>
          <p:nvPr>
            <p:ph type="body" idx="13"/>
          </p:nvPr>
        </p:nvSpPr>
        <p:spPr>
          <a:xfrm>
            <a:off x="285008" y="-47500"/>
            <a:ext cx="4592391" cy="639762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49494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20" name="文本占位符 2"/>
          <p:cNvSpPr>
            <a:spLocks noGrp="1"/>
          </p:cNvSpPr>
          <p:nvPr>
            <p:ph type="body" idx="14"/>
          </p:nvPr>
        </p:nvSpPr>
        <p:spPr>
          <a:xfrm>
            <a:off x="-1367641" y="948048"/>
            <a:ext cx="4592391" cy="639762"/>
          </a:xfrm>
        </p:spPr>
        <p:txBody>
          <a:bodyPr anchor="ctr">
            <a:noAutofit/>
          </a:bodyPr>
          <a:lstStyle>
            <a:lvl1pPr marL="0" indent="0" algn="ctr">
              <a:buNone/>
              <a:defRPr sz="2800" b="0">
                <a:solidFill>
                  <a:srgbClr val="746FB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8" name="日期占位符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3ABC8-D3CE-4C00-A028-0BB2A3EFB862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9" name="页脚占位符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1" name="灯片编号占位符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D15C0-3D64-4B20-A147-30F264387C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9"/>
          <p:cNvGrpSpPr>
            <a:grpSpLocks/>
          </p:cNvGrpSpPr>
          <p:nvPr userDrawn="1"/>
        </p:nvGrpSpPr>
        <p:grpSpPr bwMode="auto">
          <a:xfrm>
            <a:off x="0" y="71438"/>
            <a:ext cx="1785938" cy="428625"/>
            <a:chOff x="5643570" y="71438"/>
            <a:chExt cx="1785950" cy="428604"/>
          </a:xfrm>
        </p:grpSpPr>
        <p:sp>
          <p:nvSpPr>
            <p:cNvPr id="6" name="矩形 5"/>
            <p:cNvSpPr/>
            <p:nvPr userDrawn="1"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12" name="直接连接符 11"/>
          <p:cNvCxnSpPr/>
          <p:nvPr userDrawn="1"/>
        </p:nvCxnSpPr>
        <p:spPr>
          <a:xfrm>
            <a:off x="0" y="57150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0" y="64293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8" descr="试一试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6875" y="1011238"/>
            <a:ext cx="196056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0026" y="1888176"/>
            <a:ext cx="7208322" cy="4405745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32" name="文本占位符 2"/>
          <p:cNvSpPr>
            <a:spLocks noGrp="1"/>
          </p:cNvSpPr>
          <p:nvPr>
            <p:ph type="body" idx="13"/>
          </p:nvPr>
        </p:nvSpPr>
        <p:spPr>
          <a:xfrm>
            <a:off x="285008" y="-47500"/>
            <a:ext cx="4592391" cy="639762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49494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33" name="标题 1"/>
          <p:cNvSpPr>
            <a:spLocks noGrp="1"/>
          </p:cNvSpPr>
          <p:nvPr>
            <p:ph type="title"/>
          </p:nvPr>
        </p:nvSpPr>
        <p:spPr>
          <a:xfrm>
            <a:off x="2422565" y="690263"/>
            <a:ext cx="5759533" cy="1143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2D998-E577-4E50-A5C8-DFB008050606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E261D-E955-4D2F-B862-01B7EE85BD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9"/>
          <p:cNvGrpSpPr>
            <a:grpSpLocks/>
          </p:cNvGrpSpPr>
          <p:nvPr userDrawn="1"/>
        </p:nvGrpSpPr>
        <p:grpSpPr bwMode="auto">
          <a:xfrm>
            <a:off x="0" y="71438"/>
            <a:ext cx="1785938" cy="428625"/>
            <a:chOff x="5643570" y="71438"/>
            <a:chExt cx="1785950" cy="428604"/>
          </a:xfrm>
        </p:grpSpPr>
        <p:sp>
          <p:nvSpPr>
            <p:cNvPr id="6" name="矩形 5"/>
            <p:cNvSpPr/>
            <p:nvPr userDrawn="1"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12" name="直接连接符 11"/>
          <p:cNvCxnSpPr/>
          <p:nvPr userDrawn="1"/>
        </p:nvCxnSpPr>
        <p:spPr>
          <a:xfrm>
            <a:off x="0" y="57150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0" y="64293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8" descr="想想做做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000125"/>
            <a:ext cx="167798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0026" y="1888176"/>
            <a:ext cx="7208322" cy="4405745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32" name="文本占位符 2"/>
          <p:cNvSpPr>
            <a:spLocks noGrp="1"/>
          </p:cNvSpPr>
          <p:nvPr>
            <p:ph type="body" idx="13"/>
          </p:nvPr>
        </p:nvSpPr>
        <p:spPr>
          <a:xfrm>
            <a:off x="285008" y="-47500"/>
            <a:ext cx="4592391" cy="639762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49494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33" name="标题 1"/>
          <p:cNvSpPr>
            <a:spLocks noGrp="1"/>
          </p:cNvSpPr>
          <p:nvPr>
            <p:ph type="title"/>
          </p:nvPr>
        </p:nvSpPr>
        <p:spPr>
          <a:xfrm>
            <a:off x="2422565" y="690263"/>
            <a:ext cx="5759533" cy="1143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FCDCE-D54E-45E3-81D9-08DE6C3559BF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526AE-2C9F-43B0-B25C-31DAEAA35F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9"/>
          <p:cNvGrpSpPr>
            <a:grpSpLocks/>
          </p:cNvGrpSpPr>
          <p:nvPr userDrawn="1"/>
        </p:nvGrpSpPr>
        <p:grpSpPr bwMode="auto">
          <a:xfrm>
            <a:off x="0" y="71438"/>
            <a:ext cx="1785938" cy="428625"/>
            <a:chOff x="5643570" y="71438"/>
            <a:chExt cx="1785950" cy="428604"/>
          </a:xfrm>
        </p:grpSpPr>
        <p:sp>
          <p:nvSpPr>
            <p:cNvPr id="6" name="矩形 5"/>
            <p:cNvSpPr/>
            <p:nvPr userDrawn="1"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12" name="直接连接符 11"/>
          <p:cNvCxnSpPr/>
          <p:nvPr userDrawn="1"/>
        </p:nvCxnSpPr>
        <p:spPr>
          <a:xfrm>
            <a:off x="0" y="57150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0" y="64293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8" descr="练一练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36563" y="1000125"/>
            <a:ext cx="1849437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0026" y="1888176"/>
            <a:ext cx="7208322" cy="4405745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32" name="文本占位符 2"/>
          <p:cNvSpPr>
            <a:spLocks noGrp="1"/>
          </p:cNvSpPr>
          <p:nvPr>
            <p:ph type="body" idx="13"/>
          </p:nvPr>
        </p:nvSpPr>
        <p:spPr>
          <a:xfrm>
            <a:off x="285008" y="-47500"/>
            <a:ext cx="4592391" cy="639762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49494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33" name="标题 1"/>
          <p:cNvSpPr>
            <a:spLocks noGrp="1"/>
          </p:cNvSpPr>
          <p:nvPr>
            <p:ph type="title"/>
          </p:nvPr>
        </p:nvSpPr>
        <p:spPr>
          <a:xfrm>
            <a:off x="2422565" y="690263"/>
            <a:ext cx="5759533" cy="1143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B56C6-8D16-4AB7-8590-93E608A13CC5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D5BED-B2E6-4751-ADF2-6F756CF40D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9"/>
          <p:cNvGrpSpPr>
            <a:grpSpLocks/>
          </p:cNvGrpSpPr>
          <p:nvPr userDrawn="1"/>
        </p:nvGrpSpPr>
        <p:grpSpPr bwMode="auto">
          <a:xfrm>
            <a:off x="0" y="71438"/>
            <a:ext cx="1785938" cy="428625"/>
            <a:chOff x="5643570" y="71438"/>
            <a:chExt cx="1785950" cy="428604"/>
          </a:xfrm>
        </p:grpSpPr>
        <p:sp>
          <p:nvSpPr>
            <p:cNvPr id="3" name="矩形 2"/>
            <p:cNvSpPr/>
            <p:nvPr userDrawn="1"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矩形 3"/>
            <p:cNvSpPr/>
            <p:nvPr userDrawn="1"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 userDrawn="1"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9" name="直接连接符 8"/>
          <p:cNvCxnSpPr/>
          <p:nvPr userDrawn="1"/>
        </p:nvCxnSpPr>
        <p:spPr>
          <a:xfrm>
            <a:off x="0" y="57150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>
            <a:off x="0" y="64293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动作按钮: 自定义 12">
            <a:hlinkClick r:id="" action="ppaction://hlinkshowjump?jump=endshow" highlightClick="1"/>
          </p:cNvPr>
          <p:cNvSpPr/>
          <p:nvPr userDrawn="1"/>
        </p:nvSpPr>
        <p:spPr>
          <a:xfrm>
            <a:off x="4143375" y="5572125"/>
            <a:ext cx="857250" cy="500063"/>
          </a:xfrm>
          <a:prstGeom prst="actionButtonBlank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72BE7-C58D-41A3-AD61-144A8045410A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DBE31-32B4-4A01-8D7A-6995A66D27C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35D95-DF98-409B-BC74-8D299F03CAD8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5EDF2-47C0-48AE-B4F2-57D0D4F51D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1F1A9-04FB-4EE1-A0BC-B5E35B84F7AF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F30CAE-7381-4D2A-950C-9EAAFC1022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69327-376D-46E8-B260-F6B60EA38529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2F91DA-99D7-43BF-B0DB-A8705D83F3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C3248-47A1-4EF5-9369-6AFCFF6911F2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75A0F-8EA8-4764-A39D-64C195FF62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B24D0-7321-4E05-A7BD-45211652D866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8AE9C-E3B3-4882-B209-87189178B0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55142-A570-43C5-97D0-D682A7A1DA1F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1A542-978B-4603-B1B7-77C8FD69FD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80639-C3EE-409A-B1FA-F0B85105E658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0E39B-27F8-48E1-B839-AEF5C03F50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0A488-CC4B-4EBF-8F09-E47825C8E522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0077B-C85B-4AA5-99E9-A5F46C7E3DF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C7C81-BF31-42DD-BD9E-51B894D5D26F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5F5AE-7B59-4630-93E2-FA03103D50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E4F8F26-842B-40FF-9C8C-40736F83287F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134C51B-D0BA-40C1-BA06-FF4FC031C4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黑体" pitchFamily="2" charset="-122"/>
          <a:ea typeface="黑体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黑体" pitchFamily="2" charset="-122"/>
          <a:ea typeface="黑体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黑体" pitchFamily="2" charset="-122"/>
          <a:ea typeface="黑体" pitchFamily="2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黑体" pitchFamily="2" charset="-122"/>
          <a:ea typeface="黑体" pitchFamily="2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黑体" pitchFamily="2" charset="-122"/>
          <a:ea typeface="黑体" pitchFamily="2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黑体" pitchFamily="2" charset="-122"/>
          <a:ea typeface="黑体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副标题 4"/>
          <p:cNvSpPr>
            <a:spLocks noGrp="1"/>
          </p:cNvSpPr>
          <p:nvPr>
            <p:ph type="subTitle" idx="1"/>
          </p:nvPr>
        </p:nvSpPr>
        <p:spPr>
          <a:xfrm>
            <a:off x="0" y="1962150"/>
            <a:ext cx="9144000" cy="1752600"/>
          </a:xfrm>
        </p:spPr>
        <p:txBody>
          <a:bodyPr/>
          <a:lstStyle/>
          <a:p>
            <a:pPr eaLnBrk="1" hangingPunct="1"/>
            <a:r>
              <a:rPr lang="zh-CN" altLang="en-US" sz="4800" smtClean="0"/>
              <a:t>确定位置</a:t>
            </a:r>
          </a:p>
        </p:txBody>
      </p:sp>
      <p:sp>
        <p:nvSpPr>
          <p:cNvPr id="9219" name="文本占位符 3"/>
          <p:cNvSpPr>
            <a:spLocks noGrp="1"/>
          </p:cNvSpPr>
          <p:nvPr>
            <p:ph type="body" idx="13"/>
          </p:nvPr>
        </p:nvSpPr>
        <p:spPr>
          <a:xfrm>
            <a:off x="407988" y="428625"/>
            <a:ext cx="4806950" cy="928688"/>
          </a:xfrm>
        </p:spPr>
        <p:txBody>
          <a:bodyPr/>
          <a:lstStyle/>
          <a:p>
            <a:r>
              <a:rPr lang="zh-CN" altLang="en-US" smtClean="0"/>
              <a:t>苏教版六年级下册第五单元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占位符 4"/>
          <p:cNvSpPr>
            <a:spLocks noGrp="1"/>
          </p:cNvSpPr>
          <p:nvPr>
            <p:ph type="body" idx="13"/>
          </p:nvPr>
        </p:nvSpPr>
        <p:spPr>
          <a:xfrm>
            <a:off x="285750" y="-47625"/>
            <a:ext cx="4591050" cy="639763"/>
          </a:xfrm>
        </p:spPr>
        <p:txBody>
          <a:bodyPr/>
          <a:lstStyle/>
          <a:p>
            <a:pPr eaLnBrk="1" hangingPunct="1"/>
            <a:r>
              <a:rPr lang="zh-CN" altLang="en-US" smtClean="0"/>
              <a:t>复习导入</a:t>
            </a:r>
          </a:p>
        </p:txBody>
      </p:sp>
      <p:pic>
        <p:nvPicPr>
          <p:cNvPr id="10243" name="图片 30" descr="QQ截图2015012117253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909638"/>
            <a:ext cx="7715250" cy="503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4"/>
          <p:cNvSpPr>
            <a:spLocks noGrp="1"/>
          </p:cNvSpPr>
          <p:nvPr>
            <p:ph type="title"/>
          </p:nvPr>
        </p:nvSpPr>
        <p:spPr>
          <a:xfrm>
            <a:off x="1246188" y="690563"/>
            <a:ext cx="7197725" cy="1143000"/>
          </a:xfrm>
        </p:spPr>
        <p:txBody>
          <a:bodyPr/>
          <a:lstStyle/>
          <a:p>
            <a:r>
              <a:rPr lang="zh-CN" altLang="en-US" smtClean="0"/>
              <a:t>下面是李伟家附近部分街道的平面图。</a:t>
            </a:r>
          </a:p>
        </p:txBody>
      </p:sp>
      <p:sp>
        <p:nvSpPr>
          <p:cNvPr id="11267" name="文本占位符 6"/>
          <p:cNvSpPr>
            <a:spLocks noGrp="1"/>
          </p:cNvSpPr>
          <p:nvPr>
            <p:ph type="body" idx="13"/>
          </p:nvPr>
        </p:nvSpPr>
        <p:spPr>
          <a:xfrm>
            <a:off x="285750" y="-47625"/>
            <a:ext cx="4591050" cy="639763"/>
          </a:xfrm>
        </p:spPr>
        <p:txBody>
          <a:bodyPr/>
          <a:lstStyle/>
          <a:p>
            <a:r>
              <a:rPr lang="zh-CN" altLang="en-US" smtClean="0"/>
              <a:t>新知探究</a:t>
            </a:r>
          </a:p>
        </p:txBody>
      </p:sp>
      <p:sp>
        <p:nvSpPr>
          <p:cNvPr id="11268" name="文本占位符 7"/>
          <p:cNvSpPr>
            <a:spLocks noGrp="1"/>
          </p:cNvSpPr>
          <p:nvPr>
            <p:ph type="body" idx="14"/>
          </p:nvPr>
        </p:nvSpPr>
        <p:spPr>
          <a:xfrm>
            <a:off x="-1368425" y="947738"/>
            <a:ext cx="4592638" cy="639762"/>
          </a:xfrm>
        </p:spPr>
        <p:txBody>
          <a:bodyPr/>
          <a:lstStyle/>
          <a:p>
            <a:r>
              <a:rPr lang="en-US" altLang="zh-CN" smtClean="0"/>
              <a:t>3</a:t>
            </a:r>
            <a:endParaRPr lang="zh-CN" altLang="en-US" smtClean="0"/>
          </a:p>
        </p:txBody>
      </p:sp>
      <p:pic>
        <p:nvPicPr>
          <p:cNvPr id="11269" name="图片 8" descr="QQ截图2015012117253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65238" y="1612900"/>
            <a:ext cx="6613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1"/>
          <p:cNvGrpSpPr>
            <a:grpSpLocks/>
          </p:cNvGrpSpPr>
          <p:nvPr/>
        </p:nvGrpSpPr>
        <p:grpSpPr bwMode="auto">
          <a:xfrm>
            <a:off x="1593850" y="4267200"/>
            <a:ext cx="496888" cy="719138"/>
            <a:chOff x="643461" y="2390525"/>
            <a:chExt cx="496595" cy="720000"/>
          </a:xfrm>
        </p:grpSpPr>
        <p:pic>
          <p:nvPicPr>
            <p:cNvPr id="11278" name="图片 9" descr="QQ截图20150121173315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57502" y="2390525"/>
              <a:ext cx="482554" cy="7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79" name="TextBox 10"/>
            <p:cNvSpPr txBox="1">
              <a:spLocks noChangeArrowheads="1"/>
            </p:cNvSpPr>
            <p:nvPr/>
          </p:nvSpPr>
          <p:spPr bwMode="auto">
            <a:xfrm>
              <a:off x="643461" y="2436568"/>
              <a:ext cx="41563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黑体" pitchFamily="2" charset="-122"/>
                  <a:ea typeface="黑体" pitchFamily="2" charset="-122"/>
                </a:rPr>
                <a:t>起</a:t>
              </a:r>
            </a:p>
          </p:txBody>
        </p:sp>
      </p:grpSp>
      <p:grpSp>
        <p:nvGrpSpPr>
          <p:cNvPr id="3" name="组合 12"/>
          <p:cNvGrpSpPr>
            <a:grpSpLocks/>
          </p:cNvGrpSpPr>
          <p:nvPr/>
        </p:nvGrpSpPr>
        <p:grpSpPr bwMode="auto">
          <a:xfrm>
            <a:off x="6127750" y="1366838"/>
            <a:ext cx="496888" cy="720725"/>
            <a:chOff x="643461" y="2390525"/>
            <a:chExt cx="496595" cy="720000"/>
          </a:xfrm>
        </p:grpSpPr>
        <p:pic>
          <p:nvPicPr>
            <p:cNvPr id="11276" name="图片 13" descr="QQ截图20150121173315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57502" y="2390525"/>
              <a:ext cx="482554" cy="7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77" name="TextBox 14"/>
            <p:cNvSpPr txBox="1">
              <a:spLocks noChangeArrowheads="1"/>
            </p:cNvSpPr>
            <p:nvPr/>
          </p:nvSpPr>
          <p:spPr bwMode="auto">
            <a:xfrm>
              <a:off x="643461" y="2436568"/>
              <a:ext cx="41563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黑体" pitchFamily="2" charset="-122"/>
                  <a:ea typeface="黑体" pitchFamily="2" charset="-122"/>
                </a:rPr>
                <a:t>终</a:t>
              </a:r>
            </a:p>
          </p:txBody>
        </p:sp>
      </p:grpSp>
      <p:sp>
        <p:nvSpPr>
          <p:cNvPr id="16" name="右箭头 15"/>
          <p:cNvSpPr/>
          <p:nvPr/>
        </p:nvSpPr>
        <p:spPr>
          <a:xfrm>
            <a:off x="2043113" y="5343525"/>
            <a:ext cx="1293812" cy="166688"/>
          </a:xfrm>
          <a:prstGeom prst="rightArrow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右箭头 16"/>
          <p:cNvSpPr/>
          <p:nvPr/>
        </p:nvSpPr>
        <p:spPr>
          <a:xfrm rot="16200000">
            <a:off x="3061494" y="4391819"/>
            <a:ext cx="1295400" cy="166688"/>
          </a:xfrm>
          <a:prstGeom prst="rightArrow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右箭头 17"/>
          <p:cNvSpPr/>
          <p:nvPr/>
        </p:nvSpPr>
        <p:spPr>
          <a:xfrm rot="16200000">
            <a:off x="3048001" y="2952750"/>
            <a:ext cx="1293812" cy="166687"/>
          </a:xfrm>
          <a:prstGeom prst="rightArrow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右箭头 18"/>
          <p:cNvSpPr/>
          <p:nvPr/>
        </p:nvSpPr>
        <p:spPr>
          <a:xfrm>
            <a:off x="4356100" y="2312988"/>
            <a:ext cx="1293813" cy="166687"/>
          </a:xfrm>
          <a:prstGeom prst="rightArrow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10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4"/>
          <p:cNvSpPr>
            <a:spLocks noGrp="1"/>
          </p:cNvSpPr>
          <p:nvPr>
            <p:ph type="title"/>
          </p:nvPr>
        </p:nvSpPr>
        <p:spPr>
          <a:xfrm>
            <a:off x="1246188" y="690563"/>
            <a:ext cx="7197725" cy="1143000"/>
          </a:xfrm>
        </p:spPr>
        <p:txBody>
          <a:bodyPr/>
          <a:lstStyle/>
          <a:p>
            <a:r>
              <a:rPr lang="zh-CN" altLang="en-US" smtClean="0"/>
              <a:t>下面是李伟家附近部分街道的平面图。</a:t>
            </a:r>
          </a:p>
        </p:txBody>
      </p:sp>
      <p:sp>
        <p:nvSpPr>
          <p:cNvPr id="12291" name="文本占位符 6"/>
          <p:cNvSpPr>
            <a:spLocks noGrp="1"/>
          </p:cNvSpPr>
          <p:nvPr>
            <p:ph type="body" idx="13"/>
          </p:nvPr>
        </p:nvSpPr>
        <p:spPr>
          <a:xfrm>
            <a:off x="285750" y="-47625"/>
            <a:ext cx="4591050" cy="639763"/>
          </a:xfrm>
        </p:spPr>
        <p:txBody>
          <a:bodyPr/>
          <a:lstStyle/>
          <a:p>
            <a:r>
              <a:rPr lang="zh-CN" altLang="en-US" smtClean="0"/>
              <a:t>新知探究</a:t>
            </a:r>
          </a:p>
        </p:txBody>
      </p:sp>
      <p:sp>
        <p:nvSpPr>
          <p:cNvPr id="12292" name="文本占位符 7"/>
          <p:cNvSpPr>
            <a:spLocks noGrp="1"/>
          </p:cNvSpPr>
          <p:nvPr>
            <p:ph type="body" idx="14"/>
          </p:nvPr>
        </p:nvSpPr>
        <p:spPr>
          <a:xfrm>
            <a:off x="-1368425" y="947738"/>
            <a:ext cx="4592638" cy="639762"/>
          </a:xfrm>
        </p:spPr>
        <p:txBody>
          <a:bodyPr/>
          <a:lstStyle/>
          <a:p>
            <a:r>
              <a:rPr lang="en-US" altLang="zh-CN" smtClean="0"/>
              <a:t>3</a:t>
            </a:r>
            <a:endParaRPr lang="zh-CN" altLang="en-US" smtClean="0"/>
          </a:p>
        </p:txBody>
      </p:sp>
      <p:pic>
        <p:nvPicPr>
          <p:cNvPr id="12293" name="图片 8" descr="QQ截图2015012117253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65238" y="1612900"/>
            <a:ext cx="6613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1"/>
          <p:cNvGrpSpPr>
            <a:grpSpLocks/>
          </p:cNvGrpSpPr>
          <p:nvPr/>
        </p:nvGrpSpPr>
        <p:grpSpPr bwMode="auto">
          <a:xfrm>
            <a:off x="1593850" y="4267200"/>
            <a:ext cx="496888" cy="719138"/>
            <a:chOff x="643461" y="2390525"/>
            <a:chExt cx="496595" cy="720000"/>
          </a:xfrm>
        </p:grpSpPr>
        <p:pic>
          <p:nvPicPr>
            <p:cNvPr id="12301" name="图片 9" descr="QQ截图20150121173315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57502" y="2390525"/>
              <a:ext cx="482554" cy="7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02" name="TextBox 10"/>
            <p:cNvSpPr txBox="1">
              <a:spLocks noChangeArrowheads="1"/>
            </p:cNvSpPr>
            <p:nvPr/>
          </p:nvSpPr>
          <p:spPr bwMode="auto">
            <a:xfrm>
              <a:off x="643461" y="2436568"/>
              <a:ext cx="41563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黑体" pitchFamily="2" charset="-122"/>
                  <a:ea typeface="黑体" pitchFamily="2" charset="-122"/>
                </a:rPr>
                <a:t>起</a:t>
              </a:r>
            </a:p>
          </p:txBody>
        </p:sp>
      </p:grpSp>
      <p:grpSp>
        <p:nvGrpSpPr>
          <p:cNvPr id="3" name="组合 12"/>
          <p:cNvGrpSpPr>
            <a:grpSpLocks/>
          </p:cNvGrpSpPr>
          <p:nvPr/>
        </p:nvGrpSpPr>
        <p:grpSpPr bwMode="auto">
          <a:xfrm>
            <a:off x="6127750" y="1366838"/>
            <a:ext cx="496888" cy="720725"/>
            <a:chOff x="643461" y="2390525"/>
            <a:chExt cx="496595" cy="720000"/>
          </a:xfrm>
        </p:grpSpPr>
        <p:pic>
          <p:nvPicPr>
            <p:cNvPr id="12299" name="图片 13" descr="QQ截图20150121173315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57502" y="2390525"/>
              <a:ext cx="482554" cy="7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00" name="TextBox 14"/>
            <p:cNvSpPr txBox="1">
              <a:spLocks noChangeArrowheads="1"/>
            </p:cNvSpPr>
            <p:nvPr/>
          </p:nvSpPr>
          <p:spPr bwMode="auto">
            <a:xfrm>
              <a:off x="643461" y="2436568"/>
              <a:ext cx="41563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黑体" pitchFamily="2" charset="-122"/>
                  <a:ea typeface="黑体" pitchFamily="2" charset="-122"/>
                </a:rPr>
                <a:t>终</a:t>
              </a:r>
            </a:p>
          </p:txBody>
        </p:sp>
      </p:grpSp>
      <p:sp>
        <p:nvSpPr>
          <p:cNvPr id="16" name="右箭头 15"/>
          <p:cNvSpPr/>
          <p:nvPr/>
        </p:nvSpPr>
        <p:spPr>
          <a:xfrm>
            <a:off x="2043113" y="5343525"/>
            <a:ext cx="1293812" cy="166688"/>
          </a:xfrm>
          <a:prstGeom prst="rightArrow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右箭头 16"/>
          <p:cNvSpPr/>
          <p:nvPr/>
        </p:nvSpPr>
        <p:spPr>
          <a:xfrm rot="19800000">
            <a:off x="4114800" y="4705350"/>
            <a:ext cx="1555750" cy="177800"/>
          </a:xfrm>
          <a:prstGeom prst="rightArrow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20" name="右箭头 19"/>
          <p:cNvSpPr/>
          <p:nvPr/>
        </p:nvSpPr>
        <p:spPr>
          <a:xfrm rot="16200000">
            <a:off x="5517357" y="3059906"/>
            <a:ext cx="1295400" cy="166687"/>
          </a:xfrm>
          <a:prstGeom prst="rightArrow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占位符 6"/>
          <p:cNvSpPr>
            <a:spLocks noGrp="1"/>
          </p:cNvSpPr>
          <p:nvPr>
            <p:ph type="body" idx="13"/>
          </p:nvPr>
        </p:nvSpPr>
        <p:spPr>
          <a:xfrm>
            <a:off x="285750" y="-47625"/>
            <a:ext cx="4591050" cy="639763"/>
          </a:xfrm>
        </p:spPr>
        <p:txBody>
          <a:bodyPr/>
          <a:lstStyle/>
          <a:p>
            <a:r>
              <a:rPr lang="zh-CN" altLang="en-US" smtClean="0"/>
              <a:t>巩固练习</a:t>
            </a:r>
          </a:p>
        </p:txBody>
      </p:sp>
      <p:pic>
        <p:nvPicPr>
          <p:cNvPr id="13315" name="图片 8" descr="QQ截图2015012117253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65238" y="1612900"/>
            <a:ext cx="6613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1"/>
          <p:cNvGrpSpPr>
            <a:grpSpLocks/>
          </p:cNvGrpSpPr>
          <p:nvPr/>
        </p:nvGrpSpPr>
        <p:grpSpPr bwMode="auto">
          <a:xfrm>
            <a:off x="1593850" y="4267200"/>
            <a:ext cx="496888" cy="719138"/>
            <a:chOff x="643461" y="2390525"/>
            <a:chExt cx="496595" cy="720000"/>
          </a:xfrm>
        </p:grpSpPr>
        <p:pic>
          <p:nvPicPr>
            <p:cNvPr id="13324" name="图片 9" descr="QQ截图20150121173315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57502" y="2390525"/>
              <a:ext cx="482554" cy="7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5" name="TextBox 10"/>
            <p:cNvSpPr txBox="1">
              <a:spLocks noChangeArrowheads="1"/>
            </p:cNvSpPr>
            <p:nvPr/>
          </p:nvSpPr>
          <p:spPr bwMode="auto">
            <a:xfrm>
              <a:off x="643461" y="2436568"/>
              <a:ext cx="41563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黑体" pitchFamily="2" charset="-122"/>
                  <a:ea typeface="黑体" pitchFamily="2" charset="-122"/>
                </a:rPr>
                <a:t>终</a:t>
              </a:r>
            </a:p>
          </p:txBody>
        </p:sp>
      </p:grpSp>
      <p:grpSp>
        <p:nvGrpSpPr>
          <p:cNvPr id="3" name="组合 12"/>
          <p:cNvGrpSpPr>
            <a:grpSpLocks/>
          </p:cNvGrpSpPr>
          <p:nvPr/>
        </p:nvGrpSpPr>
        <p:grpSpPr bwMode="auto">
          <a:xfrm>
            <a:off x="6127750" y="1366838"/>
            <a:ext cx="496888" cy="720725"/>
            <a:chOff x="643461" y="2390525"/>
            <a:chExt cx="496595" cy="720000"/>
          </a:xfrm>
        </p:grpSpPr>
        <p:pic>
          <p:nvPicPr>
            <p:cNvPr id="13322" name="图片 13" descr="QQ截图20150121173315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57502" y="2390525"/>
              <a:ext cx="482554" cy="7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3" name="TextBox 14"/>
            <p:cNvSpPr txBox="1">
              <a:spLocks noChangeArrowheads="1"/>
            </p:cNvSpPr>
            <p:nvPr/>
          </p:nvSpPr>
          <p:spPr bwMode="auto">
            <a:xfrm>
              <a:off x="643461" y="2436568"/>
              <a:ext cx="41563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黑体" pitchFamily="2" charset="-122"/>
                  <a:ea typeface="黑体" pitchFamily="2" charset="-122"/>
                </a:rPr>
                <a:t>起</a:t>
              </a:r>
            </a:p>
          </p:txBody>
        </p:sp>
      </p:grpSp>
      <p:sp>
        <p:nvSpPr>
          <p:cNvPr id="16" name="右箭头 15"/>
          <p:cNvSpPr/>
          <p:nvPr/>
        </p:nvSpPr>
        <p:spPr>
          <a:xfrm flipH="1">
            <a:off x="2043113" y="5343525"/>
            <a:ext cx="1293812" cy="166688"/>
          </a:xfrm>
          <a:prstGeom prst="rightArrow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右箭头 16"/>
          <p:cNvSpPr/>
          <p:nvPr/>
        </p:nvSpPr>
        <p:spPr>
          <a:xfrm rot="5400000" flipV="1">
            <a:off x="3061494" y="4391819"/>
            <a:ext cx="1295400" cy="166688"/>
          </a:xfrm>
          <a:prstGeom prst="rightArrow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右箭头 17"/>
          <p:cNvSpPr/>
          <p:nvPr/>
        </p:nvSpPr>
        <p:spPr>
          <a:xfrm rot="5400000" flipV="1">
            <a:off x="3048001" y="2952750"/>
            <a:ext cx="1293812" cy="166687"/>
          </a:xfrm>
          <a:prstGeom prst="rightArrow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右箭头 18"/>
          <p:cNvSpPr/>
          <p:nvPr/>
        </p:nvSpPr>
        <p:spPr>
          <a:xfrm flipH="1">
            <a:off x="4356100" y="2312988"/>
            <a:ext cx="1293813" cy="166687"/>
          </a:xfrm>
          <a:prstGeom prst="rightArrow">
            <a:avLst/>
          </a:prstGeom>
          <a:solidFill>
            <a:srgbClr val="CC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0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占位符 6"/>
          <p:cNvSpPr>
            <a:spLocks noGrp="1"/>
          </p:cNvSpPr>
          <p:nvPr>
            <p:ph type="body" idx="13"/>
          </p:nvPr>
        </p:nvSpPr>
        <p:spPr>
          <a:xfrm>
            <a:off x="285750" y="-47625"/>
            <a:ext cx="4591050" cy="639763"/>
          </a:xfrm>
        </p:spPr>
        <p:txBody>
          <a:bodyPr/>
          <a:lstStyle/>
          <a:p>
            <a:r>
              <a:rPr lang="zh-CN" altLang="en-US" smtClean="0"/>
              <a:t>巩固练习</a:t>
            </a:r>
          </a:p>
        </p:txBody>
      </p:sp>
      <p:pic>
        <p:nvPicPr>
          <p:cNvPr id="14339" name="图片 8" descr="QQ截图2015012117253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65238" y="1268413"/>
            <a:ext cx="6613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7"/>
          <p:cNvGrpSpPr>
            <a:grpSpLocks/>
          </p:cNvGrpSpPr>
          <p:nvPr/>
        </p:nvGrpSpPr>
        <p:grpSpPr bwMode="auto">
          <a:xfrm>
            <a:off x="6296025" y="979488"/>
            <a:ext cx="496888" cy="719137"/>
            <a:chOff x="643461" y="2390525"/>
            <a:chExt cx="496595" cy="720000"/>
          </a:xfrm>
        </p:grpSpPr>
        <p:pic>
          <p:nvPicPr>
            <p:cNvPr id="14344" name="图片 18" descr="QQ截图20150121173315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57502" y="2390525"/>
              <a:ext cx="482554" cy="7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5" name="TextBox 20"/>
            <p:cNvSpPr txBox="1">
              <a:spLocks noChangeArrowheads="1"/>
            </p:cNvSpPr>
            <p:nvPr/>
          </p:nvSpPr>
          <p:spPr bwMode="auto">
            <a:xfrm>
              <a:off x="643461" y="2436568"/>
              <a:ext cx="41563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黑体" pitchFamily="2" charset="-122"/>
                  <a:ea typeface="黑体" pitchFamily="2" charset="-122"/>
                </a:rPr>
                <a:t>起</a:t>
              </a:r>
            </a:p>
          </p:txBody>
        </p:sp>
      </p:grpSp>
      <p:grpSp>
        <p:nvGrpSpPr>
          <p:cNvPr id="3" name="组合 21"/>
          <p:cNvGrpSpPr>
            <a:grpSpLocks/>
          </p:cNvGrpSpPr>
          <p:nvPr/>
        </p:nvGrpSpPr>
        <p:grpSpPr bwMode="auto">
          <a:xfrm>
            <a:off x="2613025" y="3849688"/>
            <a:ext cx="496888" cy="719137"/>
            <a:chOff x="643461" y="2390525"/>
            <a:chExt cx="496595" cy="720000"/>
          </a:xfrm>
        </p:grpSpPr>
        <p:pic>
          <p:nvPicPr>
            <p:cNvPr id="14342" name="图片 22" descr="QQ截图20150121173315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57502" y="2390525"/>
              <a:ext cx="482554" cy="7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3" name="TextBox 23"/>
            <p:cNvSpPr txBox="1">
              <a:spLocks noChangeArrowheads="1"/>
            </p:cNvSpPr>
            <p:nvPr/>
          </p:nvSpPr>
          <p:spPr bwMode="auto">
            <a:xfrm>
              <a:off x="643461" y="2436568"/>
              <a:ext cx="41563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chemeClr val="bg1"/>
                  </a:solidFill>
                  <a:latin typeface="黑体" pitchFamily="2" charset="-122"/>
                  <a:ea typeface="黑体" pitchFamily="2" charset="-122"/>
                </a:rPr>
                <a:t>终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10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0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占位符 3"/>
          <p:cNvSpPr>
            <a:spLocks noGrp="1"/>
          </p:cNvSpPr>
          <p:nvPr>
            <p:ph type="body" idx="13"/>
          </p:nvPr>
        </p:nvSpPr>
        <p:spPr>
          <a:xfrm>
            <a:off x="285750" y="-47625"/>
            <a:ext cx="4591050" cy="639763"/>
          </a:xfrm>
        </p:spPr>
        <p:txBody>
          <a:bodyPr/>
          <a:lstStyle/>
          <a:p>
            <a:r>
              <a:rPr lang="zh-CN" altLang="en-US" smtClean="0"/>
              <a:t>巩固练习</a:t>
            </a:r>
          </a:p>
        </p:txBody>
      </p:sp>
      <p:pic>
        <p:nvPicPr>
          <p:cNvPr id="15363" name="图片 5" descr="图片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714500"/>
            <a:ext cx="7138988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标题 1"/>
          <p:cNvSpPr txBox="1">
            <a:spLocks/>
          </p:cNvSpPr>
          <p:nvPr/>
        </p:nvSpPr>
        <p:spPr bwMode="auto">
          <a:xfrm>
            <a:off x="1090613" y="723900"/>
            <a:ext cx="73866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eaLnBrk="0" hangingPunct="0">
              <a:defRPr/>
            </a:pPr>
            <a:r>
              <a:rPr lang="zh-CN" altLang="en-US" sz="3200" dirty="0">
                <a:latin typeface="黑体" pitchFamily="2" charset="-122"/>
                <a:ea typeface="黑体" pitchFamily="2" charset="-122"/>
                <a:cs typeface="+mj-cs"/>
              </a:rPr>
              <a:t>下面是某地</a:t>
            </a:r>
            <a:r>
              <a:rPr lang="en-US" altLang="zh-CN" sz="3200" dirty="0">
                <a:latin typeface="黑体" pitchFamily="2" charset="-122"/>
                <a:ea typeface="黑体" pitchFamily="2" charset="-122"/>
                <a:cs typeface="+mj-cs"/>
              </a:rPr>
              <a:t>5</a:t>
            </a:r>
            <a:r>
              <a:rPr lang="zh-CN" altLang="en-US" sz="3200" dirty="0">
                <a:latin typeface="黑体" pitchFamily="2" charset="-122"/>
                <a:ea typeface="黑体" pitchFamily="2" charset="-122"/>
                <a:cs typeface="+mj-cs"/>
              </a:rPr>
              <a:t>路公共汽车的行驶路线图。</a:t>
            </a:r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9550" y="4799013"/>
            <a:ext cx="87249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797425" y="4762500"/>
            <a:ext cx="8429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东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007100" y="4759325"/>
            <a:ext cx="8429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1</a:t>
            </a:r>
            <a:endParaRPr lang="zh-CN" altLang="en-US" sz="280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649538" y="5294313"/>
            <a:ext cx="844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东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489450" y="5292725"/>
            <a:ext cx="842963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1.5</a:t>
            </a:r>
            <a:endParaRPr lang="zh-CN" altLang="en-US" sz="280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688" y="4783138"/>
            <a:ext cx="881062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文本占位符 3"/>
          <p:cNvSpPr>
            <a:spLocks noGrp="1"/>
          </p:cNvSpPr>
          <p:nvPr>
            <p:ph type="body" idx="13"/>
          </p:nvPr>
        </p:nvSpPr>
        <p:spPr>
          <a:xfrm>
            <a:off x="285750" y="-47625"/>
            <a:ext cx="4591050" cy="639763"/>
          </a:xfrm>
        </p:spPr>
        <p:txBody>
          <a:bodyPr/>
          <a:lstStyle/>
          <a:p>
            <a:r>
              <a:rPr lang="zh-CN" altLang="en-US" smtClean="0"/>
              <a:t>巩固练习</a:t>
            </a:r>
          </a:p>
        </p:txBody>
      </p:sp>
      <p:pic>
        <p:nvPicPr>
          <p:cNvPr id="16388" name="图片 5" descr="图片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714500"/>
            <a:ext cx="7138988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标题 1"/>
          <p:cNvSpPr txBox="1">
            <a:spLocks/>
          </p:cNvSpPr>
          <p:nvPr/>
        </p:nvSpPr>
        <p:spPr bwMode="auto">
          <a:xfrm>
            <a:off x="1090613" y="723900"/>
            <a:ext cx="73866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eaLnBrk="0" hangingPunct="0">
              <a:defRPr/>
            </a:pPr>
            <a:r>
              <a:rPr lang="zh-CN" altLang="en-US" sz="3200" dirty="0">
                <a:latin typeface="黑体" pitchFamily="2" charset="-122"/>
                <a:ea typeface="黑体" pitchFamily="2" charset="-122"/>
                <a:cs typeface="+mj-cs"/>
              </a:rPr>
              <a:t>下面是某地</a:t>
            </a:r>
            <a:r>
              <a:rPr lang="en-US" altLang="zh-CN" sz="3200" dirty="0">
                <a:latin typeface="黑体" pitchFamily="2" charset="-122"/>
                <a:ea typeface="黑体" pitchFamily="2" charset="-122"/>
                <a:cs typeface="+mj-cs"/>
              </a:rPr>
              <a:t>5</a:t>
            </a:r>
            <a:r>
              <a:rPr lang="zh-CN" altLang="en-US" sz="3200" dirty="0">
                <a:latin typeface="黑体" pitchFamily="2" charset="-122"/>
                <a:ea typeface="黑体" pitchFamily="2" charset="-122"/>
                <a:cs typeface="+mj-cs"/>
              </a:rPr>
              <a:t>路公共汽车的行驶路线图。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685925" y="4786313"/>
            <a:ext cx="84296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东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967038" y="4772025"/>
            <a:ext cx="8429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0.8</a:t>
            </a:r>
            <a:endParaRPr lang="zh-CN" altLang="en-US" sz="280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613650" y="4772025"/>
            <a:ext cx="8429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南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61938" y="5292725"/>
            <a:ext cx="8429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东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076450" y="5278438"/>
            <a:ext cx="8429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1.2</a:t>
            </a:r>
            <a:endParaRPr lang="zh-CN" altLang="en-US" sz="280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127750" y="5280025"/>
            <a:ext cx="8429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北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289800" y="5291138"/>
            <a:ext cx="842963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东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12775" y="5799138"/>
            <a:ext cx="844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1.3</a:t>
            </a:r>
            <a:endParaRPr lang="zh-CN" altLang="en-US" sz="2800">
              <a:solidFill>
                <a:srgbClr val="0000FF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占位符 6"/>
          <p:cNvSpPr>
            <a:spLocks noGrp="1"/>
          </p:cNvSpPr>
          <p:nvPr>
            <p:ph type="body" idx="13"/>
          </p:nvPr>
        </p:nvSpPr>
        <p:spPr>
          <a:xfrm>
            <a:off x="285750" y="-47625"/>
            <a:ext cx="4591050" cy="639763"/>
          </a:xfrm>
        </p:spPr>
        <p:txBody>
          <a:bodyPr/>
          <a:lstStyle/>
          <a:p>
            <a:pPr eaLnBrk="1" hangingPunct="1"/>
            <a:r>
              <a:rPr lang="zh-CN" altLang="en-US" smtClean="0"/>
              <a:t>课堂小结</a:t>
            </a:r>
          </a:p>
        </p:txBody>
      </p:sp>
      <p:sp>
        <p:nvSpPr>
          <p:cNvPr id="17411" name="内容占位符 7"/>
          <p:cNvSpPr>
            <a:spLocks noGrp="1"/>
          </p:cNvSpPr>
          <p:nvPr>
            <p:ph idx="1"/>
          </p:nvPr>
        </p:nvSpPr>
        <p:spPr>
          <a:xfrm>
            <a:off x="949325" y="1887538"/>
            <a:ext cx="7208838" cy="3076575"/>
          </a:xfrm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r>
              <a:rPr lang="zh-CN" altLang="en-US" smtClean="0"/>
              <a:t>通过本课学习，你都知道了什么？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PresentationFormat>全屏显示(4:3)</PresentationFormat>
  <Paragraphs>38</Paragraphs>
  <Slides>10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Office 主题</vt:lpstr>
      <vt:lpstr>1_Office 主题</vt:lpstr>
      <vt:lpstr>幻灯片 1</vt:lpstr>
      <vt:lpstr>幻灯片 2</vt:lpstr>
      <vt:lpstr>下面是李伟家附近部分街道的平面图。</vt:lpstr>
      <vt:lpstr>下面是李伟家附近部分街道的平面图。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dreamsummit</cp:lastModifiedBy>
  <cp:revision>2</cp:revision>
  <dcterms:created xsi:type="dcterms:W3CDTF">2015-07-13T03:35:39Z</dcterms:created>
  <dcterms:modified xsi:type="dcterms:W3CDTF">2015-07-13T03:58:59Z</dcterms:modified>
</cp:coreProperties>
</file>