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2FB8C-43FE-4375-AE11-22C4AC11A5A6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9C612-1491-48B6-8CE8-23FDE76154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DC0C55-BDA4-4F41-952C-21BB8099AED2}" type="slidenum">
              <a:rPr lang="zh-CN" altLang="en-US">
                <a:latin typeface="Arial" charset="0"/>
                <a:ea typeface="宋体" charset="-122"/>
              </a:rPr>
              <a:pPr/>
              <a:t>3</a:t>
            </a:fld>
            <a:endParaRPr lang="en-US" altLang="zh-CN">
              <a:latin typeface="Arial" charset="0"/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9460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18991-A2BE-4636-8B38-2459C0DEC386}" type="slidenum">
              <a:rPr lang="zh-CN" altLang="en-US">
                <a:latin typeface="Arial" charset="0"/>
                <a:ea typeface="宋体" charset="-122"/>
              </a:rPr>
              <a:pPr/>
              <a:t>4</a:t>
            </a:fld>
            <a:endParaRPr lang="en-US" altLang="zh-CN">
              <a:latin typeface="Arial" charset="0"/>
              <a:ea typeface="宋体" charset="-122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0484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/>
          </p:cNvSpPr>
          <p:nvPr/>
        </p:nvSpPr>
        <p:spPr bwMode="auto">
          <a:xfrm>
            <a:off x="1258888" y="2276475"/>
            <a:ext cx="6599237" cy="186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式与方程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690688" y="714375"/>
            <a:ext cx="5167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华文行楷" pitchFamily="2" charset="-122"/>
              </a:rPr>
              <a:t>苏教版六年级数学下册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ChangeArrowheads="1"/>
          </p:cNvSpPr>
          <p:nvPr/>
        </p:nvSpPr>
        <p:spPr bwMode="auto">
          <a:xfrm>
            <a:off x="4714875" y="2786063"/>
            <a:ext cx="2435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③ </a:t>
            </a:r>
            <a:r>
              <a:rPr lang="en-US" altLang="zh-CN" sz="3200" b="1">
                <a:latin typeface="Tahoma" pitchFamily="34" charset="0"/>
              </a:rPr>
              <a:t>6+8=14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1000125" y="2428875"/>
            <a:ext cx="2684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② </a:t>
            </a:r>
            <a:r>
              <a:rPr lang="en-US" altLang="zh-CN" sz="3200" b="1">
                <a:latin typeface="Tahoma" pitchFamily="34" charset="0"/>
              </a:rPr>
              <a:t>6x+8=11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786313" y="4714875"/>
            <a:ext cx="2771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⑥ </a:t>
            </a:r>
            <a:r>
              <a:rPr lang="en-US" altLang="zh-CN" sz="3200" b="1">
                <a:latin typeface="Tahoma" pitchFamily="34" charset="0"/>
              </a:rPr>
              <a:t>32=16×2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041400" y="3357563"/>
            <a:ext cx="2117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⑤ </a:t>
            </a:r>
            <a:r>
              <a:rPr lang="en-US" altLang="zh-CN" sz="3200" b="1">
                <a:latin typeface="Tahoma" pitchFamily="34" charset="0"/>
              </a:rPr>
              <a:t>6X=15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4735513" y="3706813"/>
            <a:ext cx="2716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④ </a:t>
            </a:r>
            <a:r>
              <a:rPr lang="en-US" altLang="zh-CN" sz="3200" b="1">
                <a:latin typeface="Tahoma" pitchFamily="34" charset="0"/>
              </a:rPr>
              <a:t>7X+3&gt;15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4714875" y="1920875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Tahoma" pitchFamily="34" charset="0"/>
              </a:rPr>
              <a:t>① </a:t>
            </a:r>
            <a:r>
              <a:rPr lang="en-US" altLang="zh-CN" sz="3200" b="1">
                <a:latin typeface="Tahoma" pitchFamily="34" charset="0"/>
              </a:rPr>
              <a:t>3X+5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884238" y="858838"/>
            <a:ext cx="5688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宋体" pitchFamily="2" charset="-122"/>
              </a:rPr>
              <a:t>按照是不是方程来分类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3075" y="1571625"/>
            <a:ext cx="8027988" cy="1787525"/>
            <a:chOff x="-17" y="0"/>
            <a:chExt cx="3737" cy="1126"/>
          </a:xfrm>
        </p:grpSpPr>
        <p:sp>
          <p:nvSpPr>
            <p:cNvPr id="11271" name="Rectangle 3"/>
            <p:cNvSpPr>
              <a:spLocks noChangeArrowheads="1"/>
            </p:cNvSpPr>
            <p:nvPr/>
          </p:nvSpPr>
          <p:spPr bwMode="auto">
            <a:xfrm>
              <a:off x="0" y="454"/>
              <a:ext cx="3720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Tahoma" pitchFamily="34" charset="0"/>
                </a:rPr>
                <a:t>等式两边同时加上或减去同一个数，所得结果仍然是等式。 </a:t>
              </a:r>
            </a:p>
          </p:txBody>
        </p:sp>
        <p:sp>
          <p:nvSpPr>
            <p:cNvPr id="11272" name="Text Box 4"/>
            <p:cNvSpPr txBox="1">
              <a:spLocks noChangeArrowheads="1"/>
            </p:cNvSpPr>
            <p:nvPr/>
          </p:nvSpPr>
          <p:spPr bwMode="auto">
            <a:xfrm>
              <a:off x="-17" y="0"/>
              <a:ext cx="213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Tahoma" pitchFamily="34" charset="0"/>
                </a:rPr>
                <a:t>等式性质（一）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449263" y="4000500"/>
            <a:ext cx="8123237" cy="1857375"/>
            <a:chOff x="-330" y="-139"/>
            <a:chExt cx="5117" cy="1170"/>
          </a:xfrm>
        </p:grpSpPr>
        <p:sp>
          <p:nvSpPr>
            <p:cNvPr id="11269" name="Rectangle 6"/>
            <p:cNvSpPr>
              <a:spLocks noChangeArrowheads="1"/>
            </p:cNvSpPr>
            <p:nvPr/>
          </p:nvSpPr>
          <p:spPr bwMode="auto">
            <a:xfrm>
              <a:off x="-330" y="359"/>
              <a:ext cx="5117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Tahoma" pitchFamily="34" charset="0"/>
                </a:rPr>
                <a:t>等式两边同时乘或除以同一个不等于零的数，所得结果仍然是等式 。</a:t>
              </a:r>
            </a:p>
          </p:txBody>
        </p:sp>
        <p:sp>
          <p:nvSpPr>
            <p:cNvPr id="11270" name="Text Box 7"/>
            <p:cNvSpPr txBox="1">
              <a:spLocks noChangeArrowheads="1"/>
            </p:cNvSpPr>
            <p:nvPr/>
          </p:nvSpPr>
          <p:spPr bwMode="auto">
            <a:xfrm>
              <a:off x="-316" y="-139"/>
              <a:ext cx="231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00FF"/>
                  </a:solidFill>
                  <a:latin typeface="Tahoma" pitchFamily="34" charset="0"/>
                </a:rPr>
                <a:t>等式性质（二）</a:t>
              </a:r>
            </a:p>
          </p:txBody>
        </p:sp>
      </p:grp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928688" y="428625"/>
            <a:ext cx="3095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隶书" pitchFamily="49" charset="-122"/>
              </a:rPr>
              <a:t>等式性质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42875" y="1355725"/>
            <a:ext cx="8640763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>
                <a:latin typeface="Tahoma" pitchFamily="34" charset="0"/>
              </a:rPr>
              <a:t>（</a:t>
            </a:r>
            <a:r>
              <a:rPr lang="en-US" altLang="zh-CN" sz="3600" b="1">
                <a:latin typeface="Tahoma" pitchFamily="34" charset="0"/>
              </a:rPr>
              <a:t>1</a:t>
            </a:r>
            <a:r>
              <a:rPr lang="zh-CN" altLang="en-US" sz="3600" b="1">
                <a:latin typeface="Tahoma" pitchFamily="34" charset="0"/>
              </a:rPr>
              <a:t>）小华每分钟跑</a:t>
            </a:r>
            <a:r>
              <a:rPr lang="en-US" altLang="zh-CN" sz="3600" b="1">
                <a:latin typeface="Tahoma" pitchFamily="34" charset="0"/>
              </a:rPr>
              <a:t>a</a:t>
            </a:r>
            <a:r>
              <a:rPr lang="zh-CN" altLang="en-US" sz="3600" b="1">
                <a:latin typeface="Tahoma" pitchFamily="34" charset="0"/>
              </a:rPr>
              <a:t>米，</a:t>
            </a:r>
            <a:r>
              <a:rPr lang="en-US" altLang="zh-CN" sz="3600" b="1">
                <a:latin typeface="Tahoma" pitchFamily="34" charset="0"/>
              </a:rPr>
              <a:t>20</a:t>
            </a:r>
            <a:r>
              <a:rPr lang="zh-CN" altLang="en-US" sz="3600" b="1">
                <a:latin typeface="Tahoma" pitchFamily="34" charset="0"/>
              </a:rPr>
              <a:t>分钟跑（</a:t>
            </a:r>
            <a:r>
              <a:rPr lang="zh-CN" altLang="en-US" sz="3600" b="1"/>
              <a:t> </a:t>
            </a:r>
            <a:r>
              <a:rPr lang="zh-CN" altLang="en-US" sz="3600" b="1">
                <a:latin typeface="Tahoma" pitchFamily="34" charset="0"/>
              </a:rPr>
              <a:t>  </a:t>
            </a:r>
            <a:r>
              <a:rPr lang="zh-CN" altLang="en-US" sz="3600" b="1"/>
              <a:t> </a:t>
            </a:r>
            <a:r>
              <a:rPr lang="zh-CN" altLang="en-US" sz="3600" b="1">
                <a:latin typeface="Tahoma" pitchFamily="34" charset="0"/>
              </a:rPr>
              <a:t>    ）米。</a:t>
            </a:r>
          </a:p>
          <a:p>
            <a:pPr>
              <a:lnSpc>
                <a:spcPct val="125000"/>
              </a:lnSpc>
            </a:pPr>
            <a:r>
              <a:rPr lang="zh-CN" altLang="en-US" sz="3600" b="1">
                <a:latin typeface="Tahoma" pitchFamily="34" charset="0"/>
              </a:rPr>
              <a:t>（</a:t>
            </a:r>
            <a:r>
              <a:rPr lang="en-US" altLang="zh-CN" sz="3600" b="1">
                <a:latin typeface="Tahoma" pitchFamily="34" charset="0"/>
              </a:rPr>
              <a:t>2</a:t>
            </a:r>
            <a:r>
              <a:rPr lang="zh-CN" altLang="en-US" sz="3600" b="1">
                <a:latin typeface="Tahoma" pitchFamily="34" charset="0"/>
              </a:rPr>
              <a:t>）三个连续偶数，中间的一个是</a:t>
            </a:r>
            <a:r>
              <a:rPr lang="en-US" altLang="zh-CN" sz="3600" b="1">
                <a:latin typeface="Tahoma" pitchFamily="34" charset="0"/>
              </a:rPr>
              <a:t>m</a:t>
            </a:r>
            <a:r>
              <a:rPr lang="zh-CN" altLang="en-US" sz="3600" b="1">
                <a:latin typeface="Tahoma" pitchFamily="34" charset="0"/>
              </a:rPr>
              <a:t>，另外两个分别是（</a:t>
            </a:r>
            <a:r>
              <a:rPr lang="zh-CN" altLang="en-US" sz="3600" b="1"/>
              <a:t> </a:t>
            </a:r>
            <a:r>
              <a:rPr lang="zh-CN" altLang="en-US" sz="3600" b="1">
                <a:latin typeface="Tahoma" pitchFamily="34" charset="0"/>
              </a:rPr>
              <a:t>       ）和（        ）。</a:t>
            </a:r>
          </a:p>
          <a:p>
            <a:pPr>
              <a:lnSpc>
                <a:spcPct val="125000"/>
              </a:lnSpc>
            </a:pPr>
            <a:r>
              <a:rPr lang="zh-CN" altLang="en-US" sz="3600" b="1">
                <a:latin typeface="Tahoma" pitchFamily="34" charset="0"/>
              </a:rPr>
              <a:t>（</a:t>
            </a:r>
            <a:r>
              <a:rPr lang="en-US" altLang="zh-CN" sz="3600" b="1">
                <a:latin typeface="Tahoma" pitchFamily="34" charset="0"/>
              </a:rPr>
              <a:t>3</a:t>
            </a:r>
            <a:r>
              <a:rPr lang="zh-CN" altLang="en-US" sz="3600" b="1">
                <a:latin typeface="Tahoma" pitchFamily="34" charset="0"/>
              </a:rPr>
              <a:t>）学校有图书</a:t>
            </a:r>
            <a:r>
              <a:rPr lang="en-US" altLang="zh-CN" sz="3600" b="1">
                <a:latin typeface="Tahoma" pitchFamily="34" charset="0"/>
              </a:rPr>
              <a:t>6000</a:t>
            </a:r>
            <a:r>
              <a:rPr lang="zh-CN" altLang="en-US" sz="3600" b="1">
                <a:latin typeface="Tahoma" pitchFamily="34" charset="0"/>
              </a:rPr>
              <a:t>册，借给六年级</a:t>
            </a:r>
            <a:r>
              <a:rPr lang="en-US" altLang="zh-CN" sz="3600" b="1">
                <a:latin typeface="Tahoma" pitchFamily="34" charset="0"/>
              </a:rPr>
              <a:t>4</a:t>
            </a:r>
            <a:r>
              <a:rPr lang="zh-CN" altLang="en-US" sz="3600" b="1">
                <a:latin typeface="Tahoma" pitchFamily="34" charset="0"/>
              </a:rPr>
              <a:t>个班，平均每个班借</a:t>
            </a:r>
            <a:r>
              <a:rPr lang="en-US" altLang="zh-CN" sz="3600" b="1">
                <a:latin typeface="Tahoma" pitchFamily="34" charset="0"/>
              </a:rPr>
              <a:t>a</a:t>
            </a:r>
            <a:r>
              <a:rPr lang="zh-CN" altLang="en-US" sz="3600" b="1">
                <a:latin typeface="Tahoma" pitchFamily="34" charset="0"/>
              </a:rPr>
              <a:t>册，还剩（            ）册没有借出。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842963" y="2195513"/>
            <a:ext cx="165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20a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929063" y="3516313"/>
            <a:ext cx="1657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m -2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286500" y="3500438"/>
            <a:ext cx="2160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m</a:t>
            </a:r>
            <a:r>
              <a:rPr lang="en-US" altLang="zh-CN" sz="280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+2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911975" y="4929188"/>
            <a:ext cx="2160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ahoma" pitchFamily="34" charset="0"/>
              </a:rPr>
              <a:t>6000-4a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00063" y="430213"/>
            <a:ext cx="32400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4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华文行楷" pitchFamily="2" charset="-122"/>
              </a:rPr>
              <a:t>练习与实践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2097088"/>
            <a:ext cx="9144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3600" b="1">
                <a:latin typeface="Tahoma" pitchFamily="34" charset="0"/>
              </a:rPr>
              <a:t>（</a:t>
            </a:r>
            <a:r>
              <a:rPr lang="en-US" altLang="zh-CN" sz="3200" b="1">
                <a:latin typeface="宋体" charset="-122"/>
              </a:rPr>
              <a:t>1</a:t>
            </a:r>
            <a:r>
              <a:rPr lang="zh-CN" altLang="en-US" sz="3200" b="1">
                <a:latin typeface="宋体" charset="-122"/>
              </a:rPr>
              <a:t>）含有未知数的式子叫方程。         </a:t>
            </a:r>
            <a:r>
              <a:rPr lang="en-US" altLang="zh-CN" sz="3200" b="1">
                <a:latin typeface="宋体" charset="-122"/>
              </a:rPr>
              <a:t>(</a:t>
            </a:r>
            <a:r>
              <a:rPr lang="zh-CN" altLang="en-US" sz="3200" b="1">
                <a:latin typeface="宋体" charset="-122"/>
              </a:rPr>
              <a:t>  </a:t>
            </a:r>
            <a:r>
              <a:rPr lang="en-US" altLang="zh-CN" sz="3200" b="1">
                <a:latin typeface="宋体" charset="-122"/>
              </a:rPr>
              <a:t>)</a:t>
            </a:r>
            <a:endParaRPr lang="zh-CN" altLang="en-US" sz="3200" b="1">
              <a:latin typeface="宋体" charset="-122"/>
            </a:endParaRPr>
          </a:p>
          <a:p>
            <a:endParaRPr lang="zh-CN" altLang="en-US" sz="3200" b="1">
              <a:latin typeface="宋体" charset="-122"/>
            </a:endParaRPr>
          </a:p>
          <a:p>
            <a:r>
              <a:rPr lang="zh-CN" altLang="en-US" sz="3200" b="1">
                <a:latin typeface="宋体" charset="-122"/>
              </a:rPr>
              <a:t>（</a:t>
            </a:r>
            <a:r>
              <a:rPr lang="en-US" altLang="zh-CN" sz="3200" b="1">
                <a:latin typeface="宋体" charset="-122"/>
              </a:rPr>
              <a:t>2</a:t>
            </a:r>
            <a:r>
              <a:rPr lang="zh-CN" altLang="en-US" sz="3200" b="1">
                <a:latin typeface="宋体" charset="-122"/>
              </a:rPr>
              <a:t>）</a:t>
            </a:r>
            <a:r>
              <a:rPr lang="en-US" altLang="zh-CN" sz="3200" b="1">
                <a:latin typeface="宋体" charset="-122"/>
              </a:rPr>
              <a:t>x</a:t>
            </a:r>
            <a:r>
              <a:rPr lang="en-US" altLang="zh-CN" sz="2400" b="1"/>
              <a:t>·</a:t>
            </a:r>
            <a:r>
              <a:rPr lang="en-US" altLang="zh-CN" sz="3200" b="1">
                <a:latin typeface="宋体" charset="-122"/>
              </a:rPr>
              <a:t>x</a:t>
            </a:r>
            <a:r>
              <a:rPr lang="en-US" altLang="zh-CN" sz="2400" b="1"/>
              <a:t>·</a:t>
            </a:r>
            <a:r>
              <a:rPr lang="en-US" altLang="zh-CN" sz="3200" b="1">
                <a:latin typeface="宋体" charset="-122"/>
              </a:rPr>
              <a:t>x=3x                          (  </a:t>
            </a:r>
            <a:r>
              <a:rPr lang="en-US" altLang="zh-CN" sz="3200" b="1"/>
              <a:t> </a:t>
            </a:r>
            <a:r>
              <a:rPr lang="en-US" altLang="zh-CN" sz="3200" b="1">
                <a:latin typeface="宋体" charset="-122"/>
              </a:rPr>
              <a:t>)</a:t>
            </a:r>
          </a:p>
          <a:p>
            <a:endParaRPr lang="en-US" altLang="zh-CN" sz="3200" b="1">
              <a:latin typeface="宋体" charset="-122"/>
            </a:endParaRPr>
          </a:p>
          <a:p>
            <a:r>
              <a:rPr lang="zh-CN" altLang="en-US" sz="3200" b="1">
                <a:latin typeface="宋体" charset="-122"/>
              </a:rPr>
              <a:t>（</a:t>
            </a:r>
            <a:r>
              <a:rPr lang="en-US" altLang="zh-CN" sz="3200" b="1">
                <a:latin typeface="宋体" charset="-122"/>
              </a:rPr>
              <a:t>3</a:t>
            </a:r>
            <a:r>
              <a:rPr lang="zh-CN" altLang="en-US" sz="3200" b="1">
                <a:latin typeface="宋体" charset="-122"/>
              </a:rPr>
              <a:t>）一个数除以</a:t>
            </a:r>
            <a:r>
              <a:rPr lang="en-US" altLang="zh-CN" sz="3200" b="1">
                <a:latin typeface="宋体" charset="-122"/>
              </a:rPr>
              <a:t>a,</a:t>
            </a:r>
            <a:r>
              <a:rPr lang="zh-CN" altLang="en-US" sz="3200" b="1">
                <a:latin typeface="宋体" charset="-122"/>
              </a:rPr>
              <a:t>商</a:t>
            </a:r>
            <a:r>
              <a:rPr lang="en-US" altLang="zh-CN" sz="3200" b="1">
                <a:latin typeface="宋体" charset="-122"/>
              </a:rPr>
              <a:t>3</a:t>
            </a:r>
            <a:r>
              <a:rPr lang="zh-CN" altLang="en-US" sz="3200" b="1">
                <a:latin typeface="宋体" charset="-122"/>
              </a:rPr>
              <a:t>余</a:t>
            </a:r>
            <a:r>
              <a:rPr lang="en-US" altLang="zh-CN" sz="3200" b="1">
                <a:latin typeface="宋体" charset="-122"/>
              </a:rPr>
              <a:t>1</a:t>
            </a:r>
            <a:r>
              <a:rPr lang="zh-CN" altLang="en-US" sz="3200" b="1">
                <a:latin typeface="宋体" charset="-122"/>
              </a:rPr>
              <a:t>，这个数是</a:t>
            </a:r>
            <a:r>
              <a:rPr lang="en-US" altLang="zh-CN" sz="3200" b="1">
                <a:latin typeface="宋体" charset="-122"/>
              </a:rPr>
              <a:t>3a+1  (  )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46100" y="928688"/>
            <a:ext cx="14541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宋体" pitchFamily="2" charset="-122"/>
              </a:rPr>
              <a:t>判断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215313" y="4041775"/>
            <a:ext cx="649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√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7993063" y="3135313"/>
            <a:ext cx="592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ahoma" pitchFamily="34" charset="0"/>
              </a:rPr>
              <a:t>×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8051800" y="2206625"/>
            <a:ext cx="592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ahoma" pitchFamily="34" charset="0"/>
              </a:rPr>
              <a:t>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utoUpdateAnimBg="0"/>
      <p:bldP spid="18437" grpId="0" autoUpdateAnimBg="0"/>
      <p:bldP spid="1843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714375" y="1714500"/>
            <a:ext cx="75390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357430"/>
            <a:ext cx="8820150" cy="3476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928688" y="785813"/>
            <a:ext cx="424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ahoma" pitchFamily="34" charset="0"/>
                <a:ea typeface="华文行楷" pitchFamily="2" charset="-122"/>
              </a:rPr>
              <a:t>解决问题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3" y="142875"/>
            <a:ext cx="5167321" cy="1928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14313" y="798513"/>
            <a:ext cx="2247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ahoma" pitchFamily="34" charset="0"/>
                <a:ea typeface="华文行楷" pitchFamily="2" charset="-122"/>
              </a:rPr>
              <a:t>解决问题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85875" y="2214563"/>
            <a:ext cx="735806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解：设开通有线电视前只能收看x套节目。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 5x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－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4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＝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56</a:t>
            </a:r>
            <a:endParaRPr lang="zh-CN" altLang="en-US" sz="28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　　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5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x ＝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56+4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    5x ＝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60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     x ＝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60</a:t>
            </a:r>
            <a:r>
              <a:rPr lang="en-US" sz="2800" b="1" dirty="0">
                <a:solidFill>
                  <a:srgbClr val="0000FF"/>
                </a:solidFill>
                <a:latin typeface="+mn-ea"/>
                <a:ea typeface="+mn-ea"/>
              </a:rPr>
              <a:t>÷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5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     x ＝</a:t>
            </a:r>
            <a:r>
              <a:rPr lang="zh-CN" altLang="en-US" sz="2800" dirty="0">
                <a:solidFill>
                  <a:srgbClr val="0000FF"/>
                </a:solidFill>
                <a:latin typeface="+mn-ea"/>
                <a:ea typeface="+mn-ea"/>
              </a:rPr>
              <a:t> 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12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答：开通有线电视前只能收看</a:t>
            </a:r>
            <a:r>
              <a:rPr lang="en-US" altLang="zh-CN" sz="2800" b="1" dirty="0">
                <a:solidFill>
                  <a:srgbClr val="0000FF"/>
                </a:solidFill>
                <a:latin typeface="+mn-ea"/>
                <a:ea typeface="+mn-ea"/>
              </a:rPr>
              <a:t>12</a:t>
            </a:r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</a:rPr>
              <a:t>套节目。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928688" y="928688"/>
            <a:ext cx="7786687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长江三峡水库总库容大约是黄河小浪底水库的</a:t>
            </a:r>
            <a:r>
              <a:rPr lang="en-US" altLang="zh-CN" sz="28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倍，黄河小浪底水库的总库容比长江三峡水库少</a:t>
            </a:r>
            <a:r>
              <a:rPr lang="en-US" altLang="zh-CN" sz="28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260</a:t>
            </a:r>
            <a:r>
              <a:rPr lang="zh-CN" altLang="en-US" sz="2800" b="1">
                <a:solidFill>
                  <a:srgbClr val="0000FF"/>
                </a:solidFill>
                <a:latin typeface="隶书" pitchFamily="49" charset="-122"/>
                <a:ea typeface="隶书" pitchFamily="49" charset="-122"/>
              </a:rPr>
              <a:t>亿立方米。黄河小浪底水库的总库容是多少亿立方米？长江三峡呢？</a:t>
            </a:r>
            <a:r>
              <a:rPr lang="zh-CN" altLang="en-US" sz="2800" b="1">
                <a:solidFill>
                  <a:srgbClr val="0000FF"/>
                </a:solidFill>
                <a:latin typeface="宋体" charset="-122"/>
              </a:rPr>
              <a:t> 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71500" y="369888"/>
            <a:ext cx="424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  <a:latin typeface="Tahoma" pitchFamily="34" charset="0"/>
                <a:ea typeface="华文行楷" pitchFamily="2" charset="-122"/>
              </a:rPr>
              <a:t>解决问题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119188" y="2846388"/>
            <a:ext cx="7381875" cy="3797300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解：设黄河小浪底水库的总库容是x亿立方米。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              3x-x=260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                2x=260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                 x=260 </a:t>
            </a:r>
            <a:r>
              <a:rPr 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÷</a:t>
            </a: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2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                 x=130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              3x=130×3=390</a:t>
            </a:r>
          </a:p>
          <a:p>
            <a:pPr>
              <a:spcBef>
                <a:spcPct val="10000"/>
              </a:spcBef>
              <a:defRPr/>
            </a:pP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答：黄河小浪底水库的总库容是</a:t>
            </a:r>
            <a:r>
              <a:rPr lang="en-US" altLang="zh-CN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130</a:t>
            </a: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亿立方米，长江三峡水库的总库容是</a:t>
            </a:r>
            <a:r>
              <a:rPr lang="en-US" altLang="zh-CN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390</a:t>
            </a:r>
            <a:r>
              <a:rPr lang="zh-CN" altLang="en-US" sz="2800" b="1" dirty="0">
                <a:solidFill>
                  <a:schemeClr val="bg2">
                    <a:lumMod val="75000"/>
                  </a:schemeClr>
                </a:solidFill>
                <a:latin typeface="+mn-ea"/>
                <a:ea typeface="+mn-ea"/>
              </a:rPr>
              <a:t>亿立方米。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631825"/>
            <a:ext cx="8186738" cy="725488"/>
          </a:xfrm>
          <a:solidFill>
            <a:srgbClr val="FFFFFF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教学目标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625" y="1760538"/>
            <a:ext cx="8229600" cy="4525962"/>
          </a:xfrm>
          <a:solidFill>
            <a:srgbClr val="FFFFFF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smtClean="0"/>
              <a:t>1.</a:t>
            </a:r>
            <a:r>
              <a:rPr lang="zh-CN" altLang="en-US" sz="2800" b="1" smtClean="0"/>
              <a:t>使同学们进一步理解用字母表示数的作用和等式的性质，体会用字母表示数的简洁性，渗透初步的代数思想。在比较中进一步加深对方程、方程的解及解方程的区别、方程与等式的关系的理解。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smtClean="0"/>
              <a:t>2.</a:t>
            </a:r>
            <a:r>
              <a:rPr lang="zh-CN" altLang="en-US" sz="2800" b="1" smtClean="0"/>
              <a:t>使同学们进一步掌握“</a:t>
            </a:r>
            <a:r>
              <a:rPr lang="en-US" altLang="zh-CN" sz="2800" b="1" smtClean="0"/>
              <a:t>ax±b=c”</a:t>
            </a:r>
            <a:r>
              <a:rPr lang="zh-CN" altLang="en-US" sz="2800" b="1" smtClean="0"/>
              <a:t>、“</a:t>
            </a:r>
            <a:r>
              <a:rPr lang="en-US" altLang="zh-CN" sz="2800" b="1" smtClean="0"/>
              <a:t>ax×b=c”</a:t>
            </a:r>
            <a:r>
              <a:rPr lang="zh-CN" altLang="en-US" sz="2800" b="1" smtClean="0"/>
              <a:t>、“</a:t>
            </a:r>
            <a:r>
              <a:rPr lang="en-US" altLang="zh-CN" sz="2800" b="1" smtClean="0"/>
              <a:t>ax÷b=c”</a:t>
            </a:r>
            <a:r>
              <a:rPr lang="zh-CN" altLang="en-US" sz="2800" b="1" smtClean="0"/>
              <a:t>、“</a:t>
            </a:r>
            <a:r>
              <a:rPr lang="en-US" altLang="zh-CN" sz="2800" b="1" smtClean="0"/>
              <a:t>ax±bx=c”</a:t>
            </a:r>
            <a:r>
              <a:rPr lang="zh-CN" altLang="en-US" sz="2800" b="1" smtClean="0"/>
              <a:t>等形式的方程解法，培养同学们自觉检验的良好习惯。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smtClean="0"/>
              <a:t>3.</a:t>
            </a:r>
            <a:r>
              <a:rPr lang="zh-CN" altLang="en-US" sz="2800" b="1" smtClean="0"/>
              <a:t>使同学们进一步掌握列方程解决实际问题的基本思考方法，提高同学们分析理解数量关系的能力，体会列方程解决实际问题的方便性。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600200"/>
            <a:ext cx="3770313" cy="4525963"/>
          </a:xfrm>
          <a:solidFill>
            <a:srgbClr val="FFFFFF"/>
          </a:solidFill>
          <a:ln w="25400">
            <a:solidFill>
              <a:srgbClr val="FFC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zh-CN" altLang="en-US" sz="4000" b="1" smtClean="0">
                <a:solidFill>
                  <a:srgbClr val="FF0000"/>
                </a:solidFill>
              </a:rPr>
              <a:t>例</a:t>
            </a:r>
            <a:r>
              <a:rPr lang="en-US" altLang="zh-CN" sz="4000" b="1" smtClean="0">
                <a:solidFill>
                  <a:srgbClr val="FF0000"/>
                </a:solidFill>
              </a:rPr>
              <a:t>1</a:t>
            </a:r>
          </a:p>
          <a:p>
            <a:pPr eaLnBrk="1" hangingPunct="1">
              <a:buFontTx/>
              <a:buNone/>
            </a:pPr>
            <a:r>
              <a:rPr lang="en-US" altLang="zh-CN" sz="4000" b="1" smtClean="0"/>
              <a:t>   </a:t>
            </a:r>
            <a:r>
              <a:rPr lang="zh-CN" altLang="en-US" sz="4000" b="1" smtClean="0"/>
              <a:t>西安大雁塔高</a:t>
            </a:r>
            <a:r>
              <a:rPr lang="en-US" altLang="zh-CN" sz="4000" b="1" smtClean="0"/>
              <a:t>64</a:t>
            </a:r>
            <a:r>
              <a:rPr lang="zh-CN" altLang="en-US" sz="4000" b="1" smtClean="0"/>
              <a:t>米，比小雁塔高度的</a:t>
            </a:r>
            <a:r>
              <a:rPr lang="en-US" altLang="zh-CN" sz="4000" b="1" smtClean="0"/>
              <a:t>2</a:t>
            </a:r>
            <a:r>
              <a:rPr lang="zh-CN" altLang="en-US" sz="4000" b="1" smtClean="0"/>
              <a:t>倍少</a:t>
            </a:r>
            <a:r>
              <a:rPr lang="en-US" altLang="zh-CN" sz="4000" b="1" smtClean="0"/>
              <a:t>22</a:t>
            </a:r>
            <a:r>
              <a:rPr lang="zh-CN" altLang="en-US" sz="4000" b="1" smtClean="0"/>
              <a:t>米。小雁塔高多少米？</a:t>
            </a:r>
          </a:p>
          <a:p>
            <a:pPr eaLnBrk="1" hangingPunct="1">
              <a:buFontTx/>
              <a:buNone/>
            </a:pPr>
            <a:r>
              <a:rPr lang="zh-CN" altLang="en-US" sz="4000" b="1" smtClean="0"/>
              <a:t>                   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652963" y="1600200"/>
            <a:ext cx="4033837" cy="4525963"/>
          </a:xfrm>
          <a:solidFill>
            <a:srgbClr val="FFFFFF"/>
          </a:solidFill>
          <a:ln w="25400">
            <a:solidFill>
              <a:srgbClr val="FFC000"/>
            </a:solidFill>
            <a:prstDash val="sysDot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3200" b="1" smtClean="0">
                <a:solidFill>
                  <a:srgbClr val="FF0000"/>
                </a:solidFill>
              </a:rPr>
              <a:t>练一练：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3200" b="1" smtClean="0"/>
              <a:t>   杭州湾大桥在建 成后将成为世界上最长的跨海大桥，全长大约</a:t>
            </a:r>
            <a:r>
              <a:rPr lang="en-US" altLang="zh-CN" sz="3200" b="1" smtClean="0"/>
              <a:t>36</a:t>
            </a:r>
            <a:r>
              <a:rPr lang="zh-CN" altLang="en-US" sz="3200" b="1" smtClean="0"/>
              <a:t>千米，比香港青马大桥的</a:t>
            </a:r>
            <a:r>
              <a:rPr lang="en-US" altLang="zh-CN" sz="3200" b="1" smtClean="0"/>
              <a:t>16</a:t>
            </a:r>
            <a:r>
              <a:rPr lang="zh-CN" altLang="en-US" sz="3200" b="1" smtClean="0"/>
              <a:t>倍还多</a:t>
            </a:r>
            <a:r>
              <a:rPr lang="en-US" altLang="zh-CN" sz="3200" b="1" smtClean="0"/>
              <a:t>0.8</a:t>
            </a:r>
            <a:r>
              <a:rPr lang="zh-CN" altLang="en-US" sz="3200" b="1" smtClean="0"/>
              <a:t>千米。香港青马大桥全长大约多少千米？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4213" y="571500"/>
            <a:ext cx="7816850" cy="5072063"/>
          </a:xfrm>
          <a:prstGeom prst="rect">
            <a:avLst/>
          </a:prstGeom>
          <a:solidFill>
            <a:srgbClr val="FFFFFF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只列方程，不解答：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1</a:t>
            </a:r>
            <a:r>
              <a:rPr lang="zh-CN" altLang="en-US" sz="2800" b="1" kern="0" dirty="0">
                <a:latin typeface="+mn-lt"/>
                <a:ea typeface="+mn-ea"/>
              </a:rPr>
              <a:t>）红花有</a:t>
            </a:r>
            <a:r>
              <a:rPr lang="en-US" altLang="zh-CN" sz="2800" b="1" kern="0" dirty="0">
                <a:latin typeface="+mn-lt"/>
                <a:ea typeface="+mn-ea"/>
              </a:rPr>
              <a:t>240</a:t>
            </a:r>
            <a:r>
              <a:rPr lang="zh-CN" altLang="en-US" sz="2800" b="1" kern="0" dirty="0">
                <a:latin typeface="+mn-lt"/>
                <a:ea typeface="+mn-ea"/>
              </a:rPr>
              <a:t>朵，比黄花的</a:t>
            </a:r>
            <a:r>
              <a:rPr lang="en-US" altLang="zh-CN" sz="2800" b="1" kern="0" dirty="0">
                <a:latin typeface="+mn-lt"/>
                <a:ea typeface="+mn-ea"/>
              </a:rPr>
              <a:t>3</a:t>
            </a:r>
            <a:r>
              <a:rPr lang="zh-CN" altLang="en-US" sz="2800" b="1" kern="0" dirty="0">
                <a:latin typeface="+mn-lt"/>
                <a:ea typeface="+mn-ea"/>
              </a:rPr>
              <a:t>倍还多</a:t>
            </a:r>
            <a:r>
              <a:rPr lang="en-US" altLang="zh-CN" sz="2800" b="1" kern="0" dirty="0">
                <a:latin typeface="+mn-lt"/>
                <a:ea typeface="+mn-ea"/>
              </a:rPr>
              <a:t>60</a:t>
            </a:r>
            <a:r>
              <a:rPr lang="zh-CN" altLang="en-US" sz="2800" b="1" kern="0" dirty="0">
                <a:latin typeface="+mn-lt"/>
                <a:ea typeface="+mn-ea"/>
              </a:rPr>
              <a:t>朵，黄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zh-CN" altLang="en-US" sz="2800" b="1" kern="0" dirty="0">
                <a:latin typeface="+mn-lt"/>
                <a:ea typeface="+mn-ea"/>
              </a:rPr>
              <a:t>    花有多少朵？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2</a:t>
            </a:r>
            <a:r>
              <a:rPr lang="zh-CN" altLang="en-US" sz="2800" b="1" kern="0" dirty="0">
                <a:latin typeface="+mn-lt"/>
                <a:ea typeface="+mn-ea"/>
              </a:rPr>
              <a:t>）长方形长</a:t>
            </a:r>
            <a:r>
              <a:rPr lang="en-US" altLang="zh-CN" sz="2800" b="1" kern="0" dirty="0">
                <a:latin typeface="+mn-lt"/>
                <a:ea typeface="+mn-ea"/>
              </a:rPr>
              <a:t>60</a:t>
            </a:r>
            <a:r>
              <a:rPr lang="zh-CN" altLang="en-US" sz="2800" b="1" kern="0" dirty="0">
                <a:latin typeface="+mn-lt"/>
                <a:ea typeface="+mn-ea"/>
              </a:rPr>
              <a:t>厘米，比宽的</a:t>
            </a:r>
            <a:r>
              <a:rPr lang="en-US" altLang="zh-CN" sz="2800" b="1" kern="0" dirty="0">
                <a:latin typeface="+mn-lt"/>
                <a:ea typeface="+mn-ea"/>
              </a:rPr>
              <a:t>2</a:t>
            </a:r>
            <a:r>
              <a:rPr lang="zh-CN" altLang="en-US" sz="2800" b="1" kern="0" dirty="0">
                <a:latin typeface="+mn-lt"/>
                <a:ea typeface="+mn-ea"/>
              </a:rPr>
              <a:t>倍少</a:t>
            </a:r>
            <a:r>
              <a:rPr lang="en-US" altLang="zh-CN" sz="2800" b="1" kern="0" dirty="0">
                <a:latin typeface="+mn-lt"/>
                <a:ea typeface="+mn-ea"/>
              </a:rPr>
              <a:t>4</a:t>
            </a:r>
            <a:r>
              <a:rPr lang="zh-CN" altLang="en-US" sz="2800" b="1" kern="0" dirty="0">
                <a:latin typeface="+mn-lt"/>
                <a:ea typeface="+mn-ea"/>
              </a:rPr>
              <a:t>厘米，长方    形宽多少厘米？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3</a:t>
            </a:r>
            <a:r>
              <a:rPr lang="zh-CN" altLang="en-US" sz="2800" b="1" kern="0" dirty="0">
                <a:latin typeface="+mn-lt"/>
                <a:ea typeface="+mn-ea"/>
              </a:rPr>
              <a:t>）南京地铁</a:t>
            </a:r>
            <a:r>
              <a:rPr lang="en-US" altLang="zh-CN" sz="2800" b="1" kern="0" dirty="0">
                <a:latin typeface="+mn-lt"/>
                <a:ea typeface="+mn-ea"/>
              </a:rPr>
              <a:t>1</a:t>
            </a:r>
            <a:r>
              <a:rPr lang="zh-CN" altLang="en-US" sz="2800" b="1" kern="0" dirty="0">
                <a:latin typeface="+mn-lt"/>
                <a:ea typeface="+mn-ea"/>
              </a:rPr>
              <a:t>号线地下部分大约长</a:t>
            </a:r>
            <a:r>
              <a:rPr lang="en-US" altLang="zh-CN" sz="2800" b="1" kern="0" dirty="0">
                <a:latin typeface="+mn-lt"/>
                <a:ea typeface="+mn-ea"/>
              </a:rPr>
              <a:t>14.3</a:t>
            </a:r>
            <a:r>
              <a:rPr lang="zh-CN" altLang="en-US" sz="2800" b="1" kern="0" dirty="0">
                <a:latin typeface="+mn-lt"/>
                <a:ea typeface="+mn-ea"/>
              </a:rPr>
              <a:t>千米，比地上部分的</a:t>
            </a:r>
            <a:r>
              <a:rPr lang="en-US" altLang="zh-CN" sz="2800" b="1" kern="0" dirty="0">
                <a:latin typeface="+mn-lt"/>
                <a:ea typeface="+mn-ea"/>
              </a:rPr>
              <a:t>2</a:t>
            </a:r>
            <a:r>
              <a:rPr lang="zh-CN" altLang="en-US" sz="2800" b="1" kern="0" dirty="0">
                <a:latin typeface="+mn-lt"/>
                <a:ea typeface="+mn-ea"/>
              </a:rPr>
              <a:t>倍少</a:t>
            </a:r>
            <a:r>
              <a:rPr lang="en-US" altLang="zh-CN" sz="2800" b="1" kern="0" dirty="0">
                <a:latin typeface="+mn-lt"/>
                <a:ea typeface="+mn-ea"/>
              </a:rPr>
              <a:t>0.7</a:t>
            </a:r>
            <a:r>
              <a:rPr lang="zh-CN" altLang="en-US" sz="2800" b="1" kern="0" dirty="0">
                <a:latin typeface="+mn-lt"/>
                <a:ea typeface="+mn-ea"/>
              </a:rPr>
              <a:t>千米，地上部分大约长多少千米？</a:t>
            </a:r>
          </a:p>
          <a:p>
            <a:pPr>
              <a:lnSpc>
                <a:spcPct val="125000"/>
              </a:lnSpc>
              <a:spcBef>
                <a:spcPts val="0"/>
              </a:spcBef>
              <a:defRPr/>
            </a:pPr>
            <a:r>
              <a:rPr lang="en-US" altLang="zh-CN" sz="2800" b="1" kern="0" dirty="0">
                <a:latin typeface="+mn-lt"/>
                <a:ea typeface="+mn-ea"/>
              </a:rPr>
              <a:t>4</a:t>
            </a:r>
            <a:r>
              <a:rPr lang="zh-CN" altLang="en-US" sz="2800" b="1" kern="0" dirty="0">
                <a:latin typeface="+mn-lt"/>
                <a:ea typeface="+mn-ea"/>
              </a:rPr>
              <a:t>）火车每小时行</a:t>
            </a:r>
            <a:r>
              <a:rPr lang="en-US" altLang="zh-CN" sz="2800" b="1" kern="0" dirty="0">
                <a:latin typeface="+mn-lt"/>
                <a:ea typeface="+mn-ea"/>
              </a:rPr>
              <a:t>95</a:t>
            </a:r>
            <a:r>
              <a:rPr lang="zh-CN" altLang="en-US" sz="2800" b="1" kern="0" dirty="0">
                <a:latin typeface="+mn-lt"/>
                <a:ea typeface="+mn-ea"/>
              </a:rPr>
              <a:t>千米，比汽车每小时行的</a:t>
            </a:r>
            <a:r>
              <a:rPr lang="en-US" altLang="zh-CN" sz="2800" b="1" kern="0" dirty="0">
                <a:latin typeface="+mn-lt"/>
                <a:ea typeface="+mn-ea"/>
              </a:rPr>
              <a:t>2</a:t>
            </a:r>
            <a:r>
              <a:rPr lang="zh-CN" altLang="en-US" sz="2800" b="1" kern="0" dirty="0">
                <a:latin typeface="+mn-lt"/>
                <a:ea typeface="+mn-ea"/>
              </a:rPr>
              <a:t>倍多</a:t>
            </a:r>
            <a:r>
              <a:rPr lang="en-US" altLang="zh-CN" sz="2800" b="1" kern="0" dirty="0">
                <a:latin typeface="+mn-lt"/>
                <a:ea typeface="+mn-ea"/>
              </a:rPr>
              <a:t>15</a:t>
            </a:r>
            <a:r>
              <a:rPr lang="zh-CN" altLang="en-US" sz="2800" b="1" kern="0" dirty="0">
                <a:latin typeface="+mn-lt"/>
                <a:ea typeface="+mn-ea"/>
              </a:rPr>
              <a:t>千米，汽车每小时行多少千米？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160463" y="512763"/>
            <a:ext cx="6840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</a:rPr>
              <a:t>用字母表示平面图形计算公式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790575" y="1751013"/>
            <a:ext cx="1165225" cy="103981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371475" y="1914525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1128713" y="2095500"/>
            <a:ext cx="38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 flipV="1">
            <a:off x="3963988" y="3989388"/>
            <a:ext cx="0" cy="1447800"/>
          </a:xfrm>
          <a:prstGeom prst="lin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7" name="Text Box 8"/>
          <p:cNvSpPr txBox="1">
            <a:spLocks noChangeArrowheads="1"/>
          </p:cNvSpPr>
          <p:nvPr/>
        </p:nvSpPr>
        <p:spPr bwMode="auto">
          <a:xfrm>
            <a:off x="1290638" y="5202238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a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90538" y="3921125"/>
            <a:ext cx="2286000" cy="1506538"/>
            <a:chOff x="0" y="0"/>
            <a:chExt cx="1440" cy="949"/>
          </a:xfrm>
        </p:grpSpPr>
        <p:sp>
          <p:nvSpPr>
            <p:cNvPr id="5160" name="Line 10"/>
            <p:cNvSpPr>
              <a:spLocks noChangeShapeType="1"/>
            </p:cNvSpPr>
            <p:nvPr/>
          </p:nvSpPr>
          <p:spPr bwMode="auto">
            <a:xfrm flipV="1">
              <a:off x="589" y="0"/>
              <a:ext cx="0" cy="912"/>
            </a:xfrm>
            <a:prstGeom prst="line">
              <a:avLst/>
            </a:prstGeom>
            <a:noFill/>
            <a:ln w="50800" cap="rnd">
              <a:solidFill>
                <a:schemeClr val="hlink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0" y="37"/>
              <a:ext cx="1440" cy="912"/>
              <a:chOff x="0" y="0"/>
              <a:chExt cx="1440" cy="912"/>
            </a:xfrm>
          </p:grpSpPr>
          <p:sp>
            <p:nvSpPr>
              <p:cNvPr id="5162" name="AutoShap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" cy="912"/>
              </a:xfrm>
              <a:prstGeom prst="triangle">
                <a:avLst>
                  <a:gd name="adj" fmla="val 40208"/>
                </a:avLst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 sz="2400" b="1">
                  <a:latin typeface="Times New Roman" pitchFamily="18" charset="0"/>
                </a:endParaRPr>
              </a:p>
            </p:txBody>
          </p:sp>
          <p:sp>
            <p:nvSpPr>
              <p:cNvPr id="5163" name="Text Box 14"/>
              <p:cNvSpPr txBox="1">
                <a:spLocks noChangeArrowheads="1"/>
              </p:cNvSpPr>
              <p:nvPr/>
            </p:nvSpPr>
            <p:spPr bwMode="auto">
              <a:xfrm>
                <a:off x="549" y="252"/>
                <a:ext cx="336" cy="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4000" b="1">
                    <a:solidFill>
                      <a:schemeClr val="hlink"/>
                    </a:solidFill>
                    <a:latin typeface="Times New Roman" pitchFamily="18" charset="0"/>
                  </a:rPr>
                  <a:t>h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387725" y="3413125"/>
            <a:ext cx="2286000" cy="2573338"/>
            <a:chOff x="0" y="0"/>
            <a:chExt cx="1440" cy="1621"/>
          </a:xfrm>
        </p:grpSpPr>
        <p:sp>
          <p:nvSpPr>
            <p:cNvPr id="5156" name="Text Box 16"/>
            <p:cNvSpPr txBox="1">
              <a:spLocks noChangeArrowheads="1"/>
            </p:cNvSpPr>
            <p:nvPr/>
          </p:nvSpPr>
          <p:spPr bwMode="auto">
            <a:xfrm>
              <a:off x="620" y="1217"/>
              <a:ext cx="27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chemeClr val="hlink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5157" name="AutoShape 17"/>
            <p:cNvSpPr>
              <a:spLocks noChangeArrowheads="1"/>
            </p:cNvSpPr>
            <p:nvPr/>
          </p:nvSpPr>
          <p:spPr bwMode="auto">
            <a:xfrm flipV="1">
              <a:off x="0" y="395"/>
              <a:ext cx="1440" cy="912"/>
            </a:xfrm>
            <a:custGeom>
              <a:avLst/>
              <a:gdLst>
                <a:gd name="T0" fmla="*/ 1269 w 21600"/>
                <a:gd name="T1" fmla="*/ 456 h 21600"/>
                <a:gd name="T2" fmla="*/ 720 w 21600"/>
                <a:gd name="T3" fmla="*/ 912 h 21600"/>
                <a:gd name="T4" fmla="*/ 171 w 21600"/>
                <a:gd name="T5" fmla="*/ 456 h 21600"/>
                <a:gd name="T6" fmla="*/ 72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65 w 21600"/>
                <a:gd name="T13" fmla="*/ 4358 h 21600"/>
                <a:gd name="T14" fmla="*/ 17235 w 21600"/>
                <a:gd name="T15" fmla="*/ 1724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137" y="21600"/>
                  </a:lnTo>
                  <a:lnTo>
                    <a:pt x="16463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zh-CN" altLang="en-US" sz="2400">
                <a:latin typeface="Times New Roman" pitchFamily="18" charset="0"/>
              </a:endParaRPr>
            </a:p>
          </p:txBody>
        </p:sp>
        <p:sp>
          <p:nvSpPr>
            <p:cNvPr id="5158" name="Text Box 18"/>
            <p:cNvSpPr txBox="1">
              <a:spLocks noChangeArrowheads="1"/>
            </p:cNvSpPr>
            <p:nvPr/>
          </p:nvSpPr>
          <p:spPr bwMode="auto">
            <a:xfrm>
              <a:off x="590" y="0"/>
              <a:ext cx="27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chemeClr val="hlink"/>
                  </a:solidFill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5159" name="Text Box 19"/>
            <p:cNvSpPr txBox="1">
              <a:spLocks noChangeArrowheads="1"/>
            </p:cNvSpPr>
            <p:nvPr/>
          </p:nvSpPr>
          <p:spPr bwMode="auto">
            <a:xfrm>
              <a:off x="363" y="577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4000" b="1">
                  <a:solidFill>
                    <a:schemeClr val="hlink"/>
                  </a:solidFill>
                  <a:latin typeface="Times New Roman" pitchFamily="18" charset="0"/>
                </a:rPr>
                <a:t>h</a:t>
              </a:r>
            </a:p>
          </p:txBody>
        </p:sp>
      </p:grpSp>
      <p:sp>
        <p:nvSpPr>
          <p:cNvPr id="5130" name="Rectangle 20"/>
          <p:cNvSpPr>
            <a:spLocks noChangeArrowheads="1"/>
          </p:cNvSpPr>
          <p:nvPr/>
        </p:nvSpPr>
        <p:spPr bwMode="auto">
          <a:xfrm>
            <a:off x="3157538" y="1843088"/>
            <a:ext cx="1728787" cy="936625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1" name="Text Box 21"/>
          <p:cNvSpPr txBox="1">
            <a:spLocks noChangeArrowheads="1"/>
          </p:cNvSpPr>
          <p:nvPr/>
        </p:nvSpPr>
        <p:spPr bwMode="auto">
          <a:xfrm>
            <a:off x="3806825" y="220345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hlink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5132" name="Text Box 22"/>
          <p:cNvSpPr txBox="1">
            <a:spLocks noChangeArrowheads="1"/>
          </p:cNvSpPr>
          <p:nvPr/>
        </p:nvSpPr>
        <p:spPr bwMode="auto">
          <a:xfrm>
            <a:off x="4886325" y="184308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hlink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5133" name="AutoShape 23"/>
          <p:cNvSpPr>
            <a:spLocks noChangeArrowheads="1"/>
          </p:cNvSpPr>
          <p:nvPr/>
        </p:nvSpPr>
        <p:spPr bwMode="auto">
          <a:xfrm>
            <a:off x="5988050" y="1590675"/>
            <a:ext cx="2987675" cy="1296988"/>
          </a:xfrm>
          <a:prstGeom prst="parallelogram">
            <a:avLst>
              <a:gd name="adj" fmla="val 57589"/>
            </a:avLst>
          </a:prstGeom>
          <a:solidFill>
            <a:srgbClr val="CCEC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4" name="Line 24"/>
          <p:cNvSpPr>
            <a:spLocks noChangeShapeType="1"/>
          </p:cNvSpPr>
          <p:nvPr/>
        </p:nvSpPr>
        <p:spPr bwMode="auto">
          <a:xfrm flipV="1">
            <a:off x="6780213" y="1590675"/>
            <a:ext cx="20637" cy="1316038"/>
          </a:xfrm>
          <a:prstGeom prst="lin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35" name="Text Box 26"/>
          <p:cNvSpPr txBox="1">
            <a:spLocks noChangeArrowheads="1"/>
          </p:cNvSpPr>
          <p:nvPr/>
        </p:nvSpPr>
        <p:spPr bwMode="auto">
          <a:xfrm>
            <a:off x="7069138" y="2311400"/>
            <a:ext cx="438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5136" name="Text Box 27"/>
          <p:cNvSpPr txBox="1">
            <a:spLocks noChangeArrowheads="1"/>
          </p:cNvSpPr>
          <p:nvPr/>
        </p:nvSpPr>
        <p:spPr bwMode="auto">
          <a:xfrm>
            <a:off x="6807200" y="18288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h</a:t>
            </a:r>
          </a:p>
        </p:txBody>
      </p:sp>
      <p:sp>
        <p:nvSpPr>
          <p:cNvPr id="5137" name="Oval 28"/>
          <p:cNvSpPr>
            <a:spLocks noChangeArrowheads="1"/>
          </p:cNvSpPr>
          <p:nvPr/>
        </p:nvSpPr>
        <p:spPr bwMode="auto">
          <a:xfrm>
            <a:off x="6791325" y="3921125"/>
            <a:ext cx="1223963" cy="1223963"/>
          </a:xfrm>
          <a:prstGeom prst="ellipse">
            <a:avLst/>
          </a:prstGeom>
          <a:solidFill>
            <a:srgbClr val="CCFFFF"/>
          </a:solidFill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-1071563" y="2773363"/>
            <a:ext cx="10761663" cy="3789362"/>
            <a:chOff x="0" y="0"/>
            <a:chExt cx="6781" cy="2387"/>
          </a:xfrm>
        </p:grpSpPr>
        <p:sp>
          <p:nvSpPr>
            <p:cNvPr id="5143" name="Text Box 34"/>
            <p:cNvSpPr txBox="1">
              <a:spLocks noChangeArrowheads="1"/>
            </p:cNvSpPr>
            <p:nvPr/>
          </p:nvSpPr>
          <p:spPr bwMode="auto">
            <a:xfrm>
              <a:off x="929" y="46"/>
              <a:ext cx="89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宋体" charset="-122"/>
                </a:rPr>
                <a:t>  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c=4a</a:t>
              </a:r>
            </a:p>
          </p:txBody>
        </p: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0" y="1897"/>
              <a:ext cx="3090" cy="490"/>
              <a:chOff x="0" y="0"/>
              <a:chExt cx="1929" cy="490"/>
            </a:xfrm>
          </p:grpSpPr>
          <p:sp>
            <p:nvSpPr>
              <p:cNvPr id="5154" name="Text Box 36"/>
              <p:cNvSpPr txBox="1">
                <a:spLocks noChangeArrowheads="1"/>
              </p:cNvSpPr>
              <p:nvPr/>
            </p:nvSpPr>
            <p:spPr bwMode="auto">
              <a:xfrm>
                <a:off x="0" y="48"/>
                <a:ext cx="62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zh-CN" altLang="en-US" sz="4000" b="1">
                  <a:solidFill>
                    <a:srgbClr val="00FF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55" name="Text Box 37"/>
              <p:cNvSpPr txBox="1">
                <a:spLocks noChangeArrowheads="1"/>
              </p:cNvSpPr>
              <p:nvPr/>
            </p:nvSpPr>
            <p:spPr bwMode="auto">
              <a:xfrm>
                <a:off x="681" y="0"/>
                <a:ext cx="124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</a:rPr>
                  <a:t>S=a</a:t>
                </a:r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  <a:cs typeface="Times New Roman" pitchFamily="18" charset="0"/>
                  </a:rPr>
                  <a:t>h</a:t>
                </a:r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  <a:cs typeface="Times New Roman" pitchFamily="18" charset="0"/>
                    <a:sym typeface="Symbol" pitchFamily="18" charset="2"/>
                  </a:rPr>
                  <a:t>2</a:t>
                </a:r>
                <a:endParaRPr lang="en-US" altLang="zh-CN" sz="3200" b="1">
                  <a:solidFill>
                    <a:srgbClr val="0000FF"/>
                  </a:solidFill>
                  <a:latin typeface="宋体" charset="-122"/>
                </a:endParaRPr>
              </a:p>
            </p:txBody>
          </p:sp>
        </p:grpSp>
        <p:grpSp>
          <p:nvGrpSpPr>
            <p:cNvPr id="7" name="Group 38"/>
            <p:cNvGrpSpPr>
              <a:grpSpLocks/>
            </p:cNvGrpSpPr>
            <p:nvPr/>
          </p:nvGrpSpPr>
          <p:grpSpPr bwMode="auto">
            <a:xfrm>
              <a:off x="1723" y="1926"/>
              <a:ext cx="2886" cy="461"/>
              <a:chOff x="0" y="0"/>
              <a:chExt cx="2470" cy="461"/>
            </a:xfrm>
          </p:grpSpPr>
          <p:sp>
            <p:nvSpPr>
              <p:cNvPr id="5152" name="Text Box 39"/>
              <p:cNvSpPr txBox="1">
                <a:spLocks noChangeArrowheads="1"/>
              </p:cNvSpPr>
              <p:nvPr/>
            </p:nvSpPr>
            <p:spPr bwMode="auto">
              <a:xfrm>
                <a:off x="0" y="19"/>
                <a:ext cx="672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zh-CN" altLang="en-US" sz="4000" b="1">
                  <a:solidFill>
                    <a:srgbClr val="00FF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153" name="Text Box 40"/>
              <p:cNvSpPr txBox="1">
                <a:spLocks noChangeArrowheads="1"/>
              </p:cNvSpPr>
              <p:nvPr/>
            </p:nvSpPr>
            <p:spPr bwMode="auto">
              <a:xfrm>
                <a:off x="669" y="0"/>
                <a:ext cx="180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</a:rPr>
                  <a:t>S=(a</a:t>
                </a:r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  <a:cs typeface="Times New Roman" pitchFamily="18" charset="0"/>
                  </a:rPr>
                  <a:t>+b)</a:t>
                </a:r>
                <a:r>
                  <a:rPr lang="en-US" altLang="zh-CN" sz="3200" b="1">
                    <a:solidFill>
                      <a:srgbClr val="0000FF"/>
                    </a:solidFill>
                    <a:latin typeface="宋体" charset="-122"/>
                    <a:cs typeface="Times New Roman" pitchFamily="18" charset="0"/>
                    <a:sym typeface="Symbol" pitchFamily="18" charset="2"/>
                  </a:rPr>
                  <a:t>·h2</a:t>
                </a:r>
              </a:p>
            </p:txBody>
          </p:sp>
        </p:grpSp>
        <p:sp>
          <p:nvSpPr>
            <p:cNvPr id="5146" name="Text Box 41"/>
            <p:cNvSpPr txBox="1">
              <a:spLocks noChangeArrowheads="1"/>
            </p:cNvSpPr>
            <p:nvPr/>
          </p:nvSpPr>
          <p:spPr bwMode="auto">
            <a:xfrm>
              <a:off x="4717" y="318"/>
              <a:ext cx="196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S =a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  <a:cs typeface="Times New Roman" pitchFamily="18" charset="0"/>
                  <a:sym typeface="Symbol" pitchFamily="18" charset="2"/>
                </a:rPr>
                <a:t>h</a:t>
              </a:r>
            </a:p>
          </p:txBody>
        </p:sp>
        <p:sp>
          <p:nvSpPr>
            <p:cNvPr id="5147" name="Text Box 42"/>
            <p:cNvSpPr txBox="1">
              <a:spLocks noChangeArrowheads="1"/>
            </p:cNvSpPr>
            <p:nvPr/>
          </p:nvSpPr>
          <p:spPr bwMode="auto">
            <a:xfrm>
              <a:off x="2222" y="272"/>
              <a:ext cx="89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宋体" charset="-122"/>
                </a:rPr>
                <a:t>  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s=a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  <a:cs typeface="Times New Roman" pitchFamily="18" charset="0"/>
                </a:rPr>
                <a:t>b</a:t>
              </a:r>
              <a:endParaRPr lang="en-US" altLang="zh-CN" sz="3200" b="1">
                <a:solidFill>
                  <a:srgbClr val="0000FF"/>
                </a:solidFill>
                <a:latin typeface="宋体" charset="-122"/>
              </a:endParaRPr>
            </a:p>
          </p:txBody>
        </p:sp>
        <p:sp>
          <p:nvSpPr>
            <p:cNvPr id="5148" name="Text Box 43"/>
            <p:cNvSpPr txBox="1">
              <a:spLocks noChangeArrowheads="1"/>
            </p:cNvSpPr>
            <p:nvPr/>
          </p:nvSpPr>
          <p:spPr bwMode="auto">
            <a:xfrm>
              <a:off x="4490" y="1542"/>
              <a:ext cx="19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宋体" charset="-122"/>
                </a:rPr>
                <a:t>  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c=πd=2πr</a:t>
              </a:r>
            </a:p>
          </p:txBody>
        </p:sp>
        <p:sp>
          <p:nvSpPr>
            <p:cNvPr id="5149" name="Text Box 44"/>
            <p:cNvSpPr txBox="1">
              <a:spLocks noChangeArrowheads="1"/>
            </p:cNvSpPr>
            <p:nvPr/>
          </p:nvSpPr>
          <p:spPr bwMode="auto">
            <a:xfrm>
              <a:off x="4808" y="1905"/>
              <a:ext cx="197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S=πr</a:t>
              </a:r>
              <a:r>
                <a:rPr lang="en-US" altLang="zh-CN" sz="3200" b="1" baseline="30000">
                  <a:solidFill>
                    <a:srgbClr val="0000FF"/>
                  </a:solidFill>
                  <a:latin typeface="宋体" charset="-122"/>
                </a:rPr>
                <a:t>2</a:t>
              </a:r>
            </a:p>
          </p:txBody>
        </p:sp>
        <p:sp>
          <p:nvSpPr>
            <p:cNvPr id="5150" name="Text Box 45"/>
            <p:cNvSpPr txBox="1">
              <a:spLocks noChangeArrowheads="1"/>
            </p:cNvSpPr>
            <p:nvPr/>
          </p:nvSpPr>
          <p:spPr bwMode="auto">
            <a:xfrm>
              <a:off x="952" y="295"/>
              <a:ext cx="8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宋体" charset="-122"/>
                </a:rPr>
                <a:t>  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s=a</a:t>
              </a:r>
              <a:r>
                <a:rPr lang="en-US" altLang="zh-CN" sz="3200" b="1" baseline="30000">
                  <a:solidFill>
                    <a:srgbClr val="0000FF"/>
                  </a:solidFill>
                  <a:latin typeface="宋体" charset="-122"/>
                </a:rPr>
                <a:t>2</a:t>
              </a:r>
            </a:p>
          </p:txBody>
        </p:sp>
        <p:sp>
          <p:nvSpPr>
            <p:cNvPr id="5151" name="Text Box 46"/>
            <p:cNvSpPr txBox="1">
              <a:spLocks noChangeArrowheads="1"/>
            </p:cNvSpPr>
            <p:nvPr/>
          </p:nvSpPr>
          <p:spPr bwMode="auto">
            <a:xfrm>
              <a:off x="2222" y="0"/>
              <a:ext cx="18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solidFill>
                    <a:srgbClr val="0000FF"/>
                  </a:solidFill>
                  <a:latin typeface="宋体" charset="-122"/>
                </a:rPr>
                <a:t>  </a:t>
              </a:r>
              <a:r>
                <a:rPr lang="en-US" altLang="zh-CN" sz="3200" b="1">
                  <a:solidFill>
                    <a:srgbClr val="0000FF"/>
                  </a:solidFill>
                  <a:latin typeface="宋体" charset="-122"/>
                </a:rPr>
                <a:t>c=(a+b) ×2</a:t>
              </a:r>
            </a:p>
          </p:txBody>
        </p:sp>
      </p:grpSp>
      <p:sp>
        <p:nvSpPr>
          <p:cNvPr id="5139" name="Line 49"/>
          <p:cNvSpPr>
            <a:spLocks noChangeShapeType="1"/>
          </p:cNvSpPr>
          <p:nvPr/>
        </p:nvSpPr>
        <p:spPr bwMode="auto">
          <a:xfrm>
            <a:off x="6791325" y="4570413"/>
            <a:ext cx="1222375" cy="0"/>
          </a:xfrm>
          <a:prstGeom prst="line">
            <a:avLst/>
          </a:prstGeom>
          <a:noFill/>
          <a:ln w="3175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0" name="Line 50"/>
          <p:cNvSpPr>
            <a:spLocks noChangeShapeType="1"/>
          </p:cNvSpPr>
          <p:nvPr/>
        </p:nvSpPr>
        <p:spPr bwMode="auto">
          <a:xfrm>
            <a:off x="7439025" y="4570413"/>
            <a:ext cx="0" cy="5746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41" name="Text Box 51"/>
          <p:cNvSpPr txBox="1">
            <a:spLocks noChangeArrowheads="1"/>
          </p:cNvSpPr>
          <p:nvPr/>
        </p:nvSpPr>
        <p:spPr bwMode="auto">
          <a:xfrm>
            <a:off x="7223125" y="3921125"/>
            <a:ext cx="38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5142" name="Text Box 52"/>
          <p:cNvSpPr txBox="1">
            <a:spLocks noChangeArrowheads="1"/>
          </p:cNvSpPr>
          <p:nvPr/>
        </p:nvSpPr>
        <p:spPr bwMode="auto">
          <a:xfrm>
            <a:off x="7078663" y="4497388"/>
            <a:ext cx="38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chemeClr val="hlink"/>
                </a:solidFill>
                <a:latin typeface="Times New Roman" pitchFamily="18" charset="0"/>
              </a:rPr>
              <a:t>r</a:t>
            </a: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428625" y="2636838"/>
            <a:ext cx="1800225" cy="1081087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2805113" y="2565400"/>
            <a:ext cx="1152525" cy="1152525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964113" y="2349500"/>
            <a:ext cx="1084262" cy="1439863"/>
          </a:xfrm>
          <a:prstGeom prst="can">
            <a:avLst>
              <a:gd name="adj" fmla="val 33199"/>
            </a:avLst>
          </a:prstGeom>
          <a:solidFill>
            <a:srgbClr val="CC99FF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6872288" y="2097088"/>
            <a:ext cx="1333500" cy="1449387"/>
          </a:xfrm>
          <a:prstGeom prst="triangle">
            <a:avLst>
              <a:gd name="adj" fmla="val 50000"/>
            </a:avLst>
          </a:prstGeom>
          <a:solidFill>
            <a:srgbClr val="CC99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6881813" y="3357563"/>
            <a:ext cx="1323975" cy="431800"/>
          </a:xfrm>
          <a:prstGeom prst="ellipse">
            <a:avLst/>
          </a:prstGeom>
          <a:solidFill>
            <a:srgbClr val="CC99FF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2938" y="4554538"/>
            <a:ext cx="8348662" cy="685800"/>
            <a:chOff x="67" y="0"/>
            <a:chExt cx="5259" cy="432"/>
          </a:xfrm>
        </p:grpSpPr>
        <p:sp>
          <p:nvSpPr>
            <p:cNvPr id="6163" name="Text Box 8"/>
            <p:cNvSpPr txBox="1">
              <a:spLocks noChangeArrowheads="1"/>
            </p:cNvSpPr>
            <p:nvPr/>
          </p:nvSpPr>
          <p:spPr bwMode="auto">
            <a:xfrm>
              <a:off x="67" y="28"/>
              <a:ext cx="107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  <a:latin typeface="宋体" charset="-122"/>
                </a:rPr>
                <a:t>v=abh</a:t>
              </a:r>
            </a:p>
          </p:txBody>
        </p:sp>
        <p:sp>
          <p:nvSpPr>
            <p:cNvPr id="6164" name="Text Box 9"/>
            <p:cNvSpPr txBox="1">
              <a:spLocks noChangeArrowheads="1"/>
            </p:cNvSpPr>
            <p:nvPr/>
          </p:nvSpPr>
          <p:spPr bwMode="auto">
            <a:xfrm>
              <a:off x="1420" y="11"/>
              <a:ext cx="107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  <a:latin typeface="宋体" charset="-122"/>
                </a:rPr>
                <a:t>v=a</a:t>
              </a:r>
              <a:r>
                <a:rPr lang="en-US" altLang="zh-CN" sz="3600" b="1" baseline="30000">
                  <a:solidFill>
                    <a:srgbClr val="0000FF"/>
                  </a:solidFill>
                  <a:latin typeface="宋体" charset="-122"/>
                </a:rPr>
                <a:t>3</a:t>
              </a:r>
            </a:p>
          </p:txBody>
        </p:sp>
        <p:sp>
          <p:nvSpPr>
            <p:cNvPr id="6165" name="Text Box 10"/>
            <p:cNvSpPr txBox="1">
              <a:spLocks noChangeArrowheads="1"/>
            </p:cNvSpPr>
            <p:nvPr/>
          </p:nvSpPr>
          <p:spPr bwMode="auto">
            <a:xfrm>
              <a:off x="2770" y="11"/>
              <a:ext cx="107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  <a:latin typeface="宋体" charset="-122"/>
                </a:rPr>
                <a:t>v=sh</a:t>
              </a:r>
            </a:p>
          </p:txBody>
        </p:sp>
        <p:sp>
          <p:nvSpPr>
            <p:cNvPr id="6166" name="Text Box 11"/>
            <p:cNvSpPr txBox="1">
              <a:spLocks noChangeArrowheads="1"/>
            </p:cNvSpPr>
            <p:nvPr/>
          </p:nvSpPr>
          <p:spPr bwMode="auto">
            <a:xfrm>
              <a:off x="3937" y="0"/>
              <a:ext cx="138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1">
                  <a:solidFill>
                    <a:srgbClr val="0000FF"/>
                  </a:solidFill>
                  <a:latin typeface="宋体" charset="-122"/>
                </a:rPr>
                <a:t>v=sh </a:t>
              </a:r>
              <a:r>
                <a:rPr lang="en-US" altLang="zh-CN" sz="3600" b="1">
                  <a:solidFill>
                    <a:srgbClr val="0000FF"/>
                  </a:solidFill>
                  <a:latin typeface="宋体" charset="-122"/>
                  <a:sym typeface="Symbol" pitchFamily="18" charset="2"/>
                </a:rPr>
                <a:t>3</a:t>
              </a:r>
            </a:p>
          </p:txBody>
        </p:sp>
      </p:grp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076325" y="3519488"/>
            <a:ext cx="392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a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109788" y="3360738"/>
            <a:ext cx="49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b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544638" y="3033713"/>
            <a:ext cx="392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h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3055938" y="3519488"/>
            <a:ext cx="392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a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541838" y="2754313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h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262563" y="2168525"/>
            <a:ext cx="392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s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7332663" y="3294063"/>
            <a:ext cx="392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s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7197725" y="2744788"/>
            <a:ext cx="387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chemeClr val="tx1">
                    <a:lumMod val="95000"/>
                    <a:lumOff val="5000"/>
                  </a:schemeClr>
                </a:solidFill>
                <a:latin typeface="宋体" pitchFamily="2" charset="-122"/>
                <a:ea typeface="宋体" pitchFamily="2" charset="-122"/>
              </a:rPr>
              <a:t>h</a:t>
            </a:r>
          </a:p>
        </p:txBody>
      </p:sp>
      <p:sp>
        <p:nvSpPr>
          <p:cNvPr id="6160" name="Line 20"/>
          <p:cNvSpPr>
            <a:spLocks noChangeShapeType="1"/>
          </p:cNvSpPr>
          <p:nvPr/>
        </p:nvSpPr>
        <p:spPr bwMode="auto">
          <a:xfrm>
            <a:off x="7521575" y="2133600"/>
            <a:ext cx="0" cy="1439863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21"/>
          <p:cNvSpPr>
            <a:spLocks noChangeShapeType="1"/>
          </p:cNvSpPr>
          <p:nvPr/>
        </p:nvSpPr>
        <p:spPr bwMode="auto">
          <a:xfrm>
            <a:off x="6926263" y="3563938"/>
            <a:ext cx="1260475" cy="0"/>
          </a:xfrm>
          <a:prstGeom prst="lin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62" name="Text Box 27"/>
          <p:cNvSpPr txBox="1">
            <a:spLocks noChangeArrowheads="1"/>
          </p:cNvSpPr>
          <p:nvPr/>
        </p:nvSpPr>
        <p:spPr bwMode="auto">
          <a:xfrm>
            <a:off x="971550" y="714375"/>
            <a:ext cx="8243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  <a:ea typeface="仿宋_GB2312" pitchFamily="49" charset="-122"/>
              </a:rPr>
              <a:t>用字母表示立体图形计算公式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-642938" y="1184275"/>
            <a:ext cx="8564563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>
                <a:latin typeface="Tahoma" pitchFamily="34" charset="0"/>
              </a:rPr>
              <a:t> </a:t>
            </a:r>
            <a:endParaRPr lang="zh-CN" altLang="en-US" sz="4000">
              <a:latin typeface="宋体" charset="-122"/>
            </a:endParaRPr>
          </a:p>
          <a:p>
            <a:r>
              <a:rPr lang="zh-CN" altLang="en-US" sz="4000">
                <a:latin typeface="宋体" charset="-122"/>
              </a:rPr>
              <a:t>       </a:t>
            </a:r>
            <a:r>
              <a:rPr lang="zh-CN" altLang="en-US" sz="3600" b="1">
                <a:latin typeface="宋体" charset="-122"/>
              </a:rPr>
              <a:t>加法交换律：</a:t>
            </a:r>
            <a:r>
              <a:rPr lang="en-US" altLang="zh-CN" sz="3600" b="1">
                <a:latin typeface="宋体" charset="-122"/>
              </a:rPr>
              <a:t>a+b=b+a </a:t>
            </a:r>
          </a:p>
          <a:p>
            <a:r>
              <a:rPr lang="en-US" altLang="zh-CN" sz="3600" b="1">
                <a:latin typeface="宋体" charset="-122"/>
              </a:rPr>
              <a:t>        </a:t>
            </a:r>
            <a:r>
              <a:rPr lang="zh-CN" altLang="en-US" sz="3600" b="1">
                <a:latin typeface="宋体" charset="-122"/>
              </a:rPr>
              <a:t>加法结合律：</a:t>
            </a:r>
            <a:r>
              <a:rPr lang="en-US" altLang="zh-CN" sz="3600" b="1">
                <a:latin typeface="宋体" charset="-122"/>
              </a:rPr>
              <a:t>a+(b+c)=(a+b)+c </a:t>
            </a:r>
          </a:p>
          <a:p>
            <a:r>
              <a:rPr lang="en-US" altLang="zh-CN" sz="3600" b="1">
                <a:latin typeface="宋体" charset="-122"/>
              </a:rPr>
              <a:t>        </a:t>
            </a:r>
            <a:r>
              <a:rPr lang="zh-CN" altLang="en-US" sz="3600" b="1">
                <a:latin typeface="宋体" charset="-122"/>
              </a:rPr>
              <a:t>乘法交换律：</a:t>
            </a:r>
            <a:r>
              <a:rPr lang="en-US" altLang="zh-CN" sz="3600" b="1">
                <a:latin typeface="宋体" charset="-122"/>
              </a:rPr>
              <a:t>ab=ba </a:t>
            </a:r>
          </a:p>
          <a:p>
            <a:r>
              <a:rPr lang="en-US" altLang="zh-CN" sz="3600" b="1">
                <a:latin typeface="宋体" charset="-122"/>
              </a:rPr>
              <a:t>        </a:t>
            </a:r>
            <a:r>
              <a:rPr lang="zh-CN" altLang="en-US" sz="3600" b="1">
                <a:latin typeface="宋体" charset="-122"/>
              </a:rPr>
              <a:t>乘法结合律：</a:t>
            </a:r>
            <a:r>
              <a:rPr lang="en-US" altLang="zh-CN" sz="3600" b="1">
                <a:latin typeface="宋体" charset="-122"/>
              </a:rPr>
              <a:t>a(bc)=(ab)c </a:t>
            </a:r>
          </a:p>
          <a:p>
            <a:r>
              <a:rPr lang="en-US" altLang="zh-CN" sz="3600" b="1">
                <a:latin typeface="宋体" charset="-122"/>
              </a:rPr>
              <a:t>        </a:t>
            </a:r>
            <a:r>
              <a:rPr lang="zh-CN" altLang="en-US" sz="3600" b="1">
                <a:latin typeface="宋体" charset="-122"/>
              </a:rPr>
              <a:t>乘法分配律：</a:t>
            </a:r>
            <a:r>
              <a:rPr lang="en-US" altLang="zh-CN" sz="3600" b="1">
                <a:latin typeface="宋体" charset="-122"/>
              </a:rPr>
              <a:t>a(b+c)=ab+ac 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000125" y="869950"/>
            <a:ext cx="70199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ahoma" pitchFamily="34" charset="0"/>
              </a:rPr>
              <a:t>用字母表示运算定律和性质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14438" y="4524375"/>
            <a:ext cx="81375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宋体" charset="-122"/>
              </a:rPr>
              <a:t>减法的性质：a-b-c=a-(b+c)</a:t>
            </a:r>
          </a:p>
          <a:p>
            <a:r>
              <a:rPr lang="zh-CN" altLang="en-US" sz="3600" b="1">
                <a:latin typeface="宋体" charset="-122"/>
              </a:rPr>
              <a:t>除法的性质：a</a:t>
            </a:r>
            <a:r>
              <a:rPr lang="en-US" altLang="zh-CN" sz="3600" b="1">
                <a:latin typeface="宋体" charset="-122"/>
              </a:rPr>
              <a:t>÷</a:t>
            </a:r>
            <a:r>
              <a:rPr lang="zh-CN" altLang="en-US" sz="3600" b="1">
                <a:latin typeface="宋体" charset="-122"/>
              </a:rPr>
              <a:t>b</a:t>
            </a:r>
            <a:r>
              <a:rPr lang="en-US" altLang="zh-CN" sz="3600" b="1">
                <a:latin typeface="宋体" charset="-122"/>
              </a:rPr>
              <a:t>÷</a:t>
            </a:r>
            <a:r>
              <a:rPr lang="zh-CN" altLang="en-US" sz="3600" b="1">
                <a:latin typeface="宋体" charset="-122"/>
              </a:rPr>
              <a:t>c=a</a:t>
            </a:r>
            <a:r>
              <a:rPr lang="en-US" altLang="zh-CN" sz="3600" b="1">
                <a:latin typeface="宋体" charset="-122"/>
              </a:rPr>
              <a:t>÷</a:t>
            </a:r>
            <a:r>
              <a:rPr lang="zh-CN" altLang="en-US" sz="3600" b="1">
                <a:latin typeface="宋体" charset="-122"/>
              </a:rPr>
              <a:t> (b</a:t>
            </a:r>
            <a:r>
              <a:rPr lang="en-US" altLang="zh-CN" sz="3600" b="1">
                <a:latin typeface="宋体" charset="-122"/>
              </a:rPr>
              <a:t>×</a:t>
            </a:r>
            <a:r>
              <a:rPr lang="zh-CN" altLang="en-US" sz="3600" b="1">
                <a:latin typeface="宋体" charset="-122"/>
              </a:rPr>
              <a:t>c)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869950" y="911225"/>
            <a:ext cx="7416800" cy="588963"/>
          </a:xfrm>
          <a:prstGeom prst="rect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用字母表示数可以简明地表达数量关系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28625" y="1962150"/>
            <a:ext cx="8915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</a:rPr>
              <a:t>例如：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itchFamily="18" charset="0"/>
              </a:rPr>
              <a:t>用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s</a:t>
            </a:r>
            <a:r>
              <a:rPr lang="zh-CN" altLang="en-US" sz="3200" b="1">
                <a:latin typeface="Times New Roman" pitchFamily="18" charset="0"/>
              </a:rPr>
              <a:t>表示路程，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v</a:t>
            </a:r>
            <a:r>
              <a:rPr lang="zh-CN" altLang="en-US" sz="3200" b="1">
                <a:latin typeface="Times New Roman" pitchFamily="18" charset="0"/>
              </a:rPr>
              <a:t>表示速度，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</a:t>
            </a:r>
            <a:r>
              <a:rPr lang="zh-CN" altLang="en-US" sz="3200" b="1">
                <a:latin typeface="Times New Roman" pitchFamily="18" charset="0"/>
              </a:rPr>
              <a:t>表示时间，那么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929063" y="3429000"/>
            <a:ext cx="1366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ahoma" pitchFamily="34" charset="0"/>
              </a:rPr>
              <a:t>s=vt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000500" y="5500688"/>
            <a:ext cx="2089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ahoma" pitchFamily="34" charset="0"/>
              </a:rPr>
              <a:t>c=at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36563" y="4365625"/>
            <a:ext cx="81359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ahoma" pitchFamily="34" charset="0"/>
              </a:rPr>
              <a:t>如果工作总量用字母</a:t>
            </a:r>
            <a:r>
              <a:rPr lang="en-US" altLang="zh-CN" sz="3200" b="1">
                <a:solidFill>
                  <a:srgbClr val="FF0000"/>
                </a:solidFill>
                <a:latin typeface="Tahoma" pitchFamily="34" charset="0"/>
              </a:rPr>
              <a:t>c</a:t>
            </a:r>
            <a:r>
              <a:rPr lang="zh-CN" altLang="en-US" sz="3200" b="1">
                <a:latin typeface="Tahoma" pitchFamily="34" charset="0"/>
              </a:rPr>
              <a:t>表示，工作时间用</a:t>
            </a:r>
            <a:r>
              <a:rPr lang="en-US" altLang="zh-CN" sz="3200" b="1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zh-CN" altLang="en-US" sz="3200" b="1">
                <a:latin typeface="Tahoma" pitchFamily="34" charset="0"/>
              </a:rPr>
              <a:t>表示，工作效率用</a:t>
            </a:r>
            <a:r>
              <a:rPr lang="en-US" altLang="zh-CN" sz="3200" b="1">
                <a:solidFill>
                  <a:srgbClr val="FF0000"/>
                </a:solidFill>
                <a:latin typeface="Tahoma" pitchFamily="34" charset="0"/>
              </a:rPr>
              <a:t>a</a:t>
            </a:r>
            <a:r>
              <a:rPr lang="zh-CN" altLang="en-US" sz="3200" b="1">
                <a:latin typeface="Tahoma" pitchFamily="34" charset="0"/>
              </a:rPr>
              <a:t>表示，那么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utoUpdateAnimBg="0"/>
      <p:bldP spid="9221" grpId="0" autoUpdateAnimBg="0"/>
      <p:bldP spid="922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000250" y="1143000"/>
            <a:ext cx="561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ahoma" pitchFamily="34" charset="0"/>
              </a:rPr>
              <a:t>用字母表示计算方法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57438" y="3143250"/>
            <a:ext cx="4284662" cy="1179513"/>
            <a:chOff x="0" y="0"/>
            <a:chExt cx="2699" cy="743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45"/>
              <a:ext cx="386" cy="653"/>
              <a:chOff x="0" y="0"/>
              <a:chExt cx="386" cy="653"/>
            </a:xfrm>
          </p:grpSpPr>
          <p:sp>
            <p:nvSpPr>
              <p:cNvPr id="9231" name="Text Box 5"/>
              <p:cNvSpPr txBox="1">
                <a:spLocks noChangeArrowheads="1"/>
              </p:cNvSpPr>
              <p:nvPr/>
            </p:nvSpPr>
            <p:spPr bwMode="auto">
              <a:xfrm>
                <a:off x="46" y="0"/>
                <a:ext cx="2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b</a:t>
                </a:r>
              </a:p>
            </p:txBody>
          </p:sp>
          <p:sp>
            <p:nvSpPr>
              <p:cNvPr id="9232" name="Line 6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386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3" name="Text Box 7"/>
              <p:cNvSpPr txBox="1">
                <a:spLocks noChangeArrowheads="1"/>
              </p:cNvSpPr>
              <p:nvPr/>
            </p:nvSpPr>
            <p:spPr bwMode="auto">
              <a:xfrm>
                <a:off x="46" y="249"/>
                <a:ext cx="2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a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726" y="0"/>
              <a:ext cx="477" cy="696"/>
              <a:chOff x="0" y="0"/>
              <a:chExt cx="386" cy="593"/>
            </a:xfrm>
          </p:grpSpPr>
          <p:sp>
            <p:nvSpPr>
              <p:cNvPr id="9228" name="Text Box 9"/>
              <p:cNvSpPr txBox="1">
                <a:spLocks noChangeArrowheads="1"/>
              </p:cNvSpPr>
              <p:nvPr/>
            </p:nvSpPr>
            <p:spPr bwMode="auto">
              <a:xfrm>
                <a:off x="46" y="0"/>
                <a:ext cx="29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c</a:t>
                </a:r>
              </a:p>
            </p:txBody>
          </p:sp>
          <p:sp>
            <p:nvSpPr>
              <p:cNvPr id="9229" name="Line 10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386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30" name="Text Box 11"/>
              <p:cNvSpPr txBox="1">
                <a:spLocks noChangeArrowheads="1"/>
              </p:cNvSpPr>
              <p:nvPr/>
            </p:nvSpPr>
            <p:spPr bwMode="auto">
              <a:xfrm>
                <a:off x="46" y="249"/>
                <a:ext cx="294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a</a:t>
                </a:r>
              </a:p>
            </p:txBody>
          </p:sp>
        </p:grpSp>
        <p:sp>
          <p:nvSpPr>
            <p:cNvPr id="9222" name="Text Box 12"/>
            <p:cNvSpPr txBox="1">
              <a:spLocks noChangeArrowheads="1"/>
            </p:cNvSpPr>
            <p:nvPr/>
          </p:nvSpPr>
          <p:spPr bwMode="auto">
            <a:xfrm>
              <a:off x="431" y="181"/>
              <a:ext cx="31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chemeClr val="hlink"/>
                  </a:solidFill>
                  <a:latin typeface="宋体" charset="-122"/>
                </a:rPr>
                <a:t>+</a:t>
              </a:r>
            </a:p>
          </p:txBody>
        </p:sp>
        <p:sp>
          <p:nvSpPr>
            <p:cNvPr id="9223" name="Text Box 13"/>
            <p:cNvSpPr txBox="1">
              <a:spLocks noChangeArrowheads="1"/>
            </p:cNvSpPr>
            <p:nvPr/>
          </p:nvSpPr>
          <p:spPr bwMode="auto">
            <a:xfrm>
              <a:off x="1293" y="226"/>
              <a:ext cx="2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>
                  <a:solidFill>
                    <a:schemeClr val="hlink"/>
                  </a:solidFill>
                  <a:latin typeface="Tahoma" pitchFamily="34" charset="0"/>
                </a:rPr>
                <a:t>=</a:t>
              </a:r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1610" y="90"/>
              <a:ext cx="1089" cy="653"/>
              <a:chOff x="0" y="0"/>
              <a:chExt cx="386" cy="653"/>
            </a:xfrm>
          </p:grpSpPr>
          <p:sp>
            <p:nvSpPr>
              <p:cNvPr id="9225" name="Text Box 15"/>
              <p:cNvSpPr txBox="1">
                <a:spLocks noChangeArrowheads="1"/>
              </p:cNvSpPr>
              <p:nvPr/>
            </p:nvSpPr>
            <p:spPr bwMode="auto">
              <a:xfrm>
                <a:off x="46" y="0"/>
                <a:ext cx="2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600" b="1">
                    <a:solidFill>
                      <a:schemeClr val="hlink"/>
                    </a:solidFill>
                    <a:latin typeface="宋体" charset="-122"/>
                  </a:rPr>
                  <a:t> </a:t>
                </a: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b+c</a:t>
                </a:r>
              </a:p>
            </p:txBody>
          </p:sp>
          <p:sp>
            <p:nvSpPr>
              <p:cNvPr id="9226" name="Line 16"/>
              <p:cNvSpPr>
                <a:spLocks noChangeShapeType="1"/>
              </p:cNvSpPr>
              <p:nvPr/>
            </p:nvSpPr>
            <p:spPr bwMode="auto">
              <a:xfrm>
                <a:off x="0" y="363"/>
                <a:ext cx="386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27" name="Text Box 17"/>
              <p:cNvSpPr txBox="1">
                <a:spLocks noChangeArrowheads="1"/>
              </p:cNvSpPr>
              <p:nvPr/>
            </p:nvSpPr>
            <p:spPr bwMode="auto">
              <a:xfrm>
                <a:off x="46" y="249"/>
                <a:ext cx="29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600" b="1">
                    <a:solidFill>
                      <a:schemeClr val="hlink"/>
                    </a:solidFill>
                    <a:latin typeface="宋体" charset="-122"/>
                  </a:rPr>
                  <a:t>  </a:t>
                </a:r>
                <a:r>
                  <a:rPr lang="en-US" altLang="zh-CN" sz="3600" b="1">
                    <a:solidFill>
                      <a:schemeClr val="hlink"/>
                    </a:solidFill>
                    <a:latin typeface="宋体" charset="-122"/>
                  </a:rPr>
                  <a:t>a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rxk">
  <a:themeElements>
    <a:clrScheme name="rrx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rx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rx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rx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rx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773</Words>
  <PresentationFormat>全屏显示(4:3)</PresentationFormat>
  <Paragraphs>126</Paragraphs>
  <Slides>17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rrxk</vt:lpstr>
      <vt:lpstr>幻灯片 1</vt:lpstr>
      <vt:lpstr>教学目标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2015-07-13T03:35:39Z</dcterms:created>
  <dcterms:modified xsi:type="dcterms:W3CDTF">2015-07-13T05:59:53Z</dcterms:modified>
</cp:coreProperties>
</file>