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4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新课标第一网" initials="xkb1.com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64433B-5537-41A4-A109-8A8065B9C5A3}" type="datetimeFigureOut">
              <a:rPr lang="zh-CN" altLang="en-US" smtClean="0"/>
              <a:pPr/>
              <a:t>2015/7/20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9AD63D-8B30-499E-9AA1-B56D6A63FF7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8C7581-E9B8-4771-AFC9-0553E62CDB80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5CD997-0168-478B-812C-5C00A659A0DF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6EDAE0-A2B8-4F7C-8948-1C4AE23AF27B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68D6B3-DB23-4850-8455-56F6D46592EE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67F890-9F84-4E7F-9942-DDA3241A6306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3D56F2-3C31-491C-A612-2BB102740E4F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015F90-6ACB-4463-A86A-8EA0F388A290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6419AA-F91D-44BC-98F6-FF2C2D3C5DF0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9E0A6E-CF6E-463F-AA9B-5D82B443E8FD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D4A093-99E1-4633-B0B9-0E5DB77195AD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0B273C-C812-4C44-A6BA-968A3C3520B2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24D272B-E37C-4BEA-B7BB-6438DEBC91F9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1908175" y="1268413"/>
            <a:ext cx="5616575" cy="20875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隶书"/>
                <a:ea typeface="隶书"/>
              </a:rPr>
              <a:t>数的运算一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30" name="Picture 6"/>
          <p:cNvPicPr>
            <a:picLocks noChangeAspect="1" noChangeArrowheads="1"/>
          </p:cNvPicPr>
          <p:nvPr/>
        </p:nvPicPr>
        <p:blipFill>
          <a:blip r:embed="rId2">
            <a:lum bright="-28000" contrast="50000"/>
          </a:blip>
          <a:srcRect/>
          <a:stretch>
            <a:fillRect/>
          </a:stretch>
        </p:blipFill>
        <p:spPr bwMode="auto">
          <a:xfrm>
            <a:off x="642910" y="1142984"/>
            <a:ext cx="7200900" cy="1025525"/>
          </a:xfrm>
          <a:prstGeom prst="rect">
            <a:avLst/>
          </a:prstGeom>
          <a:noFill/>
        </p:spPr>
      </p:pic>
      <p:pic>
        <p:nvPicPr>
          <p:cNvPr id="26631" name="Picture 7"/>
          <p:cNvPicPr>
            <a:picLocks noChangeAspect="1" noChangeArrowheads="1"/>
          </p:cNvPicPr>
          <p:nvPr/>
        </p:nvPicPr>
        <p:blipFill>
          <a:blip r:embed="rId3">
            <a:lum bright="-28000" contrast="50000"/>
          </a:blip>
          <a:srcRect/>
          <a:stretch>
            <a:fillRect/>
          </a:stretch>
        </p:blipFill>
        <p:spPr bwMode="auto">
          <a:xfrm>
            <a:off x="755650" y="3573463"/>
            <a:ext cx="7416800" cy="1049337"/>
          </a:xfrm>
          <a:prstGeom prst="rect">
            <a:avLst/>
          </a:prstGeom>
          <a:noFill/>
        </p:spPr>
      </p:pic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428596" y="500042"/>
            <a:ext cx="74898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/>
              <a:t>3</a:t>
            </a:r>
            <a:r>
              <a:rPr lang="zh-CN" altLang="en-US" sz="3200" b="1" dirty="0"/>
              <a:t>、计算下面各题并验算。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Text Box 2"/>
          <p:cNvSpPr txBox="1">
            <a:spLocks noChangeArrowheads="1"/>
          </p:cNvSpPr>
          <p:nvPr/>
        </p:nvSpPr>
        <p:spPr bwMode="auto">
          <a:xfrm>
            <a:off x="1258888" y="1557338"/>
            <a:ext cx="6480175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6000" dirty="0">
                <a:latin typeface="Comic Sans MS" pitchFamily="66" charset="0"/>
                <a:ea typeface="方正静蕾简体" pitchFamily="2" charset="-122"/>
              </a:rPr>
              <a:t>书到用时方恨少；</a:t>
            </a:r>
          </a:p>
          <a:p>
            <a:pPr>
              <a:lnSpc>
                <a:spcPct val="150000"/>
              </a:lnSpc>
            </a:pPr>
            <a:r>
              <a:rPr kumimoji="1" lang="zh-CN" altLang="en-US" sz="6000" dirty="0">
                <a:latin typeface="Comic Sans MS" pitchFamily="66" charset="0"/>
                <a:ea typeface="方正静蕾简体" pitchFamily="2" charset="-122"/>
              </a:rPr>
              <a:t>学富五车不为多。</a:t>
            </a:r>
            <a:endParaRPr kumimoji="1" lang="zh-CN" altLang="en-US" sz="9600" dirty="0">
              <a:solidFill>
                <a:srgbClr val="FFFFFF"/>
              </a:solidFill>
              <a:latin typeface="方正卡通简体" pitchFamily="65" charset="-122"/>
              <a:ea typeface="方正静蕾简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7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45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6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620713"/>
            <a:ext cx="9036050" cy="5256212"/>
          </a:xfrm>
        </p:spPr>
        <p:txBody>
          <a:bodyPr/>
          <a:lstStyle/>
          <a:p>
            <a:r>
              <a:rPr lang="zh-CN" altLang="en-US" sz="3600" b="1"/>
              <a:t>通常所说的四则运算是指什么？</a:t>
            </a:r>
          </a:p>
          <a:p>
            <a:r>
              <a:rPr lang="zh-CN" altLang="en-US" sz="3600" b="1">
                <a:solidFill>
                  <a:srgbClr val="FF0066"/>
                </a:solidFill>
              </a:rPr>
              <a:t>加法、减法、乘法、除法</a:t>
            </a:r>
          </a:p>
          <a:p>
            <a:r>
              <a:rPr lang="zh-CN" altLang="en-US" sz="3600" b="1"/>
              <a:t>整数加、减法是怎样计算的？</a:t>
            </a:r>
          </a:p>
          <a:p>
            <a:r>
              <a:rPr lang="zh-CN" altLang="en-US" sz="3600" b="1">
                <a:solidFill>
                  <a:srgbClr val="FF0066"/>
                </a:solidFill>
              </a:rPr>
              <a:t>相同数位对齐，从个位加、减起。</a:t>
            </a:r>
          </a:p>
          <a:p>
            <a:r>
              <a:rPr lang="zh-CN" altLang="en-US" sz="3600" b="1"/>
              <a:t>小数加、减法是怎样计算的？</a:t>
            </a:r>
          </a:p>
          <a:p>
            <a:r>
              <a:rPr lang="zh-CN" altLang="en-US" sz="3600" b="1">
                <a:solidFill>
                  <a:srgbClr val="FF0066"/>
                </a:solidFill>
              </a:rPr>
              <a:t>小数点对齐，从最低位加、减起。</a:t>
            </a:r>
          </a:p>
          <a:p>
            <a:r>
              <a:rPr lang="zh-CN" altLang="en-US" sz="3600" b="1"/>
              <a:t>整数、小数的加、减法计算时有什么相同的地方？</a:t>
            </a:r>
          </a:p>
          <a:p>
            <a:pPr>
              <a:buFontTx/>
              <a:buNone/>
            </a:pPr>
            <a:endParaRPr lang="zh-CN" altLang="en-US" sz="3600" b="1"/>
          </a:p>
          <a:p>
            <a:endParaRPr lang="en-US" altLang="zh-CN" sz="36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23850" y="2060575"/>
            <a:ext cx="8316913" cy="3024188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zh-CN" altLang="en-US" sz="3600" b="1"/>
              <a:t>分数加减法是怎样计算的？</a:t>
            </a:r>
          </a:p>
          <a:p>
            <a:pPr>
              <a:lnSpc>
                <a:spcPct val="90000"/>
              </a:lnSpc>
            </a:pPr>
            <a:r>
              <a:rPr lang="zh-CN" altLang="en-US" sz="3600" b="1">
                <a:solidFill>
                  <a:srgbClr val="FF0066"/>
                </a:solidFill>
              </a:rPr>
              <a:t>同分母分数相加减，分母不变，分子相加减。</a:t>
            </a:r>
          </a:p>
          <a:p>
            <a:pPr>
              <a:lnSpc>
                <a:spcPct val="90000"/>
              </a:lnSpc>
            </a:pPr>
            <a:r>
              <a:rPr lang="zh-CN" altLang="en-US" sz="3600" b="1">
                <a:solidFill>
                  <a:srgbClr val="000099"/>
                </a:solidFill>
              </a:rPr>
              <a:t>异分母分数相加减，先通分，再按照同分母分数相加减的方法进行计算。</a:t>
            </a:r>
          </a:p>
          <a:p>
            <a:pPr>
              <a:lnSpc>
                <a:spcPct val="90000"/>
              </a:lnSpc>
            </a:pPr>
            <a:endParaRPr lang="en-US" altLang="zh-CN" sz="36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2">
            <a:lum bright="-30000" contrast="48000"/>
          </a:blip>
          <a:srcRect/>
          <a:stretch>
            <a:fillRect/>
          </a:stretch>
        </p:blipFill>
        <p:spPr bwMode="auto">
          <a:xfrm>
            <a:off x="214282" y="642918"/>
            <a:ext cx="8785225" cy="2408237"/>
          </a:xfrm>
          <a:prstGeom prst="rect">
            <a:avLst/>
          </a:prstGeom>
          <a:noFill/>
        </p:spPr>
      </p:pic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1116013" y="3068638"/>
            <a:ext cx="8651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/>
              <a:t>26</a:t>
            </a: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900113" y="3644900"/>
            <a:ext cx="12969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/>
              <a:t>226</a:t>
            </a:r>
          </a:p>
        </p:txBody>
      </p:sp>
      <p:sp>
        <p:nvSpPr>
          <p:cNvPr id="19464" name="Line 8"/>
          <p:cNvSpPr>
            <a:spLocks noChangeShapeType="1"/>
          </p:cNvSpPr>
          <p:nvPr/>
        </p:nvSpPr>
        <p:spPr bwMode="auto">
          <a:xfrm>
            <a:off x="539750" y="4221163"/>
            <a:ext cx="14398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900113" y="4221163"/>
            <a:ext cx="12969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/>
              <a:t>252</a:t>
            </a:r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2555875" y="2997200"/>
            <a:ext cx="12969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/>
              <a:t>0.42</a:t>
            </a:r>
          </a:p>
        </p:txBody>
      </p:sp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2051050" y="3573463"/>
            <a:ext cx="18002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/>
              <a:t>－</a:t>
            </a:r>
            <a:r>
              <a:rPr lang="en-US" altLang="zh-CN" sz="3600" b="1"/>
              <a:t>0.03</a:t>
            </a:r>
          </a:p>
        </p:txBody>
      </p:sp>
      <p:sp>
        <p:nvSpPr>
          <p:cNvPr id="19468" name="Line 12"/>
          <p:cNvSpPr>
            <a:spLocks noChangeShapeType="1"/>
          </p:cNvSpPr>
          <p:nvPr/>
        </p:nvSpPr>
        <p:spPr bwMode="auto">
          <a:xfrm>
            <a:off x="2195513" y="4221163"/>
            <a:ext cx="143986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9470" name="Text Box 14"/>
          <p:cNvSpPr txBox="1">
            <a:spLocks noChangeArrowheads="1"/>
          </p:cNvSpPr>
          <p:nvPr/>
        </p:nvSpPr>
        <p:spPr bwMode="auto">
          <a:xfrm>
            <a:off x="2484438" y="4292600"/>
            <a:ext cx="12969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/>
              <a:t>0.39</a:t>
            </a:r>
          </a:p>
        </p:txBody>
      </p:sp>
      <p:sp>
        <p:nvSpPr>
          <p:cNvPr id="19493" name="Text Box 37"/>
          <p:cNvSpPr txBox="1">
            <a:spLocks noChangeArrowheads="1"/>
          </p:cNvSpPr>
          <p:nvPr/>
        </p:nvSpPr>
        <p:spPr bwMode="auto">
          <a:xfrm>
            <a:off x="4284663" y="3357563"/>
            <a:ext cx="381635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000099"/>
                </a:solidFill>
              </a:rPr>
              <a:t>计算加减法时，都要把相同数位上的数字对齐。</a:t>
            </a:r>
          </a:p>
        </p:txBody>
      </p:sp>
      <p:sp>
        <p:nvSpPr>
          <p:cNvPr id="19494" name="Rectangle 38"/>
          <p:cNvSpPr>
            <a:spLocks noChangeArrowheads="1"/>
          </p:cNvSpPr>
          <p:nvPr/>
        </p:nvSpPr>
        <p:spPr bwMode="auto">
          <a:xfrm>
            <a:off x="250825" y="3430588"/>
            <a:ext cx="946150" cy="1006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kumimoji="1" lang="en-US" altLang="zh-CN" sz="6000" b="1">
                <a:latin typeface="Times New Roman" pitchFamily="18" charset="0"/>
              </a:rPr>
              <a:t>﹢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9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9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/>
      <p:bldP spid="19463" grpId="0"/>
      <p:bldP spid="19464" grpId="0" animBg="1"/>
      <p:bldP spid="19465" grpId="0"/>
      <p:bldP spid="19466" grpId="0"/>
      <p:bldP spid="19467" grpId="0"/>
      <p:bldP spid="19468" grpId="0" animBg="1"/>
      <p:bldP spid="19470" grpId="0"/>
      <p:bldP spid="19493" grpId="0"/>
      <p:bldP spid="1949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828675" y="3765550"/>
            <a:ext cx="882650" cy="1004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en-US" altLang="zh-CN" sz="6000" b="1">
                <a:latin typeface="Times New Roman" pitchFamily="18" charset="0"/>
              </a:rPr>
              <a:t>=</a:t>
            </a:r>
          </a:p>
        </p:txBody>
      </p:sp>
      <p:graphicFrame>
        <p:nvGraphicFramePr>
          <p:cNvPr id="21507" name="Object 3"/>
          <p:cNvGraphicFramePr>
            <a:graphicFrameLocks noChangeAspect="1"/>
          </p:cNvGraphicFramePr>
          <p:nvPr/>
        </p:nvGraphicFramePr>
        <p:xfrm>
          <a:off x="1547813" y="3573463"/>
          <a:ext cx="977900" cy="1335087"/>
        </p:xfrm>
        <a:graphic>
          <a:graphicData uri="http://schemas.openxmlformats.org/presentationml/2006/ole">
            <p:oleObj spid="_x0000_s2050" name="公式" r:id="rId3" imgW="203040" imgH="406080" progId="Equation.3">
              <p:embed/>
            </p:oleObj>
          </a:graphicData>
        </a:graphic>
      </p:graphicFrame>
      <p:graphicFrame>
        <p:nvGraphicFramePr>
          <p:cNvPr id="21508" name="Object 4"/>
          <p:cNvGraphicFramePr>
            <a:graphicFrameLocks noChangeAspect="1"/>
          </p:cNvGraphicFramePr>
          <p:nvPr/>
        </p:nvGraphicFramePr>
        <p:xfrm>
          <a:off x="2700338" y="1196975"/>
          <a:ext cx="801687" cy="1439863"/>
        </p:xfrm>
        <a:graphic>
          <a:graphicData uri="http://schemas.openxmlformats.org/presentationml/2006/ole">
            <p:oleObj spid="_x0000_s2051" name="公式" r:id="rId4" imgW="152334" imgH="393529" progId="Equation.3">
              <p:embed/>
            </p:oleObj>
          </a:graphicData>
        </a:graphic>
      </p:graphicFrame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1763713" y="1412875"/>
            <a:ext cx="946150" cy="1006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kumimoji="1" lang="en-US" altLang="zh-CN" sz="6000" b="1">
                <a:latin typeface="Times New Roman" pitchFamily="18" charset="0"/>
              </a:rPr>
              <a:t>﹢</a:t>
            </a:r>
          </a:p>
        </p:txBody>
      </p:sp>
      <p:graphicFrame>
        <p:nvGraphicFramePr>
          <p:cNvPr id="21510" name="Object 6"/>
          <p:cNvGraphicFramePr>
            <a:graphicFrameLocks noChangeAspect="1"/>
          </p:cNvGraphicFramePr>
          <p:nvPr/>
        </p:nvGraphicFramePr>
        <p:xfrm>
          <a:off x="1116013" y="1196975"/>
          <a:ext cx="909637" cy="1366838"/>
        </p:xfrm>
        <a:graphic>
          <a:graphicData uri="http://schemas.openxmlformats.org/presentationml/2006/ole">
            <p:oleObj spid="_x0000_s2052" name="公式" r:id="rId5" imgW="152334" imgH="393529" progId="Equation.3">
              <p:embed/>
            </p:oleObj>
          </a:graphicData>
        </a:graphic>
      </p:graphicFrame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971550" y="2638425"/>
            <a:ext cx="431800" cy="8239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en-US" altLang="zh-CN" sz="4800" b="1">
                <a:latin typeface="Times New Roman" pitchFamily="18" charset="0"/>
              </a:rPr>
              <a:t>=</a:t>
            </a:r>
          </a:p>
        </p:txBody>
      </p:sp>
      <p:graphicFrame>
        <p:nvGraphicFramePr>
          <p:cNvPr id="21512" name="Object 8"/>
          <p:cNvGraphicFramePr>
            <a:graphicFrameLocks noChangeAspect="1"/>
          </p:cNvGraphicFramePr>
          <p:nvPr/>
        </p:nvGraphicFramePr>
        <p:xfrm>
          <a:off x="1476375" y="2420938"/>
          <a:ext cx="1022350" cy="1296987"/>
        </p:xfrm>
        <a:graphic>
          <a:graphicData uri="http://schemas.openxmlformats.org/presentationml/2006/ole">
            <p:oleObj spid="_x0000_s2053" name="公式" r:id="rId6" imgW="215640" imgH="393480" progId="Equation.3">
              <p:embed/>
            </p:oleObj>
          </a:graphicData>
        </a:graphic>
      </p:graphicFrame>
      <p:sp>
        <p:nvSpPr>
          <p:cNvPr id="21513" name="Rectangle 9"/>
          <p:cNvSpPr>
            <a:spLocks noChangeArrowheads="1"/>
          </p:cNvSpPr>
          <p:nvPr/>
        </p:nvSpPr>
        <p:spPr bwMode="auto">
          <a:xfrm>
            <a:off x="2124075" y="2565400"/>
            <a:ext cx="946150" cy="1006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kumimoji="1" lang="en-US" altLang="zh-CN" sz="6000" b="1">
                <a:latin typeface="Times New Roman" pitchFamily="18" charset="0"/>
              </a:rPr>
              <a:t>﹢</a:t>
            </a:r>
          </a:p>
        </p:txBody>
      </p:sp>
      <p:graphicFrame>
        <p:nvGraphicFramePr>
          <p:cNvPr id="21514" name="Object 10"/>
          <p:cNvGraphicFramePr>
            <a:graphicFrameLocks noChangeAspect="1"/>
          </p:cNvGraphicFramePr>
          <p:nvPr/>
        </p:nvGraphicFramePr>
        <p:xfrm>
          <a:off x="2771775" y="2420938"/>
          <a:ext cx="1077913" cy="1366837"/>
        </p:xfrm>
        <a:graphic>
          <a:graphicData uri="http://schemas.openxmlformats.org/presentationml/2006/ole">
            <p:oleObj spid="_x0000_s2054" name="公式" r:id="rId7" imgW="215640" imgH="393480" progId="Equation.3">
              <p:embed/>
            </p:oleObj>
          </a:graphicData>
        </a:graphic>
      </p:graphicFrame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5364163" y="1196975"/>
            <a:ext cx="2519362" cy="1439863"/>
            <a:chOff x="3152" y="2115"/>
            <a:chExt cx="983" cy="544"/>
          </a:xfrm>
        </p:grpSpPr>
        <p:graphicFrame>
          <p:nvGraphicFramePr>
            <p:cNvPr id="21516" name="Object 12"/>
            <p:cNvGraphicFramePr>
              <a:graphicFrameLocks noChangeAspect="1"/>
            </p:cNvGraphicFramePr>
            <p:nvPr/>
          </p:nvGraphicFramePr>
          <p:xfrm>
            <a:off x="3832" y="2115"/>
            <a:ext cx="303" cy="544"/>
          </p:xfrm>
          <a:graphic>
            <a:graphicData uri="http://schemas.openxmlformats.org/presentationml/2006/ole">
              <p:oleObj spid="_x0000_s2055" name="公式" r:id="rId8" imgW="152334" imgH="393529" progId="Equation.3">
                <p:embed/>
              </p:oleObj>
            </a:graphicData>
          </a:graphic>
        </p:graphicFrame>
        <p:sp>
          <p:nvSpPr>
            <p:cNvPr id="21517" name="Rectangle 13"/>
            <p:cNvSpPr>
              <a:spLocks noChangeArrowheads="1"/>
            </p:cNvSpPr>
            <p:nvPr/>
          </p:nvSpPr>
          <p:spPr bwMode="auto">
            <a:xfrm>
              <a:off x="3489" y="2203"/>
              <a:ext cx="335" cy="3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kumimoji="1" lang="en-US" altLang="zh-CN" sz="6000" b="1">
                  <a:latin typeface="Times New Roman" pitchFamily="18" charset="0"/>
                </a:rPr>
                <a:t>﹢</a:t>
              </a:r>
            </a:p>
          </p:txBody>
        </p:sp>
        <p:graphicFrame>
          <p:nvGraphicFramePr>
            <p:cNvPr id="21518" name="Object 14"/>
            <p:cNvGraphicFramePr>
              <a:graphicFrameLocks noChangeAspect="1"/>
            </p:cNvGraphicFramePr>
            <p:nvPr/>
          </p:nvGraphicFramePr>
          <p:xfrm>
            <a:off x="3152" y="2115"/>
            <a:ext cx="362" cy="544"/>
          </p:xfrm>
          <a:graphic>
            <a:graphicData uri="http://schemas.openxmlformats.org/presentationml/2006/ole">
              <p:oleObj spid="_x0000_s2056" name="公式" r:id="rId9" imgW="152334" imgH="393529" progId="Equation.3">
                <p:embed/>
              </p:oleObj>
            </a:graphicData>
          </a:graphic>
        </p:graphicFrame>
      </p:grp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5003800" y="2708275"/>
            <a:ext cx="2735263" cy="823913"/>
            <a:chOff x="1565" y="2205"/>
            <a:chExt cx="1269" cy="519"/>
          </a:xfrm>
        </p:grpSpPr>
        <p:sp>
          <p:nvSpPr>
            <p:cNvPr id="21520" name="Text Box 16"/>
            <p:cNvSpPr txBox="1">
              <a:spLocks noChangeArrowheads="1"/>
            </p:cNvSpPr>
            <p:nvPr/>
          </p:nvSpPr>
          <p:spPr bwMode="auto">
            <a:xfrm>
              <a:off x="1565" y="2205"/>
              <a:ext cx="272" cy="51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1" lang="en-US" altLang="zh-CN" sz="4800" b="1">
                  <a:latin typeface="Times New Roman" pitchFamily="18" charset="0"/>
                </a:rPr>
                <a:t>=</a:t>
              </a:r>
            </a:p>
          </p:txBody>
        </p:sp>
        <p:sp>
          <p:nvSpPr>
            <p:cNvPr id="21521" name="Text Box 17"/>
            <p:cNvSpPr txBox="1">
              <a:spLocks noChangeArrowheads="1"/>
            </p:cNvSpPr>
            <p:nvPr/>
          </p:nvSpPr>
          <p:spPr bwMode="auto">
            <a:xfrm>
              <a:off x="1791" y="2205"/>
              <a:ext cx="1043" cy="48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1" lang="en-US" altLang="zh-CN" sz="4400" b="1">
                  <a:latin typeface="Times New Roman" pitchFamily="18" charset="0"/>
                </a:rPr>
                <a:t>0.5+0.4</a:t>
              </a:r>
            </a:p>
          </p:txBody>
        </p:sp>
      </p:grp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5003800" y="3500438"/>
            <a:ext cx="1800225" cy="896937"/>
            <a:chOff x="2744" y="2205"/>
            <a:chExt cx="726" cy="565"/>
          </a:xfrm>
        </p:grpSpPr>
        <p:sp>
          <p:nvSpPr>
            <p:cNvPr id="21523" name="Text Box 19"/>
            <p:cNvSpPr txBox="1">
              <a:spLocks noChangeArrowheads="1"/>
            </p:cNvSpPr>
            <p:nvPr/>
          </p:nvSpPr>
          <p:spPr bwMode="auto">
            <a:xfrm>
              <a:off x="2744" y="2205"/>
              <a:ext cx="272" cy="51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1" lang="en-US" altLang="zh-CN" sz="4800" b="1">
                  <a:latin typeface="Times New Roman" pitchFamily="18" charset="0"/>
                </a:rPr>
                <a:t>=</a:t>
              </a:r>
            </a:p>
          </p:txBody>
        </p:sp>
        <p:sp>
          <p:nvSpPr>
            <p:cNvPr id="21524" name="Text Box 20"/>
            <p:cNvSpPr txBox="1">
              <a:spLocks noChangeArrowheads="1"/>
            </p:cNvSpPr>
            <p:nvPr/>
          </p:nvSpPr>
          <p:spPr bwMode="auto">
            <a:xfrm>
              <a:off x="3061" y="2251"/>
              <a:ext cx="409" cy="51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1" lang="en-US" altLang="zh-CN" sz="4800" b="1">
                  <a:latin typeface="Times New Roman" pitchFamily="18" charset="0"/>
                </a:rPr>
                <a:t>0.9</a:t>
              </a:r>
            </a:p>
          </p:txBody>
        </p:sp>
      </p:grpSp>
      <p:sp>
        <p:nvSpPr>
          <p:cNvPr id="21525" name="Oval 21"/>
          <p:cNvSpPr>
            <a:spLocks noChangeArrowheads="1"/>
          </p:cNvSpPr>
          <p:nvPr/>
        </p:nvSpPr>
        <p:spPr bwMode="auto">
          <a:xfrm>
            <a:off x="3000364" y="500042"/>
            <a:ext cx="2663825" cy="647700"/>
          </a:xfrm>
          <a:prstGeom prst="ellipse">
            <a:avLst/>
          </a:prstGeom>
          <a:solidFill>
            <a:srgbClr val="FF66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kumimoji="1" lang="zh-CN" altLang="en-US" sz="3600" b="1" dirty="0">
                <a:latin typeface="Times New Roman" pitchFamily="18" charset="0"/>
              </a:rPr>
              <a:t>算法整理</a:t>
            </a:r>
            <a:r>
              <a:rPr kumimoji="1" lang="en-US" altLang="zh-CN" sz="3600" b="1" dirty="0">
                <a:latin typeface="Times New Roman" pitchFamily="18" charset="0"/>
              </a:rPr>
              <a:t>:</a:t>
            </a:r>
          </a:p>
        </p:txBody>
      </p:sp>
      <p:sp>
        <p:nvSpPr>
          <p:cNvPr id="21526" name="Text Box 22"/>
          <p:cNvSpPr txBox="1">
            <a:spLocks noChangeArrowheads="1"/>
          </p:cNvSpPr>
          <p:nvPr/>
        </p:nvSpPr>
        <p:spPr bwMode="auto">
          <a:xfrm>
            <a:off x="1116013" y="5157788"/>
            <a:ext cx="71278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000099"/>
                </a:solidFill>
              </a:rPr>
              <a:t>计算分数或小数加减法时，都要把相同数位上的数字对齐。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1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21511" grpId="0"/>
      <p:bldP spid="21513" grpId="0"/>
      <p:bldP spid="215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642918"/>
            <a:ext cx="9036050" cy="611981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zh-CN" altLang="en-US" sz="3600" b="1" dirty="0"/>
              <a:t>小数乘法和除法是怎样计算的？</a:t>
            </a:r>
          </a:p>
          <a:p>
            <a:pPr>
              <a:lnSpc>
                <a:spcPct val="90000"/>
              </a:lnSpc>
            </a:pPr>
            <a:r>
              <a:rPr lang="zh-CN" altLang="en-US" sz="3600" b="1" dirty="0">
                <a:solidFill>
                  <a:srgbClr val="FF0066"/>
                </a:solidFill>
              </a:rPr>
              <a:t>小数乘法先按整数乘法算，再根据因数里一共有几位小数，在积里点上小数点。</a:t>
            </a:r>
          </a:p>
          <a:p>
            <a:pPr>
              <a:lnSpc>
                <a:spcPct val="90000"/>
              </a:lnSpc>
            </a:pPr>
            <a:r>
              <a:rPr lang="zh-CN" altLang="en-US" sz="3600" b="1" dirty="0">
                <a:solidFill>
                  <a:srgbClr val="000099"/>
                </a:solidFill>
                <a:ea typeface="楷体_GB2312" pitchFamily="49" charset="-122"/>
              </a:rPr>
              <a:t>小数除法转化成除数是整数来除，同样注意小数点的处理。</a:t>
            </a:r>
          </a:p>
          <a:p>
            <a:pPr>
              <a:lnSpc>
                <a:spcPct val="90000"/>
              </a:lnSpc>
            </a:pPr>
            <a:r>
              <a:rPr lang="zh-CN" altLang="en-US" sz="3600" b="1" dirty="0"/>
              <a:t>分数乘法和除法是怎样计算的？</a:t>
            </a:r>
          </a:p>
          <a:p>
            <a:pPr>
              <a:lnSpc>
                <a:spcPct val="90000"/>
              </a:lnSpc>
            </a:pPr>
            <a:r>
              <a:rPr lang="zh-CN" altLang="en-US" sz="3600" b="1" dirty="0">
                <a:solidFill>
                  <a:srgbClr val="FF0066"/>
                </a:solidFill>
              </a:rPr>
              <a:t>分数乘法，用分子相乘的积作分子，用分母相乘的积作分母。</a:t>
            </a:r>
          </a:p>
          <a:p>
            <a:pPr>
              <a:lnSpc>
                <a:spcPct val="90000"/>
              </a:lnSpc>
            </a:pPr>
            <a:r>
              <a:rPr lang="zh-CN" altLang="en-US" sz="3600" b="1" dirty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分数除法，甲数除以乙数（</a:t>
            </a:r>
            <a:r>
              <a:rPr lang="en-US" altLang="zh-CN" sz="3600" b="1" dirty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0</a:t>
            </a:r>
            <a:r>
              <a:rPr lang="zh-CN" altLang="en-US" sz="3600" b="1" dirty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除外）等于甲数乘乙数的倒数。</a:t>
            </a:r>
          </a:p>
          <a:p>
            <a:pPr>
              <a:lnSpc>
                <a:spcPct val="90000"/>
              </a:lnSpc>
            </a:pPr>
            <a:endParaRPr lang="en-US" altLang="zh-CN" sz="3600" b="1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225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225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225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607" name="图片 77"/>
          <p:cNvPicPr>
            <a:picLocks noChangeAspect="1" noChangeArrowheads="1"/>
          </p:cNvPicPr>
          <p:nvPr/>
        </p:nvPicPr>
        <p:blipFill>
          <a:blip r:embed="rId2">
            <a:lum bright="-24000" contrast="42000"/>
          </a:blip>
          <a:srcRect l="11162" t="30078" r="10768" b="53496"/>
          <a:stretch>
            <a:fillRect/>
          </a:stretch>
        </p:blipFill>
        <p:spPr bwMode="auto">
          <a:xfrm>
            <a:off x="0" y="785794"/>
            <a:ext cx="8461406" cy="4945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2571736" y="1716080"/>
            <a:ext cx="10080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rgbClr val="FF0066"/>
                </a:solidFill>
              </a:rPr>
              <a:t>42</a:t>
            </a:r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2643174" y="3571876"/>
            <a:ext cx="10080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rgbClr val="FF0066"/>
                </a:solidFill>
              </a:rPr>
              <a:t>4.2</a:t>
            </a:r>
          </a:p>
        </p:txBody>
      </p:sp>
      <p:sp>
        <p:nvSpPr>
          <p:cNvPr id="23561" name="Text Box 9"/>
          <p:cNvSpPr txBox="1">
            <a:spLocks noChangeArrowheads="1"/>
          </p:cNvSpPr>
          <p:nvPr/>
        </p:nvSpPr>
        <p:spPr bwMode="auto">
          <a:xfrm>
            <a:off x="5000628" y="1716080"/>
            <a:ext cx="1152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rgbClr val="FF0066"/>
                </a:solidFill>
              </a:rPr>
              <a:t> </a:t>
            </a:r>
            <a:r>
              <a:rPr lang="en-US" altLang="zh-CN" sz="3600" b="1" dirty="0" smtClean="0">
                <a:solidFill>
                  <a:srgbClr val="FF0066"/>
                </a:solidFill>
              </a:rPr>
              <a:t>2.2</a:t>
            </a:r>
            <a:endParaRPr lang="en-US" altLang="zh-CN" sz="3600" b="1" dirty="0">
              <a:solidFill>
                <a:srgbClr val="FF0066"/>
              </a:solidFill>
            </a:endParaRPr>
          </a:p>
        </p:txBody>
      </p:sp>
      <p:sp>
        <p:nvSpPr>
          <p:cNvPr id="23562" name="Text Box 10"/>
          <p:cNvSpPr txBox="1">
            <a:spLocks noChangeArrowheads="1"/>
          </p:cNvSpPr>
          <p:nvPr/>
        </p:nvSpPr>
        <p:spPr bwMode="auto">
          <a:xfrm>
            <a:off x="2571736" y="2643182"/>
            <a:ext cx="13668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rgbClr val="FF0066"/>
                </a:solidFill>
              </a:rPr>
              <a:t>52</a:t>
            </a:r>
          </a:p>
        </p:txBody>
      </p:sp>
      <p:sp>
        <p:nvSpPr>
          <p:cNvPr id="23563" name="Text Box 11"/>
          <p:cNvSpPr txBox="1">
            <a:spLocks noChangeArrowheads="1"/>
          </p:cNvSpPr>
          <p:nvPr/>
        </p:nvSpPr>
        <p:spPr bwMode="auto">
          <a:xfrm>
            <a:off x="8143900" y="2643182"/>
            <a:ext cx="13684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rgbClr val="FF0066"/>
                </a:solidFill>
              </a:rPr>
              <a:t>2.3</a:t>
            </a:r>
          </a:p>
        </p:txBody>
      </p:sp>
      <p:sp>
        <p:nvSpPr>
          <p:cNvPr id="23564" name="Text Box 12"/>
          <p:cNvSpPr txBox="1">
            <a:spLocks noChangeArrowheads="1"/>
          </p:cNvSpPr>
          <p:nvPr/>
        </p:nvSpPr>
        <p:spPr bwMode="auto">
          <a:xfrm>
            <a:off x="5357818" y="3571876"/>
            <a:ext cx="13684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rgbClr val="FF0066"/>
                </a:solidFill>
              </a:rPr>
              <a:t>0.08</a:t>
            </a:r>
          </a:p>
        </p:txBody>
      </p:sp>
      <p:sp>
        <p:nvSpPr>
          <p:cNvPr id="23565" name="Text Box 13"/>
          <p:cNvSpPr txBox="1">
            <a:spLocks noChangeArrowheads="1"/>
          </p:cNvSpPr>
          <p:nvPr/>
        </p:nvSpPr>
        <p:spPr bwMode="auto">
          <a:xfrm>
            <a:off x="7786710" y="1716080"/>
            <a:ext cx="13684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rgbClr val="FF0066"/>
                </a:solidFill>
              </a:rPr>
              <a:t>1.8</a:t>
            </a:r>
          </a:p>
        </p:txBody>
      </p:sp>
      <p:sp>
        <p:nvSpPr>
          <p:cNvPr id="23566" name="Text Box 14"/>
          <p:cNvSpPr txBox="1">
            <a:spLocks noChangeArrowheads="1"/>
          </p:cNvSpPr>
          <p:nvPr/>
        </p:nvSpPr>
        <p:spPr bwMode="auto">
          <a:xfrm>
            <a:off x="5143504" y="2644774"/>
            <a:ext cx="13684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rgbClr val="FF0066"/>
                </a:solidFill>
              </a:rPr>
              <a:t>4.5</a:t>
            </a: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2484438" y="4581525"/>
            <a:ext cx="457200" cy="1036638"/>
            <a:chOff x="1680" y="1728"/>
            <a:chExt cx="288" cy="653"/>
          </a:xfrm>
        </p:grpSpPr>
        <p:sp>
          <p:nvSpPr>
            <p:cNvPr id="23568" name="Line 16"/>
            <p:cNvSpPr>
              <a:spLocks noChangeShapeType="1"/>
            </p:cNvSpPr>
            <p:nvPr/>
          </p:nvSpPr>
          <p:spPr bwMode="auto">
            <a:xfrm>
              <a:off x="1680" y="2064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69" name="Text Box 17"/>
            <p:cNvSpPr txBox="1">
              <a:spLocks noChangeArrowheads="1"/>
            </p:cNvSpPr>
            <p:nvPr/>
          </p:nvSpPr>
          <p:spPr bwMode="auto">
            <a:xfrm>
              <a:off x="1680" y="2016"/>
              <a:ext cx="19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 b="1">
                  <a:solidFill>
                    <a:srgbClr val="FF0066"/>
                  </a:solidFill>
                </a:rPr>
                <a:t>6</a:t>
              </a:r>
            </a:p>
          </p:txBody>
        </p:sp>
        <p:sp>
          <p:nvSpPr>
            <p:cNvPr id="23570" name="Text Box 18"/>
            <p:cNvSpPr txBox="1">
              <a:spLocks noChangeArrowheads="1"/>
            </p:cNvSpPr>
            <p:nvPr/>
          </p:nvSpPr>
          <p:spPr bwMode="auto">
            <a:xfrm>
              <a:off x="1680" y="1728"/>
              <a:ext cx="19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 b="1">
                  <a:solidFill>
                    <a:srgbClr val="FF0066"/>
                  </a:solidFill>
                </a:rPr>
                <a:t>5</a:t>
              </a:r>
            </a:p>
          </p:txBody>
        </p:sp>
      </p:grpSp>
      <p:grpSp>
        <p:nvGrpSpPr>
          <p:cNvPr id="3" name="Group 31"/>
          <p:cNvGrpSpPr>
            <a:grpSpLocks/>
          </p:cNvGrpSpPr>
          <p:nvPr/>
        </p:nvGrpSpPr>
        <p:grpSpPr bwMode="auto">
          <a:xfrm>
            <a:off x="4067175" y="4581525"/>
            <a:ext cx="457200" cy="1036638"/>
            <a:chOff x="1680" y="1728"/>
            <a:chExt cx="288" cy="653"/>
          </a:xfrm>
        </p:grpSpPr>
        <p:sp>
          <p:nvSpPr>
            <p:cNvPr id="23584" name="Line 32"/>
            <p:cNvSpPr>
              <a:spLocks noChangeShapeType="1"/>
            </p:cNvSpPr>
            <p:nvPr/>
          </p:nvSpPr>
          <p:spPr bwMode="auto">
            <a:xfrm>
              <a:off x="1680" y="2064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5" name="Text Box 33"/>
            <p:cNvSpPr txBox="1">
              <a:spLocks noChangeArrowheads="1"/>
            </p:cNvSpPr>
            <p:nvPr/>
          </p:nvSpPr>
          <p:spPr bwMode="auto">
            <a:xfrm>
              <a:off x="1680" y="2016"/>
              <a:ext cx="19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 b="1">
                  <a:solidFill>
                    <a:srgbClr val="FF0066"/>
                  </a:solidFill>
                </a:rPr>
                <a:t>8</a:t>
              </a:r>
            </a:p>
          </p:txBody>
        </p:sp>
        <p:sp>
          <p:nvSpPr>
            <p:cNvPr id="23586" name="Text Box 34"/>
            <p:cNvSpPr txBox="1">
              <a:spLocks noChangeArrowheads="1"/>
            </p:cNvSpPr>
            <p:nvPr/>
          </p:nvSpPr>
          <p:spPr bwMode="auto">
            <a:xfrm>
              <a:off x="1680" y="1728"/>
              <a:ext cx="19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3200" b="1">
                  <a:solidFill>
                    <a:srgbClr val="FF0066"/>
                  </a:solidFill>
                </a:rPr>
                <a:t>5</a:t>
              </a:r>
            </a:p>
          </p:txBody>
        </p:sp>
      </p:grpSp>
      <p:sp>
        <p:nvSpPr>
          <p:cNvPr id="23591" name="Text Box 39"/>
          <p:cNvSpPr txBox="1">
            <a:spLocks noChangeArrowheads="1"/>
          </p:cNvSpPr>
          <p:nvPr/>
        </p:nvSpPr>
        <p:spPr bwMode="auto">
          <a:xfrm>
            <a:off x="7740650" y="4797425"/>
            <a:ext cx="10080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66"/>
                </a:solidFill>
              </a:rPr>
              <a:t>4</a:t>
            </a:r>
          </a:p>
        </p:txBody>
      </p:sp>
      <p:grpSp>
        <p:nvGrpSpPr>
          <p:cNvPr id="4" name="Group 49"/>
          <p:cNvGrpSpPr>
            <a:grpSpLocks/>
          </p:cNvGrpSpPr>
          <p:nvPr/>
        </p:nvGrpSpPr>
        <p:grpSpPr bwMode="auto">
          <a:xfrm>
            <a:off x="5724525" y="4508500"/>
            <a:ext cx="1143000" cy="1274763"/>
            <a:chOff x="2343" y="2902"/>
            <a:chExt cx="470" cy="718"/>
          </a:xfrm>
        </p:grpSpPr>
        <p:sp>
          <p:nvSpPr>
            <p:cNvPr id="23602" name="Text Box 50"/>
            <p:cNvSpPr txBox="1">
              <a:spLocks noChangeArrowheads="1"/>
            </p:cNvSpPr>
            <p:nvPr/>
          </p:nvSpPr>
          <p:spPr bwMode="auto">
            <a:xfrm>
              <a:off x="2405" y="2902"/>
              <a:ext cx="408" cy="3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4000" b="1">
                  <a:solidFill>
                    <a:srgbClr val="FF0000"/>
                  </a:solidFill>
                </a:rPr>
                <a:t> </a:t>
              </a:r>
              <a:r>
                <a:rPr lang="en-US" altLang="zh-CN" sz="3200" b="1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23603" name="Text Box 51"/>
            <p:cNvSpPr txBox="1">
              <a:spLocks noChangeArrowheads="1"/>
            </p:cNvSpPr>
            <p:nvPr/>
          </p:nvSpPr>
          <p:spPr bwMode="auto">
            <a:xfrm>
              <a:off x="2343" y="3225"/>
              <a:ext cx="454" cy="3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4000" b="1"/>
                <a:t> </a:t>
              </a:r>
              <a:r>
                <a:rPr lang="en-US" altLang="zh-CN" sz="3200" b="1">
                  <a:solidFill>
                    <a:srgbClr val="FF0000"/>
                  </a:solidFill>
                </a:rPr>
                <a:t>10</a:t>
              </a:r>
            </a:p>
          </p:txBody>
        </p:sp>
        <p:sp>
          <p:nvSpPr>
            <p:cNvPr id="23604" name="Line 52"/>
            <p:cNvSpPr>
              <a:spLocks noChangeShapeType="1"/>
            </p:cNvSpPr>
            <p:nvPr/>
          </p:nvSpPr>
          <p:spPr bwMode="auto">
            <a:xfrm>
              <a:off x="2413" y="3251"/>
              <a:ext cx="272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3608" name="Text Box 56"/>
          <p:cNvSpPr txBox="1">
            <a:spLocks noChangeArrowheads="1"/>
          </p:cNvSpPr>
          <p:nvPr/>
        </p:nvSpPr>
        <p:spPr bwMode="auto">
          <a:xfrm>
            <a:off x="8001024" y="3643314"/>
            <a:ext cx="13684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FF0066"/>
                </a:solidFill>
              </a:rPr>
              <a:t>0.005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9" grpId="0"/>
      <p:bldP spid="23560" grpId="0"/>
      <p:bldP spid="23561" grpId="0"/>
      <p:bldP spid="23562" grpId="0"/>
      <p:bldP spid="23563" grpId="0"/>
      <p:bldP spid="23564" grpId="0"/>
      <p:bldP spid="23565" grpId="0"/>
      <p:bldP spid="23566" grpId="0"/>
      <p:bldP spid="23591" grpId="0"/>
      <p:bldP spid="2360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>
            <a:lum bright="-30000" contrast="46000"/>
          </a:blip>
          <a:srcRect/>
          <a:stretch>
            <a:fillRect/>
          </a:stretch>
        </p:blipFill>
        <p:spPr bwMode="auto">
          <a:xfrm>
            <a:off x="179388" y="642917"/>
            <a:ext cx="7107256" cy="2001857"/>
          </a:xfrm>
          <a:prstGeom prst="rect">
            <a:avLst/>
          </a:prstGeom>
          <a:noFill/>
        </p:spPr>
      </p:pic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3">
            <a:lum bright="-30000" contrast="46000"/>
          </a:blip>
          <a:srcRect/>
          <a:stretch>
            <a:fillRect/>
          </a:stretch>
        </p:blipFill>
        <p:spPr bwMode="auto">
          <a:xfrm>
            <a:off x="827088" y="2997200"/>
            <a:ext cx="6192837" cy="2563813"/>
          </a:xfrm>
          <a:prstGeom prst="rect">
            <a:avLst/>
          </a:prstGeom>
          <a:noFill/>
        </p:spPr>
      </p:pic>
      <p:pic>
        <p:nvPicPr>
          <p:cNvPr id="24582" name="图片 7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0936288" y="-10533063"/>
            <a:ext cx="5807075" cy="742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7" name="Text Box 11"/>
          <p:cNvSpPr txBox="1">
            <a:spLocks noChangeArrowheads="1"/>
          </p:cNvSpPr>
          <p:nvPr/>
        </p:nvSpPr>
        <p:spPr bwMode="auto">
          <a:xfrm>
            <a:off x="3143240" y="785794"/>
            <a:ext cx="15113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rgbClr val="FF0066"/>
                </a:solidFill>
              </a:rPr>
              <a:t>=943</a:t>
            </a:r>
          </a:p>
        </p:txBody>
      </p:sp>
      <p:sp>
        <p:nvSpPr>
          <p:cNvPr id="24588" name="Text Box 12"/>
          <p:cNvSpPr txBox="1">
            <a:spLocks noChangeArrowheads="1"/>
          </p:cNvSpPr>
          <p:nvPr/>
        </p:nvSpPr>
        <p:spPr bwMode="auto">
          <a:xfrm>
            <a:off x="6858016" y="785794"/>
            <a:ext cx="16557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rgbClr val="FF0066"/>
                </a:solidFill>
              </a:rPr>
              <a:t>=4860</a:t>
            </a:r>
          </a:p>
        </p:txBody>
      </p:sp>
      <p:sp>
        <p:nvSpPr>
          <p:cNvPr id="24589" name="Text Box 13"/>
          <p:cNvSpPr txBox="1">
            <a:spLocks noChangeArrowheads="1"/>
          </p:cNvSpPr>
          <p:nvPr/>
        </p:nvSpPr>
        <p:spPr bwMode="auto">
          <a:xfrm>
            <a:off x="3286116" y="1785926"/>
            <a:ext cx="18002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rgbClr val="FF0066"/>
                </a:solidFill>
              </a:rPr>
              <a:t>=16.45</a:t>
            </a:r>
          </a:p>
        </p:txBody>
      </p:sp>
      <p:sp>
        <p:nvSpPr>
          <p:cNvPr id="24590" name="Text Box 14"/>
          <p:cNvSpPr txBox="1">
            <a:spLocks noChangeArrowheads="1"/>
          </p:cNvSpPr>
          <p:nvPr/>
        </p:nvSpPr>
        <p:spPr bwMode="auto">
          <a:xfrm>
            <a:off x="7092950" y="1773238"/>
            <a:ext cx="13684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66"/>
                </a:solidFill>
              </a:rPr>
              <a:t>=4.86</a:t>
            </a:r>
          </a:p>
        </p:txBody>
      </p:sp>
      <p:sp>
        <p:nvSpPr>
          <p:cNvPr id="24591" name="Text Box 15"/>
          <p:cNvSpPr txBox="1">
            <a:spLocks noChangeArrowheads="1"/>
          </p:cNvSpPr>
          <p:nvPr/>
        </p:nvSpPr>
        <p:spPr bwMode="auto">
          <a:xfrm>
            <a:off x="3060700" y="3359154"/>
            <a:ext cx="15113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rgbClr val="FF0066"/>
                </a:solidFill>
              </a:rPr>
              <a:t>=35</a:t>
            </a:r>
          </a:p>
        </p:txBody>
      </p:sp>
      <p:sp>
        <p:nvSpPr>
          <p:cNvPr id="24592" name="Text Box 16"/>
          <p:cNvSpPr txBox="1">
            <a:spLocks noChangeArrowheads="1"/>
          </p:cNvSpPr>
          <p:nvPr/>
        </p:nvSpPr>
        <p:spPr bwMode="auto">
          <a:xfrm>
            <a:off x="6804025" y="3290888"/>
            <a:ext cx="16557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66"/>
                </a:solidFill>
              </a:rPr>
              <a:t>=4</a:t>
            </a:r>
          </a:p>
        </p:txBody>
      </p:sp>
      <p:sp>
        <p:nvSpPr>
          <p:cNvPr id="24593" name="Text Box 17"/>
          <p:cNvSpPr txBox="1">
            <a:spLocks noChangeArrowheads="1"/>
          </p:cNvSpPr>
          <p:nvPr/>
        </p:nvSpPr>
        <p:spPr bwMode="auto">
          <a:xfrm>
            <a:off x="2987675" y="4581525"/>
            <a:ext cx="18002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0066"/>
                </a:solidFill>
              </a:rPr>
              <a:t>=35</a:t>
            </a:r>
          </a:p>
        </p:txBody>
      </p:sp>
      <p:sp>
        <p:nvSpPr>
          <p:cNvPr id="24594" name="Text Box 18"/>
          <p:cNvSpPr txBox="1">
            <a:spLocks noChangeArrowheads="1"/>
          </p:cNvSpPr>
          <p:nvPr/>
        </p:nvSpPr>
        <p:spPr bwMode="auto">
          <a:xfrm>
            <a:off x="6929454" y="4430713"/>
            <a:ext cx="13684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rgbClr val="FF0066"/>
                </a:solidFill>
              </a:rPr>
              <a:t>=81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7" grpId="0"/>
      <p:bldP spid="24588" grpId="0"/>
      <p:bldP spid="24589" grpId="0"/>
      <p:bldP spid="24590" grpId="0"/>
      <p:bldP spid="24591" grpId="0"/>
      <p:bldP spid="24592" grpId="0"/>
      <p:bldP spid="24593" grpId="0"/>
      <p:bldP spid="2459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2">
            <a:lum bright="-30000" contrast="48000"/>
          </a:blip>
          <a:srcRect/>
          <a:stretch>
            <a:fillRect/>
          </a:stretch>
        </p:blipFill>
        <p:spPr bwMode="auto">
          <a:xfrm>
            <a:off x="214282" y="1196975"/>
            <a:ext cx="8497918" cy="3384550"/>
          </a:xfrm>
          <a:prstGeom prst="rect">
            <a:avLst/>
          </a:prstGeom>
          <a:noFill/>
        </p:spPr>
      </p:pic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5500694" y="1785926"/>
            <a:ext cx="9493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sz="6000" b="1" dirty="0">
                <a:solidFill>
                  <a:srgbClr val="000099"/>
                </a:solidFill>
              </a:rPr>
              <a:t>√</a:t>
            </a:r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3714744" y="2714620"/>
            <a:ext cx="86677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altLang="zh-CN" sz="6000" b="1" dirty="0">
                <a:solidFill>
                  <a:srgbClr val="000099"/>
                </a:solidFill>
              </a:rPr>
              <a:t>√</a:t>
            </a:r>
          </a:p>
        </p:txBody>
      </p:sp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7715272" y="2643182"/>
            <a:ext cx="9493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 sz="6000" b="1" dirty="0">
                <a:solidFill>
                  <a:srgbClr val="000099"/>
                </a:solidFill>
              </a:rPr>
              <a:t>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5" grpId="0"/>
      <p:bldP spid="25606" grpId="0"/>
      <p:bldP spid="25607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325</Words>
  <PresentationFormat>全屏显示(4:3)</PresentationFormat>
  <Paragraphs>66</Paragraphs>
  <Slides>11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4" baseType="lpstr">
      <vt:lpstr>Office 主题</vt:lpstr>
      <vt:lpstr>默认设计模板</vt:lpstr>
      <vt:lpstr>公式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dreamsummit</cp:lastModifiedBy>
  <cp:revision>3</cp:revision>
  <dcterms:created xsi:type="dcterms:W3CDTF">2015-07-13T05:37:52Z</dcterms:created>
  <dcterms:modified xsi:type="dcterms:W3CDTF">2015-07-20T08:29:13Z</dcterms:modified>
</cp:coreProperties>
</file>