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1796B-AD36-4422-A5F6-B63B1FF0EE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7DF51-E675-407B-9A6F-AF1256E853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8696F-1CE8-4AE8-9270-957D591BC71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7C741-0364-4676-B00E-84A8761D793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B4D1F-1A5A-4002-BE32-FA8B3FE2C9D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CC2C6-DA77-4955-A883-208533BE245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EFD4B-CAC3-4F77-B364-F39D1F3C041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06E84-0110-46CC-A62A-6A8D755B7DF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AE86C-BAE6-4B65-9E1A-47B2C6F488E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1324B-CCC6-4A89-A58D-698064B4B16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1AEBE-6A61-43FF-8F4F-AE42C2ACDA8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05568-26D9-43B9-9F41-B0C71234F3F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A568C-D308-40EF-9F8C-74CCC7252A8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 smtClean="0"/>
              <a:t>小蔡出品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zh-CN" altLang="zh-CN"/>
              <a:t>小蔡出品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52FC91-30C3-4434-9F91-702F12B36B8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908175" y="1268413"/>
            <a:ext cx="5616575" cy="2087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隶书"/>
                <a:ea typeface="隶书"/>
              </a:rPr>
              <a:t>数的运算二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71406" y="571480"/>
            <a:ext cx="8964613" cy="4114820"/>
          </a:xfrm>
          <a:prstGeom prst="rect">
            <a:avLst/>
          </a:prstGeom>
          <a:noFill/>
        </p:spPr>
      </p:pic>
      <p:sp>
        <p:nvSpPr>
          <p:cNvPr id="30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57158" y="4786322"/>
            <a:ext cx="8316912" cy="2071702"/>
          </a:xfrm>
          <a:noFill/>
          <a:ln/>
        </p:spPr>
        <p:txBody>
          <a:bodyPr/>
          <a:lstStyle/>
          <a:p>
            <a:r>
              <a:rPr lang="en-US" altLang="zh-CN" sz="2800" b="1" dirty="0"/>
              <a:t>15×20=300</a:t>
            </a:r>
            <a:r>
              <a:rPr lang="zh-CN" altLang="en-US" sz="2800" b="1" dirty="0"/>
              <a:t>（个）</a:t>
            </a:r>
          </a:p>
          <a:p>
            <a:r>
              <a:rPr lang="en-US" altLang="zh-CN" sz="2800" b="1" dirty="0"/>
              <a:t>732</a:t>
            </a:r>
            <a:r>
              <a:rPr lang="zh-CN" altLang="en-US" sz="2800" b="1" dirty="0"/>
              <a:t>＋</a:t>
            </a:r>
            <a:r>
              <a:rPr lang="en-US" altLang="zh-CN" sz="2800" b="1" dirty="0"/>
              <a:t>219</a:t>
            </a:r>
          </a:p>
          <a:p>
            <a:pPr>
              <a:buFontTx/>
              <a:buNone/>
            </a:pPr>
            <a:r>
              <a:rPr lang="en-US" altLang="zh-CN" sz="2800" b="1" dirty="0">
                <a:solidFill>
                  <a:srgbClr val="FF0066"/>
                </a:solidFill>
              </a:rPr>
              <a:t>≈700</a:t>
            </a:r>
            <a:r>
              <a:rPr lang="zh-CN" altLang="en-US" sz="2800" b="1" dirty="0">
                <a:solidFill>
                  <a:srgbClr val="FF0066"/>
                </a:solidFill>
              </a:rPr>
              <a:t>＋</a:t>
            </a:r>
            <a:r>
              <a:rPr lang="en-US" altLang="zh-CN" sz="2800" b="1" dirty="0">
                <a:solidFill>
                  <a:srgbClr val="FF0066"/>
                </a:solidFill>
              </a:rPr>
              <a:t>200</a:t>
            </a:r>
          </a:p>
          <a:p>
            <a:pPr>
              <a:buFontTx/>
              <a:buNone/>
            </a:pPr>
            <a:r>
              <a:rPr lang="en-US" altLang="zh-CN" sz="2800" b="1" dirty="0"/>
              <a:t>=900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140200" y="1685925"/>
            <a:ext cx="792163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/>
              <a:t>698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6445250" y="3716338"/>
            <a:ext cx="1295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/>
              <a:t>2301.91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779838" y="4149725"/>
            <a:ext cx="10795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/>
              <a:t>10.1%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57158" y="1843090"/>
            <a:ext cx="8316913" cy="1728786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altLang="zh-CN" sz="3600" b="1" dirty="0"/>
              <a:t>   </a:t>
            </a:r>
            <a:r>
              <a:rPr lang="en-US" altLang="zh-CN" sz="2800" b="1" dirty="0"/>
              <a:t>50000×75%</a:t>
            </a:r>
          </a:p>
          <a:p>
            <a:pPr>
              <a:buFontTx/>
              <a:buNone/>
            </a:pPr>
            <a:r>
              <a:rPr lang="en-US" altLang="zh-CN" sz="2800" b="1" dirty="0">
                <a:solidFill>
                  <a:srgbClr val="FF0066"/>
                </a:solidFill>
              </a:rPr>
              <a:t>=50000×0.75</a:t>
            </a:r>
          </a:p>
          <a:p>
            <a:pPr>
              <a:buFontTx/>
              <a:buNone/>
            </a:pPr>
            <a:r>
              <a:rPr lang="en-US" altLang="zh-CN" sz="2800" b="1" dirty="0"/>
              <a:t>=37500</a:t>
            </a:r>
            <a:r>
              <a:rPr lang="zh-CN" altLang="en-US" sz="2800" b="1" dirty="0"/>
              <a:t>（人）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0" y="642918"/>
            <a:ext cx="9144000" cy="1123950"/>
          </a:xfrm>
          <a:prstGeom prst="rect">
            <a:avLst/>
          </a:prstGeom>
          <a:noFill/>
        </p:spPr>
      </p:pic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468313" y="4581525"/>
            <a:ext cx="831691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 b="1"/>
              <a:t>  2301.91</a:t>
            </a:r>
            <a:r>
              <a:rPr lang="en-US" altLang="zh-CN" sz="3600"/>
              <a:t> </a:t>
            </a:r>
            <a:r>
              <a:rPr lang="en-US" altLang="zh-CN" sz="3600" b="1"/>
              <a:t>×10.1%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>
                <a:solidFill>
                  <a:srgbClr val="FF0066"/>
                </a:solidFill>
              </a:rPr>
              <a:t>= </a:t>
            </a:r>
            <a:r>
              <a:rPr lang="en-US" altLang="zh-CN" sz="3600" b="1"/>
              <a:t>2301.91</a:t>
            </a:r>
            <a:r>
              <a:rPr lang="en-US" altLang="zh-CN" sz="3600"/>
              <a:t> </a:t>
            </a:r>
            <a:r>
              <a:rPr lang="en-US" altLang="zh-CN" sz="3600" b="1">
                <a:solidFill>
                  <a:srgbClr val="FF0066"/>
                </a:solidFill>
              </a:rPr>
              <a:t>×0.101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/>
              <a:t>=232.49291</a:t>
            </a:r>
            <a:r>
              <a:rPr lang="zh-CN" altLang="en-US" sz="3600" b="1"/>
              <a:t>（万人）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0" y="3497263"/>
            <a:ext cx="9144000" cy="1155700"/>
            <a:chOff x="0" y="2205"/>
            <a:chExt cx="5760" cy="728"/>
          </a:xfrm>
        </p:grpSpPr>
        <p:pic>
          <p:nvPicPr>
            <p:cNvPr id="6155" name="Picture 11"/>
            <p:cNvPicPr>
              <a:picLocks noChangeAspect="1" noChangeArrowheads="1"/>
            </p:cNvPicPr>
            <p:nvPr/>
          </p:nvPicPr>
          <p:blipFill>
            <a:blip r:embed="rId3">
              <a:lum bright="-30000" contrast="48000"/>
            </a:blip>
            <a:srcRect/>
            <a:stretch>
              <a:fillRect/>
            </a:stretch>
          </p:blipFill>
          <p:spPr bwMode="auto">
            <a:xfrm>
              <a:off x="0" y="2207"/>
              <a:ext cx="5760" cy="726"/>
            </a:xfrm>
            <a:prstGeom prst="rect">
              <a:avLst/>
            </a:prstGeom>
            <a:noFill/>
          </p:spPr>
        </p:pic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4060" y="2205"/>
              <a:ext cx="1043" cy="3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/>
                <a:t>2301.91</a:t>
              </a:r>
            </a:p>
          </p:txBody>
        </p:sp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2290" y="2523"/>
              <a:ext cx="862" cy="3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 dirty="0"/>
                <a:t>10.1%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  <p:bldP spid="615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96" name="Picture 40"/>
          <p:cNvPicPr>
            <a:picLocks noChangeAspect="1" noChangeArrowheads="1"/>
          </p:cNvPicPr>
          <p:nvPr/>
        </p:nvPicPr>
        <p:blipFill>
          <a:blip r:embed="rId3">
            <a:lum bright="-30000" contrast="48000"/>
          </a:blip>
          <a:srcRect/>
          <a:stretch>
            <a:fillRect/>
          </a:stretch>
        </p:blipFill>
        <p:spPr bwMode="auto">
          <a:xfrm>
            <a:off x="0" y="2349500"/>
            <a:ext cx="5545138" cy="1317625"/>
          </a:xfrm>
          <a:prstGeom prst="rect">
            <a:avLst/>
          </a:prstGeom>
          <a:noFill/>
        </p:spPr>
      </p:pic>
      <p:pic>
        <p:nvPicPr>
          <p:cNvPr id="19494" name="Picture 38"/>
          <p:cNvPicPr>
            <a:picLocks noChangeAspect="1" noChangeArrowheads="1"/>
          </p:cNvPicPr>
          <p:nvPr/>
        </p:nvPicPr>
        <p:blipFill>
          <a:blip r:embed="rId4">
            <a:lum bright="-30000" contrast="48000"/>
          </a:blip>
          <a:srcRect/>
          <a:stretch>
            <a:fillRect/>
          </a:stretch>
        </p:blipFill>
        <p:spPr bwMode="auto">
          <a:xfrm>
            <a:off x="0" y="115888"/>
            <a:ext cx="5795963" cy="2544762"/>
          </a:xfrm>
          <a:prstGeom prst="rect">
            <a:avLst/>
          </a:prstGeom>
          <a:noFill/>
        </p:spPr>
      </p:pic>
      <p:pic>
        <p:nvPicPr>
          <p:cNvPr id="19495" name="Picture 39"/>
          <p:cNvPicPr>
            <a:picLocks noChangeAspect="1" noChangeArrowheads="1"/>
          </p:cNvPicPr>
          <p:nvPr/>
        </p:nvPicPr>
        <p:blipFill>
          <a:blip r:embed="rId5">
            <a:lum bright="-30000" contrast="48000"/>
          </a:blip>
          <a:srcRect/>
          <a:stretch>
            <a:fillRect/>
          </a:stretch>
        </p:blipFill>
        <p:spPr bwMode="auto">
          <a:xfrm>
            <a:off x="5867400" y="188913"/>
            <a:ext cx="3276600" cy="2946400"/>
          </a:xfrm>
          <a:prstGeom prst="rect">
            <a:avLst/>
          </a:prstGeom>
          <a:noFill/>
        </p:spPr>
      </p:pic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611188" y="3789363"/>
            <a:ext cx="32416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 b="1"/>
              <a:t>12.5</a:t>
            </a:r>
            <a:r>
              <a:rPr lang="zh-CN" altLang="en-US" sz="3600" b="1"/>
              <a:t>＋</a:t>
            </a:r>
            <a:r>
              <a:rPr lang="en-US" altLang="zh-CN" sz="3600" b="1"/>
              <a:t>16.8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>
                <a:solidFill>
                  <a:srgbClr val="FF0066"/>
                </a:solidFill>
              </a:rPr>
              <a:t>=29.3</a:t>
            </a:r>
            <a:r>
              <a:rPr lang="zh-CN" altLang="en-US" sz="3600" b="1">
                <a:solidFill>
                  <a:srgbClr val="FF0066"/>
                </a:solidFill>
              </a:rPr>
              <a:t>（元）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/>
              <a:t>29.3</a:t>
            </a:r>
            <a:r>
              <a:rPr lang="zh-CN" altLang="en-US" sz="3200" b="1"/>
              <a:t>＜</a:t>
            </a:r>
            <a:r>
              <a:rPr lang="en-US" altLang="zh-CN" sz="3200" b="1"/>
              <a:t>30</a:t>
            </a:r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4427538" y="3716338"/>
            <a:ext cx="34575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 b="1"/>
              <a:t>22×75%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/>
              <a:t>=16.5</a:t>
            </a:r>
            <a:r>
              <a:rPr lang="zh-CN" altLang="en-US" sz="3600" b="1"/>
              <a:t>（元）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/>
              <a:t>22</a:t>
            </a:r>
            <a:r>
              <a:rPr lang="zh-CN" altLang="en-US" sz="3600" b="1"/>
              <a:t>－</a:t>
            </a:r>
            <a:r>
              <a:rPr lang="en-US" altLang="zh-CN" sz="3600" b="1"/>
              <a:t>16.5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/>
              <a:t>=5.5</a:t>
            </a:r>
            <a:endParaRPr lang="en-US" altLang="zh-CN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9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9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9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9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9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9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9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9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9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9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9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9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9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9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9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97" grpId="0" build="p"/>
      <p:bldP spid="1949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lum bright="-28000" contrast="48000"/>
          </a:blip>
          <a:srcRect/>
          <a:stretch>
            <a:fillRect/>
          </a:stretch>
        </p:blipFill>
        <p:spPr bwMode="auto">
          <a:xfrm>
            <a:off x="250825" y="620713"/>
            <a:ext cx="8713788" cy="1420812"/>
          </a:xfrm>
          <a:prstGeom prst="rect">
            <a:avLst/>
          </a:prstGeom>
          <a:noFill/>
        </p:spPr>
      </p:pic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971550" y="1484313"/>
            <a:ext cx="360045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 rot="10533899">
            <a:off x="320675" y="2268538"/>
            <a:ext cx="5832475" cy="1441450"/>
          </a:xfrm>
          <a:prstGeom prst="wedgeRoundRectCallout">
            <a:avLst>
              <a:gd name="adj1" fmla="val -2769"/>
              <a:gd name="adj2" fmla="val 102181"/>
              <a:gd name="adj3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 algn="ctr"/>
            <a:endParaRPr lang="zh-CN" altLang="zh-CN" sz="3600" b="1">
              <a:solidFill>
                <a:srgbClr val="FF0066"/>
              </a:solidFill>
            </a:endParaRP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95288" y="2420938"/>
            <a:ext cx="5616575" cy="1871662"/>
          </a:xfrm>
          <a:noFill/>
          <a:ln/>
        </p:spPr>
        <p:txBody>
          <a:bodyPr/>
          <a:lstStyle/>
          <a:p>
            <a:r>
              <a:rPr lang="en-US" altLang="zh-CN" sz="4000" b="1"/>
              <a:t>3800</a:t>
            </a:r>
            <a:r>
              <a:rPr lang="zh-CN" altLang="en-US" sz="4000" b="1"/>
              <a:t>－</a:t>
            </a:r>
            <a:r>
              <a:rPr lang="en-US" altLang="zh-CN" sz="4000" b="1"/>
              <a:t>800</a:t>
            </a:r>
            <a:r>
              <a:rPr lang="en-US" altLang="zh-CN" sz="4000" b="1">
                <a:solidFill>
                  <a:srgbClr val="FF0066"/>
                </a:solidFill>
              </a:rPr>
              <a:t>=3000</a:t>
            </a:r>
            <a:r>
              <a:rPr lang="zh-CN" altLang="en-US" sz="4000" b="1">
                <a:solidFill>
                  <a:srgbClr val="FF0066"/>
                </a:solidFill>
              </a:rPr>
              <a:t>（元）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339975" y="4005263"/>
            <a:ext cx="49688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4000" b="1"/>
              <a:t>3000×14%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4000" b="1"/>
              <a:t>=420</a:t>
            </a:r>
            <a:r>
              <a:rPr lang="zh-CN" altLang="en-US" sz="4000" b="1"/>
              <a:t>（元）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34" grpId="0" build="allAtOnce" animBg="1"/>
      <p:bldP spid="22535" grpId="0" build="p"/>
      <p:bldP spid="2253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06" name="Picture 54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179388" y="188913"/>
            <a:ext cx="8785225" cy="3727450"/>
          </a:xfrm>
          <a:prstGeom prst="rect">
            <a:avLst/>
          </a:prstGeom>
          <a:noFill/>
        </p:spPr>
      </p:pic>
      <p:sp>
        <p:nvSpPr>
          <p:cNvPr id="23607" name="Rectangle 55"/>
          <p:cNvSpPr>
            <a:spLocks noChangeArrowheads="1"/>
          </p:cNvSpPr>
          <p:nvPr/>
        </p:nvSpPr>
        <p:spPr bwMode="auto">
          <a:xfrm>
            <a:off x="250825" y="3933825"/>
            <a:ext cx="83883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 b="1"/>
              <a:t>合理方案：助跑摸高厘米数占身高的百分数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/>
              <a:t>250÷160=156.25%    248÷165≈150.3%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/>
              <a:t>255÷158≈161.4%    265÷170≈155.9%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/>
              <a:t>264÷164≈161.</a:t>
            </a:r>
            <a:r>
              <a:rPr lang="en-US" altLang="zh-CN" sz="3200" b="1">
                <a:solidFill>
                  <a:srgbClr val="FF0066"/>
                </a:solidFill>
              </a:rPr>
              <a:t>0</a:t>
            </a:r>
            <a:r>
              <a:rPr lang="en-US" altLang="zh-CN" sz="3200" b="1"/>
              <a:t>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3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3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3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3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3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3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3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3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3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179388" y="692150"/>
            <a:ext cx="8785225" cy="1006475"/>
          </a:xfrm>
          <a:prstGeom prst="rect">
            <a:avLst/>
          </a:prstGeom>
          <a:noFill/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23850" y="2205038"/>
            <a:ext cx="83883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4000" b="1"/>
              <a:t>助跑摸高厘米数占身高的百分之几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 sz="4000" b="1"/>
              <a:t>    </a:t>
            </a:r>
            <a:r>
              <a:rPr lang="en-US" altLang="zh-CN" sz="4000" b="1"/>
              <a:t>351÷188</a:t>
            </a:r>
            <a:r>
              <a:rPr lang="en-US" altLang="zh-CN" sz="4000" b="1">
                <a:solidFill>
                  <a:srgbClr val="FF0066"/>
                </a:solidFill>
              </a:rPr>
              <a:t>≈</a:t>
            </a:r>
            <a:r>
              <a:rPr lang="en-US" altLang="zh-CN" sz="4000" b="1"/>
              <a:t>186.7%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/>
              <a:t>答：他助跑摸高的高度是身高的</a:t>
            </a:r>
            <a:r>
              <a:rPr lang="en-US" altLang="zh-CN" sz="3600" b="1"/>
              <a:t>186.7%</a:t>
            </a:r>
            <a:r>
              <a:rPr lang="zh-CN" altLang="en-US" sz="3600" b="1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45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45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45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395288" y="476250"/>
            <a:ext cx="83534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      </a:t>
            </a:r>
            <a:r>
              <a:rPr lang="zh-CN" altLang="en-US" sz="3600" b="1"/>
              <a:t>小刚的妈妈上个月收入</a:t>
            </a:r>
            <a:r>
              <a:rPr lang="en-US" altLang="zh-CN" sz="3600" b="1"/>
              <a:t>2180</a:t>
            </a:r>
            <a:r>
              <a:rPr lang="zh-CN" altLang="en-US" sz="3600" b="1"/>
              <a:t>元，按规定收入超过</a:t>
            </a:r>
            <a:r>
              <a:rPr lang="en-US" altLang="zh-CN" sz="3600" b="1"/>
              <a:t>1600</a:t>
            </a:r>
            <a:r>
              <a:rPr lang="zh-CN" altLang="en-US" sz="3600" b="1"/>
              <a:t>元的部分按</a:t>
            </a:r>
            <a:r>
              <a:rPr lang="en-US" altLang="zh-CN" sz="3600" b="1"/>
              <a:t>5%</a:t>
            </a:r>
            <a:r>
              <a:rPr lang="zh-CN" altLang="en-US" sz="3600" b="1"/>
              <a:t>的税率缴纳个人所得税。小刚的妈妈应缴纳个人所得税多少元？</a:t>
            </a: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V="1">
            <a:off x="1403350" y="1557338"/>
            <a:ext cx="4537075" cy="71437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 rot="10800000">
            <a:off x="1908175" y="2781300"/>
            <a:ext cx="6480175" cy="935038"/>
          </a:xfrm>
          <a:prstGeom prst="wedgeRoundRectCallout">
            <a:avLst>
              <a:gd name="adj1" fmla="val 6880"/>
              <a:gd name="adj2" fmla="val 181069"/>
              <a:gd name="adj3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 algn="ctr"/>
            <a:endParaRPr lang="zh-CN" altLang="zh-CN" sz="3600" b="1">
              <a:solidFill>
                <a:srgbClr val="FF0066"/>
              </a:solidFill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2555875" y="2852738"/>
            <a:ext cx="58324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4000" b="1"/>
              <a:t>2180</a:t>
            </a:r>
            <a:r>
              <a:rPr lang="zh-CN" altLang="en-US" sz="4000" b="1"/>
              <a:t>－</a:t>
            </a:r>
            <a:r>
              <a:rPr lang="en-US" altLang="zh-CN" sz="4000" b="1"/>
              <a:t>1600</a:t>
            </a:r>
            <a:r>
              <a:rPr lang="en-US" altLang="zh-CN" sz="4000" b="1">
                <a:solidFill>
                  <a:srgbClr val="FF0066"/>
                </a:solidFill>
              </a:rPr>
              <a:t>=580</a:t>
            </a:r>
            <a:r>
              <a:rPr lang="zh-CN" altLang="en-US" sz="4000" b="1">
                <a:solidFill>
                  <a:srgbClr val="FF0066"/>
                </a:solidFill>
              </a:rPr>
              <a:t>（元）</a:t>
            </a: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1619250" y="4652963"/>
            <a:ext cx="4968875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4000" b="1"/>
              <a:t>580×5%=29</a:t>
            </a:r>
            <a:r>
              <a:rPr lang="zh-CN" altLang="en-US" sz="4000" b="1"/>
              <a:t>（元）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 animBg="1"/>
      <p:bldP spid="25610" grpId="0" build="allAtOnce" animBg="1"/>
      <p:bldP spid="25611" grpId="0" build="p"/>
      <p:bldP spid="25612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192</Words>
  <PresentationFormat>全屏显示(4:3)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主题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2</cp:revision>
  <dcterms:created xsi:type="dcterms:W3CDTF">2015-07-13T05:37:52Z</dcterms:created>
  <dcterms:modified xsi:type="dcterms:W3CDTF">2015-07-13T06:07:19Z</dcterms:modified>
</cp:coreProperties>
</file>