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9C04F-E072-4B47-A32D-7232DF071623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70121-5099-47A5-9522-E9F896F6F1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8D5F-9836-4AE9-8E2D-70D5793F33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8A017-FCE7-496B-8410-B47E4BB8747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8C1A9-EF4D-43A0-9562-5AC2CF90A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F8BFE-D38E-4FD6-B2C1-EE645DA2C93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9D32E-D43E-4565-ABB4-11DFF14FEE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47F2A-7CE6-4312-A993-671469EFFC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9BBA8-5475-4F70-8E6F-F0C28DFF7E2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2DFDD-5D44-4DCE-AAEC-A87818D03C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D0F1E-52F5-44D8-A274-829D228CCE4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0BD57-3447-4D41-907C-BA389D1912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5DBF7-9F4B-4E15-BD99-6F97D8B7FF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宋体" pitchFamily="2" charset="-122"/>
              </a:defRPr>
            </a:lvl1pPr>
          </a:lstStyle>
          <a:p>
            <a:pPr>
              <a:defRPr/>
            </a:pPr>
            <a:fld id="{96E964BC-2210-40A1-96B4-2E1508D282B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4"/>
          <p:cNvSpPr>
            <a:spLocks noChangeArrowheads="1" noChangeShapeType="1" noTextEdit="1"/>
          </p:cNvSpPr>
          <p:nvPr/>
        </p:nvSpPr>
        <p:spPr bwMode="auto">
          <a:xfrm>
            <a:off x="1643042" y="2000240"/>
            <a:ext cx="5881708" cy="2087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隶书"/>
                <a:ea typeface="隶书"/>
              </a:rPr>
              <a:t>数的运算四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95288" y="620713"/>
            <a:ext cx="8316912" cy="5472112"/>
          </a:xfrm>
          <a:noFill/>
        </p:spPr>
        <p:txBody>
          <a:bodyPr/>
          <a:lstStyle/>
          <a:p>
            <a:pPr eaLnBrk="1" hangingPunct="1"/>
            <a:r>
              <a:rPr lang="zh-CN" altLang="en-US" sz="3600" b="1" smtClean="0"/>
              <a:t>松树</a:t>
            </a:r>
            <a:r>
              <a:rPr lang="en-US" altLang="zh-CN" sz="3600" b="1" smtClean="0"/>
              <a:t>30</a:t>
            </a:r>
            <a:r>
              <a:rPr lang="zh-CN" altLang="en-US" sz="3600" b="1" smtClean="0"/>
              <a:t>棵，杨树</a:t>
            </a:r>
            <a:r>
              <a:rPr lang="en-US" altLang="zh-CN" sz="3600" b="1" smtClean="0"/>
              <a:t>50</a:t>
            </a:r>
            <a:r>
              <a:rPr lang="zh-CN" altLang="en-US" sz="3600" b="1" smtClean="0"/>
              <a:t>棵，松树是杨树的百分之几？</a:t>
            </a:r>
            <a:endParaRPr lang="zh-CN" altLang="en-US" sz="3600" b="1" smtClean="0">
              <a:solidFill>
                <a:srgbClr val="FF0066"/>
              </a:solidFill>
            </a:endParaRPr>
          </a:p>
          <a:p>
            <a:pPr eaLnBrk="1" hangingPunct="1"/>
            <a:r>
              <a:rPr lang="zh-CN" altLang="en-US" sz="3600" b="1" smtClean="0"/>
              <a:t>杨树</a:t>
            </a:r>
            <a:r>
              <a:rPr lang="en-US" altLang="zh-CN" sz="3600" b="1" smtClean="0"/>
              <a:t>50</a:t>
            </a:r>
            <a:r>
              <a:rPr lang="zh-CN" altLang="en-US" sz="3600" b="1" smtClean="0"/>
              <a:t>棵，松树是杨树的</a:t>
            </a:r>
            <a:r>
              <a:rPr lang="en-US" altLang="zh-CN" sz="3600" b="1" smtClean="0"/>
              <a:t>60%</a:t>
            </a:r>
            <a:r>
              <a:rPr lang="zh-CN" altLang="en-US" sz="3600" b="1" smtClean="0"/>
              <a:t>，松树多少棵？</a:t>
            </a:r>
          </a:p>
          <a:p>
            <a:pPr eaLnBrk="1" hangingPunct="1"/>
            <a:r>
              <a:rPr lang="zh-CN" altLang="en-US" sz="3600" b="1" smtClean="0"/>
              <a:t>松树</a:t>
            </a:r>
            <a:r>
              <a:rPr lang="en-US" altLang="zh-CN" sz="3600" b="1" smtClean="0"/>
              <a:t>30</a:t>
            </a:r>
            <a:r>
              <a:rPr lang="zh-CN" altLang="en-US" sz="3600" b="1" smtClean="0"/>
              <a:t>棵，正好是杨树的</a:t>
            </a:r>
            <a:r>
              <a:rPr lang="en-US" altLang="zh-CN" sz="3600" b="1" smtClean="0"/>
              <a:t>60%</a:t>
            </a:r>
            <a:r>
              <a:rPr lang="zh-CN" altLang="en-US" sz="3600" b="1" smtClean="0"/>
              <a:t>，杨树多少棵？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179388" y="188913"/>
            <a:ext cx="8785225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5288" y="2997200"/>
            <a:ext cx="8497887" cy="3671888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3600" b="1" dirty="0" smtClean="0"/>
              <a:t>什么叫出勤率？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3600" b="1" dirty="0" smtClean="0"/>
              <a:t>出勤人数占应出勤人数的百分之几。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3600" b="1" dirty="0" smtClean="0"/>
              <a:t>（</a:t>
            </a:r>
            <a:r>
              <a:rPr lang="en-US" altLang="zh-CN" sz="3600" b="1" dirty="0" smtClean="0"/>
              <a:t>90</a:t>
            </a:r>
            <a:r>
              <a:rPr lang="zh-CN" altLang="en-US" sz="3600" b="1" dirty="0" smtClean="0"/>
              <a:t>－</a:t>
            </a:r>
            <a:r>
              <a:rPr lang="en-US" altLang="zh-CN" sz="3600" b="1" dirty="0" smtClean="0"/>
              <a:t>3</a:t>
            </a:r>
            <a:r>
              <a:rPr lang="zh-CN" altLang="en-US" sz="3600" b="1" dirty="0" smtClean="0"/>
              <a:t>）</a:t>
            </a:r>
            <a:r>
              <a:rPr lang="en-US" altLang="zh-CN" sz="3600" b="1" dirty="0" smtClean="0"/>
              <a:t>÷90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3600" b="1" dirty="0" smtClean="0"/>
              <a:t>=87÷90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3600" b="1" dirty="0" smtClean="0"/>
              <a:t>≈0.967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sz="3600" b="1" dirty="0" smtClean="0"/>
              <a:t>=96.7%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sz="3600" b="1" dirty="0" smtClean="0"/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546226" y="2276475"/>
            <a:ext cx="13112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66"/>
                </a:solidFill>
              </a:rPr>
              <a:t>96.7%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771776" y="2276475"/>
            <a:ext cx="13715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099"/>
                </a:solidFill>
              </a:rPr>
              <a:t>97.6%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4059245" y="2285992"/>
            <a:ext cx="15128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66"/>
                </a:solidFill>
              </a:rPr>
              <a:t>96.9%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345128" y="2285992"/>
            <a:ext cx="151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099"/>
                </a:solidFill>
              </a:rPr>
              <a:t>99.2%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6704036" y="2285992"/>
            <a:ext cx="12969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66"/>
                </a:solidFill>
              </a:rPr>
              <a:t>98%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7845491" y="2285992"/>
            <a:ext cx="13699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099"/>
                </a:solidFill>
              </a:rPr>
              <a:t>100%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build="p"/>
      <p:bldP spid="27654" grpId="0"/>
      <p:bldP spid="27655" grpId="0"/>
      <p:bldP spid="27656" grpId="0"/>
      <p:bldP spid="27657" grpId="0"/>
      <p:bldP spid="27658" grpId="0"/>
      <p:bldP spid="276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6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179388" y="188913"/>
            <a:ext cx="8785225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513" name="Freeform 57"/>
          <p:cNvSpPr>
            <a:spLocks/>
          </p:cNvSpPr>
          <p:nvPr/>
        </p:nvSpPr>
        <p:spPr bwMode="auto">
          <a:xfrm rot="-525369">
            <a:off x="3492500" y="2420938"/>
            <a:ext cx="1035050" cy="306387"/>
          </a:xfrm>
          <a:custGeom>
            <a:avLst/>
            <a:gdLst>
              <a:gd name="T0" fmla="*/ 0 w 720"/>
              <a:gd name="T1" fmla="*/ 19 h 113"/>
              <a:gd name="T2" fmla="*/ 72 w 720"/>
              <a:gd name="T3" fmla="*/ 59 h 113"/>
              <a:gd name="T4" fmla="*/ 160 w 720"/>
              <a:gd name="T5" fmla="*/ 35 h 113"/>
              <a:gd name="T6" fmla="*/ 224 w 720"/>
              <a:gd name="T7" fmla="*/ 35 h 113"/>
              <a:gd name="T8" fmla="*/ 240 w 720"/>
              <a:gd name="T9" fmla="*/ 11 h 113"/>
              <a:gd name="T10" fmla="*/ 264 w 720"/>
              <a:gd name="T11" fmla="*/ 75 h 113"/>
              <a:gd name="T12" fmla="*/ 328 w 720"/>
              <a:gd name="T13" fmla="*/ 19 h 113"/>
              <a:gd name="T14" fmla="*/ 400 w 720"/>
              <a:gd name="T15" fmla="*/ 59 h 113"/>
              <a:gd name="T16" fmla="*/ 416 w 720"/>
              <a:gd name="T17" fmla="*/ 35 h 113"/>
              <a:gd name="T18" fmla="*/ 440 w 720"/>
              <a:gd name="T19" fmla="*/ 83 h 113"/>
              <a:gd name="T20" fmla="*/ 464 w 720"/>
              <a:gd name="T21" fmla="*/ 99 h 113"/>
              <a:gd name="T22" fmla="*/ 512 w 720"/>
              <a:gd name="T23" fmla="*/ 51 h 113"/>
              <a:gd name="T24" fmla="*/ 536 w 720"/>
              <a:gd name="T25" fmla="*/ 27 h 113"/>
              <a:gd name="T26" fmla="*/ 592 w 720"/>
              <a:gd name="T27" fmla="*/ 99 h 113"/>
              <a:gd name="T28" fmla="*/ 648 w 720"/>
              <a:gd name="T29" fmla="*/ 43 h 113"/>
              <a:gd name="T30" fmla="*/ 696 w 720"/>
              <a:gd name="T31" fmla="*/ 83 h 113"/>
              <a:gd name="T32" fmla="*/ 720 w 720"/>
              <a:gd name="T33" fmla="*/ 107 h 1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0"/>
              <a:gd name="T52" fmla="*/ 0 h 113"/>
              <a:gd name="T53" fmla="*/ 720 w 720"/>
              <a:gd name="T54" fmla="*/ 113 h 1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0" h="113">
                <a:moveTo>
                  <a:pt x="0" y="19"/>
                </a:moveTo>
                <a:cubicBezTo>
                  <a:pt x="24" y="35"/>
                  <a:pt x="48" y="43"/>
                  <a:pt x="72" y="59"/>
                </a:cubicBezTo>
                <a:cubicBezTo>
                  <a:pt x="107" y="7"/>
                  <a:pt x="107" y="0"/>
                  <a:pt x="160" y="35"/>
                </a:cubicBezTo>
                <a:cubicBezTo>
                  <a:pt x="186" y="74"/>
                  <a:pt x="189" y="59"/>
                  <a:pt x="224" y="35"/>
                </a:cubicBezTo>
                <a:cubicBezTo>
                  <a:pt x="229" y="27"/>
                  <a:pt x="230" y="11"/>
                  <a:pt x="240" y="11"/>
                </a:cubicBezTo>
                <a:cubicBezTo>
                  <a:pt x="255" y="11"/>
                  <a:pt x="259" y="51"/>
                  <a:pt x="264" y="75"/>
                </a:cubicBezTo>
                <a:cubicBezTo>
                  <a:pt x="302" y="66"/>
                  <a:pt x="316" y="56"/>
                  <a:pt x="328" y="19"/>
                </a:cubicBezTo>
                <a:cubicBezTo>
                  <a:pt x="382" y="73"/>
                  <a:pt x="355" y="74"/>
                  <a:pt x="400" y="59"/>
                </a:cubicBezTo>
                <a:cubicBezTo>
                  <a:pt x="405" y="51"/>
                  <a:pt x="406" y="35"/>
                  <a:pt x="416" y="35"/>
                </a:cubicBezTo>
                <a:cubicBezTo>
                  <a:pt x="429" y="35"/>
                  <a:pt x="435" y="77"/>
                  <a:pt x="440" y="83"/>
                </a:cubicBezTo>
                <a:cubicBezTo>
                  <a:pt x="446" y="91"/>
                  <a:pt x="456" y="94"/>
                  <a:pt x="464" y="99"/>
                </a:cubicBezTo>
                <a:cubicBezTo>
                  <a:pt x="480" y="83"/>
                  <a:pt x="496" y="67"/>
                  <a:pt x="512" y="51"/>
                </a:cubicBezTo>
                <a:cubicBezTo>
                  <a:pt x="520" y="43"/>
                  <a:pt x="536" y="27"/>
                  <a:pt x="536" y="27"/>
                </a:cubicBezTo>
                <a:cubicBezTo>
                  <a:pt x="561" y="52"/>
                  <a:pt x="567" y="74"/>
                  <a:pt x="592" y="99"/>
                </a:cubicBezTo>
                <a:cubicBezTo>
                  <a:pt x="621" y="80"/>
                  <a:pt x="619" y="62"/>
                  <a:pt x="648" y="43"/>
                </a:cubicBezTo>
                <a:cubicBezTo>
                  <a:pt x="718" y="113"/>
                  <a:pt x="629" y="27"/>
                  <a:pt x="696" y="83"/>
                </a:cubicBezTo>
                <a:cubicBezTo>
                  <a:pt x="705" y="90"/>
                  <a:pt x="720" y="107"/>
                  <a:pt x="720" y="107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9514" name="Text Box 58"/>
          <p:cNvSpPr txBox="1">
            <a:spLocks noChangeArrowheads="1"/>
          </p:cNvSpPr>
          <p:nvPr/>
        </p:nvSpPr>
        <p:spPr bwMode="auto">
          <a:xfrm>
            <a:off x="3492500" y="1700213"/>
            <a:ext cx="1054100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ea typeface="楷体_GB2312" pitchFamily="49" charset="-122"/>
              </a:rPr>
              <a:t>“1”</a:t>
            </a:r>
          </a:p>
        </p:txBody>
      </p:sp>
      <p:sp>
        <p:nvSpPr>
          <p:cNvPr id="19515" name="Rectangle 59"/>
          <p:cNvSpPr>
            <a:spLocks noChangeArrowheads="1"/>
          </p:cNvSpPr>
          <p:nvPr/>
        </p:nvSpPr>
        <p:spPr bwMode="auto">
          <a:xfrm>
            <a:off x="4427538" y="2205038"/>
            <a:ext cx="8953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 b="1">
                <a:solidFill>
                  <a:srgbClr val="000099"/>
                </a:solidFill>
                <a:ea typeface="楷体_GB2312" pitchFamily="49" charset="-122"/>
              </a:rPr>
              <a:t>▲▲</a:t>
            </a:r>
          </a:p>
        </p:txBody>
      </p:sp>
      <p:sp>
        <p:nvSpPr>
          <p:cNvPr id="19516" name="Rectangle 60"/>
          <p:cNvSpPr>
            <a:spLocks noChangeArrowheads="1"/>
          </p:cNvSpPr>
          <p:nvPr/>
        </p:nvSpPr>
        <p:spPr bwMode="auto">
          <a:xfrm>
            <a:off x="179388" y="2997200"/>
            <a:ext cx="424815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/>
              <a:t>（</a:t>
            </a:r>
            <a:r>
              <a:rPr lang="en-US" altLang="zh-CN" sz="3600" b="1"/>
              <a:t>84</a:t>
            </a:r>
            <a:r>
              <a:rPr lang="zh-CN" altLang="en-US" sz="3600" b="1"/>
              <a:t>－</a:t>
            </a:r>
            <a:r>
              <a:rPr lang="en-US" altLang="zh-CN" sz="3600" b="1"/>
              <a:t>70</a:t>
            </a:r>
            <a:r>
              <a:rPr lang="zh-CN" altLang="en-US" sz="3600" b="1"/>
              <a:t>）</a:t>
            </a:r>
            <a:r>
              <a:rPr lang="en-US" altLang="zh-CN" sz="3600" b="1"/>
              <a:t>÷70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/>
              <a:t>=14÷70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/>
              <a:t>=20%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/>
              <a:t>（</a:t>
            </a:r>
            <a:r>
              <a:rPr lang="en-US" altLang="zh-CN" sz="3600" b="1"/>
              <a:t>70</a:t>
            </a:r>
            <a:r>
              <a:rPr lang="zh-CN" altLang="en-US" sz="3600" b="1"/>
              <a:t>－</a:t>
            </a:r>
            <a:r>
              <a:rPr lang="en-US" altLang="zh-CN" sz="3600" b="1"/>
              <a:t>60</a:t>
            </a:r>
            <a:r>
              <a:rPr lang="zh-CN" altLang="en-US" sz="3600" b="1"/>
              <a:t>）</a:t>
            </a:r>
            <a:r>
              <a:rPr lang="en-US" altLang="zh-CN" sz="3600" b="1"/>
              <a:t>÷70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/>
              <a:t>=10÷70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/>
              <a:t>≈14.3%</a:t>
            </a:r>
            <a:endParaRPr lang="en-US" altLang="zh-CN" sz="3600" b="1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600" b="1"/>
          </a:p>
        </p:txBody>
      </p:sp>
      <p:sp>
        <p:nvSpPr>
          <p:cNvPr id="19517" name="Freeform 61"/>
          <p:cNvSpPr>
            <a:spLocks/>
          </p:cNvSpPr>
          <p:nvPr/>
        </p:nvSpPr>
        <p:spPr bwMode="auto">
          <a:xfrm rot="-525369">
            <a:off x="3563938" y="2924175"/>
            <a:ext cx="1035050" cy="306388"/>
          </a:xfrm>
          <a:custGeom>
            <a:avLst/>
            <a:gdLst>
              <a:gd name="T0" fmla="*/ 0 w 720"/>
              <a:gd name="T1" fmla="*/ 19 h 113"/>
              <a:gd name="T2" fmla="*/ 72 w 720"/>
              <a:gd name="T3" fmla="*/ 59 h 113"/>
              <a:gd name="T4" fmla="*/ 160 w 720"/>
              <a:gd name="T5" fmla="*/ 35 h 113"/>
              <a:gd name="T6" fmla="*/ 224 w 720"/>
              <a:gd name="T7" fmla="*/ 35 h 113"/>
              <a:gd name="T8" fmla="*/ 240 w 720"/>
              <a:gd name="T9" fmla="*/ 11 h 113"/>
              <a:gd name="T10" fmla="*/ 264 w 720"/>
              <a:gd name="T11" fmla="*/ 75 h 113"/>
              <a:gd name="T12" fmla="*/ 328 w 720"/>
              <a:gd name="T13" fmla="*/ 19 h 113"/>
              <a:gd name="T14" fmla="*/ 400 w 720"/>
              <a:gd name="T15" fmla="*/ 59 h 113"/>
              <a:gd name="T16" fmla="*/ 416 w 720"/>
              <a:gd name="T17" fmla="*/ 35 h 113"/>
              <a:gd name="T18" fmla="*/ 440 w 720"/>
              <a:gd name="T19" fmla="*/ 83 h 113"/>
              <a:gd name="T20" fmla="*/ 464 w 720"/>
              <a:gd name="T21" fmla="*/ 99 h 113"/>
              <a:gd name="T22" fmla="*/ 512 w 720"/>
              <a:gd name="T23" fmla="*/ 51 h 113"/>
              <a:gd name="T24" fmla="*/ 536 w 720"/>
              <a:gd name="T25" fmla="*/ 27 h 113"/>
              <a:gd name="T26" fmla="*/ 592 w 720"/>
              <a:gd name="T27" fmla="*/ 99 h 113"/>
              <a:gd name="T28" fmla="*/ 648 w 720"/>
              <a:gd name="T29" fmla="*/ 43 h 113"/>
              <a:gd name="T30" fmla="*/ 696 w 720"/>
              <a:gd name="T31" fmla="*/ 83 h 113"/>
              <a:gd name="T32" fmla="*/ 720 w 720"/>
              <a:gd name="T33" fmla="*/ 107 h 1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0"/>
              <a:gd name="T52" fmla="*/ 0 h 113"/>
              <a:gd name="T53" fmla="*/ 720 w 720"/>
              <a:gd name="T54" fmla="*/ 113 h 1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0" h="113">
                <a:moveTo>
                  <a:pt x="0" y="19"/>
                </a:moveTo>
                <a:cubicBezTo>
                  <a:pt x="24" y="35"/>
                  <a:pt x="48" y="43"/>
                  <a:pt x="72" y="59"/>
                </a:cubicBezTo>
                <a:cubicBezTo>
                  <a:pt x="107" y="7"/>
                  <a:pt x="107" y="0"/>
                  <a:pt x="160" y="35"/>
                </a:cubicBezTo>
                <a:cubicBezTo>
                  <a:pt x="186" y="74"/>
                  <a:pt x="189" y="59"/>
                  <a:pt x="224" y="35"/>
                </a:cubicBezTo>
                <a:cubicBezTo>
                  <a:pt x="229" y="27"/>
                  <a:pt x="230" y="11"/>
                  <a:pt x="240" y="11"/>
                </a:cubicBezTo>
                <a:cubicBezTo>
                  <a:pt x="255" y="11"/>
                  <a:pt x="259" y="51"/>
                  <a:pt x="264" y="75"/>
                </a:cubicBezTo>
                <a:cubicBezTo>
                  <a:pt x="302" y="66"/>
                  <a:pt x="316" y="56"/>
                  <a:pt x="328" y="19"/>
                </a:cubicBezTo>
                <a:cubicBezTo>
                  <a:pt x="382" y="73"/>
                  <a:pt x="355" y="74"/>
                  <a:pt x="400" y="59"/>
                </a:cubicBezTo>
                <a:cubicBezTo>
                  <a:pt x="405" y="51"/>
                  <a:pt x="406" y="35"/>
                  <a:pt x="416" y="35"/>
                </a:cubicBezTo>
                <a:cubicBezTo>
                  <a:pt x="429" y="35"/>
                  <a:pt x="435" y="77"/>
                  <a:pt x="440" y="83"/>
                </a:cubicBezTo>
                <a:cubicBezTo>
                  <a:pt x="446" y="91"/>
                  <a:pt x="456" y="94"/>
                  <a:pt x="464" y="99"/>
                </a:cubicBezTo>
                <a:cubicBezTo>
                  <a:pt x="480" y="83"/>
                  <a:pt x="496" y="67"/>
                  <a:pt x="512" y="51"/>
                </a:cubicBezTo>
                <a:cubicBezTo>
                  <a:pt x="520" y="43"/>
                  <a:pt x="536" y="27"/>
                  <a:pt x="536" y="27"/>
                </a:cubicBezTo>
                <a:cubicBezTo>
                  <a:pt x="561" y="52"/>
                  <a:pt x="567" y="74"/>
                  <a:pt x="592" y="99"/>
                </a:cubicBezTo>
                <a:cubicBezTo>
                  <a:pt x="621" y="80"/>
                  <a:pt x="619" y="62"/>
                  <a:pt x="648" y="43"/>
                </a:cubicBezTo>
                <a:cubicBezTo>
                  <a:pt x="718" y="113"/>
                  <a:pt x="629" y="27"/>
                  <a:pt x="696" y="83"/>
                </a:cubicBezTo>
                <a:cubicBezTo>
                  <a:pt x="705" y="90"/>
                  <a:pt x="720" y="107"/>
                  <a:pt x="720" y="107"/>
                </a:cubicBezTo>
              </a:path>
            </a:pathLst>
          </a:cu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9518" name="Text Box 62"/>
          <p:cNvSpPr txBox="1">
            <a:spLocks noChangeArrowheads="1"/>
          </p:cNvSpPr>
          <p:nvPr/>
        </p:nvSpPr>
        <p:spPr bwMode="auto">
          <a:xfrm>
            <a:off x="3714744" y="3143248"/>
            <a:ext cx="1054100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003300"/>
                </a:solidFill>
                <a:ea typeface="楷体_GB2312" pitchFamily="49" charset="-122"/>
              </a:rPr>
              <a:t>“1”</a:t>
            </a:r>
          </a:p>
        </p:txBody>
      </p:sp>
      <p:sp>
        <p:nvSpPr>
          <p:cNvPr id="19519" name="Rectangle 63"/>
          <p:cNvSpPr>
            <a:spLocks noChangeArrowheads="1"/>
          </p:cNvSpPr>
          <p:nvPr/>
        </p:nvSpPr>
        <p:spPr bwMode="auto">
          <a:xfrm>
            <a:off x="4427538" y="2781300"/>
            <a:ext cx="8953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 b="1">
                <a:solidFill>
                  <a:srgbClr val="000099"/>
                </a:solidFill>
                <a:ea typeface="楷体_GB2312" pitchFamily="49" charset="-122"/>
              </a:rPr>
              <a:t>▲▲</a:t>
            </a:r>
          </a:p>
        </p:txBody>
      </p:sp>
      <p:sp>
        <p:nvSpPr>
          <p:cNvPr id="19520" name="Rectangle 64"/>
          <p:cNvSpPr>
            <a:spLocks noChangeArrowheads="1"/>
          </p:cNvSpPr>
          <p:nvPr/>
        </p:nvSpPr>
        <p:spPr bwMode="auto">
          <a:xfrm>
            <a:off x="4500563" y="3860800"/>
            <a:ext cx="42481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/>
              <a:t>（</a:t>
            </a:r>
            <a:r>
              <a:rPr lang="en-US" altLang="zh-CN" sz="3600" b="1"/>
              <a:t>84</a:t>
            </a:r>
            <a:r>
              <a:rPr lang="zh-CN" altLang="en-US" sz="3600" b="1"/>
              <a:t>－</a:t>
            </a:r>
            <a:r>
              <a:rPr lang="en-US" altLang="zh-CN" sz="3600" b="1"/>
              <a:t>60</a:t>
            </a:r>
            <a:r>
              <a:rPr lang="zh-CN" altLang="en-US" sz="3600" b="1"/>
              <a:t>）</a:t>
            </a:r>
            <a:r>
              <a:rPr lang="en-US" altLang="zh-CN" sz="3600" b="1"/>
              <a:t>÷84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/>
              <a:t>=24÷84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/>
              <a:t>≈28.6%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600" b="1"/>
          </a:p>
        </p:txBody>
      </p:sp>
      <p:sp>
        <p:nvSpPr>
          <p:cNvPr id="19523" name="Text Box 67"/>
          <p:cNvSpPr txBox="1">
            <a:spLocks noChangeArrowheads="1"/>
          </p:cNvSpPr>
          <p:nvPr/>
        </p:nvSpPr>
        <p:spPr bwMode="auto">
          <a:xfrm>
            <a:off x="7451725" y="2205038"/>
            <a:ext cx="1054100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ea typeface="楷体_GB2312" pitchFamily="49" charset="-122"/>
              </a:rPr>
              <a:t>“1”</a:t>
            </a:r>
          </a:p>
        </p:txBody>
      </p:sp>
      <p:sp>
        <p:nvSpPr>
          <p:cNvPr id="5132" name="Text Box 68"/>
          <p:cNvSpPr txBox="1">
            <a:spLocks noChangeArrowheads="1"/>
          </p:cNvSpPr>
          <p:nvPr/>
        </p:nvSpPr>
        <p:spPr bwMode="auto">
          <a:xfrm>
            <a:off x="4067175" y="1341438"/>
            <a:ext cx="5762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70</a:t>
            </a:r>
          </a:p>
        </p:txBody>
      </p:sp>
      <p:sp>
        <p:nvSpPr>
          <p:cNvPr id="5133" name="Text Box 70"/>
          <p:cNvSpPr txBox="1">
            <a:spLocks noChangeArrowheads="1"/>
          </p:cNvSpPr>
          <p:nvPr/>
        </p:nvSpPr>
        <p:spPr bwMode="auto">
          <a:xfrm>
            <a:off x="5508625" y="1341438"/>
            <a:ext cx="5762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84</a:t>
            </a:r>
          </a:p>
        </p:txBody>
      </p:sp>
      <p:sp>
        <p:nvSpPr>
          <p:cNvPr id="5134" name="Text Box 71"/>
          <p:cNvSpPr txBox="1">
            <a:spLocks noChangeArrowheads="1"/>
          </p:cNvSpPr>
          <p:nvPr/>
        </p:nvSpPr>
        <p:spPr bwMode="auto">
          <a:xfrm>
            <a:off x="6875463" y="1341438"/>
            <a:ext cx="5762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60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9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9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9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9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9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9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9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9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9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9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9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9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9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9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9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19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19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19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19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19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19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195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195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195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195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195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195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13" grpId="0" animBg="1"/>
      <p:bldP spid="19514" grpId="0"/>
      <p:bldP spid="19515" grpId="0"/>
      <p:bldP spid="19516" grpId="0" build="p"/>
      <p:bldP spid="19517" grpId="0" animBg="1"/>
      <p:bldP spid="19518" grpId="0"/>
      <p:bldP spid="19519" grpId="0"/>
      <p:bldP spid="19520" grpId="0" build="p"/>
      <p:bldP spid="195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214282" y="714356"/>
            <a:ext cx="87137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692275" y="2276475"/>
            <a:ext cx="51847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 dirty="0"/>
              <a:t>10000</a:t>
            </a:r>
            <a:r>
              <a:rPr lang="en-US" altLang="zh-CN" sz="3600" b="1" dirty="0">
                <a:solidFill>
                  <a:srgbClr val="FF0066"/>
                </a:solidFill>
              </a:rPr>
              <a:t>×</a:t>
            </a:r>
            <a:r>
              <a:rPr lang="zh-CN" altLang="en-US" sz="3600" b="1" dirty="0"/>
              <a:t>（</a:t>
            </a:r>
            <a:r>
              <a:rPr lang="en-US" altLang="zh-CN" sz="3600" b="1" dirty="0"/>
              <a:t>5%</a:t>
            </a:r>
            <a:r>
              <a:rPr lang="zh-CN" altLang="en-US" sz="3600" b="1" dirty="0"/>
              <a:t>＋</a:t>
            </a:r>
            <a:r>
              <a:rPr lang="en-US" altLang="zh-CN" sz="3600" b="1" dirty="0"/>
              <a:t>10%</a:t>
            </a:r>
            <a:r>
              <a:rPr lang="zh-CN" altLang="en-US" sz="3600" b="1" dirty="0"/>
              <a:t>）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 dirty="0"/>
              <a:t>=10000×0.15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 dirty="0"/>
              <a:t>=1500</a:t>
            </a:r>
            <a:r>
              <a:rPr lang="zh-CN" altLang="en-US" sz="3600" b="1" dirty="0"/>
              <a:t>（张）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600" b="1" dirty="0"/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3071802" y="1785926"/>
            <a:ext cx="49688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1619250" y="4868863"/>
            <a:ext cx="52562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/>
              <a:t>10000</a:t>
            </a:r>
            <a:r>
              <a:rPr lang="en-US" altLang="zh-CN" sz="3600" b="1">
                <a:solidFill>
                  <a:srgbClr val="FF0066"/>
                </a:solidFill>
              </a:rPr>
              <a:t>×</a:t>
            </a:r>
            <a:r>
              <a:rPr lang="zh-CN" altLang="en-US" sz="3600" b="1"/>
              <a:t>（</a:t>
            </a:r>
            <a:r>
              <a:rPr lang="en-US" altLang="zh-CN" sz="3600" b="1"/>
              <a:t>30%</a:t>
            </a:r>
            <a:r>
              <a:rPr lang="zh-CN" altLang="en-US" sz="3600" b="1"/>
              <a:t>－</a:t>
            </a:r>
            <a:r>
              <a:rPr lang="en-US" altLang="zh-CN" sz="3600" b="1"/>
              <a:t>5%</a:t>
            </a:r>
            <a:r>
              <a:rPr lang="zh-CN" altLang="en-US" sz="3600" b="1"/>
              <a:t>）</a:t>
            </a:r>
          </a:p>
          <a:p>
            <a:r>
              <a:rPr lang="en-US" altLang="zh-CN" sz="3600" b="1"/>
              <a:t>=10000×0.25</a:t>
            </a:r>
          </a:p>
          <a:p>
            <a:r>
              <a:rPr lang="en-US" altLang="zh-CN" sz="3600" b="1"/>
              <a:t>=2500</a:t>
            </a:r>
            <a:r>
              <a:rPr lang="zh-CN" altLang="en-US" sz="3600" b="1"/>
              <a:t>（张）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755650" y="4221163"/>
            <a:ext cx="7632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三等奖的奖券比一等奖的奖券多多少张？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build="p"/>
      <p:bldP spid="28679" grpId="0"/>
      <p:bldP spid="286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Text Box 23"/>
          <p:cNvSpPr txBox="1">
            <a:spLocks noChangeArrowheads="1"/>
          </p:cNvSpPr>
          <p:nvPr/>
        </p:nvSpPr>
        <p:spPr bwMode="auto">
          <a:xfrm>
            <a:off x="357126" y="142852"/>
            <a:ext cx="878687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/>
              <a:t>（</a:t>
            </a:r>
            <a:r>
              <a:rPr lang="en-US" altLang="zh-CN" sz="3200" dirty="0"/>
              <a:t>1</a:t>
            </a:r>
            <a:r>
              <a:rPr lang="zh-CN" altLang="en-US" sz="3200" dirty="0"/>
              <a:t>）、三信小学美术组有</a:t>
            </a:r>
            <a:r>
              <a:rPr lang="en-US" altLang="zh-CN" sz="3200" dirty="0"/>
              <a:t>63</a:t>
            </a:r>
            <a:r>
              <a:rPr lang="zh-CN" altLang="en-US" sz="3200" dirty="0"/>
              <a:t>人，舞蹈组有</a:t>
            </a:r>
            <a:r>
              <a:rPr lang="en-US" altLang="zh-CN" sz="3200" dirty="0"/>
              <a:t>56</a:t>
            </a:r>
            <a:r>
              <a:rPr lang="zh-CN" altLang="en-US" sz="3200" dirty="0"/>
              <a:t>人。美术组的人数比舞蹈组多几分之几？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835150" y="1268413"/>
            <a:ext cx="4752975" cy="719137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3600" b="1" dirty="0" smtClean="0"/>
              <a:t>（</a:t>
            </a:r>
            <a:r>
              <a:rPr lang="en-US" altLang="zh-CN" sz="3600" b="1" dirty="0" smtClean="0"/>
              <a:t>63</a:t>
            </a:r>
            <a:r>
              <a:rPr lang="zh-CN" altLang="en-US" sz="3600" b="1" dirty="0" smtClean="0"/>
              <a:t>－</a:t>
            </a:r>
            <a:r>
              <a:rPr lang="en-US" altLang="zh-CN" sz="3600" b="1" dirty="0" smtClean="0"/>
              <a:t>56</a:t>
            </a:r>
            <a:r>
              <a:rPr lang="zh-CN" altLang="en-US" sz="3600" b="1" dirty="0" smtClean="0"/>
              <a:t>）</a:t>
            </a:r>
            <a:r>
              <a:rPr lang="en-US" altLang="zh-CN" sz="3600" b="1" dirty="0" smtClean="0"/>
              <a:t>÷56</a:t>
            </a:r>
            <a:endParaRPr lang="en-US" altLang="zh-CN" sz="3600" b="1" dirty="0" smtClean="0">
              <a:solidFill>
                <a:srgbClr val="FF0066"/>
              </a:solidFill>
            </a:endParaRPr>
          </a:p>
        </p:txBody>
      </p:sp>
      <p:sp>
        <p:nvSpPr>
          <p:cNvPr id="22541" name="Freeform 13"/>
          <p:cNvSpPr>
            <a:spLocks/>
          </p:cNvSpPr>
          <p:nvPr/>
        </p:nvSpPr>
        <p:spPr bwMode="auto">
          <a:xfrm rot="-525369">
            <a:off x="3374843" y="1077104"/>
            <a:ext cx="1035050" cy="306388"/>
          </a:xfrm>
          <a:custGeom>
            <a:avLst/>
            <a:gdLst>
              <a:gd name="T0" fmla="*/ 0 w 720"/>
              <a:gd name="T1" fmla="*/ 19 h 113"/>
              <a:gd name="T2" fmla="*/ 72 w 720"/>
              <a:gd name="T3" fmla="*/ 59 h 113"/>
              <a:gd name="T4" fmla="*/ 160 w 720"/>
              <a:gd name="T5" fmla="*/ 35 h 113"/>
              <a:gd name="T6" fmla="*/ 224 w 720"/>
              <a:gd name="T7" fmla="*/ 35 h 113"/>
              <a:gd name="T8" fmla="*/ 240 w 720"/>
              <a:gd name="T9" fmla="*/ 11 h 113"/>
              <a:gd name="T10" fmla="*/ 264 w 720"/>
              <a:gd name="T11" fmla="*/ 75 h 113"/>
              <a:gd name="T12" fmla="*/ 328 w 720"/>
              <a:gd name="T13" fmla="*/ 19 h 113"/>
              <a:gd name="T14" fmla="*/ 400 w 720"/>
              <a:gd name="T15" fmla="*/ 59 h 113"/>
              <a:gd name="T16" fmla="*/ 416 w 720"/>
              <a:gd name="T17" fmla="*/ 35 h 113"/>
              <a:gd name="T18" fmla="*/ 440 w 720"/>
              <a:gd name="T19" fmla="*/ 83 h 113"/>
              <a:gd name="T20" fmla="*/ 464 w 720"/>
              <a:gd name="T21" fmla="*/ 99 h 113"/>
              <a:gd name="T22" fmla="*/ 512 w 720"/>
              <a:gd name="T23" fmla="*/ 51 h 113"/>
              <a:gd name="T24" fmla="*/ 536 w 720"/>
              <a:gd name="T25" fmla="*/ 27 h 113"/>
              <a:gd name="T26" fmla="*/ 592 w 720"/>
              <a:gd name="T27" fmla="*/ 99 h 113"/>
              <a:gd name="T28" fmla="*/ 648 w 720"/>
              <a:gd name="T29" fmla="*/ 43 h 113"/>
              <a:gd name="T30" fmla="*/ 696 w 720"/>
              <a:gd name="T31" fmla="*/ 83 h 113"/>
              <a:gd name="T32" fmla="*/ 720 w 720"/>
              <a:gd name="T33" fmla="*/ 107 h 1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0"/>
              <a:gd name="T52" fmla="*/ 0 h 113"/>
              <a:gd name="T53" fmla="*/ 720 w 720"/>
              <a:gd name="T54" fmla="*/ 113 h 1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0" h="113">
                <a:moveTo>
                  <a:pt x="0" y="19"/>
                </a:moveTo>
                <a:cubicBezTo>
                  <a:pt x="24" y="35"/>
                  <a:pt x="48" y="43"/>
                  <a:pt x="72" y="59"/>
                </a:cubicBezTo>
                <a:cubicBezTo>
                  <a:pt x="107" y="7"/>
                  <a:pt x="107" y="0"/>
                  <a:pt x="160" y="35"/>
                </a:cubicBezTo>
                <a:cubicBezTo>
                  <a:pt x="186" y="74"/>
                  <a:pt x="189" y="59"/>
                  <a:pt x="224" y="35"/>
                </a:cubicBezTo>
                <a:cubicBezTo>
                  <a:pt x="229" y="27"/>
                  <a:pt x="230" y="11"/>
                  <a:pt x="240" y="11"/>
                </a:cubicBezTo>
                <a:cubicBezTo>
                  <a:pt x="255" y="11"/>
                  <a:pt x="259" y="51"/>
                  <a:pt x="264" y="75"/>
                </a:cubicBezTo>
                <a:cubicBezTo>
                  <a:pt x="302" y="66"/>
                  <a:pt x="316" y="56"/>
                  <a:pt x="328" y="19"/>
                </a:cubicBezTo>
                <a:cubicBezTo>
                  <a:pt x="382" y="73"/>
                  <a:pt x="355" y="74"/>
                  <a:pt x="400" y="59"/>
                </a:cubicBezTo>
                <a:cubicBezTo>
                  <a:pt x="405" y="51"/>
                  <a:pt x="406" y="35"/>
                  <a:pt x="416" y="35"/>
                </a:cubicBezTo>
                <a:cubicBezTo>
                  <a:pt x="429" y="35"/>
                  <a:pt x="435" y="77"/>
                  <a:pt x="440" y="83"/>
                </a:cubicBezTo>
                <a:cubicBezTo>
                  <a:pt x="446" y="91"/>
                  <a:pt x="456" y="94"/>
                  <a:pt x="464" y="99"/>
                </a:cubicBezTo>
                <a:cubicBezTo>
                  <a:pt x="480" y="83"/>
                  <a:pt x="496" y="67"/>
                  <a:pt x="512" y="51"/>
                </a:cubicBezTo>
                <a:cubicBezTo>
                  <a:pt x="520" y="43"/>
                  <a:pt x="536" y="27"/>
                  <a:pt x="536" y="27"/>
                </a:cubicBezTo>
                <a:cubicBezTo>
                  <a:pt x="561" y="52"/>
                  <a:pt x="567" y="74"/>
                  <a:pt x="592" y="99"/>
                </a:cubicBezTo>
                <a:cubicBezTo>
                  <a:pt x="621" y="80"/>
                  <a:pt x="619" y="62"/>
                  <a:pt x="648" y="43"/>
                </a:cubicBezTo>
                <a:cubicBezTo>
                  <a:pt x="718" y="113"/>
                  <a:pt x="629" y="27"/>
                  <a:pt x="696" y="83"/>
                </a:cubicBezTo>
                <a:cubicBezTo>
                  <a:pt x="705" y="90"/>
                  <a:pt x="720" y="107"/>
                  <a:pt x="720" y="107"/>
                </a:cubicBezTo>
              </a:path>
            </a:pathLst>
          </a:custGeom>
          <a:noFill/>
          <a:ln w="38100">
            <a:solidFill>
              <a:srgbClr val="0033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571868" y="500042"/>
            <a:ext cx="857256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003300"/>
                </a:solidFill>
                <a:ea typeface="楷体_GB2312" pitchFamily="49" charset="-122"/>
              </a:rPr>
              <a:t>“1”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4500562" y="1000108"/>
            <a:ext cx="8953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0099"/>
                </a:solidFill>
                <a:ea typeface="楷体_GB2312" pitchFamily="49" charset="-122"/>
              </a:rPr>
              <a:t>▲▲</a:t>
            </a:r>
          </a:p>
        </p:txBody>
      </p:sp>
      <p:sp>
        <p:nvSpPr>
          <p:cNvPr id="22544" name="Freeform 16"/>
          <p:cNvSpPr>
            <a:spLocks/>
          </p:cNvSpPr>
          <p:nvPr/>
        </p:nvSpPr>
        <p:spPr bwMode="auto">
          <a:xfrm rot="-525369">
            <a:off x="6946743" y="2791617"/>
            <a:ext cx="1035050" cy="306387"/>
          </a:xfrm>
          <a:custGeom>
            <a:avLst/>
            <a:gdLst>
              <a:gd name="T0" fmla="*/ 0 w 720"/>
              <a:gd name="T1" fmla="*/ 19 h 113"/>
              <a:gd name="T2" fmla="*/ 72 w 720"/>
              <a:gd name="T3" fmla="*/ 59 h 113"/>
              <a:gd name="T4" fmla="*/ 160 w 720"/>
              <a:gd name="T5" fmla="*/ 35 h 113"/>
              <a:gd name="T6" fmla="*/ 224 w 720"/>
              <a:gd name="T7" fmla="*/ 35 h 113"/>
              <a:gd name="T8" fmla="*/ 240 w 720"/>
              <a:gd name="T9" fmla="*/ 11 h 113"/>
              <a:gd name="T10" fmla="*/ 264 w 720"/>
              <a:gd name="T11" fmla="*/ 75 h 113"/>
              <a:gd name="T12" fmla="*/ 328 w 720"/>
              <a:gd name="T13" fmla="*/ 19 h 113"/>
              <a:gd name="T14" fmla="*/ 400 w 720"/>
              <a:gd name="T15" fmla="*/ 59 h 113"/>
              <a:gd name="T16" fmla="*/ 416 w 720"/>
              <a:gd name="T17" fmla="*/ 35 h 113"/>
              <a:gd name="T18" fmla="*/ 440 w 720"/>
              <a:gd name="T19" fmla="*/ 83 h 113"/>
              <a:gd name="T20" fmla="*/ 464 w 720"/>
              <a:gd name="T21" fmla="*/ 99 h 113"/>
              <a:gd name="T22" fmla="*/ 512 w 720"/>
              <a:gd name="T23" fmla="*/ 51 h 113"/>
              <a:gd name="T24" fmla="*/ 536 w 720"/>
              <a:gd name="T25" fmla="*/ 27 h 113"/>
              <a:gd name="T26" fmla="*/ 592 w 720"/>
              <a:gd name="T27" fmla="*/ 99 h 113"/>
              <a:gd name="T28" fmla="*/ 648 w 720"/>
              <a:gd name="T29" fmla="*/ 43 h 113"/>
              <a:gd name="T30" fmla="*/ 696 w 720"/>
              <a:gd name="T31" fmla="*/ 83 h 113"/>
              <a:gd name="T32" fmla="*/ 720 w 720"/>
              <a:gd name="T33" fmla="*/ 107 h 1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0"/>
              <a:gd name="T52" fmla="*/ 0 h 113"/>
              <a:gd name="T53" fmla="*/ 720 w 720"/>
              <a:gd name="T54" fmla="*/ 113 h 1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0" h="113">
                <a:moveTo>
                  <a:pt x="0" y="19"/>
                </a:moveTo>
                <a:cubicBezTo>
                  <a:pt x="24" y="35"/>
                  <a:pt x="48" y="43"/>
                  <a:pt x="72" y="59"/>
                </a:cubicBezTo>
                <a:cubicBezTo>
                  <a:pt x="107" y="7"/>
                  <a:pt x="107" y="0"/>
                  <a:pt x="160" y="35"/>
                </a:cubicBezTo>
                <a:cubicBezTo>
                  <a:pt x="186" y="74"/>
                  <a:pt x="189" y="59"/>
                  <a:pt x="224" y="35"/>
                </a:cubicBezTo>
                <a:cubicBezTo>
                  <a:pt x="229" y="27"/>
                  <a:pt x="230" y="11"/>
                  <a:pt x="240" y="11"/>
                </a:cubicBezTo>
                <a:cubicBezTo>
                  <a:pt x="255" y="11"/>
                  <a:pt x="259" y="51"/>
                  <a:pt x="264" y="75"/>
                </a:cubicBezTo>
                <a:cubicBezTo>
                  <a:pt x="302" y="66"/>
                  <a:pt x="316" y="56"/>
                  <a:pt x="328" y="19"/>
                </a:cubicBezTo>
                <a:cubicBezTo>
                  <a:pt x="382" y="73"/>
                  <a:pt x="355" y="74"/>
                  <a:pt x="400" y="59"/>
                </a:cubicBezTo>
                <a:cubicBezTo>
                  <a:pt x="405" y="51"/>
                  <a:pt x="406" y="35"/>
                  <a:pt x="416" y="35"/>
                </a:cubicBezTo>
                <a:cubicBezTo>
                  <a:pt x="429" y="35"/>
                  <a:pt x="435" y="77"/>
                  <a:pt x="440" y="83"/>
                </a:cubicBezTo>
                <a:cubicBezTo>
                  <a:pt x="446" y="91"/>
                  <a:pt x="456" y="94"/>
                  <a:pt x="464" y="99"/>
                </a:cubicBezTo>
                <a:cubicBezTo>
                  <a:pt x="480" y="83"/>
                  <a:pt x="496" y="67"/>
                  <a:pt x="512" y="51"/>
                </a:cubicBezTo>
                <a:cubicBezTo>
                  <a:pt x="520" y="43"/>
                  <a:pt x="536" y="27"/>
                  <a:pt x="536" y="27"/>
                </a:cubicBezTo>
                <a:cubicBezTo>
                  <a:pt x="561" y="52"/>
                  <a:pt x="567" y="74"/>
                  <a:pt x="592" y="99"/>
                </a:cubicBezTo>
                <a:cubicBezTo>
                  <a:pt x="621" y="80"/>
                  <a:pt x="619" y="62"/>
                  <a:pt x="648" y="43"/>
                </a:cubicBezTo>
                <a:cubicBezTo>
                  <a:pt x="718" y="113"/>
                  <a:pt x="629" y="27"/>
                  <a:pt x="696" y="83"/>
                </a:cubicBezTo>
                <a:cubicBezTo>
                  <a:pt x="705" y="90"/>
                  <a:pt x="720" y="107"/>
                  <a:pt x="720" y="107"/>
                </a:cubicBezTo>
              </a:path>
            </a:pathLst>
          </a:cu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6000760" y="2000240"/>
            <a:ext cx="2214578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FF0066"/>
                </a:solidFill>
                <a:ea typeface="楷体_GB2312" pitchFamily="49" charset="-122"/>
              </a:rPr>
              <a:t>“</a:t>
            </a:r>
            <a:r>
              <a:rPr lang="en-US" altLang="zh-CN" sz="2400" b="1" dirty="0" smtClean="0">
                <a:solidFill>
                  <a:srgbClr val="FF0066"/>
                </a:solidFill>
                <a:ea typeface="楷体_GB2312" pitchFamily="49" charset="-122"/>
              </a:rPr>
              <a:t>1”</a:t>
            </a:r>
            <a:r>
              <a:rPr lang="zh-CN" altLang="en-US" sz="2400" b="1" dirty="0" smtClean="0">
                <a:solidFill>
                  <a:srgbClr val="FF0066"/>
                </a:solidFill>
                <a:ea typeface="楷体_GB2312" pitchFamily="49" charset="-122"/>
              </a:rPr>
              <a:t>已知</a:t>
            </a:r>
            <a:endParaRPr lang="zh-CN" altLang="en-US" sz="2400" b="1" dirty="0">
              <a:solidFill>
                <a:srgbClr val="FF0066"/>
              </a:solidFill>
              <a:ea typeface="楷体_GB2312" pitchFamily="49" charset="-122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7997825" y="2924175"/>
            <a:ext cx="8953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 b="1">
                <a:solidFill>
                  <a:srgbClr val="000099"/>
                </a:solidFill>
                <a:ea typeface="楷体_GB2312" pitchFamily="49" charset="-122"/>
              </a:rPr>
              <a:t>▲▲</a:t>
            </a:r>
          </a:p>
        </p:txBody>
      </p:sp>
      <p:sp>
        <p:nvSpPr>
          <p:cNvPr id="22547" name="Freeform 19"/>
          <p:cNvSpPr>
            <a:spLocks/>
          </p:cNvSpPr>
          <p:nvPr/>
        </p:nvSpPr>
        <p:spPr bwMode="auto">
          <a:xfrm rot="-525369">
            <a:off x="5045075" y="4973638"/>
            <a:ext cx="1035050" cy="306387"/>
          </a:xfrm>
          <a:custGeom>
            <a:avLst/>
            <a:gdLst>
              <a:gd name="T0" fmla="*/ 0 w 720"/>
              <a:gd name="T1" fmla="*/ 19 h 113"/>
              <a:gd name="T2" fmla="*/ 72 w 720"/>
              <a:gd name="T3" fmla="*/ 59 h 113"/>
              <a:gd name="T4" fmla="*/ 160 w 720"/>
              <a:gd name="T5" fmla="*/ 35 h 113"/>
              <a:gd name="T6" fmla="*/ 224 w 720"/>
              <a:gd name="T7" fmla="*/ 35 h 113"/>
              <a:gd name="T8" fmla="*/ 240 w 720"/>
              <a:gd name="T9" fmla="*/ 11 h 113"/>
              <a:gd name="T10" fmla="*/ 264 w 720"/>
              <a:gd name="T11" fmla="*/ 75 h 113"/>
              <a:gd name="T12" fmla="*/ 328 w 720"/>
              <a:gd name="T13" fmla="*/ 19 h 113"/>
              <a:gd name="T14" fmla="*/ 400 w 720"/>
              <a:gd name="T15" fmla="*/ 59 h 113"/>
              <a:gd name="T16" fmla="*/ 416 w 720"/>
              <a:gd name="T17" fmla="*/ 35 h 113"/>
              <a:gd name="T18" fmla="*/ 440 w 720"/>
              <a:gd name="T19" fmla="*/ 83 h 113"/>
              <a:gd name="T20" fmla="*/ 464 w 720"/>
              <a:gd name="T21" fmla="*/ 99 h 113"/>
              <a:gd name="T22" fmla="*/ 512 w 720"/>
              <a:gd name="T23" fmla="*/ 51 h 113"/>
              <a:gd name="T24" fmla="*/ 536 w 720"/>
              <a:gd name="T25" fmla="*/ 27 h 113"/>
              <a:gd name="T26" fmla="*/ 592 w 720"/>
              <a:gd name="T27" fmla="*/ 99 h 113"/>
              <a:gd name="T28" fmla="*/ 648 w 720"/>
              <a:gd name="T29" fmla="*/ 43 h 113"/>
              <a:gd name="T30" fmla="*/ 696 w 720"/>
              <a:gd name="T31" fmla="*/ 83 h 113"/>
              <a:gd name="T32" fmla="*/ 720 w 720"/>
              <a:gd name="T33" fmla="*/ 107 h 1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0"/>
              <a:gd name="T52" fmla="*/ 0 h 113"/>
              <a:gd name="T53" fmla="*/ 720 w 720"/>
              <a:gd name="T54" fmla="*/ 113 h 1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0" h="113">
                <a:moveTo>
                  <a:pt x="0" y="19"/>
                </a:moveTo>
                <a:cubicBezTo>
                  <a:pt x="24" y="35"/>
                  <a:pt x="48" y="43"/>
                  <a:pt x="72" y="59"/>
                </a:cubicBezTo>
                <a:cubicBezTo>
                  <a:pt x="107" y="7"/>
                  <a:pt x="107" y="0"/>
                  <a:pt x="160" y="35"/>
                </a:cubicBezTo>
                <a:cubicBezTo>
                  <a:pt x="186" y="74"/>
                  <a:pt x="189" y="59"/>
                  <a:pt x="224" y="35"/>
                </a:cubicBezTo>
                <a:cubicBezTo>
                  <a:pt x="229" y="27"/>
                  <a:pt x="230" y="11"/>
                  <a:pt x="240" y="11"/>
                </a:cubicBezTo>
                <a:cubicBezTo>
                  <a:pt x="255" y="11"/>
                  <a:pt x="259" y="51"/>
                  <a:pt x="264" y="75"/>
                </a:cubicBezTo>
                <a:cubicBezTo>
                  <a:pt x="302" y="66"/>
                  <a:pt x="316" y="56"/>
                  <a:pt x="328" y="19"/>
                </a:cubicBezTo>
                <a:cubicBezTo>
                  <a:pt x="382" y="73"/>
                  <a:pt x="355" y="74"/>
                  <a:pt x="400" y="59"/>
                </a:cubicBezTo>
                <a:cubicBezTo>
                  <a:pt x="405" y="51"/>
                  <a:pt x="406" y="35"/>
                  <a:pt x="416" y="35"/>
                </a:cubicBezTo>
                <a:cubicBezTo>
                  <a:pt x="429" y="35"/>
                  <a:pt x="435" y="77"/>
                  <a:pt x="440" y="83"/>
                </a:cubicBezTo>
                <a:cubicBezTo>
                  <a:pt x="446" y="91"/>
                  <a:pt x="456" y="94"/>
                  <a:pt x="464" y="99"/>
                </a:cubicBezTo>
                <a:cubicBezTo>
                  <a:pt x="480" y="83"/>
                  <a:pt x="496" y="67"/>
                  <a:pt x="512" y="51"/>
                </a:cubicBezTo>
                <a:cubicBezTo>
                  <a:pt x="520" y="43"/>
                  <a:pt x="536" y="27"/>
                  <a:pt x="536" y="27"/>
                </a:cubicBezTo>
                <a:cubicBezTo>
                  <a:pt x="561" y="52"/>
                  <a:pt x="567" y="74"/>
                  <a:pt x="592" y="99"/>
                </a:cubicBezTo>
                <a:cubicBezTo>
                  <a:pt x="621" y="80"/>
                  <a:pt x="619" y="62"/>
                  <a:pt x="648" y="43"/>
                </a:cubicBezTo>
                <a:cubicBezTo>
                  <a:pt x="718" y="113"/>
                  <a:pt x="629" y="27"/>
                  <a:pt x="696" y="83"/>
                </a:cubicBezTo>
                <a:cubicBezTo>
                  <a:pt x="705" y="90"/>
                  <a:pt x="720" y="107"/>
                  <a:pt x="720" y="107"/>
                </a:cubicBezTo>
              </a:path>
            </a:pathLst>
          </a:cu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4829174" y="4325938"/>
            <a:ext cx="2886097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FF0066"/>
                </a:solidFill>
                <a:ea typeface="楷体_GB2312" pitchFamily="49" charset="-122"/>
              </a:rPr>
              <a:t>“1</a:t>
            </a:r>
            <a:r>
              <a:rPr lang="en-US" altLang="zh-CN" sz="2400" b="1" dirty="0" smtClean="0">
                <a:solidFill>
                  <a:srgbClr val="FF0066"/>
                </a:solidFill>
                <a:ea typeface="楷体_GB2312" pitchFamily="49" charset="-122"/>
              </a:rPr>
              <a:t>”</a:t>
            </a:r>
            <a:r>
              <a:rPr lang="zh-CN" altLang="en-US" sz="2400" b="1" dirty="0" smtClean="0">
                <a:solidFill>
                  <a:srgbClr val="FF0066"/>
                </a:solidFill>
                <a:ea typeface="楷体_GB2312" pitchFamily="49" charset="-122"/>
              </a:rPr>
              <a:t>未知</a:t>
            </a:r>
            <a:endParaRPr lang="zh-CN" altLang="en-US" sz="2400" b="1" dirty="0">
              <a:solidFill>
                <a:srgbClr val="FF0066"/>
              </a:solidFill>
              <a:ea typeface="楷体_GB2312" pitchFamily="49" charset="-122"/>
            </a:endParaRP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6804025" y="4868863"/>
            <a:ext cx="8953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2800" b="1">
                <a:solidFill>
                  <a:srgbClr val="000099"/>
                </a:solidFill>
                <a:ea typeface="楷体_GB2312" pitchFamily="49" charset="-122"/>
              </a:rPr>
              <a:t>▲▲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2357428"/>
            <a:ext cx="9144000" cy="1017586"/>
            <a:chOff x="0" y="1933"/>
            <a:chExt cx="5760" cy="641"/>
          </a:xfrm>
        </p:grpSpPr>
        <p:sp>
          <p:nvSpPr>
            <p:cNvPr id="7200" name="Text Box 24"/>
            <p:cNvSpPr txBox="1">
              <a:spLocks noChangeArrowheads="1"/>
            </p:cNvSpPr>
            <p:nvPr/>
          </p:nvSpPr>
          <p:spPr bwMode="auto">
            <a:xfrm>
              <a:off x="0" y="1978"/>
              <a:ext cx="576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/>
                <a:t>2</a:t>
              </a:r>
              <a:r>
                <a:rPr lang="zh-CN" altLang="en-US" sz="2800" dirty="0"/>
                <a:t>、三信小学美术组有</a:t>
              </a:r>
              <a:r>
                <a:rPr lang="en-US" altLang="zh-CN" sz="2800" dirty="0"/>
                <a:t>63</a:t>
              </a:r>
              <a:r>
                <a:rPr lang="zh-CN" altLang="en-US" sz="2800" dirty="0"/>
                <a:t>人，舞蹈组的人数比美术组少　。舞蹈组有多少人？</a:t>
              </a:r>
            </a:p>
          </p:txBody>
        </p:sp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5375" y="1933"/>
              <a:ext cx="227" cy="515"/>
              <a:chOff x="4014" y="3702"/>
              <a:chExt cx="227" cy="515"/>
            </a:xfrm>
          </p:grpSpPr>
          <p:sp>
            <p:nvSpPr>
              <p:cNvPr id="7202" name="Text Box 25"/>
              <p:cNvSpPr txBox="1">
                <a:spLocks noChangeArrowheads="1"/>
              </p:cNvSpPr>
              <p:nvPr/>
            </p:nvSpPr>
            <p:spPr bwMode="auto">
              <a:xfrm>
                <a:off x="4014" y="3929"/>
                <a:ext cx="22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dirty="0"/>
                  <a:t>9</a:t>
                </a:r>
              </a:p>
            </p:txBody>
          </p:sp>
          <p:sp>
            <p:nvSpPr>
              <p:cNvPr id="7203" name="Text Box 26"/>
              <p:cNvSpPr txBox="1">
                <a:spLocks noChangeArrowheads="1"/>
              </p:cNvSpPr>
              <p:nvPr/>
            </p:nvSpPr>
            <p:spPr bwMode="auto">
              <a:xfrm>
                <a:off x="4014" y="3702"/>
                <a:ext cx="22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dirty="0"/>
                  <a:t>1</a:t>
                </a:r>
              </a:p>
            </p:txBody>
          </p:sp>
          <p:sp>
            <p:nvSpPr>
              <p:cNvPr id="7204" name="Line 27"/>
              <p:cNvSpPr>
                <a:spLocks noChangeShapeType="1"/>
              </p:cNvSpPr>
              <p:nvPr/>
            </p:nvSpPr>
            <p:spPr bwMode="auto">
              <a:xfrm>
                <a:off x="4015" y="3974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0" y="4437063"/>
            <a:ext cx="9144000" cy="1090612"/>
            <a:chOff x="0" y="2341"/>
            <a:chExt cx="5760" cy="687"/>
          </a:xfrm>
        </p:grpSpPr>
        <p:sp>
          <p:nvSpPr>
            <p:cNvPr id="7195" name="Text Box 31"/>
            <p:cNvSpPr txBox="1">
              <a:spLocks noChangeArrowheads="1"/>
            </p:cNvSpPr>
            <p:nvPr/>
          </p:nvSpPr>
          <p:spPr bwMode="auto">
            <a:xfrm>
              <a:off x="0" y="2432"/>
              <a:ext cx="576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dirty="0"/>
                <a:t>2</a:t>
              </a:r>
              <a:r>
                <a:rPr lang="zh-CN" altLang="en-US" sz="2800" dirty="0"/>
                <a:t>、三信小学美术组有</a:t>
              </a:r>
              <a:r>
                <a:rPr lang="en-US" altLang="zh-CN" sz="2800" dirty="0"/>
                <a:t>63</a:t>
              </a:r>
              <a:r>
                <a:rPr lang="zh-CN" altLang="en-US" sz="2800" dirty="0"/>
                <a:t>人，比</a:t>
              </a:r>
              <a:r>
                <a:rPr lang="zh-CN" altLang="en-US" sz="2800" dirty="0" smtClean="0"/>
                <a:t>舞蹈组</a:t>
              </a:r>
              <a:r>
                <a:rPr lang="zh-CN" altLang="en-US" sz="2800" dirty="0"/>
                <a:t>的人数多　　。舞蹈组有多少人？</a:t>
              </a:r>
            </a:p>
          </p:txBody>
        </p:sp>
        <p:grpSp>
          <p:nvGrpSpPr>
            <p:cNvPr id="5" name="Group 32"/>
            <p:cNvGrpSpPr>
              <a:grpSpLocks/>
            </p:cNvGrpSpPr>
            <p:nvPr/>
          </p:nvGrpSpPr>
          <p:grpSpPr bwMode="auto">
            <a:xfrm>
              <a:off x="4830" y="2341"/>
              <a:ext cx="227" cy="515"/>
              <a:chOff x="4014" y="3702"/>
              <a:chExt cx="227" cy="515"/>
            </a:xfrm>
          </p:grpSpPr>
          <p:sp>
            <p:nvSpPr>
              <p:cNvPr id="7197" name="Text Box 33"/>
              <p:cNvSpPr txBox="1">
                <a:spLocks noChangeArrowheads="1"/>
              </p:cNvSpPr>
              <p:nvPr/>
            </p:nvSpPr>
            <p:spPr bwMode="auto">
              <a:xfrm>
                <a:off x="4014" y="3929"/>
                <a:ext cx="22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/>
                  <a:t>8</a:t>
                </a:r>
              </a:p>
            </p:txBody>
          </p:sp>
          <p:sp>
            <p:nvSpPr>
              <p:cNvPr id="7198" name="Text Box 34"/>
              <p:cNvSpPr txBox="1">
                <a:spLocks noChangeArrowheads="1"/>
              </p:cNvSpPr>
              <p:nvPr/>
            </p:nvSpPr>
            <p:spPr bwMode="auto">
              <a:xfrm>
                <a:off x="4014" y="3702"/>
                <a:ext cx="22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dirty="0"/>
                  <a:t>1</a:t>
                </a:r>
              </a:p>
            </p:txBody>
          </p:sp>
          <p:sp>
            <p:nvSpPr>
              <p:cNvPr id="7199" name="Line 35"/>
              <p:cNvSpPr>
                <a:spLocks noChangeShapeType="1"/>
              </p:cNvSpPr>
              <p:nvPr/>
            </p:nvSpPr>
            <p:spPr bwMode="auto">
              <a:xfrm>
                <a:off x="4015" y="3974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2071670" y="3286124"/>
            <a:ext cx="4968875" cy="1217612"/>
            <a:chOff x="1338" y="2069"/>
            <a:chExt cx="3130" cy="767"/>
          </a:xfrm>
        </p:grpSpPr>
        <p:sp>
          <p:nvSpPr>
            <p:cNvPr id="7190" name="Rectangle 10"/>
            <p:cNvSpPr>
              <a:spLocks noChangeArrowheads="1"/>
            </p:cNvSpPr>
            <p:nvPr/>
          </p:nvSpPr>
          <p:spPr bwMode="auto">
            <a:xfrm>
              <a:off x="1338" y="2251"/>
              <a:ext cx="3130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n-US" altLang="zh-CN" sz="3600" b="1" dirty="0"/>
                <a:t>63</a:t>
              </a:r>
              <a:r>
                <a:rPr lang="zh-CN" altLang="en-US" sz="3600" b="1" dirty="0"/>
                <a:t>－</a:t>
              </a:r>
              <a:r>
                <a:rPr lang="en-US" altLang="zh-CN" sz="3600" b="1" dirty="0"/>
                <a:t>63×</a:t>
              </a:r>
            </a:p>
          </p:txBody>
        </p:sp>
        <p:grpSp>
          <p:nvGrpSpPr>
            <p:cNvPr id="7" name="Group 46"/>
            <p:cNvGrpSpPr>
              <a:grpSpLocks/>
            </p:cNvGrpSpPr>
            <p:nvPr/>
          </p:nvGrpSpPr>
          <p:grpSpPr bwMode="auto">
            <a:xfrm>
              <a:off x="2653" y="2069"/>
              <a:ext cx="363" cy="767"/>
              <a:chOff x="3152" y="3553"/>
              <a:chExt cx="363" cy="767"/>
            </a:xfrm>
          </p:grpSpPr>
          <p:sp>
            <p:nvSpPr>
              <p:cNvPr id="7192" name="Text Box 43"/>
              <p:cNvSpPr txBox="1">
                <a:spLocks noChangeArrowheads="1"/>
              </p:cNvSpPr>
              <p:nvPr/>
            </p:nvSpPr>
            <p:spPr bwMode="auto">
              <a:xfrm>
                <a:off x="3198" y="3916"/>
                <a:ext cx="22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 dirty="0"/>
                  <a:t>9</a:t>
                </a:r>
              </a:p>
            </p:txBody>
          </p:sp>
          <p:sp>
            <p:nvSpPr>
              <p:cNvPr id="7193" name="Text Box 44"/>
              <p:cNvSpPr txBox="1">
                <a:spLocks noChangeArrowheads="1"/>
              </p:cNvSpPr>
              <p:nvPr/>
            </p:nvSpPr>
            <p:spPr bwMode="auto">
              <a:xfrm>
                <a:off x="3198" y="3553"/>
                <a:ext cx="22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/>
                  <a:t>1</a:t>
                </a:r>
              </a:p>
            </p:txBody>
          </p:sp>
          <p:sp>
            <p:nvSpPr>
              <p:cNvPr id="7194" name="Line 45"/>
              <p:cNvSpPr>
                <a:spLocks noChangeShapeType="1"/>
              </p:cNvSpPr>
              <p:nvPr/>
            </p:nvSpPr>
            <p:spPr bwMode="auto">
              <a:xfrm>
                <a:off x="3152" y="3916"/>
                <a:ext cx="36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403350" y="5445125"/>
            <a:ext cx="4032250" cy="1217613"/>
            <a:chOff x="884" y="3430"/>
            <a:chExt cx="2540" cy="767"/>
          </a:xfrm>
        </p:grpSpPr>
        <p:sp>
          <p:nvSpPr>
            <p:cNvPr id="7185" name="Rectangle 22"/>
            <p:cNvSpPr>
              <a:spLocks noChangeArrowheads="1"/>
            </p:cNvSpPr>
            <p:nvPr/>
          </p:nvSpPr>
          <p:spPr bwMode="auto">
            <a:xfrm>
              <a:off x="884" y="3612"/>
              <a:ext cx="2540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l-GR" altLang="zh-CN" sz="3200" b="1" dirty="0"/>
                <a:t>χ</a:t>
              </a:r>
              <a:r>
                <a:rPr lang="zh-CN" altLang="en-US" sz="3200" b="1" dirty="0"/>
                <a:t>－　　</a:t>
              </a:r>
              <a:r>
                <a:rPr lang="zh-CN" altLang="en-US" sz="3200" b="1" dirty="0" smtClean="0"/>
                <a:t>  </a:t>
              </a:r>
              <a:r>
                <a:rPr lang="en-US" altLang="zh-CN" sz="3200" b="1" dirty="0" smtClean="0"/>
                <a:t>=</a:t>
              </a:r>
              <a:r>
                <a:rPr lang="en-US" altLang="zh-CN" sz="3200" b="1" dirty="0"/>
                <a:t>63</a:t>
              </a:r>
            </a:p>
          </p:txBody>
        </p:sp>
        <p:grpSp>
          <p:nvGrpSpPr>
            <p:cNvPr id="9" name="Group 47"/>
            <p:cNvGrpSpPr>
              <a:grpSpLocks/>
            </p:cNvGrpSpPr>
            <p:nvPr/>
          </p:nvGrpSpPr>
          <p:grpSpPr bwMode="auto">
            <a:xfrm>
              <a:off x="1565" y="3430"/>
              <a:ext cx="363" cy="767"/>
              <a:chOff x="3152" y="3553"/>
              <a:chExt cx="363" cy="767"/>
            </a:xfrm>
          </p:grpSpPr>
          <p:sp>
            <p:nvSpPr>
              <p:cNvPr id="7187" name="Text Box 48"/>
              <p:cNvSpPr txBox="1">
                <a:spLocks noChangeArrowheads="1"/>
              </p:cNvSpPr>
              <p:nvPr/>
            </p:nvSpPr>
            <p:spPr bwMode="auto">
              <a:xfrm>
                <a:off x="3198" y="3916"/>
                <a:ext cx="22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/>
                  <a:t>9</a:t>
                </a:r>
              </a:p>
            </p:txBody>
          </p:sp>
          <p:sp>
            <p:nvSpPr>
              <p:cNvPr id="7188" name="Text Box 49"/>
              <p:cNvSpPr txBox="1">
                <a:spLocks noChangeArrowheads="1"/>
              </p:cNvSpPr>
              <p:nvPr/>
            </p:nvSpPr>
            <p:spPr bwMode="auto">
              <a:xfrm>
                <a:off x="3198" y="3553"/>
                <a:ext cx="22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/>
                  <a:t>1</a:t>
                </a:r>
              </a:p>
            </p:txBody>
          </p:sp>
          <p:sp>
            <p:nvSpPr>
              <p:cNvPr id="7189" name="Line 50"/>
              <p:cNvSpPr>
                <a:spLocks noChangeShapeType="1"/>
              </p:cNvSpPr>
              <p:nvPr/>
            </p:nvSpPr>
            <p:spPr bwMode="auto">
              <a:xfrm>
                <a:off x="3152" y="3916"/>
                <a:ext cx="36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build="p"/>
      <p:bldP spid="22541" grpId="0" animBg="1"/>
      <p:bldP spid="22542" grpId="0"/>
      <p:bldP spid="22543" grpId="0"/>
      <p:bldP spid="22544" grpId="0" animBg="1"/>
      <p:bldP spid="22545" grpId="0"/>
      <p:bldP spid="22546" grpId="0"/>
      <p:bldP spid="22547" grpId="0" animBg="1"/>
      <p:bldP spid="22548" grpId="0"/>
      <p:bldP spid="225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2"/>
          <p:cNvSpPr>
            <a:spLocks noGrp="1" noChangeArrowheads="1"/>
          </p:cNvSpPr>
          <p:nvPr>
            <p:ph type="body" idx="1"/>
          </p:nvPr>
        </p:nvSpPr>
        <p:spPr>
          <a:xfrm>
            <a:off x="323850" y="620713"/>
            <a:ext cx="8640763" cy="5832475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一种电视机，原来每台售价</a:t>
            </a:r>
            <a:r>
              <a:rPr lang="en-US" altLang="zh-CN" b="1" dirty="0" smtClean="0"/>
              <a:t>2400</a:t>
            </a:r>
            <a:r>
              <a:rPr lang="zh-CN" altLang="en-US" b="1" dirty="0" smtClean="0"/>
              <a:t>元。降价</a:t>
            </a:r>
            <a:r>
              <a:rPr lang="en-US" altLang="zh-CN" b="1" dirty="0" smtClean="0"/>
              <a:t>25%</a:t>
            </a:r>
            <a:r>
              <a:rPr lang="zh-CN" altLang="en-US" b="1" dirty="0" smtClean="0"/>
              <a:t>后，每台售价多少元？</a:t>
            </a:r>
          </a:p>
          <a:p>
            <a:pPr eaLnBrk="1" hangingPunct="1"/>
            <a:endParaRPr lang="zh-CN" altLang="en-US" b="1" dirty="0" smtClean="0"/>
          </a:p>
          <a:p>
            <a:pPr eaLnBrk="1" hangingPunct="1"/>
            <a:endParaRPr lang="zh-CN" altLang="en-US" b="1" dirty="0" smtClean="0"/>
          </a:p>
          <a:p>
            <a:pPr eaLnBrk="1" hangingPunct="1"/>
            <a:endParaRPr lang="zh-CN" altLang="en-US" b="1" dirty="0" smtClean="0"/>
          </a:p>
          <a:p>
            <a:pPr eaLnBrk="1" hangingPunct="1"/>
            <a:r>
              <a:rPr lang="zh-CN" altLang="en-US" b="1" dirty="0" smtClean="0"/>
              <a:t>一种电视机降价</a:t>
            </a:r>
            <a:r>
              <a:rPr lang="en-US" altLang="zh-CN" b="1" dirty="0" smtClean="0"/>
              <a:t>25%</a:t>
            </a:r>
            <a:r>
              <a:rPr lang="zh-CN" altLang="en-US" b="1" dirty="0" smtClean="0"/>
              <a:t>后，每台售价</a:t>
            </a:r>
            <a:r>
              <a:rPr lang="en-US" altLang="zh-CN" b="1" dirty="0" smtClean="0"/>
              <a:t>1800</a:t>
            </a:r>
            <a:r>
              <a:rPr lang="zh-CN" altLang="en-US" b="1" dirty="0" smtClean="0"/>
              <a:t>元。原来每台售价是多少元？</a:t>
            </a:r>
          </a:p>
        </p:txBody>
      </p:sp>
      <p:sp>
        <p:nvSpPr>
          <p:cNvPr id="23607" name="Rectangle 55"/>
          <p:cNvSpPr>
            <a:spLocks noChangeArrowheads="1"/>
          </p:cNvSpPr>
          <p:nvPr/>
        </p:nvSpPr>
        <p:spPr bwMode="auto">
          <a:xfrm>
            <a:off x="2051050" y="1700213"/>
            <a:ext cx="403383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200" b="1"/>
              <a:t>   2400</a:t>
            </a:r>
            <a:r>
              <a:rPr lang="zh-CN" altLang="en-US" sz="3200" b="1"/>
              <a:t>－</a:t>
            </a:r>
            <a:r>
              <a:rPr lang="en-US" altLang="zh-CN" sz="3200" b="1"/>
              <a:t>2400×25%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/>
              <a:t>=2400</a:t>
            </a:r>
            <a:r>
              <a:rPr lang="zh-CN" altLang="en-US" sz="3200" b="1"/>
              <a:t>－</a:t>
            </a:r>
            <a:r>
              <a:rPr lang="en-US" altLang="zh-CN" sz="3200" b="1"/>
              <a:t>600</a:t>
            </a:r>
            <a:endParaRPr lang="en-US" altLang="zh-CN" sz="3200" b="1">
              <a:solidFill>
                <a:srgbClr val="FF0066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/>
              <a:t>=1800</a:t>
            </a:r>
            <a:r>
              <a:rPr lang="zh-CN" altLang="en-US" sz="3200" b="1"/>
              <a:t>（元）</a:t>
            </a:r>
          </a:p>
        </p:txBody>
      </p:sp>
      <p:sp>
        <p:nvSpPr>
          <p:cNvPr id="23611" name="Rectangle 59"/>
          <p:cNvSpPr>
            <a:spLocks noChangeArrowheads="1"/>
          </p:cNvSpPr>
          <p:nvPr/>
        </p:nvSpPr>
        <p:spPr bwMode="auto">
          <a:xfrm>
            <a:off x="395288" y="4797425"/>
            <a:ext cx="56896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 b="1">
                <a:solidFill>
                  <a:srgbClr val="000099"/>
                </a:solidFill>
              </a:rPr>
              <a:t>原价－降价</a:t>
            </a:r>
            <a:r>
              <a:rPr lang="en-US" altLang="zh-CN" sz="3200" b="1">
                <a:solidFill>
                  <a:srgbClr val="000099"/>
                </a:solidFill>
              </a:rPr>
              <a:t>=</a:t>
            </a:r>
            <a:r>
              <a:rPr lang="zh-CN" altLang="en-US" sz="3200" b="1">
                <a:solidFill>
                  <a:srgbClr val="000099"/>
                </a:solidFill>
              </a:rPr>
              <a:t>现价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/>
              <a:t>解：设原来每台售价</a:t>
            </a:r>
            <a:r>
              <a:rPr lang="el-GR" altLang="zh-CN" sz="3200" b="1">
                <a:latin typeface="宋体" charset="-122"/>
              </a:rPr>
              <a:t>χ</a:t>
            </a:r>
            <a:r>
              <a:rPr lang="zh-CN" altLang="en-US" sz="3200" b="1">
                <a:latin typeface="宋体" charset="-122"/>
              </a:rPr>
              <a:t>元。</a:t>
            </a:r>
            <a:endParaRPr lang="zh-CN" altLang="el-GR" sz="3200" b="1">
              <a:latin typeface="宋体" charset="-122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200" b="1"/>
          </a:p>
        </p:txBody>
      </p:sp>
      <p:sp>
        <p:nvSpPr>
          <p:cNvPr id="23615" name="Freeform 63"/>
          <p:cNvSpPr>
            <a:spLocks/>
          </p:cNvSpPr>
          <p:nvPr/>
        </p:nvSpPr>
        <p:spPr bwMode="auto">
          <a:xfrm rot="21599163" flipV="1">
            <a:off x="3348038" y="1125538"/>
            <a:ext cx="3448050" cy="87312"/>
          </a:xfrm>
          <a:custGeom>
            <a:avLst/>
            <a:gdLst>
              <a:gd name="T0" fmla="*/ 0 w 720"/>
              <a:gd name="T1" fmla="*/ 19 h 113"/>
              <a:gd name="T2" fmla="*/ 72 w 720"/>
              <a:gd name="T3" fmla="*/ 59 h 113"/>
              <a:gd name="T4" fmla="*/ 160 w 720"/>
              <a:gd name="T5" fmla="*/ 35 h 113"/>
              <a:gd name="T6" fmla="*/ 224 w 720"/>
              <a:gd name="T7" fmla="*/ 35 h 113"/>
              <a:gd name="T8" fmla="*/ 240 w 720"/>
              <a:gd name="T9" fmla="*/ 11 h 113"/>
              <a:gd name="T10" fmla="*/ 264 w 720"/>
              <a:gd name="T11" fmla="*/ 75 h 113"/>
              <a:gd name="T12" fmla="*/ 328 w 720"/>
              <a:gd name="T13" fmla="*/ 19 h 113"/>
              <a:gd name="T14" fmla="*/ 400 w 720"/>
              <a:gd name="T15" fmla="*/ 59 h 113"/>
              <a:gd name="T16" fmla="*/ 416 w 720"/>
              <a:gd name="T17" fmla="*/ 35 h 113"/>
              <a:gd name="T18" fmla="*/ 440 w 720"/>
              <a:gd name="T19" fmla="*/ 83 h 113"/>
              <a:gd name="T20" fmla="*/ 464 w 720"/>
              <a:gd name="T21" fmla="*/ 99 h 113"/>
              <a:gd name="T22" fmla="*/ 512 w 720"/>
              <a:gd name="T23" fmla="*/ 51 h 113"/>
              <a:gd name="T24" fmla="*/ 536 w 720"/>
              <a:gd name="T25" fmla="*/ 27 h 113"/>
              <a:gd name="T26" fmla="*/ 592 w 720"/>
              <a:gd name="T27" fmla="*/ 99 h 113"/>
              <a:gd name="T28" fmla="*/ 648 w 720"/>
              <a:gd name="T29" fmla="*/ 43 h 113"/>
              <a:gd name="T30" fmla="*/ 696 w 720"/>
              <a:gd name="T31" fmla="*/ 83 h 113"/>
              <a:gd name="T32" fmla="*/ 720 w 720"/>
              <a:gd name="T33" fmla="*/ 107 h 1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0"/>
              <a:gd name="T52" fmla="*/ 0 h 113"/>
              <a:gd name="T53" fmla="*/ 720 w 720"/>
              <a:gd name="T54" fmla="*/ 113 h 1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0" h="113">
                <a:moveTo>
                  <a:pt x="0" y="19"/>
                </a:moveTo>
                <a:cubicBezTo>
                  <a:pt x="24" y="35"/>
                  <a:pt x="48" y="43"/>
                  <a:pt x="72" y="59"/>
                </a:cubicBezTo>
                <a:cubicBezTo>
                  <a:pt x="107" y="7"/>
                  <a:pt x="107" y="0"/>
                  <a:pt x="160" y="35"/>
                </a:cubicBezTo>
                <a:cubicBezTo>
                  <a:pt x="186" y="74"/>
                  <a:pt x="189" y="59"/>
                  <a:pt x="224" y="35"/>
                </a:cubicBezTo>
                <a:cubicBezTo>
                  <a:pt x="229" y="27"/>
                  <a:pt x="230" y="11"/>
                  <a:pt x="240" y="11"/>
                </a:cubicBezTo>
                <a:cubicBezTo>
                  <a:pt x="255" y="11"/>
                  <a:pt x="259" y="51"/>
                  <a:pt x="264" y="75"/>
                </a:cubicBezTo>
                <a:cubicBezTo>
                  <a:pt x="302" y="66"/>
                  <a:pt x="316" y="56"/>
                  <a:pt x="328" y="19"/>
                </a:cubicBezTo>
                <a:cubicBezTo>
                  <a:pt x="382" y="73"/>
                  <a:pt x="355" y="74"/>
                  <a:pt x="400" y="59"/>
                </a:cubicBezTo>
                <a:cubicBezTo>
                  <a:pt x="405" y="51"/>
                  <a:pt x="406" y="35"/>
                  <a:pt x="416" y="35"/>
                </a:cubicBezTo>
                <a:cubicBezTo>
                  <a:pt x="429" y="35"/>
                  <a:pt x="435" y="77"/>
                  <a:pt x="440" y="83"/>
                </a:cubicBezTo>
                <a:cubicBezTo>
                  <a:pt x="446" y="91"/>
                  <a:pt x="456" y="94"/>
                  <a:pt x="464" y="99"/>
                </a:cubicBezTo>
                <a:cubicBezTo>
                  <a:pt x="480" y="83"/>
                  <a:pt x="496" y="67"/>
                  <a:pt x="512" y="51"/>
                </a:cubicBezTo>
                <a:cubicBezTo>
                  <a:pt x="520" y="43"/>
                  <a:pt x="536" y="27"/>
                  <a:pt x="536" y="27"/>
                </a:cubicBezTo>
                <a:cubicBezTo>
                  <a:pt x="561" y="52"/>
                  <a:pt x="567" y="74"/>
                  <a:pt x="592" y="99"/>
                </a:cubicBezTo>
                <a:cubicBezTo>
                  <a:pt x="621" y="80"/>
                  <a:pt x="619" y="62"/>
                  <a:pt x="648" y="43"/>
                </a:cubicBezTo>
                <a:cubicBezTo>
                  <a:pt x="718" y="113"/>
                  <a:pt x="629" y="27"/>
                  <a:pt x="696" y="83"/>
                </a:cubicBezTo>
                <a:cubicBezTo>
                  <a:pt x="705" y="90"/>
                  <a:pt x="720" y="107"/>
                  <a:pt x="720" y="107"/>
                </a:cubicBezTo>
              </a:path>
            </a:pathLst>
          </a:cu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3616" name="Text Box 64"/>
          <p:cNvSpPr txBox="1">
            <a:spLocks noChangeArrowheads="1"/>
          </p:cNvSpPr>
          <p:nvPr/>
        </p:nvSpPr>
        <p:spPr bwMode="auto">
          <a:xfrm>
            <a:off x="4356100" y="260350"/>
            <a:ext cx="2787668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FF0066"/>
                </a:solidFill>
                <a:ea typeface="楷体_GB2312" pitchFamily="49" charset="-122"/>
              </a:rPr>
              <a:t>“1”</a:t>
            </a:r>
            <a:r>
              <a:rPr lang="zh-CN" altLang="en-US" sz="2400" b="1" dirty="0">
                <a:solidFill>
                  <a:srgbClr val="FF0066"/>
                </a:solidFill>
                <a:ea typeface="楷体_GB2312" pitchFamily="49" charset="-122"/>
              </a:rPr>
              <a:t>已知</a:t>
            </a:r>
          </a:p>
        </p:txBody>
      </p:sp>
      <p:sp>
        <p:nvSpPr>
          <p:cNvPr id="23617" name="Freeform 65"/>
          <p:cNvSpPr>
            <a:spLocks/>
          </p:cNvSpPr>
          <p:nvPr/>
        </p:nvSpPr>
        <p:spPr bwMode="auto">
          <a:xfrm rot="-128561">
            <a:off x="904875" y="3859213"/>
            <a:ext cx="1727200" cy="217487"/>
          </a:xfrm>
          <a:custGeom>
            <a:avLst/>
            <a:gdLst>
              <a:gd name="T0" fmla="*/ 0 w 720"/>
              <a:gd name="T1" fmla="*/ 19 h 113"/>
              <a:gd name="T2" fmla="*/ 72 w 720"/>
              <a:gd name="T3" fmla="*/ 59 h 113"/>
              <a:gd name="T4" fmla="*/ 160 w 720"/>
              <a:gd name="T5" fmla="*/ 35 h 113"/>
              <a:gd name="T6" fmla="*/ 224 w 720"/>
              <a:gd name="T7" fmla="*/ 35 h 113"/>
              <a:gd name="T8" fmla="*/ 240 w 720"/>
              <a:gd name="T9" fmla="*/ 11 h 113"/>
              <a:gd name="T10" fmla="*/ 264 w 720"/>
              <a:gd name="T11" fmla="*/ 75 h 113"/>
              <a:gd name="T12" fmla="*/ 328 w 720"/>
              <a:gd name="T13" fmla="*/ 19 h 113"/>
              <a:gd name="T14" fmla="*/ 400 w 720"/>
              <a:gd name="T15" fmla="*/ 59 h 113"/>
              <a:gd name="T16" fmla="*/ 416 w 720"/>
              <a:gd name="T17" fmla="*/ 35 h 113"/>
              <a:gd name="T18" fmla="*/ 440 w 720"/>
              <a:gd name="T19" fmla="*/ 83 h 113"/>
              <a:gd name="T20" fmla="*/ 464 w 720"/>
              <a:gd name="T21" fmla="*/ 99 h 113"/>
              <a:gd name="T22" fmla="*/ 512 w 720"/>
              <a:gd name="T23" fmla="*/ 51 h 113"/>
              <a:gd name="T24" fmla="*/ 536 w 720"/>
              <a:gd name="T25" fmla="*/ 27 h 113"/>
              <a:gd name="T26" fmla="*/ 592 w 720"/>
              <a:gd name="T27" fmla="*/ 99 h 113"/>
              <a:gd name="T28" fmla="*/ 648 w 720"/>
              <a:gd name="T29" fmla="*/ 43 h 113"/>
              <a:gd name="T30" fmla="*/ 696 w 720"/>
              <a:gd name="T31" fmla="*/ 83 h 113"/>
              <a:gd name="T32" fmla="*/ 720 w 720"/>
              <a:gd name="T33" fmla="*/ 107 h 1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0"/>
              <a:gd name="T52" fmla="*/ 0 h 113"/>
              <a:gd name="T53" fmla="*/ 720 w 720"/>
              <a:gd name="T54" fmla="*/ 113 h 11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0" h="113">
                <a:moveTo>
                  <a:pt x="0" y="19"/>
                </a:moveTo>
                <a:cubicBezTo>
                  <a:pt x="24" y="35"/>
                  <a:pt x="48" y="43"/>
                  <a:pt x="72" y="59"/>
                </a:cubicBezTo>
                <a:cubicBezTo>
                  <a:pt x="107" y="7"/>
                  <a:pt x="107" y="0"/>
                  <a:pt x="160" y="35"/>
                </a:cubicBezTo>
                <a:cubicBezTo>
                  <a:pt x="186" y="74"/>
                  <a:pt x="189" y="59"/>
                  <a:pt x="224" y="35"/>
                </a:cubicBezTo>
                <a:cubicBezTo>
                  <a:pt x="229" y="27"/>
                  <a:pt x="230" y="11"/>
                  <a:pt x="240" y="11"/>
                </a:cubicBezTo>
                <a:cubicBezTo>
                  <a:pt x="255" y="11"/>
                  <a:pt x="259" y="51"/>
                  <a:pt x="264" y="75"/>
                </a:cubicBezTo>
                <a:cubicBezTo>
                  <a:pt x="302" y="66"/>
                  <a:pt x="316" y="56"/>
                  <a:pt x="328" y="19"/>
                </a:cubicBezTo>
                <a:cubicBezTo>
                  <a:pt x="382" y="73"/>
                  <a:pt x="355" y="74"/>
                  <a:pt x="400" y="59"/>
                </a:cubicBezTo>
                <a:cubicBezTo>
                  <a:pt x="405" y="51"/>
                  <a:pt x="406" y="35"/>
                  <a:pt x="416" y="35"/>
                </a:cubicBezTo>
                <a:cubicBezTo>
                  <a:pt x="429" y="35"/>
                  <a:pt x="435" y="77"/>
                  <a:pt x="440" y="83"/>
                </a:cubicBezTo>
                <a:cubicBezTo>
                  <a:pt x="446" y="91"/>
                  <a:pt x="456" y="94"/>
                  <a:pt x="464" y="99"/>
                </a:cubicBezTo>
                <a:cubicBezTo>
                  <a:pt x="480" y="83"/>
                  <a:pt x="496" y="67"/>
                  <a:pt x="512" y="51"/>
                </a:cubicBezTo>
                <a:cubicBezTo>
                  <a:pt x="520" y="43"/>
                  <a:pt x="536" y="27"/>
                  <a:pt x="536" y="27"/>
                </a:cubicBezTo>
                <a:cubicBezTo>
                  <a:pt x="561" y="52"/>
                  <a:pt x="567" y="74"/>
                  <a:pt x="592" y="99"/>
                </a:cubicBezTo>
                <a:cubicBezTo>
                  <a:pt x="621" y="80"/>
                  <a:pt x="619" y="62"/>
                  <a:pt x="648" y="43"/>
                </a:cubicBezTo>
                <a:cubicBezTo>
                  <a:pt x="718" y="113"/>
                  <a:pt x="629" y="27"/>
                  <a:pt x="696" y="83"/>
                </a:cubicBezTo>
                <a:cubicBezTo>
                  <a:pt x="705" y="90"/>
                  <a:pt x="720" y="107"/>
                  <a:pt x="720" y="107"/>
                </a:cubicBezTo>
              </a:path>
            </a:pathLst>
          </a:cu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3618" name="Text Box 66"/>
          <p:cNvSpPr txBox="1">
            <a:spLocks noChangeArrowheads="1"/>
          </p:cNvSpPr>
          <p:nvPr/>
        </p:nvSpPr>
        <p:spPr bwMode="auto">
          <a:xfrm>
            <a:off x="571472" y="3143248"/>
            <a:ext cx="2814632" cy="4638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FF0066"/>
                </a:solidFill>
                <a:ea typeface="楷体_GB2312" pitchFamily="49" charset="-122"/>
              </a:rPr>
              <a:t>“1”</a:t>
            </a:r>
            <a:r>
              <a:rPr lang="zh-CN" altLang="en-US" sz="2400" b="1" dirty="0">
                <a:solidFill>
                  <a:srgbClr val="FF0066"/>
                </a:solidFill>
                <a:ea typeface="楷体_GB2312" pitchFamily="49" charset="-122"/>
              </a:rPr>
              <a:t>未知</a:t>
            </a:r>
          </a:p>
        </p:txBody>
      </p:sp>
      <p:sp>
        <p:nvSpPr>
          <p:cNvPr id="23619" name="Rectangle 67"/>
          <p:cNvSpPr>
            <a:spLocks noChangeArrowheads="1"/>
          </p:cNvSpPr>
          <p:nvPr/>
        </p:nvSpPr>
        <p:spPr bwMode="auto">
          <a:xfrm>
            <a:off x="4643438" y="4652963"/>
            <a:ext cx="41767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l-GR" altLang="zh-CN" sz="3600" b="1" dirty="0"/>
              <a:t>χ</a:t>
            </a:r>
            <a:r>
              <a:rPr lang="zh-CN" altLang="en-US" sz="3600" b="1" dirty="0"/>
              <a:t>－</a:t>
            </a:r>
            <a:r>
              <a:rPr lang="en-US" altLang="zh-CN" sz="3600" b="1" dirty="0"/>
              <a:t>25%</a:t>
            </a:r>
            <a:r>
              <a:rPr lang="el-GR" altLang="zh-CN" sz="3600" b="1" dirty="0"/>
              <a:t>χ</a:t>
            </a:r>
            <a:r>
              <a:rPr lang="en-US" altLang="zh-CN" sz="3600" b="1" dirty="0"/>
              <a:t>=1800</a:t>
            </a:r>
            <a:endParaRPr lang="el-GR" altLang="zh-CN" sz="3600" b="1" dirty="0"/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       0.75</a:t>
            </a:r>
            <a:r>
              <a:rPr lang="el-GR" altLang="zh-CN" sz="3600" b="1" dirty="0">
                <a:solidFill>
                  <a:srgbClr val="FF0066"/>
                </a:solidFill>
              </a:rPr>
              <a:t>χ</a:t>
            </a:r>
            <a:r>
              <a:rPr lang="en-US" altLang="zh-CN" sz="3600" b="1" dirty="0">
                <a:solidFill>
                  <a:srgbClr val="FF0066"/>
                </a:solidFill>
              </a:rPr>
              <a:t>=1800</a:t>
            </a:r>
            <a:endParaRPr lang="el-GR" altLang="zh-CN" sz="3600" b="1" dirty="0">
              <a:solidFill>
                <a:srgbClr val="FF0066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 dirty="0"/>
              <a:t>             </a:t>
            </a:r>
            <a:r>
              <a:rPr lang="el-GR" altLang="zh-CN" sz="3600" b="1" dirty="0"/>
              <a:t>χ</a:t>
            </a:r>
            <a:r>
              <a:rPr lang="en-US" altLang="zh-CN" sz="3600" b="1" dirty="0"/>
              <a:t>=2400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3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3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3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36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3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3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3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3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3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3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3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3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3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23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23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23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7" grpId="0" build="p"/>
      <p:bldP spid="23611" grpId="0" build="p"/>
      <p:bldP spid="23615" grpId="0" animBg="1"/>
      <p:bldP spid="23616" grpId="0"/>
      <p:bldP spid="23617" grpId="0" animBg="1"/>
      <p:bldP spid="23618" grpId="0"/>
      <p:bldP spid="236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14744" y="4071942"/>
            <a:ext cx="1768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结束 </a:t>
            </a:r>
            <a:endParaRPr lang="zh-CN" alt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376</Words>
  <PresentationFormat>全屏显示(4:3)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主题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4</cp:revision>
  <dcterms:created xsi:type="dcterms:W3CDTF">2015-07-13T05:37:52Z</dcterms:created>
  <dcterms:modified xsi:type="dcterms:W3CDTF">2015-07-20T08:41:12Z</dcterms:modified>
</cp:coreProperties>
</file>