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717925"/>
            <a:ext cx="6400800" cy="695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DAF5C9EA-BA52-4E7E-95A3-9F402BF466E0}" type="datetimeFigureOut">
              <a:rPr lang="zh-CN" altLang="en-US"/>
              <a:pPr>
                <a:defRPr/>
              </a:pPr>
              <a:t>2015/7/13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BBDD321F-7F23-401A-A693-3D01742733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1CF9C-207D-4F10-BBF4-95B9769266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AFD19-EDF1-43E8-906A-A42D35E0AD0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773238"/>
            <a:ext cx="40386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FD3EF-ABBF-47F2-B603-37CD21EE4B1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17F11-01C2-422F-A8AC-86058C4E499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3095-A1D7-4978-8845-58F363F95E9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8F11-3C08-4E3F-A3CB-33A0A8A451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F01CA-4205-45B7-A1DD-C9B1A1D6654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05AF6-590E-415F-91EA-CA01C576DC5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06B09-D687-48F2-B547-0C244C7190F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765175"/>
            <a:ext cx="2057400" cy="5327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6725" y="765175"/>
            <a:ext cx="6021388" cy="5327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98F49-35D8-4863-9BA7-F0338D999F8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765175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73238"/>
            <a:ext cx="82296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C6716D0-5512-4528-9327-BB7221BDC4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1071563" y="2571750"/>
            <a:ext cx="7072312" cy="1643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35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8"/>
                    </a:srgbClr>
                  </a:outerShdw>
                </a:effectLst>
                <a:latin typeface="黑体"/>
                <a:ea typeface="黑体"/>
              </a:rPr>
              <a:t>统计（三）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55650" y="836613"/>
            <a:ext cx="46275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ea typeface="楷体_GB2312" pitchFamily="49" charset="-122"/>
              </a:rPr>
              <a:t>苏教版六年级数学下册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285750" y="928688"/>
            <a:ext cx="5280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我们学过哪些统计量？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258888" y="2500313"/>
            <a:ext cx="247808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000" b="1">
                <a:latin typeface="黑体" pitchFamily="2" charset="-122"/>
                <a:ea typeface="黑体" pitchFamily="2" charset="-122"/>
              </a:rPr>
              <a:t>、平均数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4000" b="1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>
                <a:latin typeface="黑体" pitchFamily="2" charset="-122"/>
                <a:ea typeface="黑体" pitchFamily="2" charset="-122"/>
              </a:rPr>
              <a:t>、中位数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r>
              <a:rPr lang="en-US" altLang="zh-CN" sz="4000" b="1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4000" b="1">
                <a:latin typeface="黑体" pitchFamily="2" charset="-122"/>
                <a:ea typeface="黑体" pitchFamily="2" charset="-122"/>
              </a:rPr>
              <a:t>、众数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0" y="0"/>
            <a:ext cx="30146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 b="1"/>
              <a:t>选择填空。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000125" y="857250"/>
            <a:ext cx="645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A.</a:t>
            </a:r>
            <a:r>
              <a:rPr lang="zh-CN" altLang="en-US" sz="3200" b="1">
                <a:solidFill>
                  <a:srgbClr val="FF3300"/>
                </a:solidFill>
              </a:rPr>
              <a:t>平均数    </a:t>
            </a:r>
            <a:r>
              <a:rPr lang="en-US" altLang="zh-CN" sz="3200" b="1">
                <a:solidFill>
                  <a:srgbClr val="FF3300"/>
                </a:solidFill>
              </a:rPr>
              <a:t>B.</a:t>
            </a:r>
            <a:r>
              <a:rPr lang="zh-CN" altLang="en-US" sz="3200" b="1">
                <a:solidFill>
                  <a:srgbClr val="FF3300"/>
                </a:solidFill>
              </a:rPr>
              <a:t>中位数    </a:t>
            </a:r>
            <a:r>
              <a:rPr lang="en-US" altLang="zh-CN" sz="3200" b="1">
                <a:solidFill>
                  <a:srgbClr val="FF3300"/>
                </a:solidFill>
              </a:rPr>
              <a:t>C.</a:t>
            </a:r>
            <a:r>
              <a:rPr lang="zh-CN" altLang="en-US" sz="3200" b="1">
                <a:solidFill>
                  <a:srgbClr val="FF3300"/>
                </a:solidFill>
              </a:rPr>
              <a:t>众数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-212725" y="1571625"/>
            <a:ext cx="92900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zh-CN" altLang="en-US" sz="3200" b="1"/>
              <a:t>（</a:t>
            </a:r>
            <a:r>
              <a:rPr lang="en-US" altLang="zh-CN" sz="3200" b="1"/>
              <a:t>1</a:t>
            </a:r>
            <a:r>
              <a:rPr lang="zh-CN" altLang="en-US" sz="3200" b="1"/>
              <a:t>）五年级有两个班，要比较期末考试哪个班的</a:t>
            </a:r>
          </a:p>
          <a:p>
            <a:r>
              <a:rPr lang="zh-CN" altLang="en-US" sz="3200" b="1"/>
              <a:t>  成绩高一些，应该选取每班成绩的（     ）。</a:t>
            </a:r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-303213" y="2857500"/>
            <a:ext cx="94472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zh-CN" altLang="en-US" sz="3200" b="1"/>
              <a:t>（</a:t>
            </a:r>
            <a:r>
              <a:rPr lang="en-US" altLang="zh-CN" sz="3200" b="1"/>
              <a:t>2</a:t>
            </a:r>
            <a:r>
              <a:rPr lang="zh-CN" altLang="en-US" sz="3200" b="1"/>
              <a:t>）在一次期中考试中</a:t>
            </a:r>
            <a:r>
              <a:rPr lang="en-US" altLang="zh-CN" sz="3200" b="1"/>
              <a:t>,</a:t>
            </a:r>
            <a:r>
              <a:rPr lang="zh-CN" altLang="en-US" sz="3200" b="1"/>
              <a:t>某班第</a:t>
            </a:r>
            <a:r>
              <a:rPr lang="en-US" altLang="zh-CN" sz="3200" b="1"/>
              <a:t>2</a:t>
            </a:r>
            <a:r>
              <a:rPr lang="zh-CN" altLang="en-US" sz="3200" b="1"/>
              <a:t>小组</a:t>
            </a:r>
            <a:r>
              <a:rPr lang="en-US" altLang="zh-CN" sz="3200" b="1"/>
              <a:t>8</a:t>
            </a:r>
            <a:r>
              <a:rPr lang="zh-CN" altLang="en-US" sz="3200" b="1"/>
              <a:t>名同学的成</a:t>
            </a:r>
          </a:p>
          <a:p>
            <a:r>
              <a:rPr lang="zh-CN" altLang="en-US" sz="3200" b="1"/>
              <a:t>  绩如下：</a:t>
            </a:r>
            <a:r>
              <a:rPr lang="en-US" altLang="zh-CN" sz="3200" b="1"/>
              <a:t>2</a:t>
            </a:r>
            <a:r>
              <a:rPr lang="zh-CN" altLang="en-US" sz="3200" b="1"/>
              <a:t>、</a:t>
            </a:r>
            <a:r>
              <a:rPr lang="en-US" altLang="zh-CN" sz="3200" b="1"/>
              <a:t>3</a:t>
            </a:r>
            <a:r>
              <a:rPr lang="zh-CN" altLang="en-US" sz="3200" b="1"/>
              <a:t>、</a:t>
            </a:r>
            <a:r>
              <a:rPr lang="en-US" altLang="zh-CN" sz="3200" b="1"/>
              <a:t>86</a:t>
            </a:r>
            <a:r>
              <a:rPr lang="zh-CN" altLang="en-US" sz="3200" b="1"/>
              <a:t>、</a:t>
            </a:r>
            <a:r>
              <a:rPr lang="en-US" altLang="zh-CN" sz="3200" b="1"/>
              <a:t>82</a:t>
            </a:r>
            <a:r>
              <a:rPr lang="zh-CN" altLang="en-US" sz="3200" b="1"/>
              <a:t>、</a:t>
            </a:r>
            <a:r>
              <a:rPr lang="en-US" altLang="zh-CN" sz="3200" b="1"/>
              <a:t>89</a:t>
            </a:r>
            <a:r>
              <a:rPr lang="zh-CN" altLang="en-US" sz="3200" b="1"/>
              <a:t>、</a:t>
            </a:r>
            <a:r>
              <a:rPr lang="en-US" altLang="zh-CN" sz="3200" b="1"/>
              <a:t>92</a:t>
            </a:r>
            <a:r>
              <a:rPr lang="zh-CN" altLang="en-US" sz="3200" b="1"/>
              <a:t>、</a:t>
            </a:r>
            <a:r>
              <a:rPr lang="en-US" altLang="zh-CN" sz="3200" b="1"/>
              <a:t>85</a:t>
            </a:r>
            <a:r>
              <a:rPr lang="zh-CN" altLang="en-US" sz="3200" b="1"/>
              <a:t>、</a:t>
            </a:r>
            <a:r>
              <a:rPr lang="en-US" altLang="zh-CN" sz="3200" b="1"/>
              <a:t>96</a:t>
            </a:r>
          </a:p>
          <a:p>
            <a:r>
              <a:rPr lang="en-US" sz="3200" b="1"/>
              <a:t>  </a:t>
            </a:r>
            <a:r>
              <a:rPr lang="zh-CN" altLang="en-US" sz="3200" b="1"/>
              <a:t>用（     ）表示这组同学的成绩水平比较合适。</a:t>
            </a:r>
          </a:p>
        </p:txBody>
      </p:sp>
      <p:sp>
        <p:nvSpPr>
          <p:cNvPr id="10246" name="Rectangle 11"/>
          <p:cNvSpPr>
            <a:spLocks noChangeArrowheads="1"/>
          </p:cNvSpPr>
          <p:nvPr/>
        </p:nvSpPr>
        <p:spPr bwMode="auto">
          <a:xfrm>
            <a:off x="6643688" y="2058988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10247" name="Rectangle 12"/>
          <p:cNvSpPr>
            <a:spLocks noChangeArrowheads="1"/>
          </p:cNvSpPr>
          <p:nvPr/>
        </p:nvSpPr>
        <p:spPr bwMode="auto">
          <a:xfrm>
            <a:off x="857250" y="3786188"/>
            <a:ext cx="4810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10248" name="Text Box 13"/>
          <p:cNvSpPr txBox="1">
            <a:spLocks noChangeArrowheads="1"/>
          </p:cNvSpPr>
          <p:nvPr/>
        </p:nvSpPr>
        <p:spPr bwMode="auto">
          <a:xfrm>
            <a:off x="-227013" y="4891088"/>
            <a:ext cx="9604376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zh-CN" altLang="en-US" sz="3200" b="1"/>
              <a:t>（</a:t>
            </a:r>
            <a:r>
              <a:rPr lang="en-US" altLang="zh-CN" sz="3200" b="1"/>
              <a:t>3</a:t>
            </a:r>
            <a:r>
              <a:rPr lang="zh-CN" altLang="en-US" sz="3200" b="1"/>
              <a:t>）在一次期中考试中</a:t>
            </a:r>
            <a:r>
              <a:rPr lang="en-US" altLang="zh-CN" sz="3200" b="1"/>
              <a:t>,</a:t>
            </a:r>
            <a:r>
              <a:rPr lang="zh-CN" altLang="en-US" sz="3200" b="1"/>
              <a:t>某班第</a:t>
            </a:r>
            <a:r>
              <a:rPr lang="en-US" altLang="zh-CN" sz="3200" b="1"/>
              <a:t>4</a:t>
            </a:r>
            <a:r>
              <a:rPr lang="zh-CN" altLang="en-US" sz="3200" b="1"/>
              <a:t>小组</a:t>
            </a:r>
            <a:r>
              <a:rPr lang="en-US" altLang="zh-CN" sz="3200" b="1"/>
              <a:t>7</a:t>
            </a:r>
            <a:r>
              <a:rPr lang="zh-CN" altLang="en-US" sz="3200" b="1"/>
              <a:t>名同学的成</a:t>
            </a:r>
          </a:p>
          <a:p>
            <a:r>
              <a:rPr lang="zh-CN" altLang="en-US" sz="3200" b="1"/>
              <a:t>  绩如下：</a:t>
            </a:r>
            <a:r>
              <a:rPr lang="en-US" altLang="zh-CN" sz="3200" b="1"/>
              <a:t>90</a:t>
            </a:r>
            <a:r>
              <a:rPr lang="zh-CN" altLang="en-US" sz="3200" b="1"/>
              <a:t>、</a:t>
            </a:r>
            <a:r>
              <a:rPr lang="en-US" altLang="zh-CN" sz="3200" b="1"/>
              <a:t>90</a:t>
            </a:r>
            <a:r>
              <a:rPr lang="zh-CN" altLang="en-US" sz="3200" b="1"/>
              <a:t>、</a:t>
            </a:r>
            <a:r>
              <a:rPr lang="en-US" altLang="zh-CN" sz="3200" b="1"/>
              <a:t>90</a:t>
            </a:r>
            <a:r>
              <a:rPr lang="zh-CN" altLang="en-US" sz="3200" b="1"/>
              <a:t>、</a:t>
            </a:r>
            <a:r>
              <a:rPr lang="en-US" altLang="zh-CN" sz="3200" b="1"/>
              <a:t>90</a:t>
            </a:r>
            <a:r>
              <a:rPr lang="zh-CN" altLang="en-US" sz="3200" b="1"/>
              <a:t>、</a:t>
            </a:r>
            <a:r>
              <a:rPr lang="en-US" altLang="zh-CN" sz="3200" b="1"/>
              <a:t>90</a:t>
            </a:r>
            <a:r>
              <a:rPr lang="zh-CN" altLang="en-US" sz="3200" b="1"/>
              <a:t>、</a:t>
            </a:r>
            <a:r>
              <a:rPr lang="en-US" altLang="zh-CN" sz="3200" b="1"/>
              <a:t>5</a:t>
            </a:r>
            <a:r>
              <a:rPr lang="zh-CN" altLang="en-US" sz="3200" b="1"/>
              <a:t>、</a:t>
            </a:r>
            <a:r>
              <a:rPr lang="en-US" altLang="zh-CN" sz="3200" b="1"/>
              <a:t>100</a:t>
            </a:r>
          </a:p>
          <a:p>
            <a:r>
              <a:rPr lang="en-US" sz="3200" b="1"/>
              <a:t>  </a:t>
            </a:r>
            <a:r>
              <a:rPr lang="zh-CN" altLang="en-US" sz="3200" b="1"/>
              <a:t>用（            ）表示这组同学的成绩水平比较合适。</a:t>
            </a:r>
          </a:p>
        </p:txBody>
      </p:sp>
      <p:sp>
        <p:nvSpPr>
          <p:cNvPr id="10249" name="Rectangle 14"/>
          <p:cNvSpPr>
            <a:spLocks noChangeArrowheads="1"/>
          </p:cNvSpPr>
          <p:nvPr/>
        </p:nvSpPr>
        <p:spPr bwMode="auto">
          <a:xfrm>
            <a:off x="914400" y="5805488"/>
            <a:ext cx="1497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B</a:t>
            </a:r>
            <a:r>
              <a:rPr lang="zh-CN" altLang="en-US" sz="3200" b="1">
                <a:solidFill>
                  <a:srgbClr val="FF3300"/>
                </a:solidFill>
              </a:rPr>
              <a:t>或</a:t>
            </a:r>
            <a:r>
              <a:rPr lang="en-US" altLang="zh-CN" sz="3200" b="1">
                <a:solidFill>
                  <a:srgbClr val="FF3300"/>
                </a:solidFill>
              </a:rPr>
              <a:t>C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854075" y="4416425"/>
            <a:ext cx="6932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2,3</a:t>
            </a:r>
            <a:r>
              <a:rPr lang="zh-CN" altLang="en-US" sz="3200" b="1">
                <a:solidFill>
                  <a:srgbClr val="FF3300"/>
                </a:solidFill>
              </a:rPr>
              <a:t>是极端数据，影响平均数的大小。</a:t>
            </a:r>
            <a:endParaRPr lang="en-US" sz="32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4" grpId="0" autoUpdateAnimBg="0"/>
      <p:bldP spid="10245" grpId="0" autoUpdateAnimBg="0"/>
      <p:bldP spid="10246" grpId="0" autoUpdateAnimBg="0"/>
      <p:bldP spid="10247" grpId="0" autoUpdateAnimBg="0"/>
      <p:bldP spid="10248" grpId="0" autoUpdateAnimBg="0"/>
      <p:bldP spid="10249" grpId="0" autoUpdateAnimBg="0"/>
      <p:bldP spid="1025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179388" y="115888"/>
            <a:ext cx="8640762" cy="665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643563" y="1125538"/>
            <a:ext cx="28082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、这两个年级学生牙齿的健康情况。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580063" y="2997200"/>
            <a:ext cx="33131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、一年级和六年级学生龋齿的众数分别是多少？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42988" y="4221163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12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195513" y="3068638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19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276600" y="4437063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10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500563" y="5157788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5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651500" y="537368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4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476375" y="112553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</a:rPr>
              <a:t>33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555875" y="3860800"/>
            <a:ext cx="649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</a:rPr>
              <a:t>14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708400" y="4652963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</a:rPr>
              <a:t>9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4787900" y="5516563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</a:rPr>
              <a:t> 3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867400" y="580548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</a:rPr>
              <a:t>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  <p:bldP spid="15368" grpId="0"/>
      <p:bldP spid="15369" grpId="0"/>
      <p:bldP spid="15370" grpId="0"/>
      <p:bldP spid="15371" grpId="0"/>
      <p:bldP spid="15372" grpId="0"/>
      <p:bldP spid="15373" grpId="0"/>
      <p:bldP spid="15374" grpId="0"/>
      <p:bldP spid="15375" grpId="0"/>
      <p:bldP spid="153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107950" y="188913"/>
            <a:ext cx="892810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23850" y="2060575"/>
            <a:ext cx="6624638" cy="16557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200" b="1" smtClean="0"/>
              <a:t>一、</a:t>
            </a:r>
            <a:r>
              <a:rPr lang="en-US" altLang="zh-CN" sz="3200" b="1" smtClean="0"/>
              <a:t>12÷</a:t>
            </a:r>
            <a:r>
              <a:rPr lang="zh-CN" altLang="en-US" sz="3200" b="1" smtClean="0"/>
              <a:t>（</a:t>
            </a:r>
            <a:r>
              <a:rPr lang="en-US" altLang="zh-CN" sz="3200" b="1" smtClean="0"/>
              <a:t>12</a:t>
            </a:r>
            <a:r>
              <a:rPr lang="zh-CN" altLang="en-US" sz="3200" b="1" smtClean="0"/>
              <a:t>＋</a:t>
            </a:r>
            <a:r>
              <a:rPr lang="en-US" altLang="zh-CN" sz="3200" b="1" smtClean="0"/>
              <a:t>19</a:t>
            </a:r>
            <a:r>
              <a:rPr lang="zh-CN" altLang="en-US" sz="3200" b="1" smtClean="0"/>
              <a:t>＋</a:t>
            </a:r>
            <a:r>
              <a:rPr lang="en-US" altLang="zh-CN" sz="3200" b="1" smtClean="0"/>
              <a:t>10</a:t>
            </a:r>
            <a:r>
              <a:rPr lang="zh-CN" altLang="en-US" sz="3200" b="1" smtClean="0"/>
              <a:t>＋</a:t>
            </a:r>
            <a:r>
              <a:rPr lang="en-US" altLang="zh-CN" sz="3200" b="1" smtClean="0"/>
              <a:t>5</a:t>
            </a:r>
            <a:r>
              <a:rPr lang="zh-CN" altLang="en-US" sz="3200" b="1" smtClean="0"/>
              <a:t>＋</a:t>
            </a:r>
            <a:r>
              <a:rPr lang="en-US" altLang="zh-CN" sz="3200" b="1" smtClean="0"/>
              <a:t>4</a:t>
            </a:r>
            <a:r>
              <a:rPr lang="zh-CN" altLang="en-US" sz="3200" b="1" smtClean="0"/>
              <a:t>）</a:t>
            </a:r>
          </a:p>
          <a:p>
            <a:pPr>
              <a:buFontTx/>
              <a:buNone/>
            </a:pPr>
            <a:r>
              <a:rPr lang="zh-CN" altLang="en-US" sz="3200" b="1" smtClean="0"/>
              <a:t>      </a:t>
            </a:r>
            <a:r>
              <a:rPr lang="en-US" altLang="zh-CN" sz="3200" b="1" smtClean="0"/>
              <a:t>=12÷50</a:t>
            </a:r>
          </a:p>
          <a:p>
            <a:pPr>
              <a:buFontTx/>
              <a:buNone/>
            </a:pPr>
            <a:r>
              <a:rPr lang="en-US" altLang="zh-CN" sz="3200" b="1" smtClean="0"/>
              <a:t>      =24%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132138" y="2636838"/>
            <a:ext cx="662463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3200" b="1">
                <a:ea typeface="黑体" pitchFamily="2" charset="-122"/>
              </a:rPr>
              <a:t>六、</a:t>
            </a:r>
            <a:r>
              <a:rPr lang="en-US" altLang="zh-CN" sz="3200" b="1">
                <a:ea typeface="黑体" pitchFamily="2" charset="-122"/>
              </a:rPr>
              <a:t>33÷</a:t>
            </a:r>
            <a:r>
              <a:rPr lang="zh-CN" altLang="en-US" sz="3200" b="1">
                <a:ea typeface="黑体" pitchFamily="2" charset="-122"/>
              </a:rPr>
              <a:t>（</a:t>
            </a:r>
            <a:r>
              <a:rPr lang="en-US" altLang="zh-CN" sz="3200" b="1">
                <a:ea typeface="黑体" pitchFamily="2" charset="-122"/>
              </a:rPr>
              <a:t>33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14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9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3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1</a:t>
            </a:r>
            <a:r>
              <a:rPr lang="zh-CN" altLang="en-US" sz="3200" b="1">
                <a:ea typeface="黑体" pitchFamily="2" charset="-122"/>
              </a:rPr>
              <a:t>）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3200" b="1">
                <a:ea typeface="黑体" pitchFamily="2" charset="-122"/>
              </a:rPr>
              <a:t>      </a:t>
            </a:r>
            <a:r>
              <a:rPr lang="en-US" altLang="zh-CN" sz="3200" b="1">
                <a:ea typeface="黑体" pitchFamily="2" charset="-122"/>
              </a:rPr>
              <a:t>=33÷60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zh-CN" sz="3200" b="1">
                <a:ea typeface="黑体" pitchFamily="2" charset="-122"/>
              </a:rPr>
              <a:t>      =55%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79388" y="4292600"/>
            <a:ext cx="76327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3200" b="1">
                <a:ea typeface="黑体" pitchFamily="2" charset="-122"/>
              </a:rPr>
              <a:t>一、</a:t>
            </a:r>
            <a:r>
              <a:rPr lang="en-US" altLang="zh-CN" sz="3200" b="1">
                <a:ea typeface="黑体" pitchFamily="2" charset="-122"/>
              </a:rPr>
              <a:t>19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10×2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5×3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4×4=70</a:t>
            </a:r>
            <a:r>
              <a:rPr lang="zh-CN" altLang="en-US" sz="3200" b="1">
                <a:ea typeface="黑体" pitchFamily="2" charset="-122"/>
              </a:rPr>
              <a:t>（颗）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zh-CN" sz="3200" b="1">
                <a:ea typeface="黑体" pitchFamily="2" charset="-122"/>
              </a:rPr>
              <a:t>        70÷50=1.4</a:t>
            </a:r>
            <a:r>
              <a:rPr lang="zh-CN" altLang="en-US" sz="3200" b="1">
                <a:ea typeface="黑体" pitchFamily="2" charset="-122"/>
              </a:rPr>
              <a:t>（颗）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79388" y="5445125"/>
            <a:ext cx="76327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zh-CN" altLang="en-US" sz="3200" b="1">
                <a:ea typeface="黑体" pitchFamily="2" charset="-122"/>
              </a:rPr>
              <a:t>六、</a:t>
            </a:r>
            <a:r>
              <a:rPr lang="en-US" altLang="zh-CN" sz="3200" b="1">
                <a:ea typeface="黑体" pitchFamily="2" charset="-122"/>
              </a:rPr>
              <a:t>14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9×2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3×3</a:t>
            </a:r>
            <a:r>
              <a:rPr lang="zh-CN" altLang="en-US" sz="3200" b="1">
                <a:ea typeface="黑体" pitchFamily="2" charset="-122"/>
              </a:rPr>
              <a:t>＋</a:t>
            </a:r>
            <a:r>
              <a:rPr lang="en-US" altLang="zh-CN" sz="3200" b="1">
                <a:ea typeface="黑体" pitchFamily="2" charset="-122"/>
              </a:rPr>
              <a:t>1×4=45</a:t>
            </a:r>
            <a:r>
              <a:rPr lang="zh-CN" altLang="en-US" sz="3200" b="1">
                <a:ea typeface="黑体" pitchFamily="2" charset="-122"/>
              </a:rPr>
              <a:t>（颗）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zh-CN" sz="3200" b="1">
                <a:ea typeface="黑体" pitchFamily="2" charset="-122"/>
              </a:rPr>
              <a:t>        45÷60=0.75</a:t>
            </a:r>
            <a:r>
              <a:rPr lang="zh-CN" altLang="en-US" sz="3200" b="1">
                <a:ea typeface="黑体" pitchFamily="2" charset="-122"/>
              </a:rPr>
              <a:t>（颗）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build="p"/>
      <p:bldP spid="16392" grpId="0" build="p"/>
      <p:bldP spid="16393" grpId="0" build="p"/>
      <p:bldP spid="1639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107950" y="188913"/>
            <a:ext cx="9036050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3284538"/>
            <a:ext cx="9324975" cy="3240087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/>
              <a:t>男：</a:t>
            </a:r>
            <a:r>
              <a:rPr lang="en-US" altLang="zh-CN" b="1" smtClean="0"/>
              <a:t>(59+54+45.5+44.5+44+43+43+42.5+42.5+42)÷10</a:t>
            </a:r>
          </a:p>
          <a:p>
            <a:pPr>
              <a:buFontTx/>
              <a:buNone/>
            </a:pPr>
            <a:r>
              <a:rPr lang="en-US" altLang="zh-CN" b="1" smtClean="0"/>
              <a:t>     =460÷10</a:t>
            </a:r>
          </a:p>
          <a:p>
            <a:pPr>
              <a:buFontTx/>
              <a:buNone/>
            </a:pPr>
            <a:r>
              <a:rPr lang="en-US" altLang="zh-CN" b="1" smtClean="0"/>
              <a:t>     =46</a:t>
            </a:r>
            <a:r>
              <a:rPr lang="zh-CN" altLang="en-US" b="1" smtClean="0"/>
              <a:t>（千克）</a:t>
            </a:r>
          </a:p>
          <a:p>
            <a:pPr>
              <a:buFontTx/>
              <a:buNone/>
            </a:pPr>
            <a:r>
              <a:rPr lang="zh-CN" altLang="en-US" b="1" smtClean="0"/>
              <a:t>   中位数：（</a:t>
            </a:r>
            <a:r>
              <a:rPr lang="en-US" altLang="zh-CN" b="1" smtClean="0"/>
              <a:t>44</a:t>
            </a:r>
            <a:r>
              <a:rPr lang="zh-CN" altLang="en-US" b="1" smtClean="0"/>
              <a:t>＋</a:t>
            </a:r>
            <a:r>
              <a:rPr lang="en-US" altLang="zh-CN" b="1" smtClean="0"/>
              <a:t>43</a:t>
            </a:r>
            <a:r>
              <a:rPr lang="zh-CN" altLang="en-US" b="1" smtClean="0"/>
              <a:t>）</a:t>
            </a:r>
            <a:r>
              <a:rPr lang="en-US" altLang="zh-CN" b="1" smtClean="0"/>
              <a:t>÷2=43.5</a:t>
            </a:r>
          </a:p>
          <a:p>
            <a:pPr>
              <a:buFontTx/>
              <a:buNone/>
            </a:pPr>
            <a:r>
              <a:rPr lang="zh-CN" altLang="en-US" b="1" smtClean="0"/>
              <a:t>女：</a:t>
            </a:r>
            <a:r>
              <a:rPr lang="en-US" altLang="zh-CN" b="1" smtClean="0"/>
              <a:t>(41.5+40.5+40+39.5+38+38+37.5+37+34.5)÷9</a:t>
            </a:r>
          </a:p>
          <a:p>
            <a:pPr>
              <a:buFontTx/>
              <a:buNone/>
            </a:pPr>
            <a:r>
              <a:rPr lang="en-US" altLang="zh-CN" b="1" smtClean="0"/>
              <a:t>      =346.5÷9=38.5</a:t>
            </a:r>
            <a:r>
              <a:rPr lang="zh-CN" altLang="en-US" b="1" smtClean="0"/>
              <a:t>（千克）</a:t>
            </a:r>
          </a:p>
          <a:p>
            <a:pPr>
              <a:buFontTx/>
              <a:buNone/>
            </a:pPr>
            <a:endParaRPr lang="en-US" altLang="zh-CN" b="1" smtClean="0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992563" y="3716338"/>
            <a:ext cx="360362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572000" y="3716338"/>
            <a:ext cx="360363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284663" y="5805488"/>
            <a:ext cx="360362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/>
      <p:bldP spid="18438" grpId="0" animBg="1"/>
      <p:bldP spid="18439" grpId="0" animBg="1"/>
      <p:bldP spid="184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324975" cy="2160588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zh-CN" altLang="en-US" b="1" smtClean="0"/>
              <a:t>男</a:t>
            </a:r>
            <a:r>
              <a:rPr lang="en-US" altLang="zh-CN" b="1" smtClean="0"/>
              <a:t>: (59+54+45.5+44.5+44+43+43+42.5+42.5+42)÷10</a:t>
            </a:r>
          </a:p>
          <a:p>
            <a:pPr>
              <a:buFontTx/>
              <a:buNone/>
            </a:pPr>
            <a:r>
              <a:rPr lang="en-US" altLang="zh-CN" b="1" smtClean="0"/>
              <a:t>     =460÷10</a:t>
            </a:r>
          </a:p>
          <a:p>
            <a:pPr>
              <a:buFontTx/>
              <a:buNone/>
            </a:pPr>
            <a:r>
              <a:rPr lang="en-US" altLang="zh-CN" b="1" smtClean="0"/>
              <a:t>     =46</a:t>
            </a:r>
            <a:r>
              <a:rPr lang="zh-CN" altLang="en-US" b="1" smtClean="0"/>
              <a:t>（千克）</a:t>
            </a:r>
          </a:p>
          <a:p>
            <a:pPr>
              <a:buFontTx/>
              <a:buNone/>
            </a:pPr>
            <a:r>
              <a:rPr lang="zh-CN" altLang="en-US" b="1" smtClean="0"/>
              <a:t>   中位数：（</a:t>
            </a:r>
            <a:r>
              <a:rPr lang="en-US" altLang="zh-CN" b="1" smtClean="0"/>
              <a:t>44</a:t>
            </a:r>
            <a:r>
              <a:rPr lang="zh-CN" altLang="en-US" b="1" smtClean="0"/>
              <a:t>＋</a:t>
            </a:r>
            <a:r>
              <a:rPr lang="en-US" altLang="zh-CN" b="1" smtClean="0"/>
              <a:t>43</a:t>
            </a:r>
            <a:r>
              <a:rPr lang="zh-CN" altLang="en-US" b="1" smtClean="0"/>
              <a:t>）</a:t>
            </a:r>
            <a:r>
              <a:rPr lang="en-US" altLang="zh-CN" b="1" smtClean="0"/>
              <a:t>÷2=43.5</a:t>
            </a: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3779838" y="1412875"/>
            <a:ext cx="360362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4427538" y="1412875"/>
            <a:ext cx="360362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0" y="3573463"/>
            <a:ext cx="88931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90525" y="4549775"/>
            <a:ext cx="8396288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答：用中位数表示男生体重的一般情况比较合适，因为男生体重的数据中，有</a:t>
            </a:r>
            <a:r>
              <a:rPr lang="en-US" altLang="zh-CN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个低于平均数，只有</a:t>
            </a:r>
            <a:r>
              <a:rPr lang="en-US" altLang="zh-CN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个高于平均数。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 txBox="1">
            <a:spLocks noRot="1" noChangeArrowheads="1"/>
          </p:cNvSpPr>
          <p:nvPr/>
        </p:nvSpPr>
        <p:spPr bwMode="auto">
          <a:xfrm>
            <a:off x="539750" y="1620838"/>
            <a:ext cx="8231188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en-US" altLang="zh-CN" sz="3200" b="1"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平均数的计算要用到所有的数据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它能够充分利用数据提供的信息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在现实生活中较为常用。</a:t>
            </a:r>
            <a:r>
              <a:rPr lang="zh-CN" altLang="en-US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但它受极端值的影响较大。</a:t>
            </a:r>
            <a:endParaRPr lang="en-US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428625" y="3279775"/>
            <a:ext cx="8429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当一组数据中某些数据多次重复出现时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众数往往是人们关心的一个量，</a:t>
            </a:r>
            <a:r>
              <a:rPr lang="zh-CN" altLang="en-US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众数不受极端值的影响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这是它的一个优势。</a:t>
            </a:r>
            <a:endParaRPr lang="en-US" sz="32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28625" y="5065713"/>
            <a:ext cx="8715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latin typeface="黑体" pitchFamily="2" charset="-122"/>
                <a:ea typeface="黑体" pitchFamily="2" charset="-122"/>
              </a:rPr>
              <a:t>3.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中位数只需很少的计算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不受极端值的影响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200" b="1">
                <a:latin typeface="黑体" pitchFamily="2" charset="-122"/>
                <a:ea typeface="黑体" pitchFamily="2" charset="-122"/>
              </a:rPr>
              <a:t>这在有些情况下是一个优点。</a:t>
            </a:r>
            <a:endParaRPr lang="en-US" sz="32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245" name="Rectangle 3"/>
          <p:cNvSpPr txBox="1">
            <a:spLocks noRot="1" noChangeArrowheads="1"/>
          </p:cNvSpPr>
          <p:nvPr/>
        </p:nvSpPr>
        <p:spPr bwMode="auto">
          <a:xfrm>
            <a:off x="357188" y="279400"/>
            <a:ext cx="26431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zh-CN" altLang="en-US" sz="4800" b="1">
                <a:latin typeface="黑体" pitchFamily="2" charset="-122"/>
                <a:ea typeface="黑体" pitchFamily="2" charset="-122"/>
              </a:rPr>
              <a:t>小常识</a:t>
            </a:r>
            <a:endParaRPr lang="en-US" sz="4800" b="1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68" grpId="0" autoUpdateAnimBg="0"/>
      <p:bldP spid="11269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简约绿">
  <a:themeElements>
    <a:clrScheme name="简约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简约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简约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约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约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PresentationFormat>全屏显示(4:3)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简约绿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1</cp:revision>
  <dcterms:created xsi:type="dcterms:W3CDTF">2015-07-13T05:37:52Z</dcterms:created>
  <dcterms:modified xsi:type="dcterms:W3CDTF">2015-07-13T05:41:38Z</dcterms:modified>
</cp:coreProperties>
</file>