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新课标第一网" initials="xkb1.co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 r="-9985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437063"/>
            <a:ext cx="7772400" cy="966787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288" y="5445125"/>
            <a:ext cx="6400800" cy="600075"/>
          </a:xfrm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9CB5E-DBDF-4432-9BE3-D48F2279F2F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D8FCCC-35B2-462C-9256-EA4BAFCE939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39750" y="112395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4038600" cy="4527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C2B8C-4840-4170-A422-8AF1B97CC9A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55262-7177-4DFB-B4C5-985D727EAC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776C2-B66B-45D5-91CE-B2B512EEFBC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E738C-D0AA-40DE-92E2-5653C40FABD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5F7F4-F8BF-4BB6-890E-CCF648E62A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23AB-CD18-4BB9-8B14-9D9A35F50B5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CDD57-C132-4E80-B067-3134E1FBD85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11950" y="117475"/>
            <a:ext cx="2057400" cy="55340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39750" y="117475"/>
            <a:ext cx="6019800" cy="55340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94E72-BCEA-4582-BE6E-80FA3A15968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 r="-242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117475"/>
            <a:ext cx="807561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123950"/>
            <a:ext cx="8229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EE374D9-0E20-46F4-88BE-EDAA7BC53EB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/>
          </p:cNvSpPr>
          <p:nvPr/>
        </p:nvSpPr>
        <p:spPr bwMode="auto">
          <a:xfrm>
            <a:off x="1547813" y="1281113"/>
            <a:ext cx="5903912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60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楷体_GB2312"/>
              </a:rPr>
              <a:t>苏教版六年级数学下册</a:t>
            </a:r>
          </a:p>
        </p:txBody>
      </p:sp>
      <p:sp>
        <p:nvSpPr>
          <p:cNvPr id="3075" name="WordArt 3"/>
          <p:cNvSpPr>
            <a:spLocks noChangeArrowheads="1" noChangeShapeType="1"/>
          </p:cNvSpPr>
          <p:nvPr/>
        </p:nvSpPr>
        <p:spPr bwMode="auto">
          <a:xfrm>
            <a:off x="1714500" y="2643188"/>
            <a:ext cx="552291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隶书"/>
                <a:ea typeface="隶书"/>
              </a:rPr>
              <a:t>图形与位置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9750" y="3429000"/>
            <a:ext cx="7777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FF"/>
                </a:solidFill>
              </a:rPr>
              <a:t>我们学过哪些确定位置的方法？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468313" y="1196975"/>
            <a:ext cx="347503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 l="3174" t="4523" r="3175" b="4604"/>
          <a:stretch>
            <a:fillRect/>
          </a:stretch>
        </p:blipFill>
        <p:spPr bwMode="auto">
          <a:xfrm>
            <a:off x="142875" y="1285875"/>
            <a:ext cx="42148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 l="1538" t="7816" r="3076" b="5977"/>
          <a:stretch>
            <a:fillRect/>
          </a:stretch>
        </p:blipFill>
        <p:spPr bwMode="auto">
          <a:xfrm>
            <a:off x="4572000" y="1214438"/>
            <a:ext cx="442912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lum bright="-30000" contrast="48000"/>
          </a:blip>
          <a:srcRect l="3123" t="3928" r="3125" b="7684"/>
          <a:stretch>
            <a:fillRect/>
          </a:stretch>
        </p:blipFill>
        <p:spPr bwMode="auto">
          <a:xfrm>
            <a:off x="142875" y="3214688"/>
            <a:ext cx="42862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lum bright="-30000" contrast="48000"/>
          </a:blip>
          <a:srcRect l="1563" t="3719" r="3123" b="5334"/>
          <a:stretch>
            <a:fillRect/>
          </a:stretch>
        </p:blipFill>
        <p:spPr bwMode="auto">
          <a:xfrm>
            <a:off x="4643438" y="3214688"/>
            <a:ext cx="43576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785813" y="5548313"/>
            <a:ext cx="1290637" cy="523875"/>
          </a:xfrm>
          <a:prstGeom prst="rect">
            <a:avLst/>
          </a:prstGeom>
          <a:solidFill>
            <a:srgbClr val="FFFF00"/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/>
              <a:t>上下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709863" y="5572125"/>
            <a:ext cx="1290637" cy="523875"/>
          </a:xfrm>
          <a:prstGeom prst="rect">
            <a:avLst/>
          </a:prstGeom>
          <a:solidFill>
            <a:srgbClr val="FFFF00"/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/>
              <a:t>东西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572000" y="5572125"/>
            <a:ext cx="1290638" cy="523875"/>
          </a:xfrm>
          <a:prstGeom prst="rect">
            <a:avLst/>
          </a:prstGeom>
          <a:solidFill>
            <a:srgbClr val="FFFF00"/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/>
              <a:t>距离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6429375" y="5572125"/>
            <a:ext cx="1290638" cy="523875"/>
          </a:xfrm>
          <a:prstGeom prst="rect">
            <a:avLst/>
          </a:prstGeom>
          <a:solidFill>
            <a:srgbClr val="FFFF00"/>
          </a:solidFill>
          <a:ln w="25400">
            <a:solidFill>
              <a:srgbClr val="0033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/>
              <a:t>数对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1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468313" y="1196975"/>
            <a:ext cx="82804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539750" y="1179513"/>
            <a:ext cx="7993063" cy="567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3">
            <a:lum bright="-30000" contrast="46000"/>
          </a:blip>
          <a:srcRect/>
          <a:stretch>
            <a:fillRect/>
          </a:stretch>
        </p:blipFill>
        <p:spPr bwMode="auto">
          <a:xfrm>
            <a:off x="0" y="0"/>
            <a:ext cx="554355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643438" y="5300663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ea typeface="隶书" pitchFamily="49" charset="-122"/>
              </a:rPr>
              <a:t>正北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651500" y="3573463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ea typeface="隶书" pitchFamily="49" charset="-122"/>
              </a:rPr>
              <a:t>东南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372225" y="1557338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ea typeface="隶书" pitchFamily="49" charset="-122"/>
              </a:rPr>
              <a:t>东北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1331913" y="2060575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ea typeface="隶书" pitchFamily="49" charset="-122"/>
              </a:rPr>
              <a:t>西北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2195513" y="4005263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66"/>
                </a:solidFill>
                <a:ea typeface="隶书" pitchFamily="49" charset="-122"/>
              </a:rPr>
              <a:t>西南</a:t>
            </a: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3563938" y="2205038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6,4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5076825" y="2781300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9,3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5508625" y="1196975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10,6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1547813" y="1628775"/>
            <a:ext cx="19446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2,5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2051050" y="3284538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3,2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3492500" y="3644900"/>
            <a:ext cx="1944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（</a:t>
            </a:r>
            <a:r>
              <a:rPr lang="en-US" altLang="zh-CN" sz="3600" b="1">
                <a:solidFill>
                  <a:srgbClr val="000099"/>
                </a:solidFill>
                <a:ea typeface="隶书" pitchFamily="49" charset="-122"/>
              </a:rPr>
              <a:t>6,1</a:t>
            </a:r>
            <a:r>
              <a:rPr lang="zh-CN" altLang="en-US" sz="3600" b="1">
                <a:solidFill>
                  <a:srgbClr val="000099"/>
                </a:solidFill>
                <a:ea typeface="隶书" pitchFamily="49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  <p:bldP spid="33799" grpId="0"/>
      <p:bldP spid="33800" grpId="0"/>
      <p:bldP spid="33801" grpId="0"/>
      <p:bldP spid="33802" grpId="0"/>
      <p:bldP spid="33803" grpId="0"/>
      <p:bldP spid="33804" grpId="0"/>
      <p:bldP spid="33805" grpId="0"/>
      <p:bldP spid="33806" grpId="0"/>
      <p:bldP spid="33807" grpId="0"/>
      <p:bldP spid="3380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0" y="0"/>
            <a:ext cx="9144000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/>
          <a:stretch>
            <a:fillRect/>
          </a:stretch>
        </p:blipFill>
        <p:spPr bwMode="auto">
          <a:xfrm>
            <a:off x="0" y="549275"/>
            <a:ext cx="6804025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/>
          <p:cNvPicPr>
            <a:picLocks noChangeAspect="1" noChangeArrowheads="1"/>
          </p:cNvPicPr>
          <p:nvPr/>
        </p:nvPicPr>
        <p:blipFill>
          <a:blip r:embed="rId4">
            <a:lum bright="-30000" contrast="48000"/>
          </a:blip>
          <a:srcRect/>
          <a:stretch>
            <a:fillRect/>
          </a:stretch>
        </p:blipFill>
        <p:spPr bwMode="auto">
          <a:xfrm>
            <a:off x="7092950" y="476250"/>
            <a:ext cx="538163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/>
          <p:cNvPicPr>
            <a:picLocks noChangeAspect="1" noChangeArrowheads="1"/>
          </p:cNvPicPr>
          <p:nvPr/>
        </p:nvPicPr>
        <p:blipFill>
          <a:blip r:embed="rId5">
            <a:lum bright="-30000" contrast="48000"/>
          </a:blip>
          <a:srcRect/>
          <a:stretch>
            <a:fillRect/>
          </a:stretch>
        </p:blipFill>
        <p:spPr bwMode="auto">
          <a:xfrm>
            <a:off x="5940425" y="6021388"/>
            <a:ext cx="2808288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276600" y="2997200"/>
            <a:ext cx="108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2cm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2555875" y="1557338"/>
            <a:ext cx="1368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2.5cm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211638" y="1916113"/>
            <a:ext cx="1081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4cm</a:t>
            </a:r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250825" y="4724400"/>
            <a:ext cx="1295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/>
              <a:t>3.5cm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4859338" y="5373688"/>
            <a:ext cx="37084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0066"/>
                </a:solidFill>
              </a:rPr>
              <a:t>50000</a:t>
            </a:r>
            <a:r>
              <a:rPr lang="zh-CN" altLang="en-US" sz="3200" b="1">
                <a:solidFill>
                  <a:srgbClr val="FF0066"/>
                </a:solidFill>
              </a:rPr>
              <a:t>厘米</a:t>
            </a:r>
            <a:r>
              <a:rPr lang="en-US" altLang="zh-CN" sz="3200" b="1">
                <a:solidFill>
                  <a:srgbClr val="FF0066"/>
                </a:solidFill>
              </a:rPr>
              <a:t>=500</a:t>
            </a:r>
            <a:r>
              <a:rPr lang="zh-CN" altLang="en-US" sz="3200" b="1">
                <a:solidFill>
                  <a:srgbClr val="FF0066"/>
                </a:solidFill>
              </a:rPr>
              <a:t>米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5435600" y="3143250"/>
            <a:ext cx="370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500×2=1000(</a:t>
            </a:r>
            <a:r>
              <a:rPr lang="zh-CN" altLang="en-US" sz="3200" b="1">
                <a:solidFill>
                  <a:srgbClr val="000099"/>
                </a:solidFill>
              </a:rPr>
              <a:t>米</a:t>
            </a:r>
            <a:r>
              <a:rPr lang="en-US" altLang="zh-CN" sz="3200" b="1">
                <a:solidFill>
                  <a:srgbClr val="000099"/>
                </a:solidFill>
              </a:rPr>
              <a:t>)</a:t>
            </a:r>
            <a:endParaRPr lang="zh-CN" altLang="en-US" sz="3200" b="1">
              <a:solidFill>
                <a:srgbClr val="000099"/>
              </a:solidFill>
            </a:endParaRP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357188" y="1214438"/>
            <a:ext cx="3390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500×2.5=1250</a:t>
            </a:r>
            <a:r>
              <a:rPr lang="zh-CN" altLang="en-US" sz="2800" b="1">
                <a:solidFill>
                  <a:srgbClr val="000099"/>
                </a:solidFill>
              </a:rPr>
              <a:t>（米）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5143500" y="1416050"/>
            <a:ext cx="38512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500×4=12000</a:t>
            </a:r>
            <a:r>
              <a:rPr lang="zh-CN" altLang="en-US" sz="3200" b="1">
                <a:solidFill>
                  <a:srgbClr val="000099"/>
                </a:solidFill>
              </a:rPr>
              <a:t>（米）</a:t>
            </a:r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1000125" y="5905500"/>
            <a:ext cx="34559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500×3.5=1750</a:t>
            </a:r>
            <a:r>
              <a:rPr lang="zh-CN" altLang="en-US" sz="2800" b="1">
                <a:solidFill>
                  <a:srgbClr val="000099"/>
                </a:solidFill>
              </a:rPr>
              <a:t>（米）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5" grpId="0"/>
      <p:bldP spid="34826" grpId="0"/>
      <p:bldP spid="34827" grpId="0"/>
      <p:bldP spid="34828" grpId="0"/>
      <p:bldP spid="34829" grpId="0"/>
      <p:bldP spid="348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71438" y="1606550"/>
            <a:ext cx="8824912" cy="332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648075" y="1487488"/>
            <a:ext cx="792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东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848225" y="1547813"/>
            <a:ext cx="1223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1000</a:t>
            </a:r>
          </a:p>
        </p:txBody>
      </p:sp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3648075" y="1976438"/>
            <a:ext cx="792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北</a:t>
            </a:r>
          </a:p>
        </p:txBody>
      </p:sp>
      <p:sp>
        <p:nvSpPr>
          <p:cNvPr id="9222" name="Text Box 14"/>
          <p:cNvSpPr txBox="1">
            <a:spLocks noChangeArrowheads="1"/>
          </p:cNvSpPr>
          <p:nvPr/>
        </p:nvSpPr>
        <p:spPr bwMode="auto">
          <a:xfrm>
            <a:off x="4848225" y="2047875"/>
            <a:ext cx="1223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1250</a:t>
            </a:r>
          </a:p>
        </p:txBody>
      </p:sp>
      <p:sp>
        <p:nvSpPr>
          <p:cNvPr id="9223" name="Text Box 15"/>
          <p:cNvSpPr txBox="1">
            <a:spLocks noChangeArrowheads="1"/>
          </p:cNvSpPr>
          <p:nvPr/>
        </p:nvSpPr>
        <p:spPr bwMode="auto">
          <a:xfrm>
            <a:off x="3143250" y="2559050"/>
            <a:ext cx="792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北</a:t>
            </a:r>
          </a:p>
        </p:txBody>
      </p:sp>
      <p:sp>
        <p:nvSpPr>
          <p:cNvPr id="9224" name="Text Box 16"/>
          <p:cNvSpPr txBox="1">
            <a:spLocks noChangeArrowheads="1"/>
          </p:cNvSpPr>
          <p:nvPr/>
        </p:nvSpPr>
        <p:spPr bwMode="auto">
          <a:xfrm>
            <a:off x="4422775" y="2559050"/>
            <a:ext cx="792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东</a:t>
            </a:r>
          </a:p>
        </p:txBody>
      </p:sp>
      <p:sp>
        <p:nvSpPr>
          <p:cNvPr id="9225" name="Text Box 17"/>
          <p:cNvSpPr txBox="1">
            <a:spLocks noChangeArrowheads="1"/>
          </p:cNvSpPr>
          <p:nvPr/>
        </p:nvSpPr>
        <p:spPr bwMode="auto">
          <a:xfrm>
            <a:off x="5286375" y="2619375"/>
            <a:ext cx="792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50</a:t>
            </a:r>
          </a:p>
        </p:txBody>
      </p:sp>
      <p:sp>
        <p:nvSpPr>
          <p:cNvPr id="9226" name="Text Box 18"/>
          <p:cNvSpPr txBox="1">
            <a:spLocks noChangeArrowheads="1"/>
          </p:cNvSpPr>
          <p:nvPr/>
        </p:nvSpPr>
        <p:spPr bwMode="auto">
          <a:xfrm>
            <a:off x="7072313" y="2619375"/>
            <a:ext cx="122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2000</a:t>
            </a:r>
          </a:p>
        </p:txBody>
      </p:sp>
      <p:sp>
        <p:nvSpPr>
          <p:cNvPr id="9227" name="Text Box 19"/>
          <p:cNvSpPr txBox="1">
            <a:spLocks noChangeArrowheads="1"/>
          </p:cNvSpPr>
          <p:nvPr/>
        </p:nvSpPr>
        <p:spPr bwMode="auto">
          <a:xfrm>
            <a:off x="3143250" y="3076575"/>
            <a:ext cx="792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南</a:t>
            </a:r>
          </a:p>
        </p:txBody>
      </p:sp>
      <p:sp>
        <p:nvSpPr>
          <p:cNvPr id="9228" name="Text Box 20"/>
          <p:cNvSpPr txBox="1">
            <a:spLocks noChangeArrowheads="1"/>
          </p:cNvSpPr>
          <p:nvPr/>
        </p:nvSpPr>
        <p:spPr bwMode="auto">
          <a:xfrm>
            <a:off x="4494213" y="3071813"/>
            <a:ext cx="7921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99"/>
                </a:solidFill>
              </a:rPr>
              <a:t>西</a:t>
            </a:r>
          </a:p>
        </p:txBody>
      </p:sp>
      <p:sp>
        <p:nvSpPr>
          <p:cNvPr id="9229" name="Text Box 21"/>
          <p:cNvSpPr txBox="1">
            <a:spLocks noChangeArrowheads="1"/>
          </p:cNvSpPr>
          <p:nvPr/>
        </p:nvSpPr>
        <p:spPr bwMode="auto">
          <a:xfrm>
            <a:off x="5280025" y="3119438"/>
            <a:ext cx="7921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35</a:t>
            </a:r>
          </a:p>
        </p:txBody>
      </p:sp>
      <p:sp>
        <p:nvSpPr>
          <p:cNvPr id="9230" name="Text Box 22"/>
          <p:cNvSpPr txBox="1">
            <a:spLocks noChangeArrowheads="1"/>
          </p:cNvSpPr>
          <p:nvPr/>
        </p:nvSpPr>
        <p:spPr bwMode="auto">
          <a:xfrm>
            <a:off x="7072313" y="3119438"/>
            <a:ext cx="12239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solidFill>
                  <a:srgbClr val="000099"/>
                </a:solidFill>
              </a:rPr>
              <a:t>1750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>
            <a:lum bright="-30000" contrast="48000"/>
          </a:blip>
          <a:srcRect/>
          <a:stretch>
            <a:fillRect/>
          </a:stretch>
        </p:blipFill>
        <p:spPr bwMode="auto">
          <a:xfrm>
            <a:off x="755650" y="0"/>
            <a:ext cx="6804025" cy="622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148263" y="2133600"/>
            <a:ext cx="3671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2000÷500=4</a:t>
            </a:r>
            <a:r>
              <a:rPr lang="zh-CN" altLang="en-US" sz="3200" b="1">
                <a:solidFill>
                  <a:srgbClr val="000099"/>
                </a:solidFill>
              </a:rPr>
              <a:t>（</a:t>
            </a:r>
            <a:r>
              <a:rPr lang="en-US" altLang="zh-CN" sz="3200" b="1">
                <a:solidFill>
                  <a:srgbClr val="000099"/>
                </a:solidFill>
              </a:rPr>
              <a:t>cm</a:t>
            </a:r>
            <a:r>
              <a:rPr lang="zh-CN" altLang="en-US" sz="3200" b="1">
                <a:solidFill>
                  <a:srgbClr val="000099"/>
                </a:solidFill>
              </a:rPr>
              <a:t>）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419475" y="2924175"/>
            <a:ext cx="1512888" cy="37449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1" name="Arc 7"/>
          <p:cNvSpPr>
            <a:spLocks/>
          </p:cNvSpPr>
          <p:nvPr/>
        </p:nvSpPr>
        <p:spPr bwMode="auto">
          <a:xfrm>
            <a:off x="3348038" y="3429000"/>
            <a:ext cx="301625" cy="215900"/>
          </a:xfrm>
          <a:custGeom>
            <a:avLst/>
            <a:gdLst>
              <a:gd name="T0" fmla="*/ 3025026 w 30075"/>
              <a:gd name="T1" fmla="*/ 827737 h 21600"/>
              <a:gd name="T2" fmla="*/ 0 w 30075"/>
              <a:gd name="T3" fmla="*/ 1906137 h 21600"/>
              <a:gd name="T4" fmla="*/ 1018605 w 30075"/>
              <a:gd name="T5" fmla="*/ 0 h 21600"/>
              <a:gd name="T6" fmla="*/ 0 60000 65536"/>
              <a:gd name="T7" fmla="*/ 0 60000 65536"/>
              <a:gd name="T8" fmla="*/ 0 60000 65536"/>
              <a:gd name="T9" fmla="*/ 0 w 30075"/>
              <a:gd name="T10" fmla="*/ 0 h 21600"/>
              <a:gd name="T11" fmla="*/ 30075 w 300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075" h="21600" fill="none" extrusionOk="0">
                <a:moveTo>
                  <a:pt x="30074" y="8284"/>
                </a:moveTo>
                <a:cubicBezTo>
                  <a:pt x="26726" y="16346"/>
                  <a:pt x="18855" y="21599"/>
                  <a:pt x="10127" y="21600"/>
                </a:cubicBezTo>
                <a:cubicBezTo>
                  <a:pt x="6596" y="21600"/>
                  <a:pt x="3118" y="20734"/>
                  <a:pt x="0" y="19078"/>
                </a:cubicBezTo>
              </a:path>
              <a:path w="30075" h="21600" stroke="0" extrusionOk="0">
                <a:moveTo>
                  <a:pt x="30074" y="8284"/>
                </a:moveTo>
                <a:cubicBezTo>
                  <a:pt x="26726" y="16346"/>
                  <a:pt x="18855" y="21599"/>
                  <a:pt x="10127" y="21600"/>
                </a:cubicBezTo>
                <a:cubicBezTo>
                  <a:pt x="6596" y="21600"/>
                  <a:pt x="3118" y="20734"/>
                  <a:pt x="0" y="19078"/>
                </a:cubicBezTo>
                <a:lnTo>
                  <a:pt x="10127" y="0"/>
                </a:lnTo>
                <a:close/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76600" y="3644900"/>
            <a:ext cx="1296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30°</a:t>
            </a:r>
          </a:p>
        </p:txBody>
      </p:sp>
      <p:sp>
        <p:nvSpPr>
          <p:cNvPr id="36873" name="Rectangle 9"/>
          <p:cNvSpPr>
            <a:spLocks noChangeArrowheads="1"/>
          </p:cNvSpPr>
          <p:nvPr/>
        </p:nvSpPr>
        <p:spPr bwMode="auto">
          <a:xfrm>
            <a:off x="4643438" y="6338888"/>
            <a:ext cx="5413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66"/>
                </a:solidFill>
                <a:ea typeface="楷体_GB2312" pitchFamily="49" charset="-122"/>
              </a:rPr>
              <a:t>⊙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4140200" y="4508500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99"/>
                </a:solidFill>
              </a:rPr>
              <a:t>4cm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4932363" y="5589588"/>
            <a:ext cx="12239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66"/>
                </a:solidFill>
              </a:rPr>
              <a:t>百货大楼</a:t>
            </a:r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5219700" y="3357563"/>
            <a:ext cx="3671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1500÷500=3</a:t>
            </a:r>
            <a:r>
              <a:rPr lang="zh-CN" altLang="en-US" sz="3200" b="1">
                <a:solidFill>
                  <a:srgbClr val="000099"/>
                </a:solidFill>
              </a:rPr>
              <a:t>（</a:t>
            </a:r>
            <a:r>
              <a:rPr lang="en-US" altLang="zh-CN" sz="3200" b="1">
                <a:solidFill>
                  <a:srgbClr val="000099"/>
                </a:solidFill>
              </a:rPr>
              <a:t>cm</a:t>
            </a:r>
            <a:r>
              <a:rPr lang="zh-CN" altLang="en-US" sz="3200" b="1">
                <a:solidFill>
                  <a:srgbClr val="000099"/>
                </a:solidFill>
              </a:rPr>
              <a:t>）</a:t>
            </a: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H="1" flipV="1">
            <a:off x="1763713" y="549275"/>
            <a:ext cx="1512887" cy="2303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8" name="Arc 14"/>
          <p:cNvSpPr>
            <a:spLocks/>
          </p:cNvSpPr>
          <p:nvPr/>
        </p:nvSpPr>
        <p:spPr bwMode="auto">
          <a:xfrm rot="10480538">
            <a:off x="3059113" y="2420938"/>
            <a:ext cx="301625" cy="215900"/>
          </a:xfrm>
          <a:custGeom>
            <a:avLst/>
            <a:gdLst>
              <a:gd name="T0" fmla="*/ 3025026 w 30075"/>
              <a:gd name="T1" fmla="*/ 827737 h 21600"/>
              <a:gd name="T2" fmla="*/ 0 w 30075"/>
              <a:gd name="T3" fmla="*/ 1906137 h 21600"/>
              <a:gd name="T4" fmla="*/ 1018605 w 30075"/>
              <a:gd name="T5" fmla="*/ 0 h 21600"/>
              <a:gd name="T6" fmla="*/ 0 60000 65536"/>
              <a:gd name="T7" fmla="*/ 0 60000 65536"/>
              <a:gd name="T8" fmla="*/ 0 60000 65536"/>
              <a:gd name="T9" fmla="*/ 0 w 30075"/>
              <a:gd name="T10" fmla="*/ 0 h 21600"/>
              <a:gd name="T11" fmla="*/ 30075 w 300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0075" h="21600" fill="none" extrusionOk="0">
                <a:moveTo>
                  <a:pt x="30074" y="8284"/>
                </a:moveTo>
                <a:cubicBezTo>
                  <a:pt x="26726" y="16346"/>
                  <a:pt x="18855" y="21599"/>
                  <a:pt x="10127" y="21600"/>
                </a:cubicBezTo>
                <a:cubicBezTo>
                  <a:pt x="6596" y="21600"/>
                  <a:pt x="3118" y="20734"/>
                  <a:pt x="0" y="19078"/>
                </a:cubicBezTo>
              </a:path>
              <a:path w="30075" h="21600" stroke="0" extrusionOk="0">
                <a:moveTo>
                  <a:pt x="30074" y="8284"/>
                </a:moveTo>
                <a:cubicBezTo>
                  <a:pt x="26726" y="16346"/>
                  <a:pt x="18855" y="21599"/>
                  <a:pt x="10127" y="21600"/>
                </a:cubicBezTo>
                <a:cubicBezTo>
                  <a:pt x="6596" y="21600"/>
                  <a:pt x="3118" y="20734"/>
                  <a:pt x="0" y="19078"/>
                </a:cubicBezTo>
                <a:lnTo>
                  <a:pt x="10127" y="0"/>
                </a:lnTo>
                <a:close/>
              </a:path>
            </a:pathLst>
          </a:custGeom>
          <a:noFill/>
          <a:ln w="38100">
            <a:solidFill>
              <a:srgbClr val="FF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 b="1"/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2700338" y="1916113"/>
            <a:ext cx="12969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000099"/>
                </a:solidFill>
              </a:rPr>
              <a:t>45°</a:t>
            </a:r>
          </a:p>
        </p:txBody>
      </p:sp>
      <p:sp>
        <p:nvSpPr>
          <p:cNvPr id="36880" name="Text Box 16"/>
          <p:cNvSpPr txBox="1">
            <a:spLocks noChangeArrowheads="1"/>
          </p:cNvSpPr>
          <p:nvPr/>
        </p:nvSpPr>
        <p:spPr bwMode="auto">
          <a:xfrm>
            <a:off x="1619250" y="1268413"/>
            <a:ext cx="12239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000099"/>
                </a:solidFill>
              </a:rPr>
              <a:t>3cm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1476375" y="260350"/>
            <a:ext cx="541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66"/>
                </a:solidFill>
                <a:ea typeface="楷体_GB2312" pitchFamily="49" charset="-122"/>
              </a:rPr>
              <a:t>⊙</a:t>
            </a:r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684213" y="620713"/>
            <a:ext cx="16557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66"/>
                </a:solidFill>
              </a:rPr>
              <a:t>图书馆</a:t>
            </a:r>
          </a:p>
        </p:txBody>
      </p:sp>
      <p:pic>
        <p:nvPicPr>
          <p:cNvPr id="10257" name="Picture 19"/>
          <p:cNvPicPr>
            <a:picLocks noChangeAspect="1" noChangeArrowheads="1"/>
          </p:cNvPicPr>
          <p:nvPr/>
        </p:nvPicPr>
        <p:blipFill>
          <a:blip r:embed="rId3">
            <a:lum bright="-30000" contrast="48000"/>
          </a:blip>
          <a:srcRect/>
          <a:stretch>
            <a:fillRect/>
          </a:stretch>
        </p:blipFill>
        <p:spPr bwMode="auto">
          <a:xfrm>
            <a:off x="6335713" y="5516563"/>
            <a:ext cx="2808287" cy="54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/>
      <p:bldP spid="36870" grpId="0" animBg="1"/>
      <p:bldP spid="36871" grpId="0" animBg="1"/>
      <p:bldP spid="36872" grpId="0"/>
      <p:bldP spid="36873" grpId="0"/>
      <p:bldP spid="36874" grpId="0"/>
      <p:bldP spid="36875" grpId="0"/>
      <p:bldP spid="36876" grpId="0"/>
      <p:bldP spid="36878" grpId="0" animBg="1"/>
      <p:bldP spid="36879" grpId="0"/>
      <p:bldP spid="36880" grpId="0"/>
      <p:bldP spid="36881" grpId="0"/>
      <p:bldP spid="3688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>
            <a:lum bright="-30000" contrast="46000"/>
          </a:blip>
          <a:srcRect/>
          <a:stretch>
            <a:fillRect/>
          </a:stretch>
        </p:blipFill>
        <p:spPr bwMode="auto">
          <a:xfrm>
            <a:off x="107950" y="908050"/>
            <a:ext cx="8785225" cy="474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立体地图">
  <a:themeElements>
    <a:clrScheme name="立体地图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875A8"/>
      </a:accent2>
      <a:accent3>
        <a:srgbClr val="FFFFFF"/>
      </a:accent3>
      <a:accent4>
        <a:srgbClr val="000000"/>
      </a:accent4>
      <a:accent5>
        <a:srgbClr val="DAEDEF"/>
      </a:accent5>
      <a:accent6>
        <a:srgbClr val="326998"/>
      </a:accent6>
      <a:hlink>
        <a:srgbClr val="009999"/>
      </a:hlink>
      <a:folHlink>
        <a:srgbClr val="99CC00"/>
      </a:folHlink>
    </a:clrScheme>
    <a:fontScheme name="立体地图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立体地图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立体地图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6FA8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2649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立体地图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875A8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326998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</Words>
  <PresentationFormat>全屏显示(4:3)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11" baseType="lpstr">
      <vt:lpstr>Office 主题</vt:lpstr>
      <vt:lpstr>立体地图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2015-07-13T05:37:52Z</dcterms:created>
  <dcterms:modified xsi:type="dcterms:W3CDTF">2015-07-20T08:23:42Z</dcterms:modified>
</cp:coreProperties>
</file>