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8FB64-CCF6-40BA-8CA5-5EA1BD8D68B6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E82BD-7192-4171-A741-00695330ED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022AF2-84AC-4852-84A9-3F340AE916AD}" type="slidenum">
              <a:rPr lang="zh-CN" altLang="en-US">
                <a:ea typeface="宋体" pitchFamily="2" charset="-122"/>
              </a:rPr>
              <a:pPr/>
              <a:t>1</a:t>
            </a:fld>
            <a:endParaRPr lang="en-US" altLang="zh-CN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Picture 4" descr="C:\Documents and Settings\Administrator\桌面\QQ截图2014123113405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404" y="4357694"/>
            <a:ext cx="2952496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QQ截图2015010709352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312612" y="4357694"/>
            <a:ext cx="2688412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图片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126094" y="4429132"/>
            <a:ext cx="2874930" cy="180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1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4下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332030" y="4394667"/>
            <a:ext cx="2628157" cy="180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图片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143372" y="4357694"/>
            <a:ext cx="4000528" cy="16200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QQ截图2015011608403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4351" y="4595082"/>
            <a:ext cx="3765536" cy="162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2" name="标题 1"/>
          <p:cNvSpPr>
            <a:spLocks noGrp="1"/>
          </p:cNvSpPr>
          <p:nvPr>
            <p:ph type="title"/>
          </p:nvPr>
        </p:nvSpPr>
        <p:spPr>
          <a:xfrm>
            <a:off x="938151" y="714356"/>
            <a:ext cx="7208322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2966C-B209-4C2B-959B-597D0E86F9B5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074E4-CFB1-4A5A-93E6-CB42FAA8C4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2" name="矩形 11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8" name="图片 19" descr="例题苏教版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31825" y="957263"/>
            <a:ext cx="5921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4" name="文本占位符 2"/>
          <p:cNvSpPr>
            <a:spLocks noGrp="1"/>
          </p:cNvSpPr>
          <p:nvPr>
            <p:ph type="body" idx="17"/>
          </p:nvPr>
        </p:nvSpPr>
        <p:spPr>
          <a:xfrm>
            <a:off x="-1367641" y="948048"/>
            <a:ext cx="4592391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0">
                <a:solidFill>
                  <a:srgbClr val="746FB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5" name="标题 1"/>
          <p:cNvSpPr>
            <a:spLocks noGrp="1"/>
          </p:cNvSpPr>
          <p:nvPr>
            <p:ph type="title"/>
          </p:nvPr>
        </p:nvSpPr>
        <p:spPr>
          <a:xfrm>
            <a:off x="1285851" y="714364"/>
            <a:ext cx="6860621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39CE3-B8AA-4909-8E6D-C56A86548DF3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2" name="灯片编号占位符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BEA7A-9350-4A9A-BD85-E037327998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7" name="图片 19" descr="试一试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96875" y="1011238"/>
            <a:ext cx="19605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28663" y="1285868"/>
            <a:ext cx="7217810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D2407-603E-4185-9F4B-AC8342DB952A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82CF7-603E-483C-BF9B-8BBF4B03FF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7" name="图片 19" descr="想想做做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000125"/>
            <a:ext cx="16779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28663" y="1285868"/>
            <a:ext cx="7217810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8E68F-66C9-4DE4-8BE6-2AA47CDA76EE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115CB-307E-4513-8852-98B0CFC890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7" name="图片 19" descr="练一练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36563" y="1000125"/>
            <a:ext cx="18494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28663" y="1285868"/>
            <a:ext cx="7217810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E7CA6-A5CD-410D-AEF5-F03DD1A8DEA2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BB388-D131-4B52-B9DF-B9540C3F79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" name="圆角矩形 16">
            <a:hlinkClick r:id="" action="ppaction://hlinkshowjump?jump=endshow"/>
          </p:cNvPr>
          <p:cNvSpPr/>
          <p:nvPr userDrawn="1"/>
        </p:nvSpPr>
        <p:spPr>
          <a:xfrm>
            <a:off x="4031561" y="5832952"/>
            <a:ext cx="1071570" cy="453568"/>
          </a:xfrm>
          <a:prstGeom prst="roundRect">
            <a:avLst/>
          </a:prstGeom>
          <a:solidFill>
            <a:srgbClr val="A9DA74"/>
          </a:solidFill>
          <a:ln w="9525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结束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2" name="标题 1"/>
          <p:cNvSpPr>
            <a:spLocks noGrp="1"/>
          </p:cNvSpPr>
          <p:nvPr>
            <p:ph type="title"/>
          </p:nvPr>
        </p:nvSpPr>
        <p:spPr>
          <a:xfrm>
            <a:off x="938151" y="714356"/>
            <a:ext cx="7208322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A6B94-C51F-4DC8-9307-79104B873BFD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5196D-F0FC-4A86-B376-6AC7643163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B826A-9872-4D24-9413-CFC4D8675B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EF0EE-B8E6-4DEC-A2D4-4D05D3F499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0AC8F-196E-4A62-ADA5-282C9512B6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8E414-64EB-4F1A-8FA2-552E21FE02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1CBDD-5A3F-4D45-9D6C-4199F10620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pPr>
              <a:defRPr/>
            </a:pPr>
            <a:fld id="{22F19392-3B06-4F9D-857E-501209FEFB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黑体" pitchFamily="2" charset="-122"/>
          <a:ea typeface="黑体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黑体" pitchFamily="2" charset="-122"/>
          <a:ea typeface="黑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黑体" pitchFamily="2" charset="-122"/>
          <a:ea typeface="黑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黑体" pitchFamily="2" charset="-122"/>
          <a:ea typeface="黑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副标题 5"/>
          <p:cNvSpPr>
            <a:spLocks noGrp="1"/>
          </p:cNvSpPr>
          <p:nvPr>
            <p:ph type="subTitle" idx="1"/>
          </p:nvPr>
        </p:nvSpPr>
        <p:spPr>
          <a:xfrm>
            <a:off x="0" y="1962150"/>
            <a:ext cx="9144000" cy="1752600"/>
          </a:xfrm>
        </p:spPr>
        <p:txBody>
          <a:bodyPr/>
          <a:lstStyle/>
          <a:p>
            <a:r>
              <a:rPr lang="zh-CN" altLang="en-US" smtClean="0"/>
              <a:t>正比例的图像</a:t>
            </a:r>
          </a:p>
        </p:txBody>
      </p:sp>
      <p:sp>
        <p:nvSpPr>
          <p:cNvPr id="14339" name="文本占位符 6"/>
          <p:cNvSpPr>
            <a:spLocks noGrp="1"/>
          </p:cNvSpPr>
          <p:nvPr>
            <p:ph type="body" idx="13"/>
          </p:nvPr>
        </p:nvSpPr>
        <p:spPr>
          <a:xfrm>
            <a:off x="428625" y="214313"/>
            <a:ext cx="4806950" cy="928687"/>
          </a:xfrm>
        </p:spPr>
        <p:txBody>
          <a:bodyPr/>
          <a:lstStyle/>
          <a:p>
            <a:r>
              <a:rPr lang="zh-CN" altLang="en-US" smtClean="0"/>
              <a:t>苏教版六年级下册第六单元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巩固训练</a:t>
            </a:r>
          </a:p>
        </p:txBody>
      </p:sp>
      <p:sp>
        <p:nvSpPr>
          <p:cNvPr id="23555" name="标题 3"/>
          <p:cNvSpPr>
            <a:spLocks noGrp="1"/>
          </p:cNvSpPr>
          <p:nvPr>
            <p:ph type="title"/>
          </p:nvPr>
        </p:nvSpPr>
        <p:spPr>
          <a:xfrm>
            <a:off x="928688" y="1285875"/>
            <a:ext cx="7500937" cy="1143000"/>
          </a:xfrm>
        </p:spPr>
        <p:txBody>
          <a:bodyPr/>
          <a:lstStyle/>
          <a:p>
            <a:r>
              <a:rPr lang="zh-CN" altLang="en-US" sz="2800" smtClean="0"/>
              <a:t>小玲用计算机打字的数量和所用时间如下表：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214563"/>
            <a:ext cx="7200900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857250" y="3071813"/>
            <a:ext cx="7358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）打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750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个字需要多少分钟？</a:t>
            </a:r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0688" y="3571875"/>
            <a:ext cx="57626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6"/>
          <p:cNvSpPr txBox="1">
            <a:spLocks noChangeArrowheads="1"/>
          </p:cNvSpPr>
          <p:nvPr/>
        </p:nvSpPr>
        <p:spPr bwMode="auto">
          <a:xfrm>
            <a:off x="2322513" y="556895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60" name="TextBox 7"/>
          <p:cNvSpPr txBox="1">
            <a:spLocks noChangeArrowheads="1"/>
          </p:cNvSpPr>
          <p:nvPr/>
        </p:nvSpPr>
        <p:spPr bwMode="auto">
          <a:xfrm>
            <a:off x="2857500" y="528637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61" name="TextBox 8"/>
          <p:cNvSpPr txBox="1">
            <a:spLocks noChangeArrowheads="1"/>
          </p:cNvSpPr>
          <p:nvPr/>
        </p:nvSpPr>
        <p:spPr bwMode="auto">
          <a:xfrm>
            <a:off x="3405188" y="500062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62" name="TextBox 9"/>
          <p:cNvSpPr txBox="1">
            <a:spLocks noChangeArrowheads="1"/>
          </p:cNvSpPr>
          <p:nvPr/>
        </p:nvSpPr>
        <p:spPr bwMode="auto">
          <a:xfrm>
            <a:off x="3952875" y="47386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63" name="TextBox 10"/>
          <p:cNvSpPr txBox="1">
            <a:spLocks noChangeArrowheads="1"/>
          </p:cNvSpPr>
          <p:nvPr/>
        </p:nvSpPr>
        <p:spPr bwMode="auto">
          <a:xfrm>
            <a:off x="4511675" y="446563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64" name="TextBox 11"/>
          <p:cNvSpPr txBox="1">
            <a:spLocks noChangeArrowheads="1"/>
          </p:cNvSpPr>
          <p:nvPr/>
        </p:nvSpPr>
        <p:spPr bwMode="auto">
          <a:xfrm>
            <a:off x="5060950" y="419100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65" name="TextBox 12"/>
          <p:cNvSpPr txBox="1">
            <a:spLocks noChangeArrowheads="1"/>
          </p:cNvSpPr>
          <p:nvPr/>
        </p:nvSpPr>
        <p:spPr bwMode="auto">
          <a:xfrm>
            <a:off x="5619750" y="390525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rot="10800000" flipV="1">
            <a:off x="2143125" y="4249738"/>
            <a:ext cx="3857625" cy="19288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占位符 3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课堂小结</a:t>
            </a:r>
          </a:p>
        </p:txBody>
      </p:sp>
      <p:sp>
        <p:nvSpPr>
          <p:cNvPr id="24579" name="标题 14"/>
          <p:cNvSpPr>
            <a:spLocks noGrp="1"/>
          </p:cNvSpPr>
          <p:nvPr>
            <p:ph type="title"/>
          </p:nvPr>
        </p:nvSpPr>
        <p:spPr>
          <a:xfrm>
            <a:off x="968375" y="2857500"/>
            <a:ext cx="7207250" cy="1143000"/>
          </a:xfrm>
        </p:spPr>
        <p:txBody>
          <a:bodyPr/>
          <a:lstStyle/>
          <a:p>
            <a:pPr algn="ctr"/>
            <a:r>
              <a:rPr lang="zh-CN" altLang="en-US" sz="3600" smtClean="0"/>
              <a:t>通过本课学习，你有什么收获？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占位符 5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复习导入</a:t>
            </a:r>
          </a:p>
        </p:txBody>
      </p:sp>
      <p:sp>
        <p:nvSpPr>
          <p:cNvPr id="15363" name="标题 4"/>
          <p:cNvSpPr>
            <a:spLocks noGrp="1"/>
          </p:cNvSpPr>
          <p:nvPr>
            <p:ph type="title"/>
          </p:nvPr>
        </p:nvSpPr>
        <p:spPr>
          <a:xfrm>
            <a:off x="714375" y="714375"/>
            <a:ext cx="7858125" cy="1143000"/>
          </a:xfrm>
        </p:spPr>
        <p:txBody>
          <a:bodyPr/>
          <a:lstStyle/>
          <a:p>
            <a:r>
              <a:rPr lang="zh-CN" altLang="en-US" smtClean="0"/>
              <a:t>一种杯，装水的体积和水的高度如下表：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85813" y="2106613"/>
          <a:ext cx="742955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120"/>
                <a:gridCol w="955905"/>
                <a:gridCol w="955905"/>
                <a:gridCol w="955905"/>
                <a:gridCol w="955905"/>
                <a:gridCol w="955905"/>
                <a:gridCol w="9559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高度</a:t>
                      </a:r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/</a:t>
                      </a:r>
                      <a:r>
                        <a:rPr lang="zh-CN" altLang="en-US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㎝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8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10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12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体积</a:t>
                      </a:r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/</a:t>
                      </a:r>
                      <a:r>
                        <a:rPr lang="zh-CN" altLang="en-US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㎝</a:t>
                      </a:r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³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50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100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150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200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250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300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390" name="TextBox 6"/>
          <p:cNvSpPr txBox="1">
            <a:spLocks noChangeArrowheads="1"/>
          </p:cNvSpPr>
          <p:nvPr/>
        </p:nvSpPr>
        <p:spPr bwMode="auto">
          <a:xfrm>
            <a:off x="857250" y="3643313"/>
            <a:ext cx="7358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）水的体积是怎样随着水的高度的变化而变化的？</a:t>
            </a:r>
          </a:p>
        </p:txBody>
      </p:sp>
      <p:sp>
        <p:nvSpPr>
          <p:cNvPr id="15391" name="TextBox 7"/>
          <p:cNvSpPr txBox="1">
            <a:spLocks noChangeArrowheads="1"/>
          </p:cNvSpPr>
          <p:nvPr/>
        </p:nvSpPr>
        <p:spPr bwMode="auto">
          <a:xfrm>
            <a:off x="857250" y="4832350"/>
            <a:ext cx="73580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）相对应的水的体积和水的高度的比值是多少？它们成正比例吗？为什么？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6387" name="文本占位符 9"/>
          <p:cNvSpPr>
            <a:spLocks noGrp="1"/>
          </p:cNvSpPr>
          <p:nvPr>
            <p:ph type="body" idx="17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r>
              <a:rPr lang="en-US" altLang="zh-CN" smtClean="0"/>
              <a:t>2</a:t>
            </a:r>
            <a:endParaRPr lang="zh-CN" altLang="en-US" smtClean="0"/>
          </a:p>
        </p:txBody>
      </p:sp>
      <p:sp>
        <p:nvSpPr>
          <p:cNvPr id="16388" name="标题 7"/>
          <p:cNvSpPr>
            <a:spLocks noGrp="1"/>
          </p:cNvSpPr>
          <p:nvPr>
            <p:ph type="title"/>
          </p:nvPr>
        </p:nvSpPr>
        <p:spPr>
          <a:xfrm>
            <a:off x="1285875" y="714375"/>
            <a:ext cx="7572375" cy="1143000"/>
          </a:xfrm>
        </p:spPr>
        <p:txBody>
          <a:bodyPr/>
          <a:lstStyle/>
          <a:p>
            <a:r>
              <a:rPr lang="zh-CN" altLang="en-US" sz="2800" smtClean="0"/>
              <a:t>例</a:t>
            </a:r>
            <a:r>
              <a:rPr lang="en-US" altLang="zh-CN" sz="2800" smtClean="0"/>
              <a:t>1</a:t>
            </a:r>
            <a:r>
              <a:rPr lang="zh-CN" altLang="en-US" sz="2800" smtClean="0"/>
              <a:t>表中的各组数据，可以用下图中的点表示。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429250"/>
            <a:ext cx="72009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2927350" y="1785938"/>
            <a:ext cx="3287713" cy="2859087"/>
            <a:chOff x="2927338" y="1785926"/>
            <a:chExt cx="3287736" cy="2859108"/>
          </a:xfrm>
        </p:grpSpPr>
        <p:grpSp>
          <p:nvGrpSpPr>
            <p:cNvPr id="3" name="组合 22"/>
            <p:cNvGrpSpPr>
              <a:grpSpLocks/>
            </p:cNvGrpSpPr>
            <p:nvPr/>
          </p:nvGrpSpPr>
          <p:grpSpPr bwMode="auto">
            <a:xfrm>
              <a:off x="2928926" y="2143116"/>
              <a:ext cx="2857520" cy="2500330"/>
              <a:chOff x="2714612" y="2571744"/>
              <a:chExt cx="3214710" cy="250033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2714612" y="257174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2714612" y="292893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2714612" y="328612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714612" y="364331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2714612" y="400050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2714612" y="435769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714612" y="471488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714612" y="507207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2"/>
            <p:cNvGrpSpPr>
              <a:grpSpLocks/>
            </p:cNvGrpSpPr>
            <p:nvPr/>
          </p:nvGrpSpPr>
          <p:grpSpPr bwMode="auto">
            <a:xfrm>
              <a:off x="2928926" y="2143116"/>
              <a:ext cx="2857520" cy="2500330"/>
              <a:chOff x="2928926" y="2143116"/>
              <a:chExt cx="2857520" cy="2500330"/>
            </a:xfrm>
          </p:grpSpPr>
          <p:cxnSp>
            <p:nvCxnSpPr>
              <p:cNvPr id="17" name="直接连接符 16"/>
              <p:cNvCxnSpPr/>
              <p:nvPr/>
            </p:nvCxnSpPr>
            <p:spPr>
              <a:xfrm rot="5400000">
                <a:off x="167876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5400000">
                <a:off x="2026424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rot="5400000">
                <a:off x="239314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rot="5400000">
                <a:off x="2750329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5400000">
                <a:off x="3097995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rot="5400000">
                <a:off x="3464709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>
                <a:off x="382190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rot="5400000">
                <a:off x="4169564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5400000">
                <a:off x="453628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直接箭头连接符 34"/>
            <p:cNvCxnSpPr/>
            <p:nvPr/>
          </p:nvCxnSpPr>
          <p:spPr>
            <a:xfrm>
              <a:off x="5286380" y="4643447"/>
              <a:ext cx="928694" cy="1587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/>
            <p:nvPr/>
          </p:nvCxnSpPr>
          <p:spPr>
            <a:xfrm rot="5400000" flipH="1" flipV="1">
              <a:off x="2606661" y="2106603"/>
              <a:ext cx="642942" cy="1588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91" name="TextBox 40"/>
          <p:cNvSpPr txBox="1">
            <a:spLocks noChangeArrowheads="1"/>
          </p:cNvSpPr>
          <p:nvPr/>
        </p:nvSpPr>
        <p:spPr bwMode="auto">
          <a:xfrm>
            <a:off x="2928938" y="1538288"/>
            <a:ext cx="1643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2" charset="-122"/>
                <a:ea typeface="黑体" pitchFamily="2" charset="-122"/>
              </a:rPr>
              <a:t>路程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2400">
                <a:latin typeface="黑体" pitchFamily="2" charset="-122"/>
                <a:ea typeface="黑体" pitchFamily="2" charset="-122"/>
              </a:rPr>
              <a:t>㎞</a:t>
            </a:r>
          </a:p>
        </p:txBody>
      </p:sp>
      <p:sp>
        <p:nvSpPr>
          <p:cNvPr id="16392" name="TextBox 41"/>
          <p:cNvSpPr txBox="1">
            <a:spLocks noChangeArrowheads="1"/>
          </p:cNvSpPr>
          <p:nvPr/>
        </p:nvSpPr>
        <p:spPr bwMode="auto">
          <a:xfrm>
            <a:off x="5857875" y="46101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2" charset="-122"/>
                <a:ea typeface="黑体" pitchFamily="2" charset="-122"/>
              </a:rPr>
              <a:t>时间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/h</a:t>
            </a:r>
            <a:endParaRPr lang="zh-CN" altLang="en-US" sz="24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93" name="TextBox 42"/>
          <p:cNvSpPr txBox="1">
            <a:spLocks noChangeArrowheads="1"/>
          </p:cNvSpPr>
          <p:nvPr/>
        </p:nvSpPr>
        <p:spPr bwMode="auto">
          <a:xfrm>
            <a:off x="308133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1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94" name="TextBox 43"/>
          <p:cNvSpPr txBox="1">
            <a:spLocks noChangeArrowheads="1"/>
          </p:cNvSpPr>
          <p:nvPr/>
        </p:nvSpPr>
        <p:spPr bwMode="auto">
          <a:xfrm>
            <a:off x="342900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2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95" name="TextBox 44"/>
          <p:cNvSpPr txBox="1">
            <a:spLocks noChangeArrowheads="1"/>
          </p:cNvSpPr>
          <p:nvPr/>
        </p:nvSpPr>
        <p:spPr bwMode="auto">
          <a:xfrm>
            <a:off x="380523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3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96" name="TextBox 45"/>
          <p:cNvSpPr txBox="1">
            <a:spLocks noChangeArrowheads="1"/>
          </p:cNvSpPr>
          <p:nvPr/>
        </p:nvSpPr>
        <p:spPr bwMode="auto">
          <a:xfrm>
            <a:off x="415290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4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97" name="TextBox 46"/>
          <p:cNvSpPr txBox="1">
            <a:spLocks noChangeArrowheads="1"/>
          </p:cNvSpPr>
          <p:nvPr/>
        </p:nvSpPr>
        <p:spPr bwMode="auto">
          <a:xfrm>
            <a:off x="451008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5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98" name="TextBox 47"/>
          <p:cNvSpPr txBox="1">
            <a:spLocks noChangeArrowheads="1"/>
          </p:cNvSpPr>
          <p:nvPr/>
        </p:nvSpPr>
        <p:spPr bwMode="auto">
          <a:xfrm>
            <a:off x="485775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6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99" name="TextBox 48"/>
          <p:cNvSpPr txBox="1">
            <a:spLocks noChangeArrowheads="1"/>
          </p:cNvSpPr>
          <p:nvPr/>
        </p:nvSpPr>
        <p:spPr bwMode="auto">
          <a:xfrm>
            <a:off x="523398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7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0" name="TextBox 49"/>
          <p:cNvSpPr txBox="1">
            <a:spLocks noChangeArrowheads="1"/>
          </p:cNvSpPr>
          <p:nvPr/>
        </p:nvSpPr>
        <p:spPr bwMode="auto">
          <a:xfrm>
            <a:off x="558165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8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1" name="TextBox 50"/>
          <p:cNvSpPr txBox="1">
            <a:spLocks noChangeArrowheads="1"/>
          </p:cNvSpPr>
          <p:nvPr/>
        </p:nvSpPr>
        <p:spPr bwMode="auto">
          <a:xfrm>
            <a:off x="2143125" y="4071938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80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2" name="TextBox 51"/>
          <p:cNvSpPr txBox="1">
            <a:spLocks noChangeArrowheads="1"/>
          </p:cNvSpPr>
          <p:nvPr/>
        </p:nvSpPr>
        <p:spPr bwMode="auto">
          <a:xfrm>
            <a:off x="2143125" y="445770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3" name="TextBox 52"/>
          <p:cNvSpPr txBox="1">
            <a:spLocks noChangeArrowheads="1"/>
          </p:cNvSpPr>
          <p:nvPr/>
        </p:nvSpPr>
        <p:spPr bwMode="auto">
          <a:xfrm>
            <a:off x="2143125" y="371475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160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4" name="TextBox 53"/>
          <p:cNvSpPr txBox="1">
            <a:spLocks noChangeArrowheads="1"/>
          </p:cNvSpPr>
          <p:nvPr/>
        </p:nvSpPr>
        <p:spPr bwMode="auto">
          <a:xfrm>
            <a:off x="2143125" y="335756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240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5" name="TextBox 54"/>
          <p:cNvSpPr txBox="1">
            <a:spLocks noChangeArrowheads="1"/>
          </p:cNvSpPr>
          <p:nvPr/>
        </p:nvSpPr>
        <p:spPr bwMode="auto">
          <a:xfrm>
            <a:off x="2143125" y="3000375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320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6" name="TextBox 55"/>
          <p:cNvSpPr txBox="1">
            <a:spLocks noChangeArrowheads="1"/>
          </p:cNvSpPr>
          <p:nvPr/>
        </p:nvSpPr>
        <p:spPr bwMode="auto">
          <a:xfrm>
            <a:off x="2143125" y="2643188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400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7" name="TextBox 56"/>
          <p:cNvSpPr txBox="1">
            <a:spLocks noChangeArrowheads="1"/>
          </p:cNvSpPr>
          <p:nvPr/>
        </p:nvSpPr>
        <p:spPr bwMode="auto">
          <a:xfrm>
            <a:off x="2143125" y="228600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480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408" name="TextBox 57"/>
          <p:cNvSpPr txBox="1">
            <a:spLocks noChangeArrowheads="1"/>
          </p:cNvSpPr>
          <p:nvPr/>
        </p:nvSpPr>
        <p:spPr bwMode="auto">
          <a:xfrm>
            <a:off x="2143125" y="192881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560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rot="5400000">
            <a:off x="3105943" y="4466432"/>
            <a:ext cx="36036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2925763" y="4286250"/>
            <a:ext cx="3603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2928938" y="39258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rot="5400000">
            <a:off x="3282950" y="4289426"/>
            <a:ext cx="7207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2928938" y="3929063"/>
            <a:ext cx="7207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3286125" y="357187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 rot="5400000">
            <a:off x="3460750" y="4111625"/>
            <a:ext cx="10795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2928938" y="3571875"/>
            <a:ext cx="10795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3643313" y="32146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 rot="5400000">
            <a:off x="3637757" y="3934619"/>
            <a:ext cx="14398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2928938" y="3214688"/>
            <a:ext cx="14398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4000500" y="285750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77" name="直接连接符 76"/>
          <p:cNvCxnSpPr/>
          <p:nvPr/>
        </p:nvCxnSpPr>
        <p:spPr>
          <a:xfrm rot="5400000">
            <a:off x="3814762" y="3757613"/>
            <a:ext cx="18002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2928938" y="2857500"/>
            <a:ext cx="18002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4357688" y="2500313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80" name="直接连接符 79"/>
          <p:cNvCxnSpPr/>
          <p:nvPr/>
        </p:nvCxnSpPr>
        <p:spPr>
          <a:xfrm rot="5400000">
            <a:off x="3991769" y="3580607"/>
            <a:ext cx="216058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2928938" y="2500313"/>
            <a:ext cx="216058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4714875" y="214312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83" name="直接连接符 82"/>
          <p:cNvCxnSpPr/>
          <p:nvPr/>
        </p:nvCxnSpPr>
        <p:spPr>
          <a:xfrm rot="5400000">
            <a:off x="4169568" y="3402807"/>
            <a:ext cx="251936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2928938" y="2143125"/>
            <a:ext cx="25193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5072063" y="178593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9" grpId="0"/>
      <p:bldP spid="73" grpId="0"/>
      <p:bldP spid="76" grpId="0"/>
      <p:bldP spid="79" grpId="0"/>
      <p:bldP spid="82" grpId="0"/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7411" name="文本占位符 9"/>
          <p:cNvSpPr>
            <a:spLocks noGrp="1"/>
          </p:cNvSpPr>
          <p:nvPr>
            <p:ph type="body" idx="17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r>
              <a:rPr lang="en-US" altLang="zh-CN" smtClean="0"/>
              <a:t>2</a:t>
            </a:r>
            <a:endParaRPr lang="zh-CN" altLang="en-US" smtClean="0"/>
          </a:p>
        </p:txBody>
      </p:sp>
      <p:sp>
        <p:nvSpPr>
          <p:cNvPr id="17412" name="标题 7"/>
          <p:cNvSpPr>
            <a:spLocks noGrp="1"/>
          </p:cNvSpPr>
          <p:nvPr>
            <p:ph type="title"/>
          </p:nvPr>
        </p:nvSpPr>
        <p:spPr>
          <a:xfrm>
            <a:off x="1285875" y="714375"/>
            <a:ext cx="7572375" cy="1143000"/>
          </a:xfrm>
        </p:spPr>
        <p:txBody>
          <a:bodyPr/>
          <a:lstStyle/>
          <a:p>
            <a:r>
              <a:rPr lang="zh-CN" altLang="en-US" sz="2800" smtClean="0"/>
              <a:t>例</a:t>
            </a:r>
            <a:r>
              <a:rPr lang="en-US" altLang="zh-CN" sz="2800" smtClean="0"/>
              <a:t>1</a:t>
            </a:r>
            <a:r>
              <a:rPr lang="zh-CN" altLang="en-US" sz="2800" smtClean="0"/>
              <a:t>表中的各组数据，可以用下图中的点表示。</a:t>
            </a:r>
          </a:p>
        </p:txBody>
      </p:sp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2927350" y="1785938"/>
            <a:ext cx="3287713" cy="2859087"/>
            <a:chOff x="2927338" y="1785926"/>
            <a:chExt cx="3287736" cy="2859108"/>
          </a:xfrm>
        </p:grpSpPr>
        <p:grpSp>
          <p:nvGrpSpPr>
            <p:cNvPr id="3" name="组合 22"/>
            <p:cNvGrpSpPr>
              <a:grpSpLocks/>
            </p:cNvGrpSpPr>
            <p:nvPr/>
          </p:nvGrpSpPr>
          <p:grpSpPr bwMode="auto">
            <a:xfrm>
              <a:off x="2928926" y="2143116"/>
              <a:ext cx="2857520" cy="2500330"/>
              <a:chOff x="2714612" y="2571744"/>
              <a:chExt cx="3214710" cy="250033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2714612" y="257174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2714612" y="292893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2714612" y="328612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714612" y="364331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2714612" y="400050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2714612" y="435769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714612" y="471488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714612" y="507207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2"/>
            <p:cNvGrpSpPr>
              <a:grpSpLocks/>
            </p:cNvGrpSpPr>
            <p:nvPr/>
          </p:nvGrpSpPr>
          <p:grpSpPr bwMode="auto">
            <a:xfrm>
              <a:off x="2928926" y="2143116"/>
              <a:ext cx="2857520" cy="2500330"/>
              <a:chOff x="2928926" y="2143116"/>
              <a:chExt cx="2857520" cy="2500330"/>
            </a:xfrm>
          </p:grpSpPr>
          <p:cxnSp>
            <p:nvCxnSpPr>
              <p:cNvPr id="17" name="直接连接符 16"/>
              <p:cNvCxnSpPr/>
              <p:nvPr/>
            </p:nvCxnSpPr>
            <p:spPr>
              <a:xfrm rot="5400000">
                <a:off x="167876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5400000">
                <a:off x="2026424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rot="5400000">
                <a:off x="239314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rot="5400000">
                <a:off x="2750329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5400000">
                <a:off x="3097995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rot="5400000">
                <a:off x="3464709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>
                <a:off x="382190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rot="5400000">
                <a:off x="4169564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5400000">
                <a:off x="453628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直接箭头连接符 34"/>
            <p:cNvCxnSpPr/>
            <p:nvPr/>
          </p:nvCxnSpPr>
          <p:spPr>
            <a:xfrm>
              <a:off x="5286380" y="4643447"/>
              <a:ext cx="928694" cy="1587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/>
            <p:nvPr/>
          </p:nvCxnSpPr>
          <p:spPr>
            <a:xfrm rot="5400000" flipH="1" flipV="1">
              <a:off x="2606661" y="2106603"/>
              <a:ext cx="642942" cy="1588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14" name="TextBox 40"/>
          <p:cNvSpPr txBox="1">
            <a:spLocks noChangeArrowheads="1"/>
          </p:cNvSpPr>
          <p:nvPr/>
        </p:nvSpPr>
        <p:spPr bwMode="auto">
          <a:xfrm>
            <a:off x="2928938" y="1538288"/>
            <a:ext cx="1643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2" charset="-122"/>
                <a:ea typeface="黑体" pitchFamily="2" charset="-122"/>
              </a:rPr>
              <a:t>路程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2400">
                <a:latin typeface="黑体" pitchFamily="2" charset="-122"/>
                <a:ea typeface="黑体" pitchFamily="2" charset="-122"/>
              </a:rPr>
              <a:t>㎞</a:t>
            </a:r>
          </a:p>
        </p:txBody>
      </p:sp>
      <p:sp>
        <p:nvSpPr>
          <p:cNvPr id="17415" name="TextBox 41"/>
          <p:cNvSpPr txBox="1">
            <a:spLocks noChangeArrowheads="1"/>
          </p:cNvSpPr>
          <p:nvPr/>
        </p:nvSpPr>
        <p:spPr bwMode="auto">
          <a:xfrm>
            <a:off x="5857875" y="46101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2" charset="-122"/>
                <a:ea typeface="黑体" pitchFamily="2" charset="-122"/>
              </a:rPr>
              <a:t>时间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/h</a:t>
            </a:r>
            <a:endParaRPr lang="zh-CN" altLang="en-US" sz="24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6" name="TextBox 42"/>
          <p:cNvSpPr txBox="1">
            <a:spLocks noChangeArrowheads="1"/>
          </p:cNvSpPr>
          <p:nvPr/>
        </p:nvSpPr>
        <p:spPr bwMode="auto">
          <a:xfrm>
            <a:off x="308133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1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7" name="TextBox 43"/>
          <p:cNvSpPr txBox="1">
            <a:spLocks noChangeArrowheads="1"/>
          </p:cNvSpPr>
          <p:nvPr/>
        </p:nvSpPr>
        <p:spPr bwMode="auto">
          <a:xfrm>
            <a:off x="342900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2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8" name="TextBox 44"/>
          <p:cNvSpPr txBox="1">
            <a:spLocks noChangeArrowheads="1"/>
          </p:cNvSpPr>
          <p:nvPr/>
        </p:nvSpPr>
        <p:spPr bwMode="auto">
          <a:xfrm>
            <a:off x="380523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3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9" name="TextBox 45"/>
          <p:cNvSpPr txBox="1">
            <a:spLocks noChangeArrowheads="1"/>
          </p:cNvSpPr>
          <p:nvPr/>
        </p:nvSpPr>
        <p:spPr bwMode="auto">
          <a:xfrm>
            <a:off x="415290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4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0" name="TextBox 46"/>
          <p:cNvSpPr txBox="1">
            <a:spLocks noChangeArrowheads="1"/>
          </p:cNvSpPr>
          <p:nvPr/>
        </p:nvSpPr>
        <p:spPr bwMode="auto">
          <a:xfrm>
            <a:off x="451008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5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1" name="TextBox 47"/>
          <p:cNvSpPr txBox="1">
            <a:spLocks noChangeArrowheads="1"/>
          </p:cNvSpPr>
          <p:nvPr/>
        </p:nvSpPr>
        <p:spPr bwMode="auto">
          <a:xfrm>
            <a:off x="485775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6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2" name="TextBox 48"/>
          <p:cNvSpPr txBox="1">
            <a:spLocks noChangeArrowheads="1"/>
          </p:cNvSpPr>
          <p:nvPr/>
        </p:nvSpPr>
        <p:spPr bwMode="auto">
          <a:xfrm>
            <a:off x="523398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7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3" name="TextBox 49"/>
          <p:cNvSpPr txBox="1">
            <a:spLocks noChangeArrowheads="1"/>
          </p:cNvSpPr>
          <p:nvPr/>
        </p:nvSpPr>
        <p:spPr bwMode="auto">
          <a:xfrm>
            <a:off x="558165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8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4" name="TextBox 50"/>
          <p:cNvSpPr txBox="1">
            <a:spLocks noChangeArrowheads="1"/>
          </p:cNvSpPr>
          <p:nvPr/>
        </p:nvSpPr>
        <p:spPr bwMode="auto">
          <a:xfrm>
            <a:off x="2143125" y="4071938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80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5" name="TextBox 51"/>
          <p:cNvSpPr txBox="1">
            <a:spLocks noChangeArrowheads="1"/>
          </p:cNvSpPr>
          <p:nvPr/>
        </p:nvSpPr>
        <p:spPr bwMode="auto">
          <a:xfrm>
            <a:off x="2143125" y="445770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6" name="TextBox 52"/>
          <p:cNvSpPr txBox="1">
            <a:spLocks noChangeArrowheads="1"/>
          </p:cNvSpPr>
          <p:nvPr/>
        </p:nvSpPr>
        <p:spPr bwMode="auto">
          <a:xfrm>
            <a:off x="2143125" y="371475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160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7" name="TextBox 53"/>
          <p:cNvSpPr txBox="1">
            <a:spLocks noChangeArrowheads="1"/>
          </p:cNvSpPr>
          <p:nvPr/>
        </p:nvSpPr>
        <p:spPr bwMode="auto">
          <a:xfrm>
            <a:off x="2143125" y="335756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240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8" name="TextBox 54"/>
          <p:cNvSpPr txBox="1">
            <a:spLocks noChangeArrowheads="1"/>
          </p:cNvSpPr>
          <p:nvPr/>
        </p:nvSpPr>
        <p:spPr bwMode="auto">
          <a:xfrm>
            <a:off x="2143125" y="3000375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320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29" name="TextBox 55"/>
          <p:cNvSpPr txBox="1">
            <a:spLocks noChangeArrowheads="1"/>
          </p:cNvSpPr>
          <p:nvPr/>
        </p:nvSpPr>
        <p:spPr bwMode="auto">
          <a:xfrm>
            <a:off x="2143125" y="2643188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400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0" name="TextBox 56"/>
          <p:cNvSpPr txBox="1">
            <a:spLocks noChangeArrowheads="1"/>
          </p:cNvSpPr>
          <p:nvPr/>
        </p:nvSpPr>
        <p:spPr bwMode="auto">
          <a:xfrm>
            <a:off x="2143125" y="228600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480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1" name="TextBox 57"/>
          <p:cNvSpPr txBox="1">
            <a:spLocks noChangeArrowheads="1"/>
          </p:cNvSpPr>
          <p:nvPr/>
        </p:nvSpPr>
        <p:spPr bwMode="auto">
          <a:xfrm>
            <a:off x="2143125" y="192881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560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2" name="TextBox 65"/>
          <p:cNvSpPr txBox="1">
            <a:spLocks noChangeArrowheads="1"/>
          </p:cNvSpPr>
          <p:nvPr/>
        </p:nvSpPr>
        <p:spPr bwMode="auto">
          <a:xfrm>
            <a:off x="2928938" y="39258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3" name="TextBox 68"/>
          <p:cNvSpPr txBox="1">
            <a:spLocks noChangeArrowheads="1"/>
          </p:cNvSpPr>
          <p:nvPr/>
        </p:nvSpPr>
        <p:spPr bwMode="auto">
          <a:xfrm>
            <a:off x="3286125" y="357187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4" name="TextBox 72"/>
          <p:cNvSpPr txBox="1">
            <a:spLocks noChangeArrowheads="1"/>
          </p:cNvSpPr>
          <p:nvPr/>
        </p:nvSpPr>
        <p:spPr bwMode="auto">
          <a:xfrm>
            <a:off x="3643313" y="32146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5" name="TextBox 75"/>
          <p:cNvSpPr txBox="1">
            <a:spLocks noChangeArrowheads="1"/>
          </p:cNvSpPr>
          <p:nvPr/>
        </p:nvSpPr>
        <p:spPr bwMode="auto">
          <a:xfrm>
            <a:off x="4000500" y="285750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6" name="TextBox 78"/>
          <p:cNvSpPr txBox="1">
            <a:spLocks noChangeArrowheads="1"/>
          </p:cNvSpPr>
          <p:nvPr/>
        </p:nvSpPr>
        <p:spPr bwMode="auto">
          <a:xfrm>
            <a:off x="4357688" y="2500313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7" name="TextBox 81"/>
          <p:cNvSpPr txBox="1">
            <a:spLocks noChangeArrowheads="1"/>
          </p:cNvSpPr>
          <p:nvPr/>
        </p:nvSpPr>
        <p:spPr bwMode="auto">
          <a:xfrm>
            <a:off x="4714875" y="214312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38" name="TextBox 84"/>
          <p:cNvSpPr txBox="1">
            <a:spLocks noChangeArrowheads="1"/>
          </p:cNvSpPr>
          <p:nvPr/>
        </p:nvSpPr>
        <p:spPr bwMode="auto">
          <a:xfrm>
            <a:off x="5072063" y="178593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rot="5400000">
            <a:off x="2928938" y="4286250"/>
            <a:ext cx="357188" cy="357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 rot="5400000">
            <a:off x="3286125" y="3929063"/>
            <a:ext cx="357187" cy="3571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rot="5400000">
            <a:off x="3643313" y="3571875"/>
            <a:ext cx="357188" cy="357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rot="5400000">
            <a:off x="4000500" y="3214688"/>
            <a:ext cx="357187" cy="3571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 rot="5400000">
            <a:off x="4357688" y="2857500"/>
            <a:ext cx="357188" cy="357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rot="5400000">
            <a:off x="4714875" y="2500313"/>
            <a:ext cx="357187" cy="3571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 rot="5400000">
            <a:off x="5072063" y="2143125"/>
            <a:ext cx="357188" cy="357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46" name="TextBox 94"/>
          <p:cNvSpPr txBox="1">
            <a:spLocks noChangeArrowheads="1"/>
          </p:cNvSpPr>
          <p:nvPr/>
        </p:nvSpPr>
        <p:spPr bwMode="auto">
          <a:xfrm>
            <a:off x="857250" y="5189538"/>
            <a:ext cx="7358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黑体" pitchFamily="2" charset="-122"/>
                <a:ea typeface="黑体" pitchFamily="2" charset="-122"/>
              </a:rPr>
              <a:t>连接图中各点，你有什么发现？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8435" name="文本占位符 9"/>
          <p:cNvSpPr>
            <a:spLocks noGrp="1"/>
          </p:cNvSpPr>
          <p:nvPr>
            <p:ph type="body" idx="17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r>
              <a:rPr lang="en-US" altLang="zh-CN" smtClean="0"/>
              <a:t>2</a:t>
            </a:r>
            <a:endParaRPr lang="zh-CN" altLang="en-US" smtClean="0"/>
          </a:p>
        </p:txBody>
      </p:sp>
      <p:sp>
        <p:nvSpPr>
          <p:cNvPr id="18436" name="标题 7"/>
          <p:cNvSpPr>
            <a:spLocks noGrp="1"/>
          </p:cNvSpPr>
          <p:nvPr>
            <p:ph type="title"/>
          </p:nvPr>
        </p:nvSpPr>
        <p:spPr>
          <a:xfrm>
            <a:off x="1285875" y="714375"/>
            <a:ext cx="7572375" cy="1143000"/>
          </a:xfrm>
        </p:spPr>
        <p:txBody>
          <a:bodyPr/>
          <a:lstStyle/>
          <a:p>
            <a:r>
              <a:rPr lang="zh-CN" altLang="en-US" sz="2800" smtClean="0"/>
              <a:t>例</a:t>
            </a:r>
            <a:r>
              <a:rPr lang="en-US" altLang="zh-CN" sz="2800" smtClean="0"/>
              <a:t>1</a:t>
            </a:r>
            <a:r>
              <a:rPr lang="zh-CN" altLang="en-US" sz="2800" smtClean="0"/>
              <a:t>表中的各组数据，可以用下图中的点表示。</a:t>
            </a:r>
          </a:p>
        </p:txBody>
      </p:sp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2927350" y="1785938"/>
            <a:ext cx="3287713" cy="2859087"/>
            <a:chOff x="2927338" y="1785926"/>
            <a:chExt cx="3287736" cy="2859108"/>
          </a:xfrm>
        </p:grpSpPr>
        <p:grpSp>
          <p:nvGrpSpPr>
            <p:cNvPr id="3" name="组合 22"/>
            <p:cNvGrpSpPr>
              <a:grpSpLocks/>
            </p:cNvGrpSpPr>
            <p:nvPr/>
          </p:nvGrpSpPr>
          <p:grpSpPr bwMode="auto">
            <a:xfrm>
              <a:off x="2928926" y="2143116"/>
              <a:ext cx="2857520" cy="2500330"/>
              <a:chOff x="2714612" y="2571744"/>
              <a:chExt cx="3214710" cy="250033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2714612" y="257174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2714612" y="292893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2714612" y="328612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714612" y="364331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2714612" y="400050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2714612" y="435769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714612" y="471488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714612" y="507207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2"/>
            <p:cNvGrpSpPr>
              <a:grpSpLocks/>
            </p:cNvGrpSpPr>
            <p:nvPr/>
          </p:nvGrpSpPr>
          <p:grpSpPr bwMode="auto">
            <a:xfrm>
              <a:off x="2928926" y="2143116"/>
              <a:ext cx="2857520" cy="2500330"/>
              <a:chOff x="2928926" y="2143116"/>
              <a:chExt cx="2857520" cy="2500330"/>
            </a:xfrm>
          </p:grpSpPr>
          <p:cxnSp>
            <p:nvCxnSpPr>
              <p:cNvPr id="17" name="直接连接符 16"/>
              <p:cNvCxnSpPr/>
              <p:nvPr/>
            </p:nvCxnSpPr>
            <p:spPr>
              <a:xfrm rot="5400000">
                <a:off x="167876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5400000">
                <a:off x="2026424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rot="5400000">
                <a:off x="239314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rot="5400000">
                <a:off x="2750329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5400000">
                <a:off x="3097995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rot="5400000">
                <a:off x="3464709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>
                <a:off x="382190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rot="5400000">
                <a:off x="4169564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5400000">
                <a:off x="453628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直接箭头连接符 34"/>
            <p:cNvCxnSpPr/>
            <p:nvPr/>
          </p:nvCxnSpPr>
          <p:spPr>
            <a:xfrm>
              <a:off x="5286380" y="4643447"/>
              <a:ext cx="928694" cy="1587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/>
            <p:nvPr/>
          </p:nvCxnSpPr>
          <p:spPr>
            <a:xfrm rot="5400000" flipH="1" flipV="1">
              <a:off x="2606661" y="2106603"/>
              <a:ext cx="642942" cy="1588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38" name="TextBox 40"/>
          <p:cNvSpPr txBox="1">
            <a:spLocks noChangeArrowheads="1"/>
          </p:cNvSpPr>
          <p:nvPr/>
        </p:nvSpPr>
        <p:spPr bwMode="auto">
          <a:xfrm>
            <a:off x="2928938" y="1538288"/>
            <a:ext cx="1643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2" charset="-122"/>
                <a:ea typeface="黑体" pitchFamily="2" charset="-122"/>
              </a:rPr>
              <a:t>路程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2400">
                <a:latin typeface="黑体" pitchFamily="2" charset="-122"/>
                <a:ea typeface="黑体" pitchFamily="2" charset="-122"/>
              </a:rPr>
              <a:t>㎞</a:t>
            </a:r>
          </a:p>
        </p:txBody>
      </p:sp>
      <p:sp>
        <p:nvSpPr>
          <p:cNvPr id="18439" name="TextBox 41"/>
          <p:cNvSpPr txBox="1">
            <a:spLocks noChangeArrowheads="1"/>
          </p:cNvSpPr>
          <p:nvPr/>
        </p:nvSpPr>
        <p:spPr bwMode="auto">
          <a:xfrm>
            <a:off x="5857875" y="46101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2" charset="-122"/>
                <a:ea typeface="黑体" pitchFamily="2" charset="-122"/>
              </a:rPr>
              <a:t>时间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/h</a:t>
            </a:r>
            <a:endParaRPr lang="zh-CN" altLang="en-US" sz="24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0" name="TextBox 42"/>
          <p:cNvSpPr txBox="1">
            <a:spLocks noChangeArrowheads="1"/>
          </p:cNvSpPr>
          <p:nvPr/>
        </p:nvSpPr>
        <p:spPr bwMode="auto">
          <a:xfrm>
            <a:off x="308133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1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1" name="TextBox 43"/>
          <p:cNvSpPr txBox="1">
            <a:spLocks noChangeArrowheads="1"/>
          </p:cNvSpPr>
          <p:nvPr/>
        </p:nvSpPr>
        <p:spPr bwMode="auto">
          <a:xfrm>
            <a:off x="342900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2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2" name="TextBox 44"/>
          <p:cNvSpPr txBox="1">
            <a:spLocks noChangeArrowheads="1"/>
          </p:cNvSpPr>
          <p:nvPr/>
        </p:nvSpPr>
        <p:spPr bwMode="auto">
          <a:xfrm>
            <a:off x="380523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3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3" name="TextBox 45"/>
          <p:cNvSpPr txBox="1">
            <a:spLocks noChangeArrowheads="1"/>
          </p:cNvSpPr>
          <p:nvPr/>
        </p:nvSpPr>
        <p:spPr bwMode="auto">
          <a:xfrm>
            <a:off x="415290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4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4" name="TextBox 46"/>
          <p:cNvSpPr txBox="1">
            <a:spLocks noChangeArrowheads="1"/>
          </p:cNvSpPr>
          <p:nvPr/>
        </p:nvSpPr>
        <p:spPr bwMode="auto">
          <a:xfrm>
            <a:off x="451008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5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5" name="TextBox 47"/>
          <p:cNvSpPr txBox="1">
            <a:spLocks noChangeArrowheads="1"/>
          </p:cNvSpPr>
          <p:nvPr/>
        </p:nvSpPr>
        <p:spPr bwMode="auto">
          <a:xfrm>
            <a:off x="485775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6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6" name="TextBox 48"/>
          <p:cNvSpPr txBox="1">
            <a:spLocks noChangeArrowheads="1"/>
          </p:cNvSpPr>
          <p:nvPr/>
        </p:nvSpPr>
        <p:spPr bwMode="auto">
          <a:xfrm>
            <a:off x="523398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7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7" name="TextBox 49"/>
          <p:cNvSpPr txBox="1">
            <a:spLocks noChangeArrowheads="1"/>
          </p:cNvSpPr>
          <p:nvPr/>
        </p:nvSpPr>
        <p:spPr bwMode="auto">
          <a:xfrm>
            <a:off x="558165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8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8" name="TextBox 50"/>
          <p:cNvSpPr txBox="1">
            <a:spLocks noChangeArrowheads="1"/>
          </p:cNvSpPr>
          <p:nvPr/>
        </p:nvSpPr>
        <p:spPr bwMode="auto">
          <a:xfrm>
            <a:off x="2143125" y="4071938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80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9" name="TextBox 51"/>
          <p:cNvSpPr txBox="1">
            <a:spLocks noChangeArrowheads="1"/>
          </p:cNvSpPr>
          <p:nvPr/>
        </p:nvSpPr>
        <p:spPr bwMode="auto">
          <a:xfrm>
            <a:off x="2143125" y="445770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0" name="TextBox 52"/>
          <p:cNvSpPr txBox="1">
            <a:spLocks noChangeArrowheads="1"/>
          </p:cNvSpPr>
          <p:nvPr/>
        </p:nvSpPr>
        <p:spPr bwMode="auto">
          <a:xfrm>
            <a:off x="2143125" y="371475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160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1" name="TextBox 53"/>
          <p:cNvSpPr txBox="1">
            <a:spLocks noChangeArrowheads="1"/>
          </p:cNvSpPr>
          <p:nvPr/>
        </p:nvSpPr>
        <p:spPr bwMode="auto">
          <a:xfrm>
            <a:off x="2143125" y="335756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240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2" name="TextBox 54"/>
          <p:cNvSpPr txBox="1">
            <a:spLocks noChangeArrowheads="1"/>
          </p:cNvSpPr>
          <p:nvPr/>
        </p:nvSpPr>
        <p:spPr bwMode="auto">
          <a:xfrm>
            <a:off x="2143125" y="3000375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320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3" name="TextBox 55"/>
          <p:cNvSpPr txBox="1">
            <a:spLocks noChangeArrowheads="1"/>
          </p:cNvSpPr>
          <p:nvPr/>
        </p:nvSpPr>
        <p:spPr bwMode="auto">
          <a:xfrm>
            <a:off x="2143125" y="2643188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400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4" name="TextBox 56"/>
          <p:cNvSpPr txBox="1">
            <a:spLocks noChangeArrowheads="1"/>
          </p:cNvSpPr>
          <p:nvPr/>
        </p:nvSpPr>
        <p:spPr bwMode="auto">
          <a:xfrm>
            <a:off x="2143125" y="228600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480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5" name="TextBox 57"/>
          <p:cNvSpPr txBox="1">
            <a:spLocks noChangeArrowheads="1"/>
          </p:cNvSpPr>
          <p:nvPr/>
        </p:nvSpPr>
        <p:spPr bwMode="auto">
          <a:xfrm>
            <a:off x="2143125" y="192881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560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6" name="TextBox 65"/>
          <p:cNvSpPr txBox="1">
            <a:spLocks noChangeArrowheads="1"/>
          </p:cNvSpPr>
          <p:nvPr/>
        </p:nvSpPr>
        <p:spPr bwMode="auto">
          <a:xfrm>
            <a:off x="2928938" y="39258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7" name="TextBox 68"/>
          <p:cNvSpPr txBox="1">
            <a:spLocks noChangeArrowheads="1"/>
          </p:cNvSpPr>
          <p:nvPr/>
        </p:nvSpPr>
        <p:spPr bwMode="auto">
          <a:xfrm>
            <a:off x="3286125" y="357187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8" name="TextBox 72"/>
          <p:cNvSpPr txBox="1">
            <a:spLocks noChangeArrowheads="1"/>
          </p:cNvSpPr>
          <p:nvPr/>
        </p:nvSpPr>
        <p:spPr bwMode="auto">
          <a:xfrm>
            <a:off x="3643313" y="32146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59" name="TextBox 75"/>
          <p:cNvSpPr txBox="1">
            <a:spLocks noChangeArrowheads="1"/>
          </p:cNvSpPr>
          <p:nvPr/>
        </p:nvSpPr>
        <p:spPr bwMode="auto">
          <a:xfrm>
            <a:off x="4000500" y="285750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60" name="TextBox 78"/>
          <p:cNvSpPr txBox="1">
            <a:spLocks noChangeArrowheads="1"/>
          </p:cNvSpPr>
          <p:nvPr/>
        </p:nvSpPr>
        <p:spPr bwMode="auto">
          <a:xfrm>
            <a:off x="4357688" y="2500313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61" name="TextBox 81"/>
          <p:cNvSpPr txBox="1">
            <a:spLocks noChangeArrowheads="1"/>
          </p:cNvSpPr>
          <p:nvPr/>
        </p:nvSpPr>
        <p:spPr bwMode="auto">
          <a:xfrm>
            <a:off x="4714875" y="214312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62" name="TextBox 84"/>
          <p:cNvSpPr txBox="1">
            <a:spLocks noChangeArrowheads="1"/>
          </p:cNvSpPr>
          <p:nvPr/>
        </p:nvSpPr>
        <p:spPr bwMode="auto">
          <a:xfrm>
            <a:off x="5072063" y="178593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rot="5400000">
            <a:off x="2928938" y="4286250"/>
            <a:ext cx="357188" cy="357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 rot="5400000">
            <a:off x="3286125" y="3929063"/>
            <a:ext cx="357187" cy="3571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rot="5400000">
            <a:off x="3643313" y="3571875"/>
            <a:ext cx="357188" cy="357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rot="5400000">
            <a:off x="4000500" y="3214688"/>
            <a:ext cx="357187" cy="3571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 rot="5400000">
            <a:off x="4357688" y="2857500"/>
            <a:ext cx="357188" cy="357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rot="5400000">
            <a:off x="4714875" y="2500313"/>
            <a:ext cx="357187" cy="3571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 rot="5400000">
            <a:off x="5072063" y="2143125"/>
            <a:ext cx="357188" cy="357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70" name="TextBox 94"/>
          <p:cNvSpPr txBox="1">
            <a:spLocks noChangeArrowheads="1"/>
          </p:cNvSpPr>
          <p:nvPr/>
        </p:nvSpPr>
        <p:spPr bwMode="auto">
          <a:xfrm>
            <a:off x="857250" y="5189538"/>
            <a:ext cx="7358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根据图像判断，这辆汽车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2.5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小时行驶多少千米？行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440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千米需要多少小时？</a:t>
            </a:r>
          </a:p>
        </p:txBody>
      </p:sp>
      <p:cxnSp>
        <p:nvCxnSpPr>
          <p:cNvPr id="60" name="直接连接符 59"/>
          <p:cNvCxnSpPr/>
          <p:nvPr/>
        </p:nvCxnSpPr>
        <p:spPr>
          <a:xfrm rot="5400000">
            <a:off x="3182938" y="4373563"/>
            <a:ext cx="53975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2928938" y="4119563"/>
            <a:ext cx="53975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3082925" y="3770313"/>
            <a:ext cx="7143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9459" name="标题 7"/>
          <p:cNvSpPr>
            <a:spLocks noGrp="1"/>
          </p:cNvSpPr>
          <p:nvPr>
            <p:ph type="title"/>
          </p:nvPr>
        </p:nvSpPr>
        <p:spPr>
          <a:xfrm>
            <a:off x="938213" y="714375"/>
            <a:ext cx="7208837" cy="1143000"/>
          </a:xfrm>
        </p:spPr>
        <p:txBody>
          <a:bodyPr/>
          <a:lstStyle/>
          <a:p>
            <a:r>
              <a:rPr lang="zh-CN" altLang="en-US" sz="2800" smtClean="0"/>
              <a:t>根据下表数据，完成图像，并交流。</a:t>
            </a:r>
          </a:p>
        </p:txBody>
      </p:sp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2927350" y="1785938"/>
            <a:ext cx="3287713" cy="2859087"/>
            <a:chOff x="2927338" y="1785926"/>
            <a:chExt cx="3287736" cy="2859108"/>
          </a:xfrm>
        </p:grpSpPr>
        <p:grpSp>
          <p:nvGrpSpPr>
            <p:cNvPr id="3" name="组合 22"/>
            <p:cNvGrpSpPr>
              <a:grpSpLocks/>
            </p:cNvGrpSpPr>
            <p:nvPr/>
          </p:nvGrpSpPr>
          <p:grpSpPr bwMode="auto">
            <a:xfrm>
              <a:off x="2928926" y="2143116"/>
              <a:ext cx="2857520" cy="2500330"/>
              <a:chOff x="2714612" y="2571744"/>
              <a:chExt cx="3214710" cy="250033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2714612" y="257174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2714612" y="292893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2714612" y="328612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714612" y="364331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2714612" y="400050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2714612" y="435769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714612" y="4714884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714612" y="5072075"/>
                <a:ext cx="321471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2"/>
            <p:cNvGrpSpPr>
              <a:grpSpLocks/>
            </p:cNvGrpSpPr>
            <p:nvPr/>
          </p:nvGrpSpPr>
          <p:grpSpPr bwMode="auto">
            <a:xfrm>
              <a:off x="2928926" y="2143116"/>
              <a:ext cx="2857520" cy="2500330"/>
              <a:chOff x="2928926" y="2143116"/>
              <a:chExt cx="2857520" cy="2500330"/>
            </a:xfrm>
          </p:grpSpPr>
          <p:cxnSp>
            <p:nvCxnSpPr>
              <p:cNvPr id="17" name="直接连接符 16"/>
              <p:cNvCxnSpPr/>
              <p:nvPr/>
            </p:nvCxnSpPr>
            <p:spPr>
              <a:xfrm rot="5400000">
                <a:off x="167876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5400000">
                <a:off x="2026424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rot="5400000">
                <a:off x="239314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rot="5400000">
                <a:off x="2750329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5400000">
                <a:off x="3097995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rot="5400000">
                <a:off x="3464709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>
                <a:off x="382190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rot="5400000">
                <a:off x="4169564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5400000">
                <a:off x="4536280" y="3393282"/>
                <a:ext cx="2500331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直接箭头连接符 34"/>
            <p:cNvCxnSpPr/>
            <p:nvPr/>
          </p:nvCxnSpPr>
          <p:spPr>
            <a:xfrm>
              <a:off x="5286380" y="4643447"/>
              <a:ext cx="928694" cy="1587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/>
            <p:nvPr/>
          </p:nvCxnSpPr>
          <p:spPr>
            <a:xfrm rot="5400000" flipH="1" flipV="1">
              <a:off x="2606661" y="2106603"/>
              <a:ext cx="642942" cy="1588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61" name="TextBox 40"/>
          <p:cNvSpPr txBox="1">
            <a:spLocks noChangeArrowheads="1"/>
          </p:cNvSpPr>
          <p:nvPr/>
        </p:nvSpPr>
        <p:spPr bwMode="auto">
          <a:xfrm>
            <a:off x="2928938" y="1538288"/>
            <a:ext cx="1643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2" charset="-122"/>
                <a:ea typeface="黑体" pitchFamily="2" charset="-122"/>
              </a:rPr>
              <a:t>体积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2400">
                <a:latin typeface="黑体" pitchFamily="2" charset="-122"/>
                <a:ea typeface="黑体" pitchFamily="2" charset="-122"/>
              </a:rPr>
              <a:t>㎝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³</a:t>
            </a:r>
            <a:endParaRPr lang="zh-CN" altLang="en-US" sz="24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2" name="TextBox 41"/>
          <p:cNvSpPr txBox="1">
            <a:spLocks noChangeArrowheads="1"/>
          </p:cNvSpPr>
          <p:nvPr/>
        </p:nvSpPr>
        <p:spPr bwMode="auto">
          <a:xfrm>
            <a:off x="5857875" y="46101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2" charset="-122"/>
                <a:ea typeface="黑体" pitchFamily="2" charset="-122"/>
              </a:rPr>
              <a:t>高度</a:t>
            </a:r>
            <a:r>
              <a:rPr lang="en-US" altLang="zh-CN" sz="2400"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2400">
                <a:latin typeface="黑体" pitchFamily="2" charset="-122"/>
                <a:ea typeface="黑体" pitchFamily="2" charset="-122"/>
              </a:rPr>
              <a:t>㎝</a:t>
            </a:r>
          </a:p>
        </p:txBody>
      </p:sp>
      <p:sp>
        <p:nvSpPr>
          <p:cNvPr id="19463" name="TextBox 42"/>
          <p:cNvSpPr txBox="1">
            <a:spLocks noChangeArrowheads="1"/>
          </p:cNvSpPr>
          <p:nvPr/>
        </p:nvSpPr>
        <p:spPr bwMode="auto">
          <a:xfrm>
            <a:off x="308133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2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4" name="TextBox 43"/>
          <p:cNvSpPr txBox="1">
            <a:spLocks noChangeArrowheads="1"/>
          </p:cNvSpPr>
          <p:nvPr/>
        </p:nvSpPr>
        <p:spPr bwMode="auto">
          <a:xfrm>
            <a:off x="342900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4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5" name="TextBox 44"/>
          <p:cNvSpPr txBox="1">
            <a:spLocks noChangeArrowheads="1"/>
          </p:cNvSpPr>
          <p:nvPr/>
        </p:nvSpPr>
        <p:spPr bwMode="auto">
          <a:xfrm>
            <a:off x="3805238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6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6" name="TextBox 45"/>
          <p:cNvSpPr txBox="1">
            <a:spLocks noChangeArrowheads="1"/>
          </p:cNvSpPr>
          <p:nvPr/>
        </p:nvSpPr>
        <p:spPr bwMode="auto">
          <a:xfrm>
            <a:off x="4152900" y="4600575"/>
            <a:ext cx="41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8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7" name="TextBox 46"/>
          <p:cNvSpPr txBox="1">
            <a:spLocks noChangeArrowheads="1"/>
          </p:cNvSpPr>
          <p:nvPr/>
        </p:nvSpPr>
        <p:spPr bwMode="auto">
          <a:xfrm>
            <a:off x="4429125" y="4600575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8" name="TextBox 50"/>
          <p:cNvSpPr txBox="1">
            <a:spLocks noChangeArrowheads="1"/>
          </p:cNvSpPr>
          <p:nvPr/>
        </p:nvSpPr>
        <p:spPr bwMode="auto">
          <a:xfrm>
            <a:off x="2143125" y="4071938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50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9" name="TextBox 51"/>
          <p:cNvSpPr txBox="1">
            <a:spLocks noChangeArrowheads="1"/>
          </p:cNvSpPr>
          <p:nvPr/>
        </p:nvSpPr>
        <p:spPr bwMode="auto">
          <a:xfrm>
            <a:off x="2143125" y="445770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70" name="TextBox 52"/>
          <p:cNvSpPr txBox="1">
            <a:spLocks noChangeArrowheads="1"/>
          </p:cNvSpPr>
          <p:nvPr/>
        </p:nvSpPr>
        <p:spPr bwMode="auto">
          <a:xfrm>
            <a:off x="2143125" y="371475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100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71" name="TextBox 53"/>
          <p:cNvSpPr txBox="1">
            <a:spLocks noChangeArrowheads="1"/>
          </p:cNvSpPr>
          <p:nvPr/>
        </p:nvSpPr>
        <p:spPr bwMode="auto">
          <a:xfrm>
            <a:off x="2143125" y="335756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150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72" name="TextBox 54"/>
          <p:cNvSpPr txBox="1">
            <a:spLocks noChangeArrowheads="1"/>
          </p:cNvSpPr>
          <p:nvPr/>
        </p:nvSpPr>
        <p:spPr bwMode="auto">
          <a:xfrm>
            <a:off x="2143125" y="3000375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200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73" name="TextBox 55"/>
          <p:cNvSpPr txBox="1">
            <a:spLocks noChangeArrowheads="1"/>
          </p:cNvSpPr>
          <p:nvPr/>
        </p:nvSpPr>
        <p:spPr bwMode="auto">
          <a:xfrm>
            <a:off x="2143125" y="2643188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250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74" name="TextBox 56"/>
          <p:cNvSpPr txBox="1">
            <a:spLocks noChangeArrowheads="1"/>
          </p:cNvSpPr>
          <p:nvPr/>
        </p:nvSpPr>
        <p:spPr bwMode="auto">
          <a:xfrm>
            <a:off x="2143125" y="2286000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300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75" name="TextBox 57"/>
          <p:cNvSpPr txBox="1">
            <a:spLocks noChangeArrowheads="1"/>
          </p:cNvSpPr>
          <p:nvPr/>
        </p:nvSpPr>
        <p:spPr bwMode="auto">
          <a:xfrm>
            <a:off x="2143125" y="192881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latin typeface="黑体" pitchFamily="2" charset="-122"/>
                <a:ea typeface="黑体" pitchFamily="2" charset="-122"/>
              </a:rPr>
              <a:t>350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94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286375"/>
            <a:ext cx="72009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7" name="TextBox 63"/>
          <p:cNvSpPr txBox="1">
            <a:spLocks noChangeArrowheads="1"/>
          </p:cNvSpPr>
          <p:nvPr/>
        </p:nvSpPr>
        <p:spPr bwMode="auto">
          <a:xfrm>
            <a:off x="4786313" y="4600575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latin typeface="黑体" pitchFamily="2" charset="-122"/>
                <a:ea typeface="黑体" pitchFamily="2" charset="-122"/>
              </a:rPr>
              <a:t>12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2928938" y="39258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3286125" y="357187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3643313" y="32146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4000500" y="285750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4357688" y="2500313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4714875" y="214312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75" name="直接连接符 74"/>
          <p:cNvCxnSpPr>
            <a:endCxn id="19469" idx="3"/>
          </p:cNvCxnSpPr>
          <p:nvPr/>
        </p:nvCxnSpPr>
        <p:spPr>
          <a:xfrm rot="5400000">
            <a:off x="2921794" y="2150269"/>
            <a:ext cx="2514600" cy="25003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7" grpId="0"/>
      <p:bldP spid="68" grpId="0"/>
      <p:bldP spid="71" grpId="0"/>
      <p:bldP spid="72" grpId="0"/>
      <p:bldP spid="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巩固训练</a:t>
            </a:r>
          </a:p>
        </p:txBody>
      </p:sp>
      <p:sp>
        <p:nvSpPr>
          <p:cNvPr id="20483" name="标题 3"/>
          <p:cNvSpPr>
            <a:spLocks noGrp="1"/>
          </p:cNvSpPr>
          <p:nvPr>
            <p:ph type="title"/>
          </p:nvPr>
        </p:nvSpPr>
        <p:spPr>
          <a:xfrm>
            <a:off x="928688" y="1285875"/>
            <a:ext cx="7500937" cy="1143000"/>
          </a:xfrm>
        </p:spPr>
        <p:txBody>
          <a:bodyPr/>
          <a:lstStyle/>
          <a:p>
            <a:r>
              <a:rPr lang="zh-CN" altLang="en-US" sz="2800" smtClean="0"/>
              <a:t>小玲用计算机打字的数量和所用时间如下表：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214563"/>
            <a:ext cx="7200900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857250" y="3903663"/>
            <a:ext cx="7358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）小玲打字的数量和所用时间成正比例吗？为什么？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巩固训练</a:t>
            </a:r>
          </a:p>
        </p:txBody>
      </p:sp>
      <p:sp>
        <p:nvSpPr>
          <p:cNvPr id="21507" name="标题 3"/>
          <p:cNvSpPr>
            <a:spLocks noGrp="1"/>
          </p:cNvSpPr>
          <p:nvPr>
            <p:ph type="title"/>
          </p:nvPr>
        </p:nvSpPr>
        <p:spPr>
          <a:xfrm>
            <a:off x="928688" y="1285875"/>
            <a:ext cx="7500937" cy="1143000"/>
          </a:xfrm>
        </p:spPr>
        <p:txBody>
          <a:bodyPr/>
          <a:lstStyle/>
          <a:p>
            <a:r>
              <a:rPr lang="zh-CN" altLang="en-US" sz="2800" smtClean="0"/>
              <a:t>小玲用计算机打字的数量和所用时间如下表：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214563"/>
            <a:ext cx="7200900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857250" y="3071813"/>
            <a:ext cx="7358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）描点，并顺次连接。</a:t>
            </a:r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0688" y="3571875"/>
            <a:ext cx="57626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22513" y="556895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0" y="528637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05188" y="500062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52875" y="47386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511675" y="446563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60950" y="419100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619750" y="390525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rot="10800000" flipV="1">
            <a:off x="2143125" y="4249738"/>
            <a:ext cx="3857625" cy="19288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巩固训练</a:t>
            </a:r>
          </a:p>
        </p:txBody>
      </p:sp>
      <p:sp>
        <p:nvSpPr>
          <p:cNvPr id="22531" name="标题 3"/>
          <p:cNvSpPr>
            <a:spLocks noGrp="1"/>
          </p:cNvSpPr>
          <p:nvPr>
            <p:ph type="title"/>
          </p:nvPr>
        </p:nvSpPr>
        <p:spPr>
          <a:xfrm>
            <a:off x="928688" y="1285875"/>
            <a:ext cx="7500937" cy="1143000"/>
          </a:xfrm>
        </p:spPr>
        <p:txBody>
          <a:bodyPr/>
          <a:lstStyle/>
          <a:p>
            <a:r>
              <a:rPr lang="zh-CN" altLang="en-US" sz="2800" smtClean="0"/>
              <a:t>小玲用计算机打字的数量和所用时间如下表：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214563"/>
            <a:ext cx="7200900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857250" y="3071813"/>
            <a:ext cx="7358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分钟可以打多少个字？</a:t>
            </a: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0688" y="3571875"/>
            <a:ext cx="57626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2322513" y="556895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2857500" y="528637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37" name="TextBox 8"/>
          <p:cNvSpPr txBox="1">
            <a:spLocks noChangeArrowheads="1"/>
          </p:cNvSpPr>
          <p:nvPr/>
        </p:nvSpPr>
        <p:spPr bwMode="auto">
          <a:xfrm>
            <a:off x="3405188" y="500062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38" name="TextBox 9"/>
          <p:cNvSpPr txBox="1">
            <a:spLocks noChangeArrowheads="1"/>
          </p:cNvSpPr>
          <p:nvPr/>
        </p:nvSpPr>
        <p:spPr bwMode="auto">
          <a:xfrm>
            <a:off x="3952875" y="473868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39" name="TextBox 10"/>
          <p:cNvSpPr txBox="1">
            <a:spLocks noChangeArrowheads="1"/>
          </p:cNvSpPr>
          <p:nvPr/>
        </p:nvSpPr>
        <p:spPr bwMode="auto">
          <a:xfrm>
            <a:off x="4511675" y="4465638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40" name="TextBox 11"/>
          <p:cNvSpPr txBox="1">
            <a:spLocks noChangeArrowheads="1"/>
          </p:cNvSpPr>
          <p:nvPr/>
        </p:nvSpPr>
        <p:spPr bwMode="auto">
          <a:xfrm>
            <a:off x="5060950" y="419100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41" name="TextBox 12"/>
          <p:cNvSpPr txBox="1">
            <a:spLocks noChangeArrowheads="1"/>
          </p:cNvSpPr>
          <p:nvPr/>
        </p:nvSpPr>
        <p:spPr bwMode="auto">
          <a:xfrm>
            <a:off x="5619750" y="390525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·</a:t>
            </a:r>
            <a:endParaRPr lang="zh-CN" altLang="en-US" sz="36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rot="10800000" flipV="1">
            <a:off x="2143125" y="4249738"/>
            <a:ext cx="3857625" cy="19288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</Words>
  <PresentationFormat>全屏显示(4:3)</PresentationFormat>
  <Paragraphs>167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Office 主题</vt:lpstr>
      <vt:lpstr>默认设计模板</vt:lpstr>
      <vt:lpstr>幻灯片 1</vt:lpstr>
      <vt:lpstr>一种杯，装水的体积和水的高度如下表：</vt:lpstr>
      <vt:lpstr>例1表中的各组数据，可以用下图中的点表示。</vt:lpstr>
      <vt:lpstr>例1表中的各组数据，可以用下图中的点表示。</vt:lpstr>
      <vt:lpstr>例1表中的各组数据，可以用下图中的点表示。</vt:lpstr>
      <vt:lpstr>根据下表数据，完成图像，并交流。</vt:lpstr>
      <vt:lpstr>小玲用计算机打字的数量和所用时间如下表：</vt:lpstr>
      <vt:lpstr>小玲用计算机打字的数量和所用时间如下表：</vt:lpstr>
      <vt:lpstr>小玲用计算机打字的数量和所用时间如下表：</vt:lpstr>
      <vt:lpstr>小玲用计算机打字的数量和所用时间如下表：</vt:lpstr>
      <vt:lpstr>通过本课学习，你有什么收获？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2</cp:revision>
  <dcterms:created xsi:type="dcterms:W3CDTF">2015-07-13T05:37:52Z</dcterms:created>
  <dcterms:modified xsi:type="dcterms:W3CDTF">2015-07-13T08:04:42Z</dcterms:modified>
</cp:coreProperties>
</file>