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xkb1.co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Picture 4" descr="C:\Documents and Settings\Administrator\桌面\QQ截图2014123113405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404" y="4357694"/>
            <a:ext cx="2952496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0709352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12612" y="4357694"/>
            <a:ext cx="2688412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图片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26094" y="4429132"/>
            <a:ext cx="2874930" cy="180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1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4下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32030" y="4394667"/>
            <a:ext cx="2628157" cy="180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43372" y="4357694"/>
            <a:ext cx="4000528" cy="16200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图片 27" descr="logo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357188"/>
            <a:ext cx="12874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16084039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4351" y="4595082"/>
            <a:ext cx="3765536" cy="162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cxnSp>
        <p:nvCxnSpPr>
          <p:cNvPr id="8" name="直接连接符 13"/>
          <p:cNvCxnSpPr>
            <a:cxnSpLocks noChangeShapeType="1"/>
          </p:cNvCxnSpPr>
          <p:nvPr userDrawn="1"/>
        </p:nvCxnSpPr>
        <p:spPr bwMode="auto">
          <a:xfrm>
            <a:off x="0" y="1000125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9" name="燕尾形 8"/>
          <p:cNvSpPr/>
          <p:nvPr userDrawn="1"/>
        </p:nvSpPr>
        <p:spPr>
          <a:xfrm>
            <a:off x="142875" y="571500"/>
            <a:ext cx="285750" cy="285750"/>
          </a:xfrm>
          <a:prstGeom prst="chevron">
            <a:avLst/>
          </a:prstGeom>
          <a:solidFill>
            <a:srgbClr val="92D050"/>
          </a:solidFill>
          <a:ln>
            <a:solidFill>
              <a:srgbClr val="BBE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3"/>
          </p:nvPr>
        </p:nvSpPr>
        <p:spPr>
          <a:xfrm>
            <a:off x="428596" y="214290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4"/>
          </p:nvPr>
        </p:nvSpPr>
        <p:spPr>
          <a:xfrm>
            <a:off x="479675" y="5715016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/>
          </p:nvPr>
        </p:nvSpPr>
        <p:spPr>
          <a:xfrm>
            <a:off x="938151" y="714356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88512-F52F-434F-B19C-F7E01026F37D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6CAFE-40E2-4F8A-9557-431268E4B8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2" name="矩形 11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8" name="图片 19" descr="例题苏教版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31825" y="957263"/>
            <a:ext cx="5921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4" name="文本占位符 2"/>
          <p:cNvSpPr>
            <a:spLocks noGrp="1"/>
          </p:cNvSpPr>
          <p:nvPr>
            <p:ph type="body" idx="17"/>
          </p:nvPr>
        </p:nvSpPr>
        <p:spPr>
          <a:xfrm>
            <a:off x="-1367641" y="948048"/>
            <a:ext cx="4592391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>
                <a:solidFill>
                  <a:srgbClr val="746F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5" name="标题 1"/>
          <p:cNvSpPr>
            <a:spLocks noGrp="1"/>
          </p:cNvSpPr>
          <p:nvPr>
            <p:ph type="title"/>
          </p:nvPr>
        </p:nvSpPr>
        <p:spPr>
          <a:xfrm>
            <a:off x="1285851" y="714364"/>
            <a:ext cx="6860621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D066-8902-407E-B51F-661AA7DBC009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D6C88-A590-43BE-8484-F9D78BFA14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试一试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96875" y="1011238"/>
            <a:ext cx="19605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D0E20-E92F-43A0-9D88-901B095EA277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B45F2-FD83-42F1-8502-3E3C481950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想想做做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00125"/>
            <a:ext cx="16779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BB6-75F2-4A09-BD40-67C32EFEB65F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FC9FD-4A5F-41E3-9673-499A14E31D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7" name="图片 19" descr="练一练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36563" y="1000125"/>
            <a:ext cx="18494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28663" y="1285868"/>
            <a:ext cx="7217810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400BD-BCDA-48D0-9560-29D2D1449318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4449-FB0E-47B4-8D03-CD04BA10DA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4135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71278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000" y="93663"/>
            <a:ext cx="4349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11"/>
          <p:cNvCxnSpPr>
            <a:cxnSpLocks noChangeShapeType="1"/>
          </p:cNvCxnSpPr>
          <p:nvPr userDrawn="1"/>
        </p:nvCxnSpPr>
        <p:spPr bwMode="auto">
          <a:xfrm>
            <a:off x="0" y="641350"/>
            <a:ext cx="9144000" cy="1588"/>
          </a:xfrm>
          <a:prstGeom prst="line">
            <a:avLst/>
          </a:prstGeom>
          <a:noFill/>
          <a:ln w="57150" cmpd="thinThick" algn="ctr">
            <a:solidFill>
              <a:srgbClr val="92D050"/>
            </a:solidFill>
            <a:round/>
            <a:headEnd/>
            <a:tailEnd/>
          </a:ln>
        </p:spPr>
      </p:cxnSp>
      <p:grpSp>
        <p:nvGrpSpPr>
          <p:cNvPr id="2" name="组合 109"/>
          <p:cNvGrpSpPr>
            <a:grpSpLocks/>
          </p:cNvGrpSpPr>
          <p:nvPr userDrawn="1"/>
        </p:nvGrpSpPr>
        <p:grpSpPr bwMode="auto">
          <a:xfrm flipH="1">
            <a:off x="631057" y="141245"/>
            <a:ext cx="2154992" cy="428625"/>
            <a:chOff x="5643570" y="71438"/>
            <a:chExt cx="1785950" cy="428604"/>
          </a:xfrm>
          <a:solidFill>
            <a:srgbClr val="A9DA74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" name="矩形 10"/>
            <p:cNvSpPr/>
            <p:nvPr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grpFill/>
            <a:ln w="12700"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圆角矩形 16">
            <a:hlinkClick r:id="" action="ppaction://hlinkshowjump?jump=endshow"/>
          </p:cNvPr>
          <p:cNvSpPr/>
          <p:nvPr userDrawn="1"/>
        </p:nvSpPr>
        <p:spPr>
          <a:xfrm>
            <a:off x="4031561" y="5832952"/>
            <a:ext cx="1071570" cy="453568"/>
          </a:xfrm>
          <a:prstGeom prst="roundRect">
            <a:avLst/>
          </a:prstGeom>
          <a:solidFill>
            <a:srgbClr val="A9DA74"/>
          </a:solidFill>
          <a:ln w="9525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宋体" pitchFamily="2" charset="-122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结束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3"/>
          </p:nvPr>
        </p:nvSpPr>
        <p:spPr>
          <a:xfrm>
            <a:off x="607285" y="23726"/>
            <a:ext cx="3857652" cy="639762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/>
          </p:nvPr>
        </p:nvSpPr>
        <p:spPr>
          <a:xfrm>
            <a:off x="938151" y="714356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9D69-8878-49DB-A9E4-EF896E90610E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5A6D-3455-4CA3-8A79-1E4FD81A16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F8A2B-03D1-43DE-8050-F189537FF7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D74A1-D039-41CA-9B71-C79B925585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A4A7-6400-4971-A613-598D575162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C8893-08A5-406B-8567-76C4B74E33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D228B-F425-4841-861C-EE03322FAB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442B559-B1FE-402A-9F13-0C8EE9ADC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副标题 5"/>
          <p:cNvSpPr>
            <a:spLocks noGrp="1"/>
          </p:cNvSpPr>
          <p:nvPr>
            <p:ph type="subTitle" idx="1"/>
          </p:nvPr>
        </p:nvSpPr>
        <p:spPr>
          <a:xfrm>
            <a:off x="0" y="1962150"/>
            <a:ext cx="9144000" cy="1752600"/>
          </a:xfrm>
        </p:spPr>
        <p:txBody>
          <a:bodyPr/>
          <a:lstStyle/>
          <a:p>
            <a:r>
              <a:rPr lang="zh-CN" altLang="en-US" smtClean="0"/>
              <a:t>正比例的意义</a:t>
            </a:r>
          </a:p>
        </p:txBody>
      </p:sp>
      <p:sp>
        <p:nvSpPr>
          <p:cNvPr id="14339" name="文本占位符 6"/>
          <p:cNvSpPr>
            <a:spLocks noGrp="1"/>
          </p:cNvSpPr>
          <p:nvPr>
            <p:ph type="body" idx="13"/>
          </p:nvPr>
        </p:nvSpPr>
        <p:spPr>
          <a:xfrm>
            <a:off x="428625" y="214313"/>
            <a:ext cx="4806950" cy="928687"/>
          </a:xfrm>
        </p:spPr>
        <p:txBody>
          <a:bodyPr/>
          <a:lstStyle/>
          <a:p>
            <a:r>
              <a:rPr lang="zh-CN" altLang="en-US" smtClean="0"/>
              <a:t>苏教版六年级下册第六单元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3555" name="标题 3"/>
          <p:cNvSpPr>
            <a:spLocks noGrp="1"/>
          </p:cNvSpPr>
          <p:nvPr>
            <p:ph type="title"/>
          </p:nvPr>
        </p:nvSpPr>
        <p:spPr>
          <a:xfrm>
            <a:off x="500063" y="1285875"/>
            <a:ext cx="8286750" cy="1143000"/>
          </a:xfrm>
        </p:spPr>
        <p:txBody>
          <a:bodyPr/>
          <a:lstStyle/>
          <a:p>
            <a:r>
              <a:rPr lang="en-US" altLang="zh-CN" sz="2800" smtClean="0"/>
              <a:t>2.</a:t>
            </a:r>
            <a:r>
              <a:rPr lang="zh-CN" altLang="en-US" sz="2800" smtClean="0"/>
              <a:t>做同一种服装，做的套数和用布的米数如下表：</a:t>
            </a: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928688" y="4429125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做的套数和用布的米数成正比例吗？为什么？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884488"/>
            <a:ext cx="791845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占位符 3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课堂小结</a:t>
            </a:r>
          </a:p>
        </p:txBody>
      </p:sp>
      <p:sp>
        <p:nvSpPr>
          <p:cNvPr id="24579" name="标题 14"/>
          <p:cNvSpPr>
            <a:spLocks noGrp="1"/>
          </p:cNvSpPr>
          <p:nvPr>
            <p:ph type="title"/>
          </p:nvPr>
        </p:nvSpPr>
        <p:spPr>
          <a:xfrm>
            <a:off x="968375" y="2857500"/>
            <a:ext cx="7207250" cy="1143000"/>
          </a:xfrm>
        </p:spPr>
        <p:txBody>
          <a:bodyPr/>
          <a:lstStyle/>
          <a:p>
            <a:pPr algn="ctr"/>
            <a:r>
              <a:rPr lang="zh-CN" altLang="en-US" sz="3600" smtClean="0"/>
              <a:t>通过本课学习，你有什么收获？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5363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1</a:t>
            </a:r>
            <a:endParaRPr lang="zh-CN" altLang="en-US" smtClean="0"/>
          </a:p>
        </p:txBody>
      </p:sp>
      <p:sp>
        <p:nvSpPr>
          <p:cNvPr id="15364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000875" cy="1214438"/>
          </a:xfrm>
        </p:spPr>
        <p:txBody>
          <a:bodyPr/>
          <a:lstStyle/>
          <a:p>
            <a:r>
              <a:rPr lang="zh-CN" altLang="en-US" sz="2800" smtClean="0"/>
              <a:t>一辆汽车在公路上行驶，行驶时间和路程如下表：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143125"/>
            <a:ext cx="791845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3500438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黑体" pitchFamily="2" charset="-122"/>
                <a:ea typeface="黑体" pitchFamily="2" charset="-122"/>
              </a:rPr>
              <a:t>汽车行驶的时间和路程之间有什么关系？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928688" y="4476750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黑体" pitchFamily="2" charset="-122"/>
                <a:ea typeface="黑体" pitchFamily="2" charset="-122"/>
              </a:rPr>
              <a:t>汽车的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行驶时间变化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路程也随着变化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928688" y="5273675"/>
            <a:ext cx="721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相关联的量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6387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1</a:t>
            </a:r>
            <a:endParaRPr lang="zh-CN" altLang="en-US" smtClean="0"/>
          </a:p>
        </p:txBody>
      </p:sp>
      <p:sp>
        <p:nvSpPr>
          <p:cNvPr id="16388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000875" cy="1214438"/>
          </a:xfrm>
        </p:spPr>
        <p:txBody>
          <a:bodyPr/>
          <a:lstStyle/>
          <a:p>
            <a:r>
              <a:rPr lang="zh-CN" altLang="en-US" sz="2800" smtClean="0"/>
              <a:t>一辆汽车在公路上行驶，行驶时间和路程如下表：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143125"/>
            <a:ext cx="791845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928688" y="3500438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汽车行驶的时间和路程之间有什么关系？</a:t>
            </a:r>
          </a:p>
        </p:txBody>
      </p:sp>
      <p:grpSp>
        <p:nvGrpSpPr>
          <p:cNvPr id="2" name="组合 45"/>
          <p:cNvGrpSpPr>
            <a:grpSpLocks/>
          </p:cNvGrpSpPr>
          <p:nvPr/>
        </p:nvGrpSpPr>
        <p:grpSpPr bwMode="auto">
          <a:xfrm>
            <a:off x="1071563" y="4071938"/>
            <a:ext cx="6000750" cy="2214562"/>
            <a:chOff x="1071546" y="4071942"/>
            <a:chExt cx="6000784" cy="2214578"/>
          </a:xfrm>
        </p:grpSpPr>
        <p:grpSp>
          <p:nvGrpSpPr>
            <p:cNvPr id="3" name="组合 25"/>
            <p:cNvGrpSpPr>
              <a:grpSpLocks/>
            </p:cNvGrpSpPr>
            <p:nvPr/>
          </p:nvGrpSpPr>
          <p:grpSpPr bwMode="auto">
            <a:xfrm>
              <a:off x="1857360" y="4071942"/>
              <a:ext cx="928690" cy="1143000"/>
              <a:chOff x="4643438" y="4357694"/>
              <a:chExt cx="2643206" cy="1143008"/>
            </a:xfrm>
          </p:grpSpPr>
          <p:sp>
            <p:nvSpPr>
              <p:cNvPr id="16425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80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9" name="直接连接符 8"/>
              <p:cNvCxnSpPr/>
              <p:nvPr/>
            </p:nvCxnSpPr>
            <p:spPr>
              <a:xfrm>
                <a:off x="4643444" y="4929202"/>
                <a:ext cx="2643215" cy="1587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27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1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394" name="TextBox 31"/>
            <p:cNvSpPr txBox="1">
              <a:spLocks noChangeArrowheads="1"/>
            </p:cNvSpPr>
            <p:nvPr/>
          </p:nvSpPr>
          <p:spPr bwMode="auto">
            <a:xfrm>
              <a:off x="2571744" y="4344427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4" name="组合 25"/>
            <p:cNvGrpSpPr>
              <a:grpSpLocks/>
            </p:cNvGrpSpPr>
            <p:nvPr/>
          </p:nvGrpSpPr>
          <p:grpSpPr bwMode="auto">
            <a:xfrm>
              <a:off x="3286120" y="4071942"/>
              <a:ext cx="928690" cy="1143000"/>
              <a:chOff x="4643438" y="4357694"/>
              <a:chExt cx="2643206" cy="1143008"/>
            </a:xfrm>
          </p:grpSpPr>
          <p:sp>
            <p:nvSpPr>
              <p:cNvPr id="16422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160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643441" y="4929202"/>
                <a:ext cx="2643215" cy="1587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24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2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396" name="TextBox 31"/>
            <p:cNvSpPr txBox="1">
              <a:spLocks noChangeArrowheads="1"/>
            </p:cNvSpPr>
            <p:nvPr/>
          </p:nvSpPr>
          <p:spPr bwMode="auto">
            <a:xfrm>
              <a:off x="4000504" y="4344427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5" name="组合 25"/>
            <p:cNvGrpSpPr>
              <a:grpSpLocks/>
            </p:cNvGrpSpPr>
            <p:nvPr/>
          </p:nvGrpSpPr>
          <p:grpSpPr bwMode="auto">
            <a:xfrm>
              <a:off x="4714880" y="4071942"/>
              <a:ext cx="928690" cy="1143000"/>
              <a:chOff x="4643438" y="4357694"/>
              <a:chExt cx="2643206" cy="1143008"/>
            </a:xfrm>
          </p:grpSpPr>
          <p:sp>
            <p:nvSpPr>
              <p:cNvPr id="16419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240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4643435" y="4929202"/>
                <a:ext cx="2643215" cy="1587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21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3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398" name="TextBox 31"/>
            <p:cNvSpPr txBox="1">
              <a:spLocks noChangeArrowheads="1"/>
            </p:cNvSpPr>
            <p:nvPr/>
          </p:nvSpPr>
          <p:spPr bwMode="auto">
            <a:xfrm>
              <a:off x="5429264" y="4344427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6" name="组合 25"/>
            <p:cNvGrpSpPr>
              <a:grpSpLocks/>
            </p:cNvGrpSpPr>
            <p:nvPr/>
          </p:nvGrpSpPr>
          <p:grpSpPr bwMode="auto">
            <a:xfrm>
              <a:off x="6143640" y="4071942"/>
              <a:ext cx="928690" cy="1143000"/>
              <a:chOff x="4643438" y="4357694"/>
              <a:chExt cx="2643206" cy="1143008"/>
            </a:xfrm>
          </p:grpSpPr>
          <p:sp>
            <p:nvSpPr>
              <p:cNvPr id="16416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320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>
                <a:off x="4643429" y="4929202"/>
                <a:ext cx="2643215" cy="1587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18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4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400" name="TextBox 31"/>
            <p:cNvSpPr txBox="1">
              <a:spLocks noChangeArrowheads="1"/>
            </p:cNvSpPr>
            <p:nvPr/>
          </p:nvSpPr>
          <p:spPr bwMode="auto">
            <a:xfrm>
              <a:off x="1071546" y="5357826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7" name="组合 25"/>
            <p:cNvGrpSpPr>
              <a:grpSpLocks/>
            </p:cNvGrpSpPr>
            <p:nvPr/>
          </p:nvGrpSpPr>
          <p:grpSpPr bwMode="auto">
            <a:xfrm>
              <a:off x="1857360" y="5143520"/>
              <a:ext cx="928690" cy="1143000"/>
              <a:chOff x="4643438" y="4357694"/>
              <a:chExt cx="2643206" cy="1143008"/>
            </a:xfrm>
          </p:grpSpPr>
          <p:sp>
            <p:nvSpPr>
              <p:cNvPr id="16413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400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4643444" y="4929194"/>
                <a:ext cx="2643215" cy="158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15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5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402" name="TextBox 31"/>
            <p:cNvSpPr txBox="1">
              <a:spLocks noChangeArrowheads="1"/>
            </p:cNvSpPr>
            <p:nvPr/>
          </p:nvSpPr>
          <p:spPr bwMode="auto">
            <a:xfrm>
              <a:off x="2571744" y="5416005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8" name="组合 25"/>
            <p:cNvGrpSpPr>
              <a:grpSpLocks/>
            </p:cNvGrpSpPr>
            <p:nvPr/>
          </p:nvGrpSpPr>
          <p:grpSpPr bwMode="auto">
            <a:xfrm>
              <a:off x="3286116" y="5143512"/>
              <a:ext cx="928690" cy="1143000"/>
              <a:chOff x="4643438" y="4357694"/>
              <a:chExt cx="2643206" cy="1143008"/>
            </a:xfrm>
          </p:grpSpPr>
          <p:sp>
            <p:nvSpPr>
              <p:cNvPr id="16410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480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4643452" y="4929202"/>
                <a:ext cx="2643215" cy="158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12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6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404" name="TextBox 31"/>
            <p:cNvSpPr txBox="1">
              <a:spLocks noChangeArrowheads="1"/>
            </p:cNvSpPr>
            <p:nvPr/>
          </p:nvSpPr>
          <p:spPr bwMode="auto">
            <a:xfrm>
              <a:off x="4000500" y="5415997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  <p:grpSp>
          <p:nvGrpSpPr>
            <p:cNvPr id="10" name="组合 25"/>
            <p:cNvGrpSpPr>
              <a:grpSpLocks/>
            </p:cNvGrpSpPr>
            <p:nvPr/>
          </p:nvGrpSpPr>
          <p:grpSpPr bwMode="auto">
            <a:xfrm>
              <a:off x="4714876" y="5143512"/>
              <a:ext cx="928690" cy="1143000"/>
              <a:chOff x="4643438" y="4357694"/>
              <a:chExt cx="2643206" cy="1143008"/>
            </a:xfrm>
          </p:grpSpPr>
          <p:sp>
            <p:nvSpPr>
              <p:cNvPr id="16407" name="TextBox 29"/>
              <p:cNvSpPr txBox="1">
                <a:spLocks noChangeArrowheads="1"/>
              </p:cNvSpPr>
              <p:nvPr/>
            </p:nvSpPr>
            <p:spPr bwMode="auto">
              <a:xfrm>
                <a:off x="4643438" y="4357694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560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4643447" y="4929202"/>
                <a:ext cx="2643215" cy="158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09" name="TextBox 31"/>
              <p:cNvSpPr txBox="1">
                <a:spLocks noChangeArrowheads="1"/>
              </p:cNvSpPr>
              <p:nvPr/>
            </p:nvSpPr>
            <p:spPr bwMode="auto">
              <a:xfrm>
                <a:off x="4643438" y="4915927"/>
                <a:ext cx="264320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3200">
                    <a:solidFill>
                      <a:srgbClr val="FF0000"/>
                    </a:solidFill>
                    <a:latin typeface="黑体" pitchFamily="2" charset="-122"/>
                    <a:ea typeface="黑体" pitchFamily="2" charset="-122"/>
                  </a:rPr>
                  <a:t>7</a:t>
                </a:r>
                <a:endPara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16406" name="TextBox 31"/>
            <p:cNvSpPr txBox="1">
              <a:spLocks noChangeArrowheads="1"/>
            </p:cNvSpPr>
            <p:nvPr/>
          </p:nvSpPr>
          <p:spPr bwMode="auto">
            <a:xfrm>
              <a:off x="5429260" y="5415997"/>
              <a:ext cx="928690" cy="584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＝</a:t>
              </a:r>
            </a:p>
          </p:txBody>
        </p:sp>
      </p:grpSp>
      <p:sp>
        <p:nvSpPr>
          <p:cNvPr id="47" name="TextBox 31"/>
          <p:cNvSpPr txBox="1">
            <a:spLocks noChangeArrowheads="1"/>
          </p:cNvSpPr>
          <p:nvPr/>
        </p:nvSpPr>
        <p:spPr bwMode="auto">
          <a:xfrm>
            <a:off x="6072188" y="5429250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80</a:t>
            </a:r>
            <a:endParaRPr lang="zh-CN" altLang="en-US" sz="32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7411" name="文本占位符 9"/>
          <p:cNvSpPr>
            <a:spLocks noGrp="1"/>
          </p:cNvSpPr>
          <p:nvPr>
            <p:ph type="body" idx="17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1</a:t>
            </a:r>
            <a:endParaRPr lang="zh-CN" altLang="en-US" smtClean="0"/>
          </a:p>
        </p:txBody>
      </p:sp>
      <p:sp>
        <p:nvSpPr>
          <p:cNvPr id="17412" name="标题 7"/>
          <p:cNvSpPr>
            <a:spLocks noGrp="1"/>
          </p:cNvSpPr>
          <p:nvPr>
            <p:ph type="title"/>
          </p:nvPr>
        </p:nvSpPr>
        <p:spPr>
          <a:xfrm>
            <a:off x="1285875" y="714375"/>
            <a:ext cx="7000875" cy="1214438"/>
          </a:xfrm>
        </p:spPr>
        <p:txBody>
          <a:bodyPr/>
          <a:lstStyle/>
          <a:p>
            <a:r>
              <a:rPr lang="zh-CN" altLang="en-US" sz="2800" smtClean="0"/>
              <a:t>一辆汽车在公路上行驶，行驶时间和路程如下表：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143125"/>
            <a:ext cx="791845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5"/>
          <p:cNvGrpSpPr>
            <a:grpSpLocks/>
          </p:cNvGrpSpPr>
          <p:nvPr/>
        </p:nvGrpSpPr>
        <p:grpSpPr bwMode="auto">
          <a:xfrm>
            <a:off x="2357438" y="3214688"/>
            <a:ext cx="1285875" cy="1143000"/>
            <a:chOff x="4643438" y="4357694"/>
            <a:chExt cx="2643206" cy="1143008"/>
          </a:xfrm>
        </p:grpSpPr>
        <p:sp>
          <p:nvSpPr>
            <p:cNvPr id="17418" name="TextBox 29"/>
            <p:cNvSpPr txBox="1">
              <a:spLocks noChangeArrowheads="1"/>
            </p:cNvSpPr>
            <p:nvPr/>
          </p:nvSpPr>
          <p:spPr bwMode="auto">
            <a:xfrm>
              <a:off x="4643438" y="4357694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路程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4643438" y="4929198"/>
              <a:ext cx="2643206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0" name="TextBox 31"/>
            <p:cNvSpPr txBox="1">
              <a:spLocks noChangeArrowheads="1"/>
            </p:cNvSpPr>
            <p:nvPr/>
          </p:nvSpPr>
          <p:spPr bwMode="auto">
            <a:xfrm>
              <a:off x="4643438" y="4915927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时间</a:t>
              </a:r>
            </a:p>
          </p:txBody>
        </p:sp>
      </p:grpSp>
      <p:sp>
        <p:nvSpPr>
          <p:cNvPr id="49" name="TextBox 29"/>
          <p:cNvSpPr txBox="1">
            <a:spLocks noChangeArrowheads="1"/>
          </p:cNvSpPr>
          <p:nvPr/>
        </p:nvSpPr>
        <p:spPr bwMode="auto">
          <a:xfrm>
            <a:off x="3429000" y="3487738"/>
            <a:ext cx="1785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＝速度</a:t>
            </a:r>
          </a:p>
        </p:txBody>
      </p:sp>
      <p:sp>
        <p:nvSpPr>
          <p:cNvPr id="50" name="TextBox 29"/>
          <p:cNvSpPr txBox="1">
            <a:spLocks noChangeArrowheads="1"/>
          </p:cNvSpPr>
          <p:nvPr/>
        </p:nvSpPr>
        <p:spPr bwMode="auto">
          <a:xfrm>
            <a:off x="4714875" y="3487738"/>
            <a:ext cx="1785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（一定）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00063" y="4429125"/>
            <a:ext cx="80724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路程和时间是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两种相关联的量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，时间变化，路程也随着变化。当路程与相对应时间的比的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比值总是一定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（也就是速度一定）时，行驶的路程和时间</a:t>
            </a:r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成正比例关系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，行驶的路程和时间是</a:t>
            </a:r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成正比例的量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8435" name="标题 4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218362" cy="1143000"/>
          </a:xfrm>
        </p:spPr>
        <p:txBody>
          <a:bodyPr/>
          <a:lstStyle/>
          <a:p>
            <a:r>
              <a:rPr lang="zh-CN" altLang="en-US" sz="2800" smtClean="0"/>
              <a:t>购买一种铅笔的数量和总价如下表：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428875"/>
            <a:ext cx="7918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1"/>
          <p:cNvSpPr txBox="1">
            <a:spLocks noChangeArrowheads="1"/>
          </p:cNvSpPr>
          <p:nvPr/>
        </p:nvSpPr>
        <p:spPr bwMode="auto">
          <a:xfrm>
            <a:off x="471487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1.6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TextBox 31"/>
          <p:cNvSpPr txBox="1">
            <a:spLocks noChangeArrowheads="1"/>
          </p:cNvSpPr>
          <p:nvPr/>
        </p:nvSpPr>
        <p:spPr bwMode="auto">
          <a:xfrm>
            <a:off x="557212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TextBox 31"/>
          <p:cNvSpPr txBox="1">
            <a:spLocks noChangeArrowheads="1"/>
          </p:cNvSpPr>
          <p:nvPr/>
        </p:nvSpPr>
        <p:spPr bwMode="auto">
          <a:xfrm>
            <a:off x="6500813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2.4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928688" y="3500438"/>
            <a:ext cx="72151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）填写上表，说说总价是随着哪个量的变化而变化的？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4546600"/>
            <a:ext cx="7215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）写出几组相对应的总价和数量的比值，并比较比值的大小。</a:t>
            </a:r>
          </a:p>
        </p:txBody>
      </p:sp>
      <p:sp>
        <p:nvSpPr>
          <p:cNvPr id="10" name="TextBox 31"/>
          <p:cNvSpPr txBox="1">
            <a:spLocks noChangeArrowheads="1"/>
          </p:cNvSpPr>
          <p:nvPr/>
        </p:nvSpPr>
        <p:spPr bwMode="auto">
          <a:xfrm>
            <a:off x="2500313" y="5476875"/>
            <a:ext cx="4071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比值相等，都是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0.4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9459" name="标题 4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218362" cy="1143000"/>
          </a:xfrm>
        </p:spPr>
        <p:txBody>
          <a:bodyPr/>
          <a:lstStyle/>
          <a:p>
            <a:r>
              <a:rPr lang="zh-CN" altLang="en-US" sz="2800" smtClean="0"/>
              <a:t>购买一种铅笔的数量和总价如下表：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428875"/>
            <a:ext cx="7918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31"/>
          <p:cNvSpPr txBox="1">
            <a:spLocks noChangeArrowheads="1"/>
          </p:cNvSpPr>
          <p:nvPr/>
        </p:nvSpPr>
        <p:spPr bwMode="auto">
          <a:xfrm>
            <a:off x="471487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1.6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2" name="TextBox 31"/>
          <p:cNvSpPr txBox="1">
            <a:spLocks noChangeArrowheads="1"/>
          </p:cNvSpPr>
          <p:nvPr/>
        </p:nvSpPr>
        <p:spPr bwMode="auto">
          <a:xfrm>
            <a:off x="557212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3" name="TextBox 31"/>
          <p:cNvSpPr txBox="1">
            <a:spLocks noChangeArrowheads="1"/>
          </p:cNvSpPr>
          <p:nvPr/>
        </p:nvSpPr>
        <p:spPr bwMode="auto">
          <a:xfrm>
            <a:off x="6500813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2.4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928688" y="3500438"/>
            <a:ext cx="72151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）这个比值表示的实际意义是什么？你能用式子表示它与总价、数量之间的关系吗？</a:t>
            </a:r>
          </a:p>
        </p:txBody>
      </p:sp>
      <p:grpSp>
        <p:nvGrpSpPr>
          <p:cNvPr id="2" name="组合 25"/>
          <p:cNvGrpSpPr>
            <a:grpSpLocks/>
          </p:cNvGrpSpPr>
          <p:nvPr/>
        </p:nvGrpSpPr>
        <p:grpSpPr bwMode="auto">
          <a:xfrm>
            <a:off x="2571750" y="4643438"/>
            <a:ext cx="1285875" cy="1143000"/>
            <a:chOff x="4643438" y="4357694"/>
            <a:chExt cx="2643206" cy="1143008"/>
          </a:xfrm>
        </p:grpSpPr>
        <p:sp>
          <p:nvSpPr>
            <p:cNvPr id="19468" name="TextBox 29"/>
            <p:cNvSpPr txBox="1">
              <a:spLocks noChangeArrowheads="1"/>
            </p:cNvSpPr>
            <p:nvPr/>
          </p:nvSpPr>
          <p:spPr bwMode="auto">
            <a:xfrm>
              <a:off x="4643438" y="4357694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总价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643438" y="4929198"/>
              <a:ext cx="2643206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70" name="TextBox 31"/>
            <p:cNvSpPr txBox="1">
              <a:spLocks noChangeArrowheads="1"/>
            </p:cNvSpPr>
            <p:nvPr/>
          </p:nvSpPr>
          <p:spPr bwMode="auto">
            <a:xfrm>
              <a:off x="4643438" y="4915927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数量</a:t>
              </a:r>
            </a:p>
          </p:txBody>
        </p:sp>
      </p:grpSp>
      <p:sp>
        <p:nvSpPr>
          <p:cNvPr id="15" name="TextBox 29"/>
          <p:cNvSpPr txBox="1">
            <a:spLocks noChangeArrowheads="1"/>
          </p:cNvSpPr>
          <p:nvPr/>
        </p:nvSpPr>
        <p:spPr bwMode="auto">
          <a:xfrm>
            <a:off x="3643313" y="4916488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＝单价</a:t>
            </a: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4929188" y="4916488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（一定）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20483" name="标题 4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218362" cy="1143000"/>
          </a:xfrm>
        </p:spPr>
        <p:txBody>
          <a:bodyPr/>
          <a:lstStyle/>
          <a:p>
            <a:r>
              <a:rPr lang="zh-CN" altLang="en-US" sz="2800" smtClean="0"/>
              <a:t>购买一种铅笔的数量和总价如下表：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428875"/>
            <a:ext cx="7918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31"/>
          <p:cNvSpPr txBox="1">
            <a:spLocks noChangeArrowheads="1"/>
          </p:cNvSpPr>
          <p:nvPr/>
        </p:nvSpPr>
        <p:spPr bwMode="auto">
          <a:xfrm>
            <a:off x="471487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1.6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6" name="TextBox 31"/>
          <p:cNvSpPr txBox="1">
            <a:spLocks noChangeArrowheads="1"/>
          </p:cNvSpPr>
          <p:nvPr/>
        </p:nvSpPr>
        <p:spPr bwMode="auto">
          <a:xfrm>
            <a:off x="5572125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7" name="TextBox 31"/>
          <p:cNvSpPr txBox="1">
            <a:spLocks noChangeArrowheads="1"/>
          </p:cNvSpPr>
          <p:nvPr/>
        </p:nvSpPr>
        <p:spPr bwMode="auto">
          <a:xfrm>
            <a:off x="6500813" y="2833688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2.4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928688" y="3500438"/>
            <a:ext cx="72151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）铅笔的总价和数量成正比例关系吗？为什么？</a:t>
            </a:r>
          </a:p>
        </p:txBody>
      </p:sp>
      <p:sp>
        <p:nvSpPr>
          <p:cNvPr id="17" name="TextBox 31"/>
          <p:cNvSpPr txBox="1">
            <a:spLocks noChangeArrowheads="1"/>
          </p:cNvSpPr>
          <p:nvPr/>
        </p:nvSpPr>
        <p:spPr bwMode="auto">
          <a:xfrm>
            <a:off x="2500313" y="4500563"/>
            <a:ext cx="4071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总价和数量的比值一定。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21507" name="TextBox 10"/>
          <p:cNvSpPr txBox="1">
            <a:spLocks noChangeArrowheads="1"/>
          </p:cNvSpPr>
          <p:nvPr/>
        </p:nvSpPr>
        <p:spPr bwMode="auto">
          <a:xfrm>
            <a:off x="928688" y="1785938"/>
            <a:ext cx="72151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如果用</a:t>
            </a:r>
            <a:r>
              <a:rPr lang="en-US" altLang="zh-CN" sz="3200" i="1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x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和</a:t>
            </a:r>
            <a:r>
              <a:rPr lang="en-US" altLang="zh-CN" sz="3200" i="1">
                <a:latin typeface="Times New Roman" pitchFamily="18" charset="0"/>
                <a:ea typeface="黑体" pitchFamily="2" charset="-122"/>
              </a:rPr>
              <a:t>y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表示两种相关联的量，用</a:t>
            </a:r>
            <a:r>
              <a:rPr lang="en-US" altLang="zh-CN" sz="3200" i="1">
                <a:latin typeface="Times New Roman" pitchFamily="18" charset="0"/>
                <a:ea typeface="黑体" pitchFamily="2" charset="-122"/>
              </a:rPr>
              <a:t>k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表示它们的比值，正比例关系可以用下面的式子表示：</a:t>
            </a:r>
          </a:p>
        </p:txBody>
      </p:sp>
      <p:grpSp>
        <p:nvGrpSpPr>
          <p:cNvPr id="2" name="组合 25"/>
          <p:cNvGrpSpPr>
            <a:grpSpLocks/>
          </p:cNvGrpSpPr>
          <p:nvPr/>
        </p:nvGrpSpPr>
        <p:grpSpPr bwMode="auto">
          <a:xfrm>
            <a:off x="3000375" y="3500438"/>
            <a:ext cx="857250" cy="1143000"/>
            <a:chOff x="4643438" y="4357694"/>
            <a:chExt cx="2643206" cy="1143008"/>
          </a:xfrm>
        </p:grpSpPr>
        <p:sp>
          <p:nvSpPr>
            <p:cNvPr id="21512" name="TextBox 29"/>
            <p:cNvSpPr txBox="1">
              <a:spLocks noChangeArrowheads="1"/>
            </p:cNvSpPr>
            <p:nvPr/>
          </p:nvSpPr>
          <p:spPr bwMode="auto">
            <a:xfrm>
              <a:off x="4643438" y="4357694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200" i="1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  <a:cs typeface="Times New Roman" pitchFamily="18" charset="0"/>
                </a:rPr>
                <a:t>x</a:t>
              </a:r>
              <a:endParaRPr lang="zh-CN" altLang="en-US" sz="3200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643438" y="4929198"/>
              <a:ext cx="2643206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14" name="TextBox 31"/>
            <p:cNvSpPr txBox="1">
              <a:spLocks noChangeArrowheads="1"/>
            </p:cNvSpPr>
            <p:nvPr/>
          </p:nvSpPr>
          <p:spPr bwMode="auto">
            <a:xfrm>
              <a:off x="4643438" y="4915927"/>
              <a:ext cx="264320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200" i="1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  <a:cs typeface="Times New Roman" pitchFamily="18" charset="0"/>
                </a:rPr>
                <a:t>y</a:t>
              </a:r>
              <a:endParaRPr lang="zh-CN" altLang="en-US" sz="3200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endParaRPr>
            </a:p>
          </p:txBody>
        </p:sp>
      </p:grp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3429000" y="3773488"/>
            <a:ext cx="1785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＝</a:t>
            </a:r>
            <a:r>
              <a:rPr lang="en-US" altLang="zh-CN" sz="3200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k</a:t>
            </a:r>
            <a:endParaRPr lang="zh-CN" altLang="en-US" sz="3200" i="1">
              <a:solidFill>
                <a:srgbClr val="FF0000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4572000" y="3786188"/>
            <a:ext cx="1785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（一定）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28688" y="4975225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想一想，生活中还有哪些成正比例的量？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占位符 8"/>
          <p:cNvSpPr>
            <a:spLocks noGrp="1"/>
          </p:cNvSpPr>
          <p:nvPr>
            <p:ph type="body" idx="13"/>
          </p:nvPr>
        </p:nvSpPr>
        <p:spPr>
          <a:xfrm>
            <a:off x="608013" y="23813"/>
            <a:ext cx="3857625" cy="639762"/>
          </a:xfrm>
        </p:spPr>
        <p:txBody>
          <a:bodyPr/>
          <a:lstStyle/>
          <a:p>
            <a:r>
              <a:rPr lang="zh-CN" altLang="en-US" smtClean="0"/>
              <a:t>巩固训练</a:t>
            </a:r>
          </a:p>
        </p:txBody>
      </p:sp>
      <p:sp>
        <p:nvSpPr>
          <p:cNvPr id="22531" name="标题 3"/>
          <p:cNvSpPr>
            <a:spLocks noGrp="1"/>
          </p:cNvSpPr>
          <p:nvPr>
            <p:ph type="title"/>
          </p:nvPr>
        </p:nvSpPr>
        <p:spPr>
          <a:xfrm>
            <a:off x="928688" y="1285875"/>
            <a:ext cx="7218362" cy="1143000"/>
          </a:xfrm>
        </p:spPr>
        <p:txBody>
          <a:bodyPr/>
          <a:lstStyle/>
          <a:p>
            <a:r>
              <a:rPr lang="en-US" altLang="zh-CN" sz="2800" smtClean="0"/>
              <a:t>1.</a:t>
            </a:r>
            <a:r>
              <a:rPr lang="zh-CN" altLang="en-US" sz="2800" smtClean="0"/>
              <a:t>张师傅生产零件的情况如下表：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400300"/>
            <a:ext cx="79184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928688" y="3760788"/>
            <a:ext cx="72151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）写出几组相对应的生产零件数量和时间的比，比较比值的大小。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8688" y="4832350"/>
            <a:ext cx="7215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）生产零件的数量和时间成正比例吗？为什么？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PresentationFormat>全屏显示(4:3)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Office 主题</vt:lpstr>
      <vt:lpstr>默认设计模板</vt:lpstr>
      <vt:lpstr>幻灯片 1</vt:lpstr>
      <vt:lpstr>一辆汽车在公路上行驶，行驶时间和路程如下表：</vt:lpstr>
      <vt:lpstr>一辆汽车在公路上行驶，行驶时间和路程如下表：</vt:lpstr>
      <vt:lpstr>一辆汽车在公路上行驶，行驶时间和路程如下表：</vt:lpstr>
      <vt:lpstr>购买一种铅笔的数量和总价如下表：</vt:lpstr>
      <vt:lpstr>购买一种铅笔的数量和总价如下表：</vt:lpstr>
      <vt:lpstr>购买一种铅笔的数量和总价如下表：</vt:lpstr>
      <vt:lpstr>幻灯片 8</vt:lpstr>
      <vt:lpstr>1.张师傅生产零件的情况如下表：</vt:lpstr>
      <vt:lpstr>2.做同一种服装，做的套数和用布的米数如下表：</vt:lpstr>
      <vt:lpstr>通过本课学习，你有什么收获？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3</cp:revision>
  <dcterms:created xsi:type="dcterms:W3CDTF">2015-07-13T05:45:44Z</dcterms:created>
  <dcterms:modified xsi:type="dcterms:W3CDTF">2015-07-20T08:42:52Z</dcterms:modified>
</cp:coreProperties>
</file>