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2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5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726D1-507D-43E8-89EE-13B069BBD78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666C4-9673-47A4-865A-ACADF6C829B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E4609-AC0E-41EB-9FD3-D9B4133A9E2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670BE-D78C-4BD7-9345-C406F628429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09AE-9EE4-4332-BD25-2A88967F67C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2B56E-0071-427A-8229-6980440D16C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847B9-AE52-43B0-A919-C82297C02A6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1033A-0721-4CD6-A520-BBB2F577114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8E606-86E9-4793-BC6B-4ED1DF909FA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E54DD-685F-4381-A9D2-52A787C1B39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7FB50-7D04-4997-A3F8-2DC72D2C6B0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A30DF-FEC0-4E47-AF15-6D603109D31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7219B05-D114-49B9-BAA8-EB569C7E894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g.hiphotos.baidu.com/zhidao/pic/item/f9dcd100baa1cd11bc21b391ba12c8fcc2ce2de8.jpg" TargetMode="Externa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g.hiphotos.baidu.com/zhidao/pic/item/48540923dd54564e2c8e3388b0de9c82d0584f9c.jpg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20845;&#24180;&#32423;&#25968;&#23398;&#35838;&#20214;\&#65288;&#21271;&#24072;&#22823;&#29256;&#65289;&#20845;&#24180;&#32423;&#19978;&#20876;&#25968;&#23398;&#24120;&#32771;&#39064;&#22411;&#32451;&#20064;\fc%20&#40657;&#30333;&#26426;&#32463;&#20856;&#28216;&#25103;&#38899;&#20048;.mp3" TargetMode="External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../../../&#35838;&#20214;B/&#35838;&#20214;&#30446;&#24405;B.ppt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../../&#35838;&#20214;B/&#35838;&#20214;&#30446;&#24405;B.ppt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/>
          </p:cNvSpPr>
          <p:nvPr/>
        </p:nvSpPr>
        <p:spPr bwMode="auto">
          <a:xfrm>
            <a:off x="2209800" y="2438400"/>
            <a:ext cx="6096000" cy="205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b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8999"/>
                    </a:srgbClr>
                  </a:outerShdw>
                </a:effectLst>
                <a:latin typeface="宋体"/>
                <a:ea typeface="宋体"/>
              </a:rPr>
              <a:t>综合与实践</a:t>
            </a:r>
            <a:r>
              <a:rPr lang="en-US" altLang="zh-CN" sz="3600" b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8999"/>
                    </a:srgbClr>
                  </a:outerShdw>
                </a:effectLst>
                <a:latin typeface="宋体"/>
                <a:ea typeface="宋体"/>
              </a:rPr>
              <a:t>——</a:t>
            </a:r>
            <a:r>
              <a:rPr lang="zh-CN" altLang="en-US" sz="3600" b="1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8999"/>
                    </a:srgbClr>
                  </a:outerShdw>
                </a:effectLst>
                <a:latin typeface="宋体"/>
                <a:ea typeface="宋体"/>
              </a:rPr>
              <a:t>北京五日游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458200" y="6613525"/>
            <a:ext cx="685800" cy="244475"/>
            <a:chOff x="0" y="0"/>
            <a:chExt cx="432" cy="154"/>
          </a:xfrm>
        </p:grpSpPr>
        <p:sp>
          <p:nvSpPr>
            <p:cNvPr id="5125" name="Text Box 4"/>
            <p:cNvSpPr txBox="1">
              <a:spLocks noChangeArrowheads="1"/>
            </p:cNvSpPr>
            <p:nvPr/>
          </p:nvSpPr>
          <p:spPr bwMode="auto">
            <a:xfrm>
              <a:off x="0" y="0"/>
              <a:ext cx="432" cy="15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000" b="1">
                  <a:ea typeface="楷体_GB2312" pitchFamily="49" charset="-122"/>
                </a:rPr>
                <a:t>下一页</a:t>
              </a:r>
            </a:p>
          </p:txBody>
        </p:sp>
        <p:sp>
          <p:nvSpPr>
            <p:cNvPr id="5126" name="AutoShape 5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336" cy="144"/>
            </a:xfrm>
            <a:prstGeom prst="actionButtonBlank">
              <a:avLst/>
            </a:prstGeom>
            <a:solidFill>
              <a:schemeClr val="folHlink">
                <a:alpha val="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/>
        </p:nvGraphicFramePr>
        <p:xfrm>
          <a:off x="304800" y="2616200"/>
          <a:ext cx="8686800" cy="1727200"/>
        </p:xfrm>
        <a:graphic>
          <a:graphicData uri="http://schemas.openxmlformats.org/drawingml/2006/table">
            <a:tbl>
              <a:tblPr/>
              <a:tblGrid>
                <a:gridCol w="1676400"/>
                <a:gridCol w="1143000"/>
                <a:gridCol w="1143000"/>
                <a:gridCol w="1066800"/>
                <a:gridCol w="1752600"/>
                <a:gridCol w="1128713"/>
                <a:gridCol w="776287"/>
              </a:tblGrid>
              <a:tr h="863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交通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住宿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餐饮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市内交通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景点门票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其他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楷体_GB2312" pitchFamily="1" charset="-122"/>
                        </a:rPr>
                        <a:t>合计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楷体_GB2312" pitchFamily="1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304800" y="3505200"/>
            <a:ext cx="1708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成人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260×4</a:t>
            </a: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学生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130×2</a:t>
            </a:r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1981200" y="365760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300×2</a:t>
            </a:r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3124200" y="3657600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300×3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343400" y="3657600"/>
            <a:ext cx="94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80×4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5410200" y="3505200"/>
            <a:ext cx="1828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成人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280×2</a:t>
            </a:r>
          </a:p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学生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150</a:t>
            </a: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7010400" y="3657600"/>
            <a:ext cx="125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楷体_GB2312" pitchFamily="49" charset="-122"/>
                <a:ea typeface="楷体_GB2312" pitchFamily="49" charset="-122"/>
              </a:rPr>
              <a:t>购物</a:t>
            </a:r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500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8153400" y="3657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400">
                <a:latin typeface="楷体_GB2312" pitchFamily="49" charset="-122"/>
                <a:ea typeface="楷体_GB2312" pitchFamily="49" charset="-122"/>
              </a:rPr>
              <a:t>4250</a:t>
            </a:r>
          </a:p>
        </p:txBody>
      </p:sp>
      <p:sp>
        <p:nvSpPr>
          <p:cNvPr id="10275" name="WordArt 35"/>
          <p:cNvSpPr>
            <a:spLocks noChangeArrowheads="1" noChangeShapeType="1"/>
          </p:cNvSpPr>
          <p:nvPr/>
        </p:nvSpPr>
        <p:spPr bwMode="auto">
          <a:xfrm>
            <a:off x="381000" y="1052513"/>
            <a:ext cx="1828800" cy="6238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隶书"/>
                <a:ea typeface="隶书"/>
              </a:rPr>
              <a:t>算一算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8" grpId="0" autoUpdateAnimBg="0"/>
      <p:bldP spid="10269" grpId="0" autoUpdateAnimBg="0"/>
      <p:bldP spid="10270" grpId="0" autoUpdateAnimBg="0"/>
      <p:bldP spid="10271" grpId="0" autoUpdateAnimBg="0"/>
      <p:bldP spid="10272" grpId="0" autoUpdateAnimBg="0"/>
      <p:bldP spid="10273" grpId="0" autoUpdateAnimBg="0"/>
      <p:bldP spid="1027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50800" y="261938"/>
            <a:ext cx="9059863" cy="1330325"/>
          </a:xfrm>
        </p:spPr>
        <p:txBody>
          <a:bodyPr/>
          <a:lstStyle/>
          <a:p>
            <a:pPr eaLnBrk="1" hangingPunct="1"/>
            <a:r>
              <a:rPr lang="zh-CN" altLang="en-US" smtClean="0"/>
              <a:t>小芳和爸爸、妈妈8月5日从南京出发，6日至9日在北京旅游，8月10日返回南京。</a:t>
            </a:r>
          </a:p>
        </p:txBody>
      </p:sp>
      <p:graphicFrame>
        <p:nvGraphicFramePr>
          <p:cNvPr id="11267" name="Group 3"/>
          <p:cNvGraphicFramePr>
            <a:graphicFrameLocks noGrp="1"/>
          </p:cNvGraphicFramePr>
          <p:nvPr>
            <p:ph sz="half" idx="2"/>
          </p:nvPr>
        </p:nvGraphicFramePr>
        <p:xfrm>
          <a:off x="576263" y="1362075"/>
          <a:ext cx="6164262" cy="4527550"/>
        </p:xfrm>
        <a:graphic>
          <a:graphicData uri="http://schemas.openxmlformats.org/drawingml/2006/table">
            <a:tbl>
              <a:tblPr/>
              <a:tblGrid>
                <a:gridCol w="1277937"/>
                <a:gridCol w="1485900"/>
                <a:gridCol w="3400425"/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交通工具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票价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 说明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1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火车（硬卧）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274元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身高1.1--1.4米的儿童享受半价票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飞机（普通舱）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1010元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已满2周岁未满12周岁的儿童享受半价票</a:t>
                      </a:r>
                    </a:p>
                  </a:txBody>
                  <a:tcPr marL="90170" marR="90170" marT="46990" marB="469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403" name="Line 37"/>
          <p:cNvSpPr>
            <a:spLocks noChangeShapeType="1"/>
          </p:cNvSpPr>
          <p:nvPr/>
        </p:nvSpPr>
        <p:spPr bwMode="auto">
          <a:xfrm flipV="1">
            <a:off x="576263" y="2659063"/>
            <a:ext cx="6164262" cy="84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4" name="Line 38"/>
          <p:cNvSpPr>
            <a:spLocks noChangeShapeType="1"/>
          </p:cNvSpPr>
          <p:nvPr/>
        </p:nvSpPr>
        <p:spPr bwMode="auto">
          <a:xfrm flipV="1">
            <a:off x="576263" y="4419600"/>
            <a:ext cx="6164262" cy="17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5" name="Line 39"/>
          <p:cNvSpPr>
            <a:spLocks noChangeShapeType="1"/>
          </p:cNvSpPr>
          <p:nvPr/>
        </p:nvSpPr>
        <p:spPr bwMode="auto">
          <a:xfrm flipH="1">
            <a:off x="1863725" y="1362075"/>
            <a:ext cx="15875" cy="452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6" name="Line 40"/>
          <p:cNvSpPr>
            <a:spLocks noChangeShapeType="1"/>
          </p:cNvSpPr>
          <p:nvPr/>
        </p:nvSpPr>
        <p:spPr bwMode="auto">
          <a:xfrm>
            <a:off x="3336925" y="1362075"/>
            <a:ext cx="50800" cy="452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7" name="Line 41"/>
          <p:cNvSpPr>
            <a:spLocks noChangeShapeType="1"/>
          </p:cNvSpPr>
          <p:nvPr/>
        </p:nvSpPr>
        <p:spPr bwMode="auto">
          <a:xfrm>
            <a:off x="576263" y="1362075"/>
            <a:ext cx="1587" cy="452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8" name="Line 42"/>
          <p:cNvSpPr>
            <a:spLocks noChangeShapeType="1"/>
          </p:cNvSpPr>
          <p:nvPr/>
        </p:nvSpPr>
        <p:spPr bwMode="auto">
          <a:xfrm>
            <a:off x="577850" y="1362075"/>
            <a:ext cx="61626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9" name="Line 43"/>
          <p:cNvSpPr>
            <a:spLocks noChangeShapeType="1"/>
          </p:cNvSpPr>
          <p:nvPr/>
        </p:nvSpPr>
        <p:spPr bwMode="auto">
          <a:xfrm>
            <a:off x="6740525" y="1362075"/>
            <a:ext cx="0" cy="452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10" name="Line 44"/>
          <p:cNvSpPr>
            <a:spLocks noChangeShapeType="1"/>
          </p:cNvSpPr>
          <p:nvPr/>
        </p:nvSpPr>
        <p:spPr bwMode="auto">
          <a:xfrm>
            <a:off x="577850" y="5889625"/>
            <a:ext cx="6162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>
            <p:ph/>
          </p:nvPr>
        </p:nvGraphicFramePr>
        <p:xfrm>
          <a:off x="114300" y="1120775"/>
          <a:ext cx="9090025" cy="5241926"/>
        </p:xfrm>
        <a:graphic>
          <a:graphicData uri="http://schemas.openxmlformats.org/drawingml/2006/table">
            <a:tbl>
              <a:tblPr/>
              <a:tblGrid>
                <a:gridCol w="2301875"/>
                <a:gridCol w="1952625"/>
                <a:gridCol w="2055813"/>
                <a:gridCol w="2779712"/>
              </a:tblGrid>
              <a:tr h="2316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住宿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伙食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市内交通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旅游景点门票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每日120元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每日80元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每日50元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每人250元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7427" name="Text Box 33"/>
          <p:cNvSpPr txBox="1">
            <a:spLocks noChangeArrowheads="1"/>
          </p:cNvSpPr>
          <p:nvPr/>
        </p:nvSpPr>
        <p:spPr bwMode="auto">
          <a:xfrm>
            <a:off x="254000" y="390525"/>
            <a:ext cx="70437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/>
              <a:t>他们在北京的主要开支预计有以下几项</a:t>
            </a:r>
          </a:p>
        </p:txBody>
      </p:sp>
      <p:cxnSp>
        <p:nvCxnSpPr>
          <p:cNvPr id="17428" name="直接连接符 5"/>
          <p:cNvCxnSpPr>
            <a:cxnSpLocks noChangeShapeType="1"/>
          </p:cNvCxnSpPr>
          <p:nvPr/>
        </p:nvCxnSpPr>
        <p:spPr bwMode="auto">
          <a:xfrm>
            <a:off x="152400" y="3429000"/>
            <a:ext cx="8991600" cy="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17429" name="直接连接符 7"/>
          <p:cNvCxnSpPr>
            <a:cxnSpLocks noChangeShapeType="1"/>
          </p:cNvCxnSpPr>
          <p:nvPr/>
        </p:nvCxnSpPr>
        <p:spPr bwMode="auto">
          <a:xfrm>
            <a:off x="2438400" y="1143000"/>
            <a:ext cx="0" cy="5181600"/>
          </a:xfrm>
          <a:prstGeom prst="line">
            <a:avLst/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17430" name="直接连接符 9"/>
          <p:cNvCxnSpPr>
            <a:cxnSpLocks noChangeShapeType="1"/>
          </p:cNvCxnSpPr>
          <p:nvPr/>
        </p:nvCxnSpPr>
        <p:spPr bwMode="auto">
          <a:xfrm>
            <a:off x="4343400" y="1143000"/>
            <a:ext cx="0" cy="5181600"/>
          </a:xfrm>
          <a:prstGeom prst="line">
            <a:avLst/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17431" name="直接连接符 10"/>
          <p:cNvCxnSpPr>
            <a:cxnSpLocks noChangeShapeType="1"/>
          </p:cNvCxnSpPr>
          <p:nvPr/>
        </p:nvCxnSpPr>
        <p:spPr bwMode="auto">
          <a:xfrm>
            <a:off x="6400800" y="1295400"/>
            <a:ext cx="0" cy="5181600"/>
          </a:xfrm>
          <a:prstGeom prst="line">
            <a:avLst/>
          </a:prstGeom>
          <a:noFill/>
          <a:ln w="25400" algn="ctr">
            <a:solidFill>
              <a:srgbClr val="C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76200" y="381000"/>
            <a:ext cx="8763000" cy="37861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5400" b="1" smtClean="0"/>
              <a:t>小芳身高1.42米，年龄未满12周岁。如果他们3人往返都坐火车，至少要准备多少元？分别算出来，再算合计数。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90600" y="18288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3</a:t>
            </a:r>
            <a:r>
              <a:rPr lang="zh-CN" altLang="en-US"/>
              <a:t>、市内交通费：</a:t>
            </a:r>
            <a:r>
              <a:rPr lang="en-US" altLang="zh-CN"/>
              <a:t>50 ×4=200</a:t>
            </a:r>
            <a:r>
              <a:rPr lang="zh-CN" altLang="en-US"/>
              <a:t>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" y="6858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、住宿费：</a:t>
            </a:r>
            <a:r>
              <a:rPr lang="en-US" altLang="zh-CN"/>
              <a:t>120 ×4=480</a:t>
            </a:r>
            <a:r>
              <a:rPr lang="zh-CN" altLang="en-US"/>
              <a:t>元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12954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2</a:t>
            </a:r>
            <a:r>
              <a:rPr lang="zh-CN" altLang="en-US"/>
              <a:t>、伙食费：</a:t>
            </a:r>
            <a:r>
              <a:rPr lang="en-US" altLang="zh-CN"/>
              <a:t>80 ×4=320</a:t>
            </a:r>
            <a:r>
              <a:rPr lang="zh-CN" altLang="en-US"/>
              <a:t>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24384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4</a:t>
            </a:r>
            <a:r>
              <a:rPr lang="zh-CN" altLang="en-US"/>
              <a:t>、门票费：</a:t>
            </a:r>
            <a:r>
              <a:rPr lang="en-US" altLang="zh-CN"/>
              <a:t>250 ×3=750</a:t>
            </a:r>
            <a:r>
              <a:rPr lang="zh-CN" altLang="en-US"/>
              <a:t>元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90600" y="31242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5</a:t>
            </a:r>
            <a:r>
              <a:rPr lang="zh-CN" altLang="en-US"/>
              <a:t>、火车费：</a:t>
            </a:r>
            <a:r>
              <a:rPr lang="en-US" altLang="zh-CN"/>
              <a:t>274×3×2=1644</a:t>
            </a:r>
            <a:r>
              <a:rPr lang="zh-CN" altLang="en-US"/>
              <a:t>元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38100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合计：</a:t>
            </a:r>
            <a:r>
              <a:rPr lang="en-US" altLang="zh-CN"/>
              <a:t>480+320+200+750+1644=3394</a:t>
            </a:r>
            <a:r>
              <a:rPr lang="zh-CN" altLang="en-US"/>
              <a:t>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内容占位符 2"/>
          <p:cNvSpPr>
            <a:spLocks noGrp="1"/>
          </p:cNvSpPr>
          <p:nvPr>
            <p:ph sz="half" idx="1"/>
          </p:nvPr>
        </p:nvSpPr>
        <p:spPr>
          <a:xfrm>
            <a:off x="152400" y="762000"/>
            <a:ext cx="8534400" cy="1371600"/>
          </a:xfrm>
        </p:spPr>
        <p:txBody>
          <a:bodyPr/>
          <a:lstStyle/>
          <a:p>
            <a:r>
              <a:rPr lang="zh-CN" altLang="en-US" smtClean="0"/>
              <a:t>如果往返都乘坐飞机（成人打六五折，儿童半价票不打折），至少要准备多少钱？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90600" y="18288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3</a:t>
            </a:r>
            <a:r>
              <a:rPr lang="zh-CN" altLang="en-US"/>
              <a:t>、市内交通费：</a:t>
            </a:r>
            <a:r>
              <a:rPr lang="en-US" altLang="zh-CN"/>
              <a:t>50 ×4=200</a:t>
            </a:r>
            <a:r>
              <a:rPr lang="zh-CN" altLang="en-US"/>
              <a:t>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" y="6858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1</a:t>
            </a:r>
            <a:r>
              <a:rPr lang="zh-CN" altLang="en-US"/>
              <a:t>、住宿费：</a:t>
            </a:r>
            <a:r>
              <a:rPr lang="en-US" altLang="zh-CN"/>
              <a:t>120 ×4=480</a:t>
            </a:r>
            <a:r>
              <a:rPr lang="zh-CN" altLang="en-US"/>
              <a:t>元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90600" y="12954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2</a:t>
            </a:r>
            <a:r>
              <a:rPr lang="zh-CN" altLang="en-US"/>
              <a:t>、伙食费：</a:t>
            </a:r>
            <a:r>
              <a:rPr lang="en-US" altLang="zh-CN"/>
              <a:t>80 ×4=320</a:t>
            </a:r>
            <a:r>
              <a:rPr lang="zh-CN" altLang="en-US"/>
              <a:t>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90600" y="24384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4</a:t>
            </a:r>
            <a:r>
              <a:rPr lang="zh-CN" altLang="en-US"/>
              <a:t>、门票费：</a:t>
            </a:r>
            <a:r>
              <a:rPr lang="en-US" altLang="zh-CN"/>
              <a:t>250 ×3=750</a:t>
            </a:r>
            <a:r>
              <a:rPr lang="zh-CN" altLang="en-US"/>
              <a:t>元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90600" y="3124200"/>
            <a:ext cx="670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5</a:t>
            </a:r>
            <a:r>
              <a:rPr lang="zh-CN" altLang="en-US"/>
              <a:t>、飞机费：</a:t>
            </a:r>
            <a:r>
              <a:rPr lang="en-US" altLang="zh-CN"/>
              <a:t>1010 × 0.65 × 2 × 2+505 × 2=3636</a:t>
            </a:r>
            <a:r>
              <a:rPr lang="zh-CN" altLang="en-US"/>
              <a:t>元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38200" y="3810000"/>
            <a:ext cx="4724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合计：</a:t>
            </a:r>
            <a:r>
              <a:rPr lang="en-US" altLang="zh-CN"/>
              <a:t>480+320+200+750+3636=5386</a:t>
            </a:r>
            <a:r>
              <a:rPr lang="zh-CN" altLang="en-US"/>
              <a:t>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3"/>
          <p:cNvSpPr>
            <a:spLocks noChangeArrowheads="1"/>
          </p:cNvSpPr>
          <p:nvPr/>
        </p:nvSpPr>
        <p:spPr bwMode="auto">
          <a:xfrm>
            <a:off x="228600" y="228600"/>
            <a:ext cx="87630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6000">
                <a:solidFill>
                  <a:srgbClr val="C00000"/>
                </a:solidFill>
              </a:rPr>
              <a:t>例</a:t>
            </a:r>
            <a:r>
              <a:rPr lang="en-US" altLang="zh-CN" sz="6000">
                <a:solidFill>
                  <a:srgbClr val="C00000"/>
                </a:solidFill>
              </a:rPr>
              <a:t>2</a:t>
            </a:r>
            <a:r>
              <a:rPr lang="zh-CN" altLang="en-US" sz="3600"/>
              <a:t>：</a:t>
            </a:r>
            <a:r>
              <a:rPr lang="zh-CN" altLang="en-US" sz="3600" b="1"/>
              <a:t>某市出租车收费标准如下</a:t>
            </a:r>
            <a:r>
              <a:rPr lang="en-US" altLang="zh-CN" sz="3600" b="1"/>
              <a:t>:</a:t>
            </a:r>
          </a:p>
          <a:p>
            <a:r>
              <a:rPr lang="en-US" altLang="zh-CN" sz="3600" b="1"/>
              <a:t>3</a:t>
            </a:r>
            <a:r>
              <a:rPr lang="zh-CN" altLang="en-US" sz="3600" b="1"/>
              <a:t>千米以内</a:t>
            </a:r>
            <a:r>
              <a:rPr lang="en-US" altLang="zh-CN" sz="3600" b="1"/>
              <a:t>(</a:t>
            </a:r>
            <a:r>
              <a:rPr lang="zh-CN" altLang="en-US" sz="3600" b="1"/>
              <a:t>含</a:t>
            </a:r>
            <a:r>
              <a:rPr lang="en-US" altLang="zh-CN" sz="3600" b="1"/>
              <a:t>3</a:t>
            </a:r>
            <a:r>
              <a:rPr lang="zh-CN" altLang="en-US" sz="3600" b="1"/>
              <a:t>千米</a:t>
            </a:r>
            <a:r>
              <a:rPr lang="en-US" altLang="zh-CN" sz="3600" b="1"/>
              <a:t>)</a:t>
            </a:r>
            <a:r>
              <a:rPr lang="zh-CN" altLang="en-US" sz="3600" b="1"/>
              <a:t>收</a:t>
            </a:r>
            <a:r>
              <a:rPr lang="en-US" altLang="zh-CN" sz="3600" b="1"/>
              <a:t>11</a:t>
            </a:r>
            <a:r>
              <a:rPr lang="zh-CN" altLang="en-US" sz="3600" b="1"/>
              <a:t>元</a:t>
            </a:r>
            <a:r>
              <a:rPr lang="en-US" altLang="zh-CN" sz="3600" b="1"/>
              <a:t>;</a:t>
            </a:r>
          </a:p>
          <a:p>
            <a:r>
              <a:rPr lang="zh-CN" altLang="en-US" sz="3600" b="1"/>
              <a:t>超过</a:t>
            </a:r>
            <a:r>
              <a:rPr lang="en-US" altLang="zh-CN" sz="3600" b="1"/>
              <a:t>3</a:t>
            </a:r>
            <a:r>
              <a:rPr lang="zh-CN" altLang="en-US" sz="3600" b="1"/>
              <a:t>千米的部分</a:t>
            </a:r>
            <a:r>
              <a:rPr lang="en-US" altLang="zh-CN" sz="3600" b="1"/>
              <a:t>,</a:t>
            </a:r>
            <a:r>
              <a:rPr lang="zh-CN" altLang="en-US" sz="3600" b="1"/>
              <a:t>每千米收</a:t>
            </a:r>
            <a:r>
              <a:rPr lang="en-US" altLang="zh-CN" sz="3600" b="1"/>
              <a:t>3</a:t>
            </a:r>
            <a:r>
              <a:rPr lang="zh-CN" altLang="en-US" sz="3600" b="1"/>
              <a:t>元（不足</a:t>
            </a:r>
            <a:r>
              <a:rPr lang="en-US" altLang="zh-CN" sz="3600" b="1"/>
              <a:t>1</a:t>
            </a:r>
            <a:r>
              <a:rPr lang="zh-CN" altLang="en-US" sz="3600" b="1"/>
              <a:t>千米按</a:t>
            </a:r>
            <a:r>
              <a:rPr lang="en-US" altLang="zh-CN" sz="3600" b="1"/>
              <a:t>1</a:t>
            </a:r>
            <a:r>
              <a:rPr lang="zh-CN" altLang="en-US" sz="3600" b="1"/>
              <a:t>千米计）。</a:t>
            </a:r>
            <a:br>
              <a:rPr lang="zh-CN" altLang="en-US" sz="3600" b="1"/>
            </a:br>
            <a:r>
              <a:rPr lang="zh-CN" altLang="en-US" sz="3600" b="1"/>
              <a:t/>
            </a:r>
            <a:br>
              <a:rPr lang="zh-CN" altLang="en-US" sz="3600" b="1"/>
            </a:br>
            <a:r>
              <a:rPr lang="en-US" altLang="zh-CN" sz="3600" b="1"/>
              <a:t>(1)</a:t>
            </a:r>
            <a:r>
              <a:rPr lang="zh-CN" altLang="en-US" sz="3600" b="1"/>
              <a:t>小明从家到体育馆乘出租车行驶</a:t>
            </a:r>
            <a:r>
              <a:rPr lang="en-US" altLang="zh-CN" sz="3600" b="1"/>
              <a:t>6</a:t>
            </a:r>
            <a:r>
              <a:rPr lang="zh-CN" altLang="en-US" sz="3600" b="1"/>
              <a:t>千米应付多少钱</a:t>
            </a:r>
            <a:r>
              <a:rPr lang="en-US" altLang="zh-CN" sz="3600" b="1"/>
              <a:t>?</a:t>
            </a:r>
            <a:r>
              <a:rPr lang="zh-CN" altLang="en-US" sz="3600" b="1"/>
              <a:t/>
            </a:r>
            <a:br>
              <a:rPr lang="zh-CN" altLang="en-US" sz="3600" b="1"/>
            </a:br>
            <a:r>
              <a:rPr lang="en-US" altLang="zh-CN" sz="3600" b="1"/>
              <a:t>(2)</a:t>
            </a:r>
            <a:r>
              <a:rPr lang="zh-CN" altLang="en-US" sz="3600" b="1"/>
              <a:t>小明从体育馆到图书馆乘出租车</a:t>
            </a:r>
            <a:r>
              <a:rPr lang="en-US" altLang="zh-CN" sz="3600" b="1"/>
              <a:t>,</a:t>
            </a:r>
            <a:r>
              <a:rPr lang="zh-CN" altLang="en-US" sz="3600" b="1"/>
              <a:t>付车费</a:t>
            </a:r>
            <a:r>
              <a:rPr lang="en-US" altLang="zh-CN" sz="3600" b="1"/>
              <a:t>23</a:t>
            </a:r>
            <a:r>
              <a:rPr lang="zh-CN" altLang="en-US" sz="3600" b="1"/>
              <a:t>元</a:t>
            </a:r>
            <a:r>
              <a:rPr lang="en-US" altLang="zh-CN" sz="3600" b="1"/>
              <a:t>,</a:t>
            </a:r>
            <a:r>
              <a:rPr lang="zh-CN" altLang="en-US" sz="3600" b="1"/>
              <a:t>问从体育馆到图书馆乘出租车行驶了多少千米</a:t>
            </a:r>
            <a:r>
              <a:rPr lang="en-US" altLang="zh-CN" sz="3600" b="1"/>
              <a:t>?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228600" y="152400"/>
            <a:ext cx="89154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/>
              <a:t> 某市出租车的收费标准如下</a:t>
            </a:r>
            <a:r>
              <a:rPr lang="en-US" altLang="zh-CN" sz="4000" b="1"/>
              <a:t>:</a:t>
            </a:r>
          </a:p>
          <a:p>
            <a:r>
              <a:rPr lang="en-US" altLang="zh-CN" sz="4000" b="1"/>
              <a:t>3</a:t>
            </a:r>
            <a:r>
              <a:rPr lang="zh-CN" altLang="en-US" sz="4000" b="1"/>
              <a:t>千米及</a:t>
            </a:r>
            <a:r>
              <a:rPr lang="en-US" altLang="zh-CN" sz="4000" b="1"/>
              <a:t>3</a:t>
            </a:r>
            <a:r>
              <a:rPr lang="zh-CN" altLang="en-US" sz="4000" b="1"/>
              <a:t>千米以下 </a:t>
            </a:r>
            <a:r>
              <a:rPr lang="en-US" altLang="zh-CN" sz="4000" b="1"/>
              <a:t>8.00</a:t>
            </a:r>
            <a:r>
              <a:rPr lang="zh-CN" altLang="en-US" sz="4000" b="1"/>
              <a:t>元</a:t>
            </a:r>
            <a:r>
              <a:rPr lang="en-US" altLang="zh-CN" sz="4000" b="1"/>
              <a:t>;</a:t>
            </a:r>
          </a:p>
          <a:p>
            <a:r>
              <a:rPr lang="en-US" altLang="zh-CN" sz="4000" b="1"/>
              <a:t>3</a:t>
            </a:r>
            <a:r>
              <a:rPr lang="zh-CN" altLang="en-US" sz="4000" b="1"/>
              <a:t>千米以上</a:t>
            </a:r>
            <a:r>
              <a:rPr lang="en-US" altLang="zh-CN" sz="4000" b="1"/>
              <a:t>,</a:t>
            </a:r>
            <a:r>
              <a:rPr lang="zh-CN" altLang="en-US" sz="4000" b="1"/>
              <a:t>每增加</a:t>
            </a:r>
            <a:r>
              <a:rPr lang="en-US" altLang="zh-CN" sz="4000" b="1"/>
              <a:t>1</a:t>
            </a:r>
            <a:r>
              <a:rPr lang="zh-CN" altLang="en-US" sz="4000" b="1"/>
              <a:t>千米 </a:t>
            </a:r>
            <a:r>
              <a:rPr lang="en-US" altLang="zh-CN" sz="4000" b="1"/>
              <a:t>1.60</a:t>
            </a:r>
            <a:r>
              <a:rPr lang="zh-CN" altLang="en-US" sz="4000" b="1"/>
              <a:t>元</a:t>
            </a:r>
            <a:r>
              <a:rPr lang="en-US" altLang="zh-CN" sz="4000" b="1"/>
              <a:t>.</a:t>
            </a:r>
          </a:p>
          <a:p>
            <a:r>
              <a:rPr lang="zh-CN" altLang="en-US" sz="4000" b="1"/>
              <a:t>周日</a:t>
            </a:r>
            <a:r>
              <a:rPr lang="en-US" altLang="zh-CN" sz="4000" b="1"/>
              <a:t>,</a:t>
            </a:r>
            <a:r>
              <a:rPr lang="zh-CN" altLang="en-US" sz="4000" b="1"/>
              <a:t>贝贝乘租出车从家与叔叔家</a:t>
            </a:r>
            <a:r>
              <a:rPr lang="en-US" altLang="zh-CN" sz="4000" b="1"/>
              <a:t>,</a:t>
            </a:r>
            <a:r>
              <a:rPr lang="zh-CN" altLang="en-US" sz="4000" b="1"/>
              <a:t>下车时</a:t>
            </a:r>
            <a:r>
              <a:rPr lang="en-US" altLang="zh-CN" sz="4000" b="1"/>
              <a:t>,</a:t>
            </a:r>
            <a:r>
              <a:rPr lang="zh-CN" altLang="en-US" sz="4000" b="1"/>
              <a:t>共付车费</a:t>
            </a:r>
            <a:r>
              <a:rPr lang="en-US" altLang="zh-CN" sz="4000" b="1"/>
              <a:t>17.6</a:t>
            </a:r>
            <a:r>
              <a:rPr lang="zh-CN" altLang="en-US" sz="4000" b="1"/>
              <a:t>元</a:t>
            </a:r>
            <a:r>
              <a:rPr lang="en-US" altLang="zh-CN" sz="4000" b="1"/>
              <a:t>,</a:t>
            </a:r>
            <a:r>
              <a:rPr lang="zh-CN" altLang="en-US" sz="4000" b="1"/>
              <a:t>他家与叔叔家大约相距多少千米</a:t>
            </a:r>
            <a:r>
              <a:rPr lang="en-US" altLang="zh-CN" sz="4000" b="1"/>
              <a:t>?</a:t>
            </a:r>
            <a:r>
              <a:rPr lang="zh-CN" altLang="en-US"/>
              <a:t/>
            </a: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533400" y="381000"/>
            <a:ext cx="8382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/>
              <a:t>兰兰的爸爸每天开车去上班，从单位到家往返的平均速度为</a:t>
            </a:r>
            <a:r>
              <a:rPr lang="en-US" altLang="zh-CN" sz="4400" b="1"/>
              <a:t>40</a:t>
            </a:r>
            <a:r>
              <a:rPr lang="zh-CN" altLang="en-US" sz="4400" b="1"/>
              <a:t>千米</a:t>
            </a:r>
            <a:r>
              <a:rPr lang="en-US" altLang="zh-CN" sz="4400" b="1"/>
              <a:t>/</a:t>
            </a:r>
            <a:r>
              <a:rPr lang="zh-CN" altLang="en-US" sz="4400" b="1"/>
              <a:t>时，单程用时</a:t>
            </a:r>
            <a:r>
              <a:rPr lang="en-US" altLang="zh-CN" sz="4400" b="1"/>
              <a:t>30</a:t>
            </a:r>
            <a:r>
              <a:rPr lang="zh-CN" altLang="en-US" sz="4400" b="1"/>
              <a:t>分钟。全年按</a:t>
            </a:r>
            <a:r>
              <a:rPr lang="en-US" altLang="zh-CN" sz="4400" b="1"/>
              <a:t>245</a:t>
            </a:r>
            <a:r>
              <a:rPr lang="zh-CN" altLang="en-US" sz="4400" b="1"/>
              <a:t>个工作日计算。</a:t>
            </a:r>
            <a:endParaRPr lang="en-US" altLang="zh-CN" sz="4400" b="1"/>
          </a:p>
          <a:p>
            <a:r>
              <a:rPr lang="en-US" altLang="zh-CN" sz="4400" b="1"/>
              <a:t>1.</a:t>
            </a:r>
            <a:r>
              <a:rPr lang="zh-CN" altLang="en-US" sz="4400" b="1"/>
              <a:t>兰兰的爸爸从家到单位有多远？一年上班、下班行驶多少千米？排放多少千克的二氧化碳？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57200" y="3352800"/>
          <a:ext cx="7924592" cy="2387759"/>
        </p:xfrm>
        <a:graphic>
          <a:graphicData uri="http://schemas.openxmlformats.org/drawingml/2006/table">
            <a:tbl>
              <a:tblPr/>
              <a:tblGrid>
                <a:gridCol w="3962296"/>
                <a:gridCol w="3962296"/>
              </a:tblGrid>
              <a:tr h="457669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里程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收费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57669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3</a:t>
                      </a:r>
                      <a:r>
                        <a:rPr lang="zh-CN" altLang="en-US" sz="1800" dirty="0"/>
                        <a:t>千米及</a:t>
                      </a:r>
                      <a:r>
                        <a:rPr lang="en-US" altLang="zh-CN" sz="1800" dirty="0"/>
                        <a:t>3</a:t>
                      </a:r>
                      <a:r>
                        <a:rPr lang="zh-CN" altLang="en-US" sz="1800" dirty="0"/>
                        <a:t>千米以下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5.00</a:t>
                      </a:r>
                      <a:r>
                        <a:rPr lang="zh-CN" altLang="en-US" sz="1800" dirty="0"/>
                        <a:t>元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7769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3</a:t>
                      </a:r>
                      <a:r>
                        <a:rPr lang="zh-CN" altLang="en-US" sz="1800" dirty="0"/>
                        <a:t>千米以上，单程，每增加</a:t>
                      </a:r>
                      <a:r>
                        <a:rPr lang="en-US" altLang="zh-CN" sz="1800" dirty="0"/>
                        <a:t>1</a:t>
                      </a:r>
                      <a:r>
                        <a:rPr lang="zh-CN" altLang="en-US" sz="1800" dirty="0" smtClean="0"/>
                        <a:t>千米</a:t>
                      </a:r>
                      <a:r>
                        <a:rPr lang="zh-CN" altLang="en-US" dirty="0" smtClean="0"/>
                        <a:t>（不足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千米按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千米计）。</a:t>
                      </a:r>
                      <a:endParaRPr lang="zh-CN" altLang="en-US" sz="1800" dirty="0"/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1.60</a:t>
                      </a:r>
                      <a:r>
                        <a:rPr lang="zh-CN" altLang="en-US" sz="1800" dirty="0"/>
                        <a:t>元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27769"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3</a:t>
                      </a:r>
                      <a:r>
                        <a:rPr lang="zh-CN" altLang="en-US" sz="1800" dirty="0" smtClean="0"/>
                        <a:t>千米以上，往返，每增加</a:t>
                      </a:r>
                      <a:r>
                        <a:rPr lang="en-US" altLang="zh-CN" sz="1800" dirty="0" smtClean="0"/>
                        <a:t>1</a:t>
                      </a:r>
                      <a:r>
                        <a:rPr lang="zh-CN" altLang="en-US" sz="1800" dirty="0" smtClean="0"/>
                        <a:t>千米</a:t>
                      </a:r>
                      <a:endParaRPr lang="zh-CN" altLang="en-US" sz="1800" dirty="0"/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dirty="0" smtClean="0"/>
                        <a:t>1.20</a:t>
                      </a:r>
                      <a:r>
                        <a:rPr lang="zh-CN" altLang="en-US" sz="1800" dirty="0" smtClean="0"/>
                        <a:t>元</a:t>
                      </a:r>
                      <a:endParaRPr lang="zh-CN" altLang="en-US" sz="1800" dirty="0"/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587" name="Rectangle 1"/>
          <p:cNvSpPr>
            <a:spLocks noChangeArrowheads="1"/>
          </p:cNvSpPr>
          <p:nvPr/>
        </p:nvSpPr>
        <p:spPr bwMode="auto">
          <a:xfrm>
            <a:off x="152400" y="114300"/>
            <a:ext cx="8991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某市出租车的收费标准如下．</a:t>
            </a:r>
            <a:r>
              <a:rPr lang="zh-CN" altLang="en-US" sz="3200" b="1"/>
              <a:t/>
            </a:r>
            <a:br>
              <a:rPr lang="zh-CN" altLang="en-US" sz="3200" b="1"/>
            </a:b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（</a:t>
            </a:r>
            <a:r>
              <a:rPr lang="zh-CN" altLang="zh-CN" sz="3200" b="1">
                <a:solidFill>
                  <a:srgbClr val="333333"/>
                </a:solidFill>
                <a:latin typeface="微软雅黑" pitchFamily="34" charset="-122"/>
              </a:rPr>
              <a:t>1</a:t>
            </a: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）小明乘出租车从家到外婆家，共付费</a:t>
            </a:r>
            <a:r>
              <a:rPr lang="zh-CN" altLang="zh-CN" sz="3200" b="1">
                <a:solidFill>
                  <a:srgbClr val="333333"/>
                </a:solidFill>
                <a:latin typeface="微软雅黑" pitchFamily="34" charset="-122"/>
              </a:rPr>
              <a:t>14.6</a:t>
            </a: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元，小明家到外婆家相距多少千米？</a:t>
            </a:r>
            <a:r>
              <a:rPr lang="zh-CN" altLang="en-US" sz="3200" b="1"/>
              <a:t/>
            </a:r>
            <a:br>
              <a:rPr lang="zh-CN" altLang="en-US" sz="3200" b="1"/>
            </a:b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（</a:t>
            </a:r>
            <a:r>
              <a:rPr lang="zh-CN" altLang="zh-CN" sz="3200" b="1">
                <a:solidFill>
                  <a:srgbClr val="333333"/>
                </a:solidFill>
                <a:latin typeface="微软雅黑" pitchFamily="34" charset="-122"/>
              </a:rPr>
              <a:t>2</a:t>
            </a: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）李老师从学校去相距</a:t>
            </a:r>
            <a:r>
              <a:rPr lang="zh-CN" altLang="zh-CN" sz="3200" b="1">
                <a:solidFill>
                  <a:srgbClr val="333333"/>
                </a:solidFill>
                <a:latin typeface="微软雅黑" pitchFamily="34" charset="-122"/>
              </a:rPr>
              <a:t>8</a:t>
            </a:r>
            <a:r>
              <a:rPr lang="zh-CN" altLang="en-US" sz="3200" b="1">
                <a:solidFill>
                  <a:srgbClr val="333333"/>
                </a:solidFill>
                <a:latin typeface="微软雅黑" pitchFamily="34" charset="-122"/>
              </a:rPr>
              <a:t>千米的教育局取一份资料并立即回到学校，他怎样坐车比较合算？需付出租车费多少元？</a:t>
            </a:r>
            <a:r>
              <a:rPr lang="zh-CN" altLang="en-US" sz="3200" b="1"/>
              <a:t> </a:t>
            </a:r>
          </a:p>
        </p:txBody>
      </p:sp>
      <p:cxnSp>
        <p:nvCxnSpPr>
          <p:cNvPr id="24588" name="直接连接符 4"/>
          <p:cNvCxnSpPr>
            <a:cxnSpLocks noChangeShapeType="1"/>
          </p:cNvCxnSpPr>
          <p:nvPr/>
        </p:nvCxnSpPr>
        <p:spPr bwMode="auto">
          <a:xfrm>
            <a:off x="4419600" y="3429000"/>
            <a:ext cx="0" cy="21336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89" name="直接连接符 6"/>
          <p:cNvCxnSpPr>
            <a:cxnSpLocks noChangeShapeType="1"/>
          </p:cNvCxnSpPr>
          <p:nvPr/>
        </p:nvCxnSpPr>
        <p:spPr bwMode="auto">
          <a:xfrm>
            <a:off x="457200" y="4191000"/>
            <a:ext cx="7924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90" name="直接连接符 8"/>
          <p:cNvCxnSpPr>
            <a:cxnSpLocks noChangeShapeType="1"/>
          </p:cNvCxnSpPr>
          <p:nvPr/>
        </p:nvCxnSpPr>
        <p:spPr bwMode="auto">
          <a:xfrm>
            <a:off x="457200" y="5029200"/>
            <a:ext cx="7924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91" name="直接连接符 10"/>
          <p:cNvCxnSpPr>
            <a:cxnSpLocks noChangeShapeType="1"/>
          </p:cNvCxnSpPr>
          <p:nvPr/>
        </p:nvCxnSpPr>
        <p:spPr bwMode="auto">
          <a:xfrm>
            <a:off x="457200" y="3429000"/>
            <a:ext cx="0" cy="2133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92" name="直接连接符 12"/>
          <p:cNvCxnSpPr>
            <a:cxnSpLocks noChangeShapeType="1"/>
          </p:cNvCxnSpPr>
          <p:nvPr/>
        </p:nvCxnSpPr>
        <p:spPr bwMode="auto">
          <a:xfrm flipV="1">
            <a:off x="457200" y="3352800"/>
            <a:ext cx="7924800" cy="76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93" name="直接连接符 15"/>
          <p:cNvCxnSpPr>
            <a:cxnSpLocks noChangeShapeType="1"/>
          </p:cNvCxnSpPr>
          <p:nvPr/>
        </p:nvCxnSpPr>
        <p:spPr bwMode="auto">
          <a:xfrm>
            <a:off x="457200" y="5562600"/>
            <a:ext cx="7924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4594" name="直接连接符 17"/>
          <p:cNvCxnSpPr>
            <a:cxnSpLocks noChangeShapeType="1"/>
          </p:cNvCxnSpPr>
          <p:nvPr/>
        </p:nvCxnSpPr>
        <p:spPr bwMode="auto">
          <a:xfrm>
            <a:off x="8382000" y="3352800"/>
            <a:ext cx="0" cy="2133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33400" y="304800"/>
          <a:ext cx="6096000" cy="155917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538068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（</a:t>
                      </a:r>
                      <a:r>
                        <a:rPr lang="en-US" altLang="zh-CN" sz="1800" dirty="0"/>
                        <a:t>1</a:t>
                      </a:r>
                      <a:r>
                        <a:rPr lang="zh-CN" altLang="en-US" sz="1800" dirty="0"/>
                        <a:t>）（</a:t>
                      </a:r>
                      <a:r>
                        <a:rPr lang="en-US" altLang="zh-CN" sz="1800" dirty="0"/>
                        <a:t>14.6-5</a:t>
                      </a:r>
                      <a:r>
                        <a:rPr lang="zh-CN" altLang="en-US" sz="1800" dirty="0"/>
                        <a:t>）</a:t>
                      </a:r>
                      <a:r>
                        <a:rPr lang="en-US" altLang="zh-CN" sz="1800" dirty="0"/>
                        <a:t>÷1.6+3</a:t>
                      </a:r>
                      <a:r>
                        <a:rPr lang="zh-CN" altLang="en-US" sz="1800" dirty="0"/>
                        <a:t>，</a:t>
                      </a:r>
                      <a:br>
                        <a:rPr lang="zh-CN" altLang="en-US" sz="1800" dirty="0"/>
                      </a:br>
                      <a:r>
                        <a:rPr lang="en-US" altLang="zh-CN" sz="1800" dirty="0"/>
                        <a:t>=9.6÷1.6+3</a:t>
                      </a:r>
                      <a:r>
                        <a:rPr lang="zh-CN" altLang="en-US" sz="1800" dirty="0"/>
                        <a:t>，</a:t>
                      </a:r>
                      <a:br>
                        <a:rPr lang="zh-CN" altLang="en-US" sz="1800" dirty="0"/>
                      </a:br>
                      <a:r>
                        <a:rPr lang="en-US" altLang="zh-CN" sz="1800" dirty="0"/>
                        <a:t>=6+3</a:t>
                      </a:r>
                      <a:r>
                        <a:rPr lang="zh-CN" altLang="en-US" sz="1800" dirty="0"/>
                        <a:t>，</a:t>
                      </a:r>
                      <a:br>
                        <a:rPr lang="zh-CN" altLang="en-US" sz="1800" dirty="0"/>
                      </a:br>
                      <a:r>
                        <a:rPr lang="en-US" altLang="zh-CN" sz="1800" dirty="0"/>
                        <a:t>=9</a:t>
                      </a:r>
                      <a:r>
                        <a:rPr lang="zh-CN" altLang="en-US" sz="1800" dirty="0"/>
                        <a:t>（千米）；</a:t>
                      </a:r>
                      <a:br>
                        <a:rPr lang="zh-CN" altLang="en-US" sz="1800" dirty="0"/>
                      </a:br>
                      <a:r>
                        <a:rPr lang="zh-CN" altLang="en-US" sz="1800" dirty="0"/>
                        <a:t>答：小明家到外婆家相距</a:t>
                      </a:r>
                      <a:r>
                        <a:rPr lang="en-US" altLang="zh-CN" sz="1800" dirty="0"/>
                        <a:t>9</a:t>
                      </a:r>
                      <a:r>
                        <a:rPr lang="zh-CN" altLang="en-US" sz="1800" dirty="0"/>
                        <a:t>千米．</a:t>
                      </a:r>
                    </a:p>
                  </a:txBody>
                  <a:tcPr marL="90033" marR="90033" marT="93785" marB="9378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04800" y="2209800"/>
            <a:ext cx="85344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/>
              <a:t>（</a:t>
            </a:r>
            <a:r>
              <a:rPr lang="en-US" altLang="zh-CN" sz="4000"/>
              <a:t>2</a:t>
            </a:r>
            <a:r>
              <a:rPr lang="zh-CN" altLang="en-US" sz="4000"/>
              <a:t>）</a:t>
            </a:r>
            <a:r>
              <a:rPr lang="en-US" altLang="zh-CN" sz="4000"/>
              <a:t>5+1.2×</a:t>
            </a:r>
            <a:r>
              <a:rPr lang="zh-CN" altLang="en-US" sz="4000"/>
              <a:t>（</a:t>
            </a:r>
            <a:r>
              <a:rPr lang="en-US" altLang="zh-CN" sz="4000"/>
              <a:t>8×2-3</a:t>
            </a:r>
            <a:r>
              <a:rPr lang="zh-CN" altLang="en-US" sz="4000"/>
              <a:t>），</a:t>
            </a:r>
            <a:br>
              <a:rPr lang="zh-CN" altLang="en-US" sz="4000"/>
            </a:br>
            <a:r>
              <a:rPr lang="en-US" altLang="zh-CN" sz="4000"/>
              <a:t>=5+1.2×13</a:t>
            </a:r>
            <a:r>
              <a:rPr lang="zh-CN" altLang="en-US" sz="4000"/>
              <a:t>，</a:t>
            </a:r>
            <a:br>
              <a:rPr lang="zh-CN" altLang="en-US" sz="4000"/>
            </a:br>
            <a:r>
              <a:rPr lang="en-US" altLang="zh-CN" sz="4000"/>
              <a:t>=5+15.6</a:t>
            </a:r>
            <a:r>
              <a:rPr lang="zh-CN" altLang="en-US" sz="4000"/>
              <a:t>，</a:t>
            </a:r>
            <a:br>
              <a:rPr lang="zh-CN" altLang="en-US" sz="4000"/>
            </a:br>
            <a:r>
              <a:rPr lang="en-US" altLang="zh-CN" sz="4000"/>
              <a:t>=20.6</a:t>
            </a:r>
            <a:r>
              <a:rPr lang="zh-CN" altLang="en-US" sz="4000"/>
              <a:t>（元）；</a:t>
            </a:r>
            <a:br>
              <a:rPr lang="zh-CN" altLang="en-US" sz="4000"/>
            </a:br>
            <a:r>
              <a:rPr lang="zh-CN" altLang="en-US" sz="4000"/>
              <a:t>答：李老师坐同一辆车接着返回比较合算，需要付出租车费</a:t>
            </a:r>
            <a:r>
              <a:rPr lang="en-US" altLang="zh-CN" sz="4000"/>
              <a:t>20.6</a:t>
            </a:r>
            <a:r>
              <a:rPr lang="zh-CN" altLang="en-US" sz="4000"/>
              <a:t>元．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533400" y="685800"/>
            <a:ext cx="7924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/>
              <a:t>某天小贝家三人去长城参观，恰遇长城的门票优惠，优惠如下：方案一：成人每人</a:t>
            </a:r>
            <a:r>
              <a:rPr lang="en-US" altLang="zh-CN" sz="4000" b="1"/>
              <a:t>60</a:t>
            </a:r>
            <a:r>
              <a:rPr lang="zh-CN" altLang="en-US" sz="4000" b="1"/>
              <a:t>元；儿童减半，在此基础上打</a:t>
            </a:r>
            <a:r>
              <a:rPr lang="en-US" altLang="zh-CN" sz="4000" b="1"/>
              <a:t>9</a:t>
            </a:r>
            <a:r>
              <a:rPr lang="zh-CN" altLang="en-US" sz="4000" b="1"/>
              <a:t>折。</a:t>
            </a:r>
            <a:br>
              <a:rPr lang="zh-CN" altLang="en-US" sz="4000" b="1"/>
            </a:br>
            <a:r>
              <a:rPr lang="zh-CN" altLang="en-US" sz="4000" b="1"/>
              <a:t>方案二：购买团体票</a:t>
            </a:r>
            <a:r>
              <a:rPr lang="en-US" altLang="zh-CN" sz="4000" b="1"/>
              <a:t>3</a:t>
            </a:r>
            <a:r>
              <a:rPr lang="zh-CN" altLang="en-US" sz="4000" b="1"/>
              <a:t>人（包括</a:t>
            </a:r>
            <a:r>
              <a:rPr lang="en-US" altLang="zh-CN" sz="4000" b="1"/>
              <a:t>3</a:t>
            </a:r>
            <a:r>
              <a:rPr lang="zh-CN" altLang="en-US" sz="4000" b="1"/>
              <a:t>人）以上一律打</a:t>
            </a:r>
            <a:r>
              <a:rPr lang="en-US" altLang="zh-CN" sz="4000" b="1"/>
              <a:t>7</a:t>
            </a:r>
            <a:r>
              <a:rPr lang="zh-CN" altLang="en-US" sz="4000" b="1"/>
              <a:t>折；长城每张门票</a:t>
            </a:r>
            <a:r>
              <a:rPr lang="en-US" altLang="zh-CN" sz="4000" b="1"/>
              <a:t>60</a:t>
            </a:r>
            <a:r>
              <a:rPr lang="zh-CN" altLang="en-US" sz="4000" b="1"/>
              <a:t>元．</a:t>
            </a:r>
            <a:endParaRPr lang="en-US" altLang="zh-CN" sz="4000" b="1"/>
          </a:p>
          <a:p>
            <a:r>
              <a:rPr lang="zh-CN" altLang="en-US" sz="4000" b="1"/>
              <a:t>请问选择哪种购票方式用钱最少？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749300" y="1701800"/>
          <a:ext cx="6819089" cy="2538920"/>
        </p:xfrm>
        <a:graphic>
          <a:graphicData uri="http://schemas.openxmlformats.org/drawingml/2006/table">
            <a:tbl>
              <a:tblPr/>
              <a:tblGrid>
                <a:gridCol w="6819089"/>
              </a:tblGrid>
              <a:tr h="253892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762000" y="1676400"/>
          <a:ext cx="6828817" cy="609584"/>
        </p:xfrm>
        <a:graphic>
          <a:graphicData uri="http://schemas.openxmlformats.org/drawingml/2006/table">
            <a:tbl>
              <a:tblPr/>
              <a:tblGrid>
                <a:gridCol w="6828817"/>
              </a:tblGrid>
              <a:tr h="60958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里程                                                                                      收费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758825" y="2295525"/>
          <a:ext cx="6809362" cy="1188720"/>
        </p:xfrm>
        <a:graphic>
          <a:graphicData uri="http://schemas.openxmlformats.org/drawingml/2006/table">
            <a:tbl>
              <a:tblPr/>
              <a:tblGrid>
                <a:gridCol w="6809362"/>
              </a:tblGrid>
              <a:tr h="828480"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起步价：</a:t>
                      </a:r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3km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及</a:t>
                      </a:r>
                      <a:r>
                        <a:rPr lang="en-US" altLang="zh-CN" dirty="0" smtClean="0">
                          <a:solidFill>
                            <a:srgbClr val="FF0000"/>
                          </a:solidFill>
                        </a:rPr>
                        <a:t>3km</a:t>
                      </a:r>
                      <a:r>
                        <a:rPr lang="zh-CN" altLang="en-US" dirty="0" smtClean="0">
                          <a:solidFill>
                            <a:srgbClr val="FF0000"/>
                          </a:solidFill>
                        </a:rPr>
                        <a:t>以下</a:t>
                      </a:r>
                      <a:endParaRPr lang="en-US" altLang="zh-CN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6518275" y="1722438"/>
          <a:ext cx="1070042" cy="2500008"/>
        </p:xfrm>
        <a:graphic>
          <a:graphicData uri="http://schemas.openxmlformats.org/drawingml/2006/table">
            <a:tbl>
              <a:tblPr/>
              <a:tblGrid>
                <a:gridCol w="1070042"/>
              </a:tblGrid>
              <a:tr h="2500008">
                <a:tc>
                  <a:txBody>
                    <a:bodyPr/>
                    <a:lstStyle/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8.00</a:t>
                      </a:r>
                      <a:r>
                        <a:rPr lang="zh-CN" altLang="en-US" dirty="0" smtClean="0"/>
                        <a:t>元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1.60</a:t>
                      </a:r>
                      <a:r>
                        <a:rPr lang="zh-CN" altLang="en-US" dirty="0" smtClean="0"/>
                        <a:t>元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762000" y="3505200"/>
          <a:ext cx="5797685" cy="761979"/>
        </p:xfrm>
        <a:graphic>
          <a:graphicData uri="http://schemas.openxmlformats.org/drawingml/2006/table">
            <a:tbl>
              <a:tblPr/>
              <a:tblGrid>
                <a:gridCol w="5797685"/>
              </a:tblGrid>
              <a:tr h="761979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3km</a:t>
                      </a:r>
                      <a:r>
                        <a:rPr lang="zh-CN" altLang="en-US" dirty="0" smtClean="0"/>
                        <a:t>以上，单程每增加</a:t>
                      </a:r>
                      <a:r>
                        <a:rPr lang="en-US" altLang="zh-CN" dirty="0" smtClean="0"/>
                        <a:t>1km</a:t>
                      </a:r>
                      <a:r>
                        <a:rPr lang="zh-CN" altLang="en-US" dirty="0" smtClean="0"/>
                        <a:t>，不足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千米按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千米计算</a:t>
                      </a:r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381000" y="228600"/>
            <a:ext cx="8088313" cy="903288"/>
            <a:chOff x="533506" y="609674"/>
            <a:chExt cx="8087470" cy="902718"/>
          </a:xfrm>
        </p:grpSpPr>
        <p:sp>
          <p:nvSpPr>
            <p:cNvPr id="27681" name="矩形 1"/>
            <p:cNvSpPr>
              <a:spLocks noChangeArrowheads="1"/>
            </p:cNvSpPr>
            <p:nvPr/>
          </p:nvSpPr>
          <p:spPr bwMode="auto">
            <a:xfrm>
              <a:off x="533506" y="609674"/>
              <a:ext cx="80874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/>
                <a:t>某天小贝一家准备从宾馆乘坐出租车去故宫参观。出租车的收费标准如下：</a:t>
              </a:r>
            </a:p>
          </p:txBody>
        </p:sp>
        <p:sp>
          <p:nvSpPr>
            <p:cNvPr id="27682" name="矩形 27"/>
            <p:cNvSpPr>
              <a:spLocks noChangeArrowheads="1"/>
            </p:cNvSpPr>
            <p:nvPr/>
          </p:nvSpPr>
          <p:spPr bwMode="auto">
            <a:xfrm>
              <a:off x="990694" y="1143060"/>
              <a:ext cx="57118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1"/>
                <a:t>他们从宾馆到故宫共付费</a:t>
              </a:r>
              <a:r>
                <a:rPr lang="en-US" altLang="zh-CN" b="1"/>
                <a:t>17.6</a:t>
              </a:r>
              <a:r>
                <a:rPr lang="zh-CN" altLang="en-US" b="1"/>
                <a:t>元，宾馆到故宫有多远？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228600" y="228600"/>
            <a:ext cx="8763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 b="1"/>
              <a:t>国泰旅行社推出“</a:t>
            </a:r>
            <a:r>
              <a:rPr lang="en-US" altLang="zh-CN" sz="4400" b="1"/>
              <a:t>××</a:t>
            </a:r>
            <a:r>
              <a:rPr lang="zh-CN" altLang="en-US" sz="4400" b="1"/>
              <a:t>风景区一日游”两种出游价格方案．</a:t>
            </a:r>
            <a:br>
              <a:rPr lang="zh-CN" altLang="en-US" sz="4400" b="1"/>
            </a:br>
            <a:r>
              <a:rPr lang="zh-CN" altLang="en-US" sz="4400" b="1"/>
              <a:t>方案一：成人每人</a:t>
            </a:r>
            <a:r>
              <a:rPr lang="en-US" altLang="zh-CN" sz="4400" b="1"/>
              <a:t>120</a:t>
            </a:r>
            <a:r>
              <a:rPr lang="zh-CN" altLang="en-US" sz="4400" b="1"/>
              <a:t>元；儿童每人</a:t>
            </a:r>
            <a:r>
              <a:rPr lang="en-US" altLang="zh-CN" sz="4400" b="1"/>
              <a:t>5 0 </a:t>
            </a:r>
            <a:r>
              <a:rPr lang="zh-CN" altLang="en-US" sz="4400" b="1"/>
              <a:t>元．</a:t>
            </a:r>
            <a:br>
              <a:rPr lang="zh-CN" altLang="en-US" sz="4400" b="1"/>
            </a:br>
            <a:r>
              <a:rPr lang="zh-CN" altLang="en-US" sz="4400" b="1"/>
              <a:t>方案二：团体</a:t>
            </a:r>
            <a:r>
              <a:rPr lang="en-US" altLang="zh-CN" sz="4400" b="1"/>
              <a:t>10</a:t>
            </a:r>
            <a:r>
              <a:rPr lang="zh-CN" altLang="en-US" sz="4400" b="1"/>
              <a:t>人以上（包括</a:t>
            </a:r>
            <a:r>
              <a:rPr lang="en-US" altLang="zh-CN" sz="4400" b="1"/>
              <a:t>10</a:t>
            </a:r>
            <a:r>
              <a:rPr lang="zh-CN" altLang="en-US" sz="4400" b="1"/>
              <a:t>人）；每人</a:t>
            </a:r>
            <a:r>
              <a:rPr lang="en-US" altLang="zh-CN" sz="4400" b="1"/>
              <a:t>80</a:t>
            </a:r>
            <a:r>
              <a:rPr lang="zh-CN" altLang="en-US" sz="4400" b="1"/>
              <a:t>元．</a:t>
            </a:r>
            <a:br>
              <a:rPr lang="zh-CN" altLang="en-US" sz="4400" b="1"/>
            </a:br>
            <a:r>
              <a:rPr lang="zh-CN" altLang="en-US" sz="4400" b="1"/>
              <a:t>光明幼儿园</a:t>
            </a:r>
            <a:r>
              <a:rPr lang="en-US" altLang="zh-CN" sz="4400" b="1"/>
              <a:t>4</a:t>
            </a:r>
            <a:r>
              <a:rPr lang="zh-CN" altLang="en-US" sz="4400" b="1"/>
              <a:t>位阿姨带着</a:t>
            </a:r>
            <a:r>
              <a:rPr lang="en-US" altLang="zh-CN" sz="4400" b="1"/>
              <a:t>7</a:t>
            </a:r>
            <a:r>
              <a:rPr lang="zh-CN" altLang="en-US" sz="4400" b="1"/>
              <a:t>位小朋友去那里玩，选哪种方案合算？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0" y="152400"/>
            <a:ext cx="9144000" cy="5632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4000">
                <a:solidFill>
                  <a:srgbClr val="333333"/>
                </a:solidFill>
                <a:cs typeface="Arial" pitchFamily="34" charset="0"/>
              </a:rPr>
              <a:t>某旅行社推出“</a:t>
            </a:r>
            <a:r>
              <a:rPr lang="zh-CN" altLang="zh-CN" sz="4000">
                <a:solidFill>
                  <a:srgbClr val="333333"/>
                </a:solidFill>
                <a:cs typeface="Arial" pitchFamily="34" charset="0"/>
              </a:rPr>
              <a:t>××</a:t>
            </a:r>
            <a:r>
              <a:rPr lang="zh-CN" altLang="en-US" sz="4000">
                <a:solidFill>
                  <a:srgbClr val="333333"/>
                </a:solidFill>
                <a:cs typeface="Arial" pitchFamily="34" charset="0"/>
              </a:rPr>
              <a:t>风景区一日游”的两种出游价格方案．</a:t>
            </a:r>
            <a:r>
              <a:rPr lang="zh-CN" altLang="en-US" sz="4000"/>
              <a:t/>
            </a:r>
            <a:br>
              <a:rPr lang="zh-CN" altLang="en-US" sz="4000"/>
            </a:br>
            <a:r>
              <a:rPr lang="zh-CN" altLang="en-US" sz="4000">
                <a:solidFill>
                  <a:srgbClr val="2D64B3"/>
                </a:solidFill>
                <a:cs typeface="Arial" pitchFamily="34" charset="0"/>
                <a:hlinkClick r:id="rId2" tooltip="点击查看大图"/>
              </a:rPr>
              <a:t>  </a:t>
            </a:r>
            <a:r>
              <a:rPr lang="zh-CN" altLang="en-US" sz="4000"/>
              <a:t/>
            </a:r>
            <a:br>
              <a:rPr lang="zh-CN" altLang="en-US" sz="4000"/>
            </a:br>
            <a:endParaRPr lang="en-US" altLang="zh-CN" sz="4000"/>
          </a:p>
          <a:p>
            <a:endParaRPr lang="en-US" altLang="zh-CN" sz="4000">
              <a:cs typeface="Arial" pitchFamily="34" charset="0"/>
            </a:endParaRPr>
          </a:p>
          <a:p>
            <a:endParaRPr lang="en-US" altLang="zh-CN" sz="4000">
              <a:solidFill>
                <a:srgbClr val="333333"/>
              </a:solidFill>
              <a:cs typeface="Arial" pitchFamily="34" charset="0"/>
            </a:endParaRPr>
          </a:p>
          <a:p>
            <a:endParaRPr lang="en-US" altLang="zh-CN" sz="4000">
              <a:solidFill>
                <a:srgbClr val="333333"/>
              </a:solidFill>
              <a:cs typeface="Arial" pitchFamily="34" charset="0"/>
            </a:endParaRPr>
          </a:p>
          <a:p>
            <a:r>
              <a:rPr lang="zh-CN" altLang="en-US" sz="4000">
                <a:solidFill>
                  <a:srgbClr val="333333"/>
                </a:solidFill>
                <a:cs typeface="Arial" pitchFamily="34" charset="0"/>
              </a:rPr>
              <a:t>现有成人</a:t>
            </a:r>
            <a:r>
              <a:rPr lang="zh-CN" altLang="zh-CN" sz="4000">
                <a:solidFill>
                  <a:srgbClr val="333333"/>
                </a:solidFill>
                <a:cs typeface="Arial" pitchFamily="34" charset="0"/>
              </a:rPr>
              <a:t>8</a:t>
            </a:r>
            <a:r>
              <a:rPr lang="zh-CN" altLang="en-US" sz="4000">
                <a:solidFill>
                  <a:srgbClr val="333333"/>
                </a:solidFill>
                <a:cs typeface="Arial" pitchFamily="34" charset="0"/>
              </a:rPr>
              <a:t>人，儿童</a:t>
            </a:r>
            <a:r>
              <a:rPr lang="zh-CN" altLang="zh-CN" sz="4000">
                <a:solidFill>
                  <a:srgbClr val="333333"/>
                </a:solidFill>
                <a:cs typeface="Arial" pitchFamily="34" charset="0"/>
              </a:rPr>
              <a:t>4</a:t>
            </a:r>
            <a:r>
              <a:rPr lang="zh-CN" altLang="en-US" sz="4000">
                <a:solidFill>
                  <a:srgbClr val="333333"/>
                </a:solidFill>
                <a:cs typeface="Arial" pitchFamily="34" charset="0"/>
              </a:rPr>
              <a:t>人，选择哪种方案合算？</a:t>
            </a:r>
            <a:r>
              <a:rPr lang="zh-CN" altLang="en-US" sz="4000"/>
              <a:t> </a:t>
            </a:r>
            <a:endParaRPr lang="zh-CN" altLang="en-US" sz="4000">
              <a:solidFill>
                <a:srgbClr val="2D64B3"/>
              </a:solidFill>
              <a:cs typeface="Arial" pitchFamily="34" charset="0"/>
            </a:endParaRPr>
          </a:p>
        </p:txBody>
      </p:sp>
      <p:pic>
        <p:nvPicPr>
          <p:cNvPr id="29699" name="Picture 2" descr="http://g.hiphotos.baidu.com/zhidao/wh%3D600%2C800/sign=77abbe11f503738dde1f0424832b9c69/f9dcd100baa1cd11bc21b391ba12c8fcc2ce2de8.jpg">
            <a:hlinkClick r:id="rId2" tooltip="点击查看大图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057400"/>
            <a:ext cx="738663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1000">
                <a:solidFill>
                  <a:srgbClr val="333333"/>
                </a:solidFill>
                <a:cs typeface="Arial" pitchFamily="34" charset="0"/>
              </a:rPr>
              <a:t>旅行社推出“</a:t>
            </a:r>
            <a:r>
              <a:rPr lang="zh-CN" altLang="zh-CN" sz="1000">
                <a:solidFill>
                  <a:srgbClr val="333333"/>
                </a:solidFill>
                <a:cs typeface="Arial" pitchFamily="34" charset="0"/>
              </a:rPr>
              <a:t>XX</a:t>
            </a:r>
            <a:r>
              <a:rPr lang="zh-CN" altLang="en-US" sz="1000">
                <a:solidFill>
                  <a:srgbClr val="333333"/>
                </a:solidFill>
                <a:cs typeface="Arial" pitchFamily="34" charset="0"/>
              </a:rPr>
              <a:t>风景区一日游”的两种出游价格方法．成人</a:t>
            </a:r>
            <a:r>
              <a:rPr lang="zh-CN" altLang="zh-CN" sz="1000">
                <a:solidFill>
                  <a:srgbClr val="333333"/>
                </a:solidFill>
                <a:cs typeface="Arial" pitchFamily="34" charset="0"/>
              </a:rPr>
              <a:t>7</a:t>
            </a:r>
            <a:r>
              <a:rPr lang="zh-CN" altLang="en-US" sz="1000">
                <a:solidFill>
                  <a:srgbClr val="333333"/>
                </a:solidFill>
                <a:cs typeface="Arial" pitchFamily="34" charset="0"/>
              </a:rPr>
              <a:t>人，儿童</a:t>
            </a:r>
            <a:r>
              <a:rPr lang="zh-CN" altLang="zh-CN" sz="1000">
                <a:solidFill>
                  <a:srgbClr val="333333"/>
                </a:solidFill>
                <a:cs typeface="Arial" pitchFamily="34" charset="0"/>
              </a:rPr>
              <a:t>5</a:t>
            </a:r>
            <a:r>
              <a:rPr lang="zh-CN" altLang="en-US" sz="1000">
                <a:solidFill>
                  <a:srgbClr val="333333"/>
                </a:solidFill>
                <a:cs typeface="Arial" pitchFamily="34" charset="0"/>
              </a:rPr>
              <a:t>人，怎样购买合算？</a:t>
            </a:r>
            <a:r>
              <a:rPr lang="zh-CN" altLang="en-US" sz="800"/>
              <a:t/>
            </a:r>
            <a:br>
              <a:rPr lang="zh-CN" altLang="en-US" sz="800"/>
            </a:br>
            <a:r>
              <a:rPr lang="zh-CN" altLang="en-US" sz="1000">
                <a:solidFill>
                  <a:srgbClr val="2D64B3"/>
                </a:solidFill>
                <a:cs typeface="Arial" pitchFamily="34" charset="0"/>
                <a:hlinkClick r:id="rId2" tooltip="点击查看大图"/>
              </a:rPr>
              <a:t>  </a:t>
            </a:r>
            <a:r>
              <a:rPr lang="zh-CN" altLang="en-US" sz="8500"/>
              <a:t> </a:t>
            </a:r>
            <a:endParaRPr lang="zh-CN" altLang="en-US" sz="1000">
              <a:solidFill>
                <a:srgbClr val="2D64B3"/>
              </a:solidFill>
              <a:cs typeface="Arial" pitchFamily="34" charset="0"/>
            </a:endParaRPr>
          </a:p>
        </p:txBody>
      </p:sp>
      <p:pic>
        <p:nvPicPr>
          <p:cNvPr id="30723" name="Picture 2" descr="http://g.hiphotos.baidu.com/zhidao/wh%3D600%2C800/sign=6ad1d77be5cd7b89e93932853f146e9f/48540923dd54564e2c8e3388b0de9c82d0584f9c.jpg">
            <a:hlinkClick r:id="rId2" tooltip="点击查看大图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09800"/>
            <a:ext cx="51339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矩形 3"/>
          <p:cNvSpPr>
            <a:spLocks noChangeArrowheads="1"/>
          </p:cNvSpPr>
          <p:nvPr/>
        </p:nvSpPr>
        <p:spPr bwMode="auto">
          <a:xfrm>
            <a:off x="762000" y="304800"/>
            <a:ext cx="7239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/>
              <a:t>旅行社推出“</a:t>
            </a:r>
            <a:r>
              <a:rPr lang="en-US" altLang="zh-CN" sz="4400"/>
              <a:t>XX</a:t>
            </a:r>
            <a:r>
              <a:rPr lang="zh-CN" altLang="en-US" sz="4400"/>
              <a:t>风景区一日游”的两种出游价格方法．</a:t>
            </a:r>
            <a:endParaRPr lang="en-US" altLang="zh-CN" sz="4400"/>
          </a:p>
          <a:p>
            <a:endParaRPr lang="en-US" altLang="zh-CN" sz="4400"/>
          </a:p>
          <a:p>
            <a:endParaRPr lang="en-US" altLang="zh-CN" sz="4400"/>
          </a:p>
          <a:p>
            <a:endParaRPr lang="en-US" altLang="zh-CN" sz="4400"/>
          </a:p>
          <a:p>
            <a:endParaRPr lang="en-US" altLang="zh-CN" sz="4400"/>
          </a:p>
          <a:p>
            <a:r>
              <a:rPr lang="zh-CN" altLang="en-US" sz="4400"/>
              <a:t>成人</a:t>
            </a:r>
            <a:r>
              <a:rPr lang="en-US" altLang="zh-CN" sz="4400"/>
              <a:t>7</a:t>
            </a:r>
            <a:r>
              <a:rPr lang="zh-CN" altLang="en-US" sz="4400"/>
              <a:t>人，儿童</a:t>
            </a:r>
            <a:r>
              <a:rPr lang="en-US" altLang="zh-CN" sz="4400"/>
              <a:t>5</a:t>
            </a:r>
            <a:r>
              <a:rPr lang="zh-CN" altLang="en-US" sz="4400"/>
              <a:t>人，怎样购买合算？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762000" y="914400"/>
            <a:ext cx="73152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/>
              <a:t> </a:t>
            </a:r>
            <a:r>
              <a:rPr lang="en-US" altLang="zh-CN" sz="4400" b="1"/>
              <a:t>3</a:t>
            </a:r>
            <a:r>
              <a:rPr lang="zh-CN" altLang="en-US" sz="4400" b="1"/>
              <a:t>位老师带</a:t>
            </a:r>
            <a:r>
              <a:rPr lang="en-US" altLang="zh-CN" sz="4400" b="1"/>
              <a:t>50</a:t>
            </a:r>
            <a:r>
              <a:rPr lang="zh-CN" altLang="en-US" sz="4400" b="1"/>
              <a:t>名同学去参观植物园。票价：成人</a:t>
            </a:r>
            <a:r>
              <a:rPr lang="en-US" altLang="zh-CN" sz="4400" b="1"/>
              <a:t>10</a:t>
            </a:r>
            <a:r>
              <a:rPr lang="zh-CN" altLang="en-US" sz="4400" b="1"/>
              <a:t>元一张</a:t>
            </a:r>
            <a:r>
              <a:rPr lang="en-US" altLang="zh-CN" sz="4400" b="1"/>
              <a:t>,</a:t>
            </a:r>
            <a:r>
              <a:rPr lang="zh-CN" altLang="en-US" sz="4400" b="1"/>
              <a:t>学生</a:t>
            </a:r>
            <a:r>
              <a:rPr lang="en-US" altLang="zh-CN" sz="4400" b="1"/>
              <a:t>5</a:t>
            </a:r>
            <a:r>
              <a:rPr lang="zh-CN" altLang="en-US" sz="4400" b="1"/>
              <a:t>元一张；团体（</a:t>
            </a:r>
            <a:r>
              <a:rPr lang="en-US" altLang="zh-CN" sz="4400" b="1"/>
              <a:t>10</a:t>
            </a:r>
            <a:r>
              <a:rPr lang="zh-CN" altLang="en-US" sz="4400" b="1"/>
              <a:t>人以上） </a:t>
            </a:r>
            <a:r>
              <a:rPr lang="en-US" altLang="zh-CN" sz="4400" b="1"/>
              <a:t>6</a:t>
            </a:r>
            <a:r>
              <a:rPr lang="zh-CN" altLang="en-US" sz="4400" b="1"/>
              <a:t>元一张</a:t>
            </a:r>
            <a:r>
              <a:rPr lang="en-US" altLang="zh-CN" sz="4400" b="1"/>
              <a:t>.</a:t>
            </a:r>
            <a:r>
              <a:rPr lang="zh-CN" altLang="en-US" sz="4400" b="1"/>
              <a:t>问那种买法合适</a:t>
            </a:r>
            <a:r>
              <a:rPr lang="en-US" altLang="zh-CN" sz="4400" b="1"/>
              <a:t>?</a:t>
            </a:r>
            <a:endParaRPr lang="zh-CN" altLang="en-US" sz="4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2"/>
          <p:cNvSpPr>
            <a:spLocks noChangeArrowheads="1"/>
          </p:cNvSpPr>
          <p:nvPr/>
        </p:nvSpPr>
        <p:spPr bwMode="auto">
          <a:xfrm>
            <a:off x="685800" y="914400"/>
            <a:ext cx="7696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某旅行社推出XX风景区一日游的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AB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两种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方案。</a:t>
            </a:r>
            <a:endParaRPr lang="en-US" altLang="zh-CN" sz="4000" b="1">
              <a:solidFill>
                <a:srgbClr val="333333"/>
              </a:solidFill>
              <a:cs typeface="Arial" pitchFamily="34" charset="0"/>
            </a:endParaRPr>
          </a:p>
          <a:p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方案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A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：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成人每人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1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60元，儿童每人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40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元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。</a:t>
            </a:r>
            <a:endParaRPr lang="en-US" altLang="zh-CN" sz="4000" b="1">
              <a:solidFill>
                <a:srgbClr val="333333"/>
              </a:solidFill>
              <a:cs typeface="Arial" pitchFamily="34" charset="0"/>
            </a:endParaRPr>
          </a:p>
          <a:p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方案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B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：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团体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5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人以上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（含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5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人）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每人1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0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0元。我们有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6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个大人，</a:t>
            </a:r>
            <a:r>
              <a:rPr lang="en-US" altLang="zh-CN" sz="4000" b="1">
                <a:solidFill>
                  <a:srgbClr val="333333"/>
                </a:solidFill>
                <a:cs typeface="Arial" pitchFamily="34" charset="0"/>
              </a:rPr>
              <a:t>3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个小</a:t>
            </a:r>
            <a:r>
              <a:rPr lang="zh-CN" altLang="en-US" sz="4000" b="1">
                <a:solidFill>
                  <a:srgbClr val="333333"/>
                </a:solidFill>
                <a:cs typeface="Arial" pitchFamily="34" charset="0"/>
              </a:rPr>
              <a:t>孩</a:t>
            </a:r>
            <a:r>
              <a:rPr lang="zh-CN" altLang="zh-CN" sz="4000" b="1">
                <a:solidFill>
                  <a:srgbClr val="333333"/>
                </a:solidFill>
                <a:cs typeface="Arial" pitchFamily="34" charset="0"/>
              </a:rPr>
              <a:t>，怎样买票便宜？</a:t>
            </a:r>
            <a:r>
              <a:rPr lang="zh-CN" altLang="zh-CN" sz="40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3"/>
          <p:cNvSpPr>
            <a:spLocks noChangeArrowheads="1"/>
          </p:cNvSpPr>
          <p:nvPr/>
        </p:nvSpPr>
        <p:spPr bwMode="auto">
          <a:xfrm>
            <a:off x="533400" y="457200"/>
            <a:ext cx="83058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/>
              <a:t> </a:t>
            </a:r>
            <a:r>
              <a:rPr lang="en-US" altLang="zh-CN" sz="4800" b="1"/>
              <a:t>156</a:t>
            </a:r>
            <a:r>
              <a:rPr lang="zh-CN" altLang="en-US" sz="4800" b="1"/>
              <a:t>名同学在</a:t>
            </a:r>
            <a:r>
              <a:rPr lang="en-US" altLang="zh-CN" sz="4800" b="1"/>
              <a:t>7</a:t>
            </a:r>
            <a:r>
              <a:rPr lang="zh-CN" altLang="en-US" sz="4800" b="1"/>
              <a:t>位老师带领下参观植物园</a:t>
            </a:r>
            <a:r>
              <a:rPr lang="en-US" altLang="zh-CN" sz="4800" b="1"/>
              <a:t>.</a:t>
            </a:r>
            <a:r>
              <a:rPr lang="zh-CN" altLang="en-US" sz="4800" b="1"/>
              <a:t> 中巴限乘</a:t>
            </a:r>
            <a:r>
              <a:rPr lang="en-US" altLang="zh-CN" sz="4800" b="1"/>
              <a:t>23</a:t>
            </a:r>
            <a:r>
              <a:rPr lang="zh-CN" altLang="en-US" sz="4800" b="1"/>
              <a:t>人</a:t>
            </a:r>
            <a:r>
              <a:rPr lang="en-US" altLang="zh-CN" sz="4800" b="1"/>
              <a:t>,</a:t>
            </a:r>
            <a:r>
              <a:rPr lang="zh-CN" altLang="en-US" sz="4800" b="1"/>
              <a:t>租金</a:t>
            </a:r>
            <a:r>
              <a:rPr lang="en-US" altLang="zh-CN" sz="4800" b="1"/>
              <a:t>90</a:t>
            </a:r>
            <a:r>
              <a:rPr lang="zh-CN" altLang="en-US" sz="4800" b="1"/>
              <a:t>元；大巴限乘</a:t>
            </a:r>
            <a:r>
              <a:rPr lang="en-US" altLang="zh-CN" sz="4800" b="1"/>
              <a:t>35</a:t>
            </a:r>
            <a:r>
              <a:rPr lang="zh-CN" altLang="en-US" sz="4800" b="1"/>
              <a:t>人</a:t>
            </a:r>
            <a:r>
              <a:rPr lang="en-US" altLang="zh-CN" sz="4800" b="1"/>
              <a:t>,</a:t>
            </a:r>
            <a:r>
              <a:rPr lang="zh-CN" altLang="en-US" sz="4800" b="1"/>
              <a:t>租金</a:t>
            </a:r>
            <a:r>
              <a:rPr lang="en-US" altLang="zh-CN" sz="4800" b="1"/>
              <a:t>120</a:t>
            </a:r>
            <a:r>
              <a:rPr lang="zh-CN" altLang="en-US" sz="4800" b="1"/>
              <a:t>元</a:t>
            </a:r>
            <a:r>
              <a:rPr lang="en-US" altLang="zh-CN" sz="4800" b="1"/>
              <a:t>.</a:t>
            </a:r>
            <a:r>
              <a:rPr lang="zh-CN" altLang="en-US" sz="4800" b="1"/>
              <a:t>怎样租车最便宜</a:t>
            </a:r>
            <a:r>
              <a:rPr lang="en-US" altLang="zh-CN" sz="4800" b="1"/>
              <a:t>?</a:t>
            </a:r>
            <a:r>
              <a:rPr lang="zh-CN" altLang="en-US"/>
              <a:t/>
            </a: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381000" y="1143000"/>
            <a:ext cx="8382000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/>
              <a:t>小结：路程</a:t>
            </a:r>
            <a:r>
              <a:rPr lang="en-US" altLang="zh-CN" sz="4800"/>
              <a:t>=</a:t>
            </a:r>
            <a:r>
              <a:rPr lang="zh-CN" altLang="en-US" sz="4800"/>
              <a:t>速度</a:t>
            </a:r>
            <a:r>
              <a:rPr lang="en-US" altLang="zh-CN" sz="4800"/>
              <a:t>×</a:t>
            </a:r>
            <a:r>
              <a:rPr lang="zh-CN" altLang="en-US" sz="4800"/>
              <a:t>时间</a:t>
            </a:r>
            <a:endParaRPr lang="en-US" altLang="zh-CN" sz="4800"/>
          </a:p>
          <a:p>
            <a:endParaRPr lang="en-US" altLang="zh-CN" sz="4800"/>
          </a:p>
          <a:p>
            <a:endParaRPr lang="en-US" altLang="zh-CN" sz="4800"/>
          </a:p>
          <a:p>
            <a:r>
              <a:rPr lang="zh-CN" altLang="en-US" sz="4800"/>
              <a:t>总排放量</a:t>
            </a:r>
            <a:r>
              <a:rPr lang="en-US" altLang="zh-CN" sz="4800"/>
              <a:t>=</a:t>
            </a:r>
            <a:r>
              <a:rPr lang="zh-CN" altLang="en-US" sz="4800"/>
              <a:t>单位时间内的排放量</a:t>
            </a:r>
            <a:r>
              <a:rPr lang="en-US" altLang="zh-CN" sz="4800"/>
              <a:t>×</a:t>
            </a:r>
            <a:r>
              <a:rPr lang="zh-CN" altLang="en-US" sz="8000">
                <a:solidFill>
                  <a:srgbClr val="C00000"/>
                </a:solidFill>
              </a:rPr>
              <a:t>总路程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2"/>
          <p:cNvSpPr>
            <a:spLocks noChangeArrowheads="1"/>
          </p:cNvSpPr>
          <p:nvPr/>
        </p:nvSpPr>
        <p:spPr bwMode="auto">
          <a:xfrm>
            <a:off x="457200" y="381000"/>
            <a:ext cx="83058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400" b="1">
                <a:solidFill>
                  <a:srgbClr val="333333"/>
                </a:solidFill>
                <a:latin typeface="微软雅黑" pitchFamily="34" charset="-122"/>
              </a:rPr>
              <a:t>某市的国际长途电话资费标准如右图所示前3分钟4.5元，以后每增加一分钟2.2元。</a:t>
            </a:r>
            <a:endParaRPr lang="en-US" altLang="zh-CN" sz="4400" b="1">
              <a:solidFill>
                <a:srgbClr val="333333"/>
              </a:solidFill>
              <a:latin typeface="微软雅黑" pitchFamily="34" charset="-122"/>
            </a:endParaRPr>
          </a:p>
          <a:p>
            <a:r>
              <a:rPr lang="zh-CN" altLang="zh-CN" sz="4400" b="1">
                <a:solidFill>
                  <a:srgbClr val="333333"/>
                </a:solidFill>
                <a:latin typeface="微软雅黑" pitchFamily="34" charset="-122"/>
              </a:rPr>
              <a:t>(1)</a:t>
            </a:r>
            <a:r>
              <a:rPr lang="zh-CN" altLang="zh-CN" sz="4400">
                <a:solidFill>
                  <a:srgbClr val="333333"/>
                </a:solidFill>
                <a:cs typeface="Arial" pitchFamily="34" charset="0"/>
              </a:rPr>
              <a:t>国际长途电话八分钟，需收费多少元？</a:t>
            </a:r>
            <a:endParaRPr lang="en-US" altLang="zh-CN" sz="4400">
              <a:solidFill>
                <a:srgbClr val="333333"/>
              </a:solidFill>
              <a:cs typeface="Arial" pitchFamily="34" charset="0"/>
            </a:endParaRPr>
          </a:p>
          <a:p>
            <a:r>
              <a:rPr lang="zh-CN" altLang="zh-CN" sz="4400">
                <a:solidFill>
                  <a:srgbClr val="333333"/>
                </a:solidFill>
                <a:cs typeface="Arial" pitchFamily="34" charset="0"/>
              </a:rPr>
              <a:t>（2）</a:t>
            </a:r>
            <a:r>
              <a:rPr lang="zh-CN" altLang="en-US" sz="4400">
                <a:solidFill>
                  <a:srgbClr val="333333"/>
                </a:solidFill>
                <a:cs typeface="Arial" pitchFamily="34" charset="0"/>
              </a:rPr>
              <a:t>打</a:t>
            </a:r>
            <a:r>
              <a:rPr lang="zh-CN" altLang="zh-CN" sz="4400">
                <a:solidFill>
                  <a:srgbClr val="333333"/>
                </a:solidFill>
                <a:cs typeface="Arial" pitchFamily="34" charset="0"/>
              </a:rPr>
              <a:t>一次国际长途电话费24.3元。这次电话打了多少分钟？</a:t>
            </a:r>
            <a:r>
              <a:rPr lang="zh-CN" altLang="zh-CN" sz="4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1"/>
          <p:cNvSpPr>
            <a:spLocks noChangeArrowheads="1"/>
          </p:cNvSpPr>
          <p:nvPr/>
        </p:nvSpPr>
        <p:spPr bwMode="auto">
          <a:xfrm>
            <a:off x="304800" y="457200"/>
            <a:ext cx="85344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/>
              <a:t>为了增加大家的环保意识，倡导低碳生活。某市制定了居民用电标准，具体收费标准如下：每人每月用电</a:t>
            </a:r>
            <a:r>
              <a:rPr lang="en-US" altLang="zh-CN" sz="4000" b="1"/>
              <a:t>20</a:t>
            </a:r>
            <a:r>
              <a:rPr lang="zh-CN" altLang="en-US" sz="4000" b="1"/>
              <a:t>度，超过标准加价收费，用电标准内的部分，每度电</a:t>
            </a:r>
            <a:r>
              <a:rPr lang="en-US" altLang="zh-CN" sz="4000" b="1"/>
              <a:t>0.55</a:t>
            </a:r>
            <a:r>
              <a:rPr lang="zh-CN" altLang="en-US" sz="4000" b="1"/>
              <a:t>元，超过标准部分，加收每度电费的</a:t>
            </a:r>
            <a:r>
              <a:rPr lang="en-US" altLang="zh-CN" sz="4000" b="1"/>
              <a:t>50%</a:t>
            </a:r>
            <a:r>
              <a:rPr lang="zh-CN" altLang="en-US" sz="4000" b="1"/>
              <a:t>，实施新的收费标准后，李强家三人共缴电费</a:t>
            </a:r>
            <a:r>
              <a:rPr lang="en-US" altLang="zh-CN" sz="4000" b="1"/>
              <a:t>120</a:t>
            </a:r>
            <a:r>
              <a:rPr lang="zh-CN" altLang="en-US" sz="4000" b="1"/>
              <a:t>元，他家这个月实际用电多少度？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1"/>
          <p:cNvSpPr>
            <a:spLocks noChangeArrowheads="1"/>
          </p:cNvSpPr>
          <p:nvPr/>
        </p:nvSpPr>
        <p:spPr bwMode="auto">
          <a:xfrm>
            <a:off x="304800" y="228600"/>
            <a:ext cx="84582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/>
              <a:t>某市居民自来水收费标准如下</a:t>
            </a:r>
            <a:r>
              <a:rPr lang="en-US" altLang="zh-CN" sz="4800" b="1"/>
              <a:t>:</a:t>
            </a:r>
            <a:r>
              <a:rPr lang="zh-CN" altLang="en-US" sz="4800" b="1"/>
              <a:t>按月收取每吨</a:t>
            </a:r>
            <a:r>
              <a:rPr lang="en-US" altLang="zh-CN" sz="4800" b="1"/>
              <a:t>1.8</a:t>
            </a:r>
            <a:r>
              <a:rPr lang="zh-CN" altLang="en-US" sz="4800" b="1"/>
              <a:t>元</a:t>
            </a:r>
            <a:r>
              <a:rPr lang="en-US" altLang="zh-CN" sz="4800" b="1"/>
              <a:t>,</a:t>
            </a:r>
            <a:r>
              <a:rPr lang="zh-CN" altLang="en-US" sz="4800" b="1"/>
              <a:t>每当居民的月用水超过</a:t>
            </a:r>
            <a:r>
              <a:rPr lang="en-US" altLang="zh-CN" sz="4800" b="1"/>
              <a:t>4</a:t>
            </a:r>
            <a:r>
              <a:rPr lang="zh-CN" altLang="en-US" sz="4800" b="1"/>
              <a:t>吨时</a:t>
            </a:r>
            <a:r>
              <a:rPr lang="en-US" altLang="zh-CN" sz="4800" b="1"/>
              <a:t>,</a:t>
            </a:r>
            <a:r>
              <a:rPr lang="zh-CN" altLang="en-US" sz="4800" b="1"/>
              <a:t>超过部分每吨</a:t>
            </a:r>
            <a:r>
              <a:rPr lang="en-US" altLang="zh-CN" sz="4800" b="1"/>
              <a:t>3</a:t>
            </a:r>
            <a:r>
              <a:rPr lang="zh-CN" altLang="en-US" sz="4800" b="1"/>
              <a:t>元</a:t>
            </a:r>
            <a:r>
              <a:rPr lang="en-US" altLang="zh-CN" sz="4800" b="1"/>
              <a:t>,</a:t>
            </a:r>
            <a:r>
              <a:rPr lang="zh-CN" altLang="en-US" sz="4800" b="1"/>
              <a:t>某月甲乙两户共交</a:t>
            </a:r>
            <a:r>
              <a:rPr lang="en-US" altLang="zh-CN" sz="4800" b="1"/>
              <a:t>26.40</a:t>
            </a:r>
            <a:r>
              <a:rPr lang="zh-CN" altLang="en-US" sz="4800" b="1"/>
              <a:t>元</a:t>
            </a:r>
            <a:r>
              <a:rPr lang="en-US" altLang="zh-CN" sz="4800" b="1"/>
              <a:t>,</a:t>
            </a:r>
            <a:r>
              <a:rPr lang="zh-CN" altLang="en-US" sz="4800" b="1"/>
              <a:t>用水量比为</a:t>
            </a:r>
            <a:r>
              <a:rPr lang="en-US" altLang="zh-CN" sz="4800" b="1"/>
              <a:t>5</a:t>
            </a:r>
            <a:r>
              <a:rPr lang="zh-CN" altLang="en-US" sz="4800" b="1"/>
              <a:t>：</a:t>
            </a:r>
            <a:r>
              <a:rPr lang="en-US" altLang="zh-CN" sz="4800" b="1"/>
              <a:t>3.</a:t>
            </a:r>
            <a:r>
              <a:rPr lang="zh-CN" altLang="en-US" sz="4800" b="1"/>
              <a:t>求甲乙两户各交多少元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4213" y="836613"/>
            <a:ext cx="7777162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b="1" dirty="0">
                <a:solidFill>
                  <a:schemeClr val="accent2"/>
                </a:solidFill>
                <a:latin typeface="Arial" charset="0"/>
              </a:rPr>
              <a:t>     </a:t>
            </a:r>
            <a:r>
              <a:rPr lang="zh-CN" altLang="en-US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小王，小张，小李三人合租一辆出租车，共付费用</a:t>
            </a:r>
            <a:r>
              <a:rPr lang="en-US" altLang="zh-CN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42</a:t>
            </a:r>
            <a:r>
              <a:rPr lang="zh-CN" altLang="en-US" sz="32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元，小王在全程的       处下车，小张在全程的        处下车，小李坐完全程。他们三人应如何分摊费用？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429000" y="1752600"/>
            <a:ext cx="360363" cy="638175"/>
            <a:chOff x="839" y="1888"/>
            <a:chExt cx="227" cy="402"/>
          </a:xfrm>
        </p:grpSpPr>
        <p:sp>
          <p:nvSpPr>
            <p:cNvPr id="37896" name="Text Box 6"/>
            <p:cNvSpPr txBox="1">
              <a:spLocks noChangeArrowheads="1"/>
            </p:cNvSpPr>
            <p:nvPr/>
          </p:nvSpPr>
          <p:spPr bwMode="auto">
            <a:xfrm>
              <a:off x="839" y="1888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3300"/>
                  </a:solidFill>
                </a:rPr>
                <a:t>2</a:t>
              </a:r>
            </a:p>
          </p:txBody>
        </p:sp>
        <p:sp>
          <p:nvSpPr>
            <p:cNvPr id="37897" name="Text Box 7"/>
            <p:cNvSpPr txBox="1">
              <a:spLocks noChangeArrowheads="1"/>
            </p:cNvSpPr>
            <p:nvPr/>
          </p:nvSpPr>
          <p:spPr bwMode="auto">
            <a:xfrm>
              <a:off x="839" y="2040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3300"/>
                  </a:solidFill>
                </a:rPr>
                <a:t>5</a:t>
              </a:r>
            </a:p>
          </p:txBody>
        </p:sp>
        <p:sp>
          <p:nvSpPr>
            <p:cNvPr id="37898" name="Line 8"/>
            <p:cNvSpPr>
              <a:spLocks noChangeShapeType="1"/>
            </p:cNvSpPr>
            <p:nvPr/>
          </p:nvSpPr>
          <p:spPr bwMode="auto">
            <a:xfrm>
              <a:off x="876" y="2099"/>
              <a:ext cx="1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324600" y="1371600"/>
            <a:ext cx="503238" cy="608013"/>
            <a:chOff x="839" y="1888"/>
            <a:chExt cx="227" cy="383"/>
          </a:xfrm>
        </p:grpSpPr>
        <p:sp>
          <p:nvSpPr>
            <p:cNvPr id="37893" name="Text Box 10"/>
            <p:cNvSpPr txBox="1">
              <a:spLocks noChangeArrowheads="1"/>
            </p:cNvSpPr>
            <p:nvPr/>
          </p:nvSpPr>
          <p:spPr bwMode="auto">
            <a:xfrm>
              <a:off x="839" y="1888"/>
              <a:ext cx="22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F3300"/>
                  </a:solidFill>
                </a:rPr>
                <a:t>7</a:t>
              </a:r>
            </a:p>
          </p:txBody>
        </p:sp>
        <p:sp>
          <p:nvSpPr>
            <p:cNvPr id="37894" name="Text Box 11"/>
            <p:cNvSpPr txBox="1">
              <a:spLocks noChangeArrowheads="1"/>
            </p:cNvSpPr>
            <p:nvPr/>
          </p:nvSpPr>
          <p:spPr bwMode="auto">
            <a:xfrm>
              <a:off x="839" y="2040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b="1">
                  <a:solidFill>
                    <a:srgbClr val="FF3300"/>
                  </a:solidFill>
                </a:rPr>
                <a:t>10</a:t>
              </a:r>
            </a:p>
          </p:txBody>
        </p:sp>
        <p:sp>
          <p:nvSpPr>
            <p:cNvPr id="37895" name="Line 12"/>
            <p:cNvSpPr>
              <a:spLocks noChangeShapeType="1"/>
            </p:cNvSpPr>
            <p:nvPr/>
          </p:nvSpPr>
          <p:spPr bwMode="auto">
            <a:xfrm>
              <a:off x="876" y="2099"/>
              <a:ext cx="13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3" y="-26988"/>
            <a:ext cx="11017251" cy="763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79388" y="-100013"/>
            <a:ext cx="8964612" cy="371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500" b="1"/>
              <a:t>八、考点</a:t>
            </a:r>
            <a:r>
              <a:rPr lang="en-US" altLang="zh-CN" sz="2500" b="1"/>
              <a:t>8</a:t>
            </a:r>
            <a:r>
              <a:rPr lang="zh-CN" altLang="en-US" sz="2500" b="1"/>
              <a:t>：</a:t>
            </a:r>
            <a:r>
              <a:rPr lang="zh-CN" altLang="en-US" sz="2500" b="1">
                <a:solidFill>
                  <a:srgbClr val="0000CC"/>
                </a:solidFill>
              </a:rPr>
              <a:t>比的应用</a:t>
            </a:r>
            <a:r>
              <a:rPr lang="zh-CN" altLang="en-US" sz="2500" b="1">
                <a:solidFill>
                  <a:srgbClr val="FF00FF"/>
                </a:solidFill>
              </a:rPr>
              <a:t>。（五）其他</a:t>
            </a:r>
          </a:p>
          <a:p>
            <a:pPr>
              <a:lnSpc>
                <a:spcPct val="150000"/>
              </a:lnSpc>
            </a:pPr>
            <a:r>
              <a:rPr lang="zh-CN" altLang="en-US" sz="2500" b="1">
                <a:solidFill>
                  <a:srgbClr val="FF00FF"/>
                </a:solidFill>
              </a:rPr>
              <a:t> </a:t>
            </a:r>
            <a:r>
              <a:rPr lang="zh-CN" altLang="en-US" sz="2500"/>
              <a:t>  </a:t>
            </a:r>
            <a:r>
              <a:rPr lang="en-US" altLang="zh-CN" sz="2500"/>
              <a:t>12</a:t>
            </a:r>
            <a:r>
              <a:rPr lang="zh-CN" altLang="en-US" sz="2500"/>
              <a:t>、王叔叔、李叔叔、刘叔叔三家共同在莲花村租了一套</a:t>
            </a:r>
          </a:p>
          <a:p>
            <a:pPr>
              <a:lnSpc>
                <a:spcPct val="150000"/>
              </a:lnSpc>
            </a:pPr>
            <a:r>
              <a:rPr lang="zh-CN" altLang="en-US" sz="2500"/>
              <a:t>        房子，共有三房一厅，每月要交物业管理费</a:t>
            </a:r>
            <a:r>
              <a:rPr lang="en-US" altLang="zh-CN" sz="2500"/>
              <a:t>210</a:t>
            </a:r>
            <a:r>
              <a:rPr lang="zh-CN" altLang="en-US" sz="2500"/>
              <a:t>元。</a:t>
            </a:r>
          </a:p>
          <a:p>
            <a:pPr>
              <a:lnSpc>
                <a:spcPct val="150000"/>
              </a:lnSpc>
            </a:pPr>
            <a:r>
              <a:rPr lang="zh-CN" altLang="en-US" sz="2500"/>
              <a:t>       这三家基本情况如下：</a:t>
            </a:r>
          </a:p>
          <a:p>
            <a:pPr>
              <a:lnSpc>
                <a:spcPct val="150000"/>
              </a:lnSpc>
            </a:pPr>
            <a:r>
              <a:rPr lang="zh-CN" altLang="en-US" sz="2500"/>
              <a:t>  （</a:t>
            </a:r>
            <a:r>
              <a:rPr lang="en-US" altLang="zh-CN" sz="2500"/>
              <a:t>1</a:t>
            </a:r>
            <a:r>
              <a:rPr lang="zh-CN" altLang="en-US" sz="2500"/>
              <a:t>）你认为怎样分摊管理费比较合理？（至少提出两种方案） </a:t>
            </a:r>
          </a:p>
          <a:p>
            <a:pPr>
              <a:lnSpc>
                <a:spcPct val="150000"/>
              </a:lnSpc>
            </a:pPr>
            <a:r>
              <a:rPr lang="zh-CN" altLang="en-US" sz="2500"/>
              <a:t>  （</a:t>
            </a:r>
            <a:r>
              <a:rPr lang="en-US" altLang="zh-CN" sz="2500"/>
              <a:t>2</a:t>
            </a:r>
            <a:r>
              <a:rPr lang="zh-CN" altLang="en-US" sz="2500"/>
              <a:t>）选择一种分摊方案算一算，每户应付管理费多少元？</a:t>
            </a:r>
          </a:p>
        </p:txBody>
      </p:sp>
      <p:graphicFrame>
        <p:nvGraphicFramePr>
          <p:cNvPr id="140386" name="Group 98"/>
          <p:cNvGraphicFramePr>
            <a:graphicFrameLocks noGrp="1"/>
          </p:cNvGraphicFramePr>
          <p:nvPr/>
        </p:nvGraphicFramePr>
        <p:xfrm>
          <a:off x="539750" y="4005263"/>
          <a:ext cx="8064500" cy="2499678"/>
        </p:xfrm>
        <a:graphic>
          <a:graphicData uri="http://schemas.openxmlformats.org/drawingml/2006/table">
            <a:tbl>
              <a:tblPr/>
              <a:tblGrid>
                <a:gridCol w="1368425"/>
                <a:gridCol w="863600"/>
                <a:gridCol w="1439863"/>
                <a:gridCol w="2305050"/>
                <a:gridCol w="208756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人口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月收入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住房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备注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王叔叔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3000</a:t>
                      </a:r>
                      <a:r>
                        <a:rPr kumimoji="0" lang="zh-CN" alt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</a:t>
                      </a:r>
                      <a:r>
                        <a:rPr kumimoji="0" lang="zh-CN" alt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号房</a:t>
                      </a:r>
                      <a:r>
                        <a:rPr kumimoji="0" lang="en-US" altLang="zh-CN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22</a:t>
                      </a:r>
                      <a:r>
                        <a:rPr kumimoji="0" lang="zh-CN" altLang="en-US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平方米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公用部分（含客厅、厨房、卫生间）</a:t>
                      </a: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42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平方米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李叔叔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4000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号房</a:t>
                      </a: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26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平方米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刘叔叔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3000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号房</a:t>
                      </a:r>
                      <a:r>
                        <a:rPr kumimoji="0" lang="en-US" altLang="zh-CN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22</a:t>
                      </a:r>
                      <a:r>
                        <a:rPr kumimoji="0" lang="zh-CN" altLang="en-US" sz="2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平方米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946" name="Line 55"/>
          <p:cNvSpPr>
            <a:spLocks noChangeShapeType="1"/>
          </p:cNvSpPr>
          <p:nvPr/>
        </p:nvSpPr>
        <p:spPr bwMode="auto">
          <a:xfrm>
            <a:off x="539750" y="4005263"/>
            <a:ext cx="1368425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47" name="Text Box 99"/>
          <p:cNvSpPr txBox="1">
            <a:spLocks noChangeArrowheads="1"/>
          </p:cNvSpPr>
          <p:nvPr/>
        </p:nvSpPr>
        <p:spPr bwMode="auto">
          <a:xfrm>
            <a:off x="539750" y="4149725"/>
            <a:ext cx="684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姓名</a:t>
            </a:r>
          </a:p>
        </p:txBody>
      </p:sp>
      <p:sp>
        <p:nvSpPr>
          <p:cNvPr id="38948" name="Text Box 100"/>
          <p:cNvSpPr txBox="1">
            <a:spLocks noChangeArrowheads="1"/>
          </p:cNvSpPr>
          <p:nvPr/>
        </p:nvSpPr>
        <p:spPr bwMode="auto">
          <a:xfrm>
            <a:off x="1258888" y="4005263"/>
            <a:ext cx="684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/>
              <a:t>项目</a:t>
            </a:r>
          </a:p>
        </p:txBody>
      </p:sp>
      <p:pic>
        <p:nvPicPr>
          <p:cNvPr id="140389" name="fc 黑白机经典游戏音乐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620375" y="71739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80)">
                                      <p:cBhvr>
                                        <p:cTn id="6" dur="381933" fill="hold"/>
                                        <p:tgtEl>
                                          <p:spTgt spid="140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0389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矩形 12"/>
          <p:cNvSpPr>
            <a:spLocks noChangeArrowheads="1"/>
          </p:cNvSpPr>
          <p:nvPr/>
        </p:nvSpPr>
        <p:spPr bwMode="auto">
          <a:xfrm>
            <a:off x="914400" y="1066800"/>
            <a:ext cx="79248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000"/>
              <a:t>甲乙丙三人合租一套三室一厅的房子</a:t>
            </a:r>
            <a:r>
              <a:rPr lang="en-US" altLang="zh-CN" sz="4000"/>
              <a:t>,</a:t>
            </a:r>
            <a:r>
              <a:rPr lang="zh-CN" altLang="zh-CN" sz="4000"/>
              <a:t>每月租金</a:t>
            </a:r>
            <a:r>
              <a:rPr lang="en-US" altLang="zh-CN" sz="4000"/>
              <a:t>1200</a:t>
            </a:r>
            <a:r>
              <a:rPr lang="zh-CN" altLang="zh-CN" sz="4000"/>
              <a:t>元</a:t>
            </a:r>
            <a:r>
              <a:rPr lang="en-US" altLang="zh-CN" sz="4000"/>
              <a:t>.</a:t>
            </a:r>
            <a:r>
              <a:rPr lang="zh-CN" altLang="zh-CN" sz="4000"/>
              <a:t>甲住的房间是</a:t>
            </a:r>
            <a:r>
              <a:rPr lang="en-US" altLang="zh-CN" sz="4000"/>
              <a:t>15</a:t>
            </a:r>
            <a:r>
              <a:rPr lang="zh-CN" altLang="zh-CN" sz="4000"/>
              <a:t>平方米</a:t>
            </a:r>
            <a:r>
              <a:rPr lang="en-US" altLang="zh-CN" sz="4000"/>
              <a:t>,</a:t>
            </a:r>
            <a:r>
              <a:rPr lang="zh-CN" altLang="zh-CN" sz="4000"/>
              <a:t>乙住的房间是</a:t>
            </a:r>
            <a:r>
              <a:rPr lang="en-US" altLang="zh-CN" sz="4000"/>
              <a:t>9</a:t>
            </a:r>
            <a:r>
              <a:rPr lang="zh-CN" altLang="zh-CN" sz="4000"/>
              <a:t>平方米，丙住的房间是</a:t>
            </a:r>
            <a:r>
              <a:rPr lang="en-US" altLang="zh-CN" sz="4000"/>
              <a:t>12</a:t>
            </a:r>
            <a:r>
              <a:rPr lang="zh-CN" altLang="zh-CN" sz="4000"/>
              <a:t>平方米，三个人按房间大小分摊，每个人各应付多少</a:t>
            </a:r>
            <a:r>
              <a:rPr lang="zh-CN" altLang="zh-CN"/>
              <a:t>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505200" y="1752600"/>
          <a:ext cx="457200" cy="1249363"/>
        </p:xfrm>
        <a:graphic>
          <a:graphicData uri="http://schemas.openxmlformats.org/presentationml/2006/ole">
            <p:oleObj spid="_x0000_s4098" name="Equation" r:id="rId3" imgW="139639" imgH="393529" progId="Equation.DSMT4">
              <p:embed/>
            </p:oleObj>
          </a:graphicData>
        </a:graphic>
      </p:graphicFrame>
      <p:graphicFrame>
        <p:nvGraphicFramePr>
          <p:cNvPr id="1027" name="Object 1"/>
          <p:cNvGraphicFramePr>
            <a:graphicFrameLocks noChangeAspect="1"/>
          </p:cNvGraphicFramePr>
          <p:nvPr/>
        </p:nvGraphicFramePr>
        <p:xfrm>
          <a:off x="2133600" y="2743200"/>
          <a:ext cx="457200" cy="1171575"/>
        </p:xfrm>
        <a:graphic>
          <a:graphicData uri="http://schemas.openxmlformats.org/presentationml/2006/ole">
            <p:oleObj spid="_x0000_s4099" name="Equation" r:id="rId4" imgW="152334" imgH="393529" progId="Equation.DSMT4">
              <p:embed/>
            </p:oleObj>
          </a:graphicData>
        </a:graphic>
      </p:graphicFrame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52400" y="838200"/>
            <a:ext cx="87630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en-US" sz="4000" b="1">
                <a:solidFill>
                  <a:srgbClr val="2E2E2E"/>
                </a:solidFill>
                <a:latin typeface="Microsoft Yahei" charset="0"/>
              </a:rPr>
              <a:t>甲乙丙</a:t>
            </a:r>
            <a:r>
              <a:rPr lang="en-US" altLang="zh-CN" sz="4000" b="1">
                <a:solidFill>
                  <a:srgbClr val="2E2E2E"/>
                </a:solidFill>
                <a:latin typeface="Microsoft Yahei" charset="0"/>
                <a:ea typeface="Microsoft Yahei" charset="0"/>
                <a:cs typeface="宋体" pitchFamily="2" charset="-122"/>
              </a:rPr>
              <a:t>3</a:t>
            </a:r>
            <a:r>
              <a:rPr lang="zh-CN" altLang="en-US" sz="4000" b="1">
                <a:solidFill>
                  <a:srgbClr val="2E2E2E"/>
                </a:solidFill>
                <a:latin typeface="Microsoft Yahei" charset="0"/>
              </a:rPr>
              <a:t>人和合租一套房子，房租为</a:t>
            </a:r>
            <a:endParaRPr lang="en-US" altLang="zh-CN" sz="4000" b="1">
              <a:solidFill>
                <a:srgbClr val="2E2E2E"/>
              </a:solidFill>
              <a:latin typeface="Microsoft Yahei" charset="0"/>
            </a:endParaRPr>
          </a:p>
          <a:p>
            <a:endParaRPr lang="en-US" altLang="zh-CN" sz="4000" b="1">
              <a:solidFill>
                <a:srgbClr val="2E2E2E"/>
              </a:solidFill>
              <a:latin typeface="Microsoft Yahei" charset="0"/>
            </a:endParaRPr>
          </a:p>
          <a:p>
            <a:r>
              <a:rPr lang="en-US" altLang="zh-CN" sz="4000" b="1">
                <a:solidFill>
                  <a:srgbClr val="2E2E2E"/>
                </a:solidFill>
                <a:latin typeface="Microsoft Yahei" charset="0"/>
              </a:rPr>
              <a:t>990,</a:t>
            </a:r>
            <a:r>
              <a:rPr lang="zh-CN" altLang="en-US" sz="4000" b="1">
                <a:solidFill>
                  <a:srgbClr val="2E2E2E"/>
                </a:solidFill>
                <a:latin typeface="Microsoft Yahei" charset="0"/>
              </a:rPr>
              <a:t>。甲住了      的时间就搬走了，</a:t>
            </a:r>
            <a:endParaRPr lang="en-US" altLang="zh-CN" sz="4000" b="1">
              <a:solidFill>
                <a:srgbClr val="2E2E2E"/>
              </a:solidFill>
              <a:latin typeface="Microsoft Yahei" charset="0"/>
            </a:endParaRPr>
          </a:p>
          <a:p>
            <a:endParaRPr lang="en-US" altLang="zh-CN" sz="4000" b="1">
              <a:solidFill>
                <a:srgbClr val="2E2E2E"/>
              </a:solidFill>
              <a:latin typeface="Microsoft Yahei" charset="0"/>
            </a:endParaRPr>
          </a:p>
          <a:p>
            <a:r>
              <a:rPr lang="zh-CN" altLang="en-US" sz="4000" b="1">
                <a:solidFill>
                  <a:srgbClr val="2E2E2E"/>
                </a:solidFill>
                <a:latin typeface="Microsoft Yahei" charset="0"/>
              </a:rPr>
              <a:t>乙住了         的时间也搬走了。</a:t>
            </a:r>
            <a:r>
              <a:rPr lang="zh-CN" altLang="en-US" sz="4000">
                <a:solidFill>
                  <a:srgbClr val="333333"/>
                </a:solidFill>
                <a:latin typeface="Microsoft Yahei" charset="0"/>
              </a:rPr>
              <a:t>丙住满了时间。</a:t>
            </a:r>
            <a:r>
              <a:rPr lang="en-US" altLang="zh-CN" sz="4000">
                <a:solidFill>
                  <a:srgbClr val="333333"/>
                </a:solidFill>
                <a:latin typeface="Microsoft Yahei" charset="0"/>
              </a:rPr>
              <a:t>3</a:t>
            </a:r>
            <a:r>
              <a:rPr lang="zh-CN" altLang="en-US" sz="4000">
                <a:solidFill>
                  <a:srgbClr val="333333"/>
                </a:solidFill>
                <a:latin typeface="Microsoft Yahei" charset="0"/>
              </a:rPr>
              <a:t>人应如何分摊房租才合理？</a:t>
            </a:r>
            <a:r>
              <a:rPr lang="zh-CN" altLang="en-US" sz="4000"/>
              <a:t> </a:t>
            </a:r>
          </a:p>
          <a:p>
            <a:endParaRPr lang="zh-CN" altLang="en-US" sz="2800"/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2209800" y="1447800"/>
          <a:ext cx="304800" cy="781050"/>
        </p:xfrm>
        <a:graphic>
          <a:graphicData uri="http://schemas.openxmlformats.org/presentationml/2006/ole">
            <p:oleObj spid="_x0000_s5122" name="Equation" r:id="rId3" imgW="152334" imgH="393529" progId="Equation.DSMT4">
              <p:embed/>
            </p:oleObj>
          </a:graphicData>
        </a:graphic>
      </p:graphicFrame>
      <p:graphicFrame>
        <p:nvGraphicFramePr>
          <p:cNvPr id="2051" name="Object 2"/>
          <p:cNvGraphicFramePr>
            <a:graphicFrameLocks noChangeAspect="1"/>
          </p:cNvGraphicFramePr>
          <p:nvPr/>
        </p:nvGraphicFramePr>
        <p:xfrm>
          <a:off x="5943600" y="1295400"/>
          <a:ext cx="381000" cy="1041400"/>
        </p:xfrm>
        <a:graphic>
          <a:graphicData uri="http://schemas.openxmlformats.org/presentationml/2006/ole">
            <p:oleObj spid="_x0000_s5123" name="Equation" r:id="rId4" imgW="139639" imgH="393529" progId="Equation.DSMT4">
              <p:embed/>
            </p:oleObj>
          </a:graphicData>
        </a:graphic>
      </p:graphicFrame>
      <p:graphicFrame>
        <p:nvGraphicFramePr>
          <p:cNvPr id="2052" name="Object 1"/>
          <p:cNvGraphicFramePr>
            <a:graphicFrameLocks noChangeAspect="1"/>
          </p:cNvGraphicFramePr>
          <p:nvPr/>
        </p:nvGraphicFramePr>
        <p:xfrm>
          <a:off x="3124200" y="2057400"/>
          <a:ext cx="296863" cy="1352550"/>
        </p:xfrm>
        <a:graphic>
          <a:graphicData uri="http://schemas.openxmlformats.org/presentationml/2006/ole">
            <p:oleObj spid="_x0000_s5124" name="Equation" r:id="rId5" imgW="152334" imgH="393529" progId="Equation.DSMT4">
              <p:embed/>
            </p:oleObj>
          </a:graphicData>
        </a:graphic>
      </p:graphicFrame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381000" y="1143000"/>
            <a:ext cx="2254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altLang="zh-CN" sz="1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endParaRPr lang="zh-CN" altLang="en-US"/>
          </a:p>
        </p:txBody>
      </p:sp>
      <p:sp>
        <p:nvSpPr>
          <p:cNvPr id="2054" name="矩形 8"/>
          <p:cNvSpPr>
            <a:spLocks noChangeArrowheads="1"/>
          </p:cNvSpPr>
          <p:nvPr/>
        </p:nvSpPr>
        <p:spPr bwMode="auto">
          <a:xfrm>
            <a:off x="762000" y="381000"/>
            <a:ext cx="7543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甲乙丙三人合租一套住房</a:t>
            </a:r>
            <a:r>
              <a:rPr lang="en-US" altLang="zh-CN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,</a:t>
            </a:r>
            <a:r>
              <a:rPr lang="zh-CN" altLang="en-US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甲付的</a:t>
            </a:r>
            <a:endParaRPr lang="en-US" altLang="zh-CN" sz="40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endParaRPr lang="en-US" altLang="zh-CN" sz="4000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zh-CN" altLang="en-US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钱的</a:t>
            </a:r>
            <a:r>
              <a:rPr lang="zh-CN" altLang="en-US" sz="4000"/>
              <a:t>       </a:t>
            </a:r>
            <a:r>
              <a:rPr lang="zh-CN" altLang="en-US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是乙付的钱的    也是丙付的钱的      ，丙比甲多付</a:t>
            </a:r>
            <a:r>
              <a:rPr lang="en-US" altLang="zh-CN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120</a:t>
            </a:r>
            <a:r>
              <a:rPr lang="zh-CN" altLang="en-US" sz="40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元，求这套房几元</a:t>
            </a:r>
            <a:r>
              <a:rPr lang="zh-CN" altLang="en-US" sz="72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？</a:t>
            </a:r>
            <a:r>
              <a:rPr lang="zh-CN" altLang="en-US" sz="6000"/>
              <a:t> </a:t>
            </a:r>
            <a:endParaRPr lang="zh-CN" altLang="en-US" sz="9600"/>
          </a:p>
          <a:p>
            <a:endParaRPr lang="zh-CN" altLang="en-US" sz="7200"/>
          </a:p>
          <a:p>
            <a:endParaRPr lang="zh-CN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矩形 2"/>
          <p:cNvSpPr>
            <a:spLocks noChangeArrowheads="1"/>
          </p:cNvSpPr>
          <p:nvPr/>
        </p:nvSpPr>
        <p:spPr bwMode="auto">
          <a:xfrm>
            <a:off x="1066800" y="914400"/>
            <a:ext cx="6096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b="1">
                <a:solidFill>
                  <a:srgbClr val="2E2E2E"/>
                </a:solidFill>
                <a:latin typeface="Microsoft Yahei" charset="0"/>
              </a:rPr>
              <a:t>江堤公园购票须知如下</a:t>
            </a:r>
            <a:r>
              <a:rPr lang="en-US" altLang="zh-CN" b="1">
                <a:solidFill>
                  <a:srgbClr val="2E2E2E"/>
                </a:solidFill>
                <a:latin typeface="Microsoft Yahei" charset="0"/>
                <a:ea typeface="Microsoft Yahei" charset="0"/>
                <a:cs typeface="宋体" pitchFamily="2" charset="-122"/>
              </a:rPr>
              <a:t>:</a:t>
            </a:r>
            <a:r>
              <a:rPr lang="zh-CN" altLang="en-US" b="1">
                <a:solidFill>
                  <a:srgbClr val="2E2E2E"/>
                </a:solidFill>
                <a:latin typeface="Microsoft Yahei" charset="0"/>
              </a:rPr>
              <a:t>购票须知</a:t>
            </a:r>
            <a:endParaRPr lang="zh-CN" altLang="en-US" sz="2800" b="1"/>
          </a:p>
          <a:p>
            <a:pPr eaLnBrk="0" hangingPunct="0"/>
            <a:r>
              <a:rPr lang="zh-CN" altLang="en-US" b="1">
                <a:solidFill>
                  <a:srgbClr val="2E2E2E"/>
                </a:solidFill>
              </a:rPr>
              <a:t>①</a:t>
            </a:r>
            <a:r>
              <a:rPr lang="zh-CN" altLang="en-US" b="1">
                <a:solidFill>
                  <a:srgbClr val="2E2E2E"/>
                </a:solidFill>
                <a:latin typeface="Microsoft Yahei" charset="0"/>
              </a:rPr>
              <a:t>游人凭票进门</a:t>
            </a:r>
            <a:r>
              <a:rPr lang="zh-CN" altLang="en-US" b="1">
                <a:solidFill>
                  <a:srgbClr val="2E2E2E"/>
                </a:solidFill>
              </a:rPr>
              <a:t>②</a:t>
            </a:r>
            <a:r>
              <a:rPr lang="zh-CN" altLang="en-US" b="1">
                <a:solidFill>
                  <a:srgbClr val="2E2E2E"/>
                </a:solidFill>
                <a:latin typeface="Microsoft Yahei" charset="0"/>
              </a:rPr>
              <a:t>儿童票每张</a:t>
            </a:r>
            <a:r>
              <a:rPr lang="en-US" altLang="zh-CN" b="1">
                <a:solidFill>
                  <a:srgbClr val="2E2E2E"/>
                </a:solidFill>
                <a:latin typeface="Microsoft Yahei" charset="0"/>
              </a:rPr>
              <a:t>10</a:t>
            </a:r>
            <a:r>
              <a:rPr lang="zh-CN" altLang="en-US" b="1">
                <a:solidFill>
                  <a:srgbClr val="2E2E2E"/>
                </a:solidFill>
                <a:latin typeface="Microsoft Yahei" charset="0"/>
              </a:rPr>
              <a:t>元</a:t>
            </a:r>
            <a:r>
              <a:rPr lang="zh-CN" altLang="en-US" b="1">
                <a:solidFill>
                  <a:srgbClr val="2E2E2E"/>
                </a:solidFill>
              </a:rPr>
              <a:t>③</a:t>
            </a:r>
            <a:r>
              <a:rPr lang="en-US" altLang="zh-CN" b="1">
                <a:solidFill>
                  <a:srgbClr val="2E2E2E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zh-CN" altLang="en-US" b="1">
                <a:solidFill>
                  <a:srgbClr val="2E2E2E"/>
                </a:solidFill>
                <a:latin typeface="Microsoft Yahei" charset="0"/>
              </a:rPr>
              <a:t>张开始可以享五分之一优惠</a:t>
            </a:r>
            <a:endParaRPr lang="zh-CN" altLang="en-US" sz="2800" b="1"/>
          </a:p>
          <a:p>
            <a:pPr eaLnBrk="0" hangingPunct="0"/>
            <a:r>
              <a:rPr lang="zh-CN" altLang="en-US" sz="2800" b="1">
                <a:solidFill>
                  <a:srgbClr val="333333"/>
                </a:solidFill>
                <a:latin typeface="Microsoft Yahei" charset="0"/>
              </a:rPr>
              <a:t>六一班</a:t>
            </a:r>
            <a:r>
              <a:rPr lang="en-US" altLang="zh-CN" sz="2800" b="1">
                <a:solidFill>
                  <a:srgbClr val="333333"/>
                </a:solidFill>
                <a:latin typeface="Microsoft Yahei" charset="0"/>
              </a:rPr>
              <a:t>36</a:t>
            </a:r>
            <a:r>
              <a:rPr lang="zh-CN" altLang="en-US" sz="2800" b="1">
                <a:solidFill>
                  <a:srgbClr val="333333"/>
                </a:solidFill>
                <a:latin typeface="Microsoft Yahei" charset="0"/>
              </a:rPr>
              <a:t>人去公园游玩，请你帮他们算一算，怎样购买门票最合算</a:t>
            </a:r>
            <a:r>
              <a:rPr lang="en-US" altLang="zh-CN" sz="2800" b="1">
                <a:solidFill>
                  <a:srgbClr val="333333"/>
                </a:solidFill>
                <a:latin typeface="Microsoft Yahei" charset="0"/>
              </a:rPr>
              <a:t>?</a:t>
            </a:r>
            <a:r>
              <a:rPr lang="zh-CN" altLang="en-US" sz="2800" b="1">
                <a:solidFill>
                  <a:srgbClr val="333333"/>
                </a:solidFill>
                <a:latin typeface="Microsoft Yahei" charset="0"/>
              </a:rPr>
              <a:t>可以少付多少钱</a:t>
            </a:r>
            <a:r>
              <a:rPr lang="en-US" altLang="zh-CN" sz="2800" b="1">
                <a:solidFill>
                  <a:srgbClr val="333333"/>
                </a:solidFill>
                <a:latin typeface="Microsoft Yahei" charset="0"/>
              </a:rPr>
              <a:t>?</a:t>
            </a:r>
            <a:endParaRPr lang="en-US" altLang="zh-CN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/>
          </p:cNvSpPr>
          <p:nvPr/>
        </p:nvSpPr>
        <p:spPr bwMode="auto">
          <a:xfrm>
            <a:off x="2438400" y="533400"/>
            <a:ext cx="4800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8998"/>
                    </a:srgbClr>
                  </a:outerShdw>
                </a:effectLst>
                <a:latin typeface="宋体"/>
                <a:ea typeface="宋体"/>
              </a:rPr>
              <a:t>快放暑假了！</a:t>
            </a:r>
          </a:p>
        </p:txBody>
      </p:sp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>
            <a:off x="2514600" y="2438400"/>
            <a:ext cx="5638800" cy="207168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楷体_GB2312"/>
              </a:rPr>
              <a:t>你准备做什么？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223000" y="6553200"/>
            <a:ext cx="2881313" cy="276225"/>
            <a:chOff x="0" y="0"/>
            <a:chExt cx="1815" cy="174"/>
          </a:xfrm>
        </p:grpSpPr>
        <p:pic>
          <p:nvPicPr>
            <p:cNvPr id="8197" name="Picture 56" descr="按扭1">
              <a:hlinkClick r:id="rId2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8" name="Picture 57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99" name="Picture 58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26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00" name="Picture 59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386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矩形 2"/>
          <p:cNvSpPr>
            <a:spLocks noChangeArrowheads="1"/>
          </p:cNvSpPr>
          <p:nvPr/>
        </p:nvSpPr>
        <p:spPr bwMode="auto">
          <a:xfrm>
            <a:off x="228600" y="762000"/>
            <a:ext cx="8382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000">
                <a:solidFill>
                  <a:srgbClr val="333333"/>
                </a:solidFill>
                <a:cs typeface="Arial" pitchFamily="34" charset="0"/>
              </a:rPr>
              <a:t>张强和朋友两人合伙做生意,张强出资1、8万元,朋友出资1,、2万元，半年后盈利2、5万元，张强和朋友应怎样分这笔钱？（用比例解）</a:t>
            </a:r>
            <a:r>
              <a:rPr lang="zh-CN" altLang="zh-CN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矩形 2"/>
          <p:cNvSpPr>
            <a:spLocks noChangeArrowheads="1"/>
          </p:cNvSpPr>
          <p:nvPr/>
        </p:nvSpPr>
        <p:spPr bwMode="auto">
          <a:xfrm>
            <a:off x="533400" y="685800"/>
            <a:ext cx="81534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000000"/>
                </a:solidFill>
                <a:latin typeface="Times New Roman" pitchFamily="18" charset="0"/>
              </a:rPr>
              <a:t>陈晓读一本书，第一天读了它的</a:t>
            </a:r>
            <a:r>
              <a:rPr lang="en-US" altLang="zh-CN" sz="4000" b="1">
                <a:solidFill>
                  <a:srgbClr val="000000"/>
                </a:solidFill>
                <a:latin typeface="Times New Roman" pitchFamily="18" charset="0"/>
              </a:rPr>
              <a:t>20%</a:t>
            </a:r>
            <a:r>
              <a:rPr lang="zh-CN" altLang="en-US" sz="4000" b="1">
                <a:solidFill>
                  <a:srgbClr val="000000"/>
                </a:solidFill>
                <a:latin typeface="Times New Roman" pitchFamily="18" charset="0"/>
              </a:rPr>
              <a:t>，第二天读了它的</a:t>
            </a:r>
            <a:r>
              <a:rPr lang="en-US" altLang="zh-CN" sz="4000" b="1">
                <a:solidFill>
                  <a:srgbClr val="000000"/>
                </a:solidFill>
                <a:latin typeface="Times New Roman" pitchFamily="18" charset="0"/>
              </a:rPr>
              <a:t>30%</a:t>
            </a:r>
            <a:r>
              <a:rPr lang="zh-CN" altLang="en-US" sz="4000" b="1">
                <a:solidFill>
                  <a:srgbClr val="000000"/>
                </a:solidFill>
                <a:latin typeface="Times New Roman" pitchFamily="18" charset="0"/>
              </a:rPr>
              <a:t>，第二天比第一天多读</a:t>
            </a:r>
            <a:r>
              <a:rPr lang="en-US" altLang="zh-CN" sz="4000" b="1">
                <a:solidFill>
                  <a:srgbClr val="000000"/>
                </a:solidFill>
                <a:latin typeface="Times New Roman" pitchFamily="18" charset="0"/>
              </a:rPr>
              <a:t>15</a:t>
            </a:r>
            <a:r>
              <a:rPr lang="zh-CN" altLang="en-US" sz="4000" b="1">
                <a:solidFill>
                  <a:srgbClr val="000000"/>
                </a:solidFill>
                <a:latin typeface="Times New Roman" pitchFamily="18" charset="0"/>
              </a:rPr>
              <a:t>页，陈晓第一天读了多少页？</a:t>
            </a:r>
            <a:endParaRPr lang="zh-CN" altLang="en-US" sz="4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0" y="620713"/>
            <a:ext cx="7740650" cy="1008062"/>
            <a:chOff x="1259632" y="2708920"/>
            <a:chExt cx="4320480" cy="1008112"/>
          </a:xfrm>
        </p:grpSpPr>
        <p:grpSp>
          <p:nvGrpSpPr>
            <p:cNvPr id="3" name="组合 1"/>
            <p:cNvGrpSpPr>
              <a:grpSpLocks/>
            </p:cNvGrpSpPr>
            <p:nvPr/>
          </p:nvGrpSpPr>
          <p:grpSpPr bwMode="auto">
            <a:xfrm>
              <a:off x="1259632" y="2708920"/>
              <a:ext cx="4320480" cy="995918"/>
              <a:chOff x="1020565" y="2996952"/>
              <a:chExt cx="2937927" cy="995918"/>
            </a:xfrm>
          </p:grpSpPr>
          <p:sp>
            <p:nvSpPr>
              <p:cNvPr id="3081" name="TextBox 2"/>
              <p:cNvSpPr txBox="1">
                <a:spLocks noChangeArrowheads="1"/>
              </p:cNvSpPr>
              <p:nvPr/>
            </p:nvSpPr>
            <p:spPr bwMode="auto">
              <a:xfrm>
                <a:off x="1020565" y="3284984"/>
                <a:ext cx="2937927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/>
                  <a:t>   </a:t>
                </a:r>
                <a:r>
                  <a:rPr lang="en-US" altLang="zh-CN" sz="4000"/>
                  <a:t>(              +           ) ×15 ×17</a:t>
                </a:r>
                <a:endParaRPr lang="zh-CN" altLang="en-US" sz="4000"/>
              </a:p>
            </p:txBody>
          </p:sp>
          <p:graphicFrame>
            <p:nvGraphicFramePr>
              <p:cNvPr id="3075" name="Object 2"/>
              <p:cNvGraphicFramePr>
                <a:graphicFrameLocks noChangeAspect="1"/>
              </p:cNvGraphicFramePr>
              <p:nvPr/>
            </p:nvGraphicFramePr>
            <p:xfrm>
              <a:off x="1314357" y="2996952"/>
              <a:ext cx="497853" cy="936104"/>
            </p:xfrm>
            <a:graphic>
              <a:graphicData uri="http://schemas.openxmlformats.org/presentationml/2006/ole">
                <p:oleObj spid="_x0000_s6147" name="Equation" r:id="rId3" imgW="203040" imgH="393480" progId="Equation.DSMT4">
                  <p:embed/>
                </p:oleObj>
              </a:graphicData>
            </a:graphic>
          </p:graphicFrame>
        </p:grpSp>
        <p:graphicFrame>
          <p:nvGraphicFramePr>
            <p:cNvPr id="3074" name="Object 3"/>
            <p:cNvGraphicFramePr>
              <a:graphicFrameLocks noChangeAspect="1"/>
            </p:cNvGraphicFramePr>
            <p:nvPr/>
          </p:nvGraphicFramePr>
          <p:xfrm>
            <a:off x="2915815" y="2708920"/>
            <a:ext cx="788455" cy="1008112"/>
          </p:xfrm>
          <a:graphic>
            <a:graphicData uri="http://schemas.openxmlformats.org/presentationml/2006/ole">
              <p:oleObj spid="_x0000_s6146" name="Equation" r:id="rId4" imgW="203040" imgH="393480" progId="Equation.DSMT4">
                <p:embed/>
              </p:oleObj>
            </a:graphicData>
          </a:graphic>
        </p:graphicFrame>
      </p:grpSp>
      <p:sp>
        <p:nvSpPr>
          <p:cNvPr id="3077" name="TextBox 12"/>
          <p:cNvSpPr txBox="1">
            <a:spLocks noChangeArrowheads="1"/>
          </p:cNvSpPr>
          <p:nvPr/>
        </p:nvSpPr>
        <p:spPr bwMode="auto">
          <a:xfrm>
            <a:off x="900113" y="2060575"/>
            <a:ext cx="4679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/>
              <a:t>125×96 ×0.3</a:t>
            </a:r>
            <a:endParaRPr lang="zh-CN" altLang="en-US" sz="4000"/>
          </a:p>
        </p:txBody>
      </p:sp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827088" y="3357563"/>
            <a:ext cx="576103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/>
              <a:t>36×2.8+32 ×5.6</a:t>
            </a:r>
            <a:endParaRPr lang="zh-CN" altLang="en-US" sz="4400"/>
          </a:p>
        </p:txBody>
      </p:sp>
      <p:sp>
        <p:nvSpPr>
          <p:cNvPr id="3079" name="TextBox 1"/>
          <p:cNvSpPr txBox="1">
            <a:spLocks noChangeArrowheads="1"/>
          </p:cNvSpPr>
          <p:nvPr/>
        </p:nvSpPr>
        <p:spPr bwMode="auto">
          <a:xfrm>
            <a:off x="457200" y="4648200"/>
            <a:ext cx="56880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/>
              <a:t>123×5.67+8.77 ×567</a:t>
            </a:r>
            <a:endParaRPr lang="zh-CN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/>
          </p:cNvSpPr>
          <p:nvPr/>
        </p:nvSpPr>
        <p:spPr bwMode="auto">
          <a:xfrm>
            <a:off x="685800" y="1219200"/>
            <a:ext cx="41910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华文新魏"/>
                <a:ea typeface="华文新魏"/>
              </a:rPr>
              <a:t>去旅游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背景图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113"/>
            <a:ext cx="91440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3"/>
          <p:cNvSpPr>
            <a:spLocks noChangeArrowheads="1" noChangeShapeType="1"/>
          </p:cNvSpPr>
          <p:nvPr/>
        </p:nvSpPr>
        <p:spPr bwMode="auto">
          <a:xfrm>
            <a:off x="1600200" y="3276600"/>
            <a:ext cx="5486400" cy="2286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>
              <a:defRPr/>
            </a:pPr>
            <a:r>
              <a:rPr lang="zh-CN" altLang="en-US" sz="3600" b="1">
                <a:ln w="9525" cmpd="sng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小组讨论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76300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2800">
                <a:ea typeface="楷体_GB2312" pitchFamily="49" charset="-122"/>
              </a:rPr>
              <a:t>       </a:t>
            </a:r>
            <a:r>
              <a:rPr lang="zh-CN" altLang="en-US" sz="2800">
                <a:ea typeface="楷体_GB2312" pitchFamily="49" charset="-122"/>
              </a:rPr>
              <a:t>快放暑假了，小明期待着假期与爸妈参加“北京五日游”。爸爸妈妈把这个旅游计划的设计任务交给了小明。同学们，你能帮小明设计一个旅游计划吗？</a:t>
            </a: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6223000" y="6553200"/>
            <a:ext cx="2881313" cy="276225"/>
            <a:chOff x="0" y="0"/>
            <a:chExt cx="1815" cy="174"/>
          </a:xfrm>
        </p:grpSpPr>
        <p:pic>
          <p:nvPicPr>
            <p:cNvPr id="10246" name="Picture 56" descr="按扭1">
              <a:hlinkClick r:id="rId3" action="ppaction://hlinkpres?slideindex=1&amp;slidetitle=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7" name="Picture 57" descr="按扭2">
              <a:hlinkClick r:id="" action="ppaction://hlinkshowjump?jump=previousslide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8" name="Picture 58" descr="按扭3">
              <a:hlinkClick r:id="" action="ppaction://hlinkshowjump?jump=nextslide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26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9" name="Picture 59" descr="按扭5">
              <a:hlinkClick r:id="" action="ppaction://hlinkshowjump?jump=endshow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86" y="0"/>
              <a:ext cx="42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0834" t="36153" r="5000"/>
          <a:stretch>
            <a:fillRect/>
          </a:stretch>
        </p:blipFill>
        <p:spPr bwMode="auto">
          <a:xfrm>
            <a:off x="0" y="1905000"/>
            <a:ext cx="9144000" cy="409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52400" y="0"/>
            <a:ext cx="85344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zh-CN" sz="28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zh-CN" sz="4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例</a:t>
            </a:r>
            <a:r>
              <a:rPr lang="en-US" altLang="zh-CN" sz="4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4800">
                <a:solidFill>
                  <a:srgbClr val="C00000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快放暑假了，小明期待着假期与爸妈参加</a:t>
            </a:r>
            <a:r>
              <a:rPr lang="zh-CN" altLang="en-US" sz="2800">
                <a:ea typeface="楷体_GB2312" pitchFamily="49" charset="-122"/>
              </a:rPr>
              <a:t>“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北京五日游</a:t>
            </a:r>
            <a:r>
              <a:rPr lang="zh-CN" altLang="en-US" sz="2800">
                <a:ea typeface="楷体_GB2312" pitchFamily="49" charset="-122"/>
              </a:rPr>
              <a:t>”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。爸爸妈妈把这个旅游计划的设计任务交给了小明。同学们，你能帮小明设计一个旅游计划吗？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 l="4546"/>
          <a:stretch>
            <a:fillRect/>
          </a:stretch>
        </p:blipFill>
        <p:spPr bwMode="auto">
          <a:xfrm>
            <a:off x="304800" y="0"/>
            <a:ext cx="8610600" cy="674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Group 2"/>
          <p:cNvGraphicFramePr>
            <a:graphicFrameLocks noGrp="1"/>
          </p:cNvGraphicFramePr>
          <p:nvPr>
            <p:ph/>
          </p:nvPr>
        </p:nvGraphicFramePr>
        <p:xfrm>
          <a:off x="114300" y="990600"/>
          <a:ext cx="9090025" cy="5372037"/>
        </p:xfrm>
        <a:graphic>
          <a:graphicData uri="http://schemas.openxmlformats.org/drawingml/2006/table">
            <a:tbl>
              <a:tblPr/>
              <a:tblGrid>
                <a:gridCol w="1894844"/>
                <a:gridCol w="1607351"/>
                <a:gridCol w="1607351"/>
                <a:gridCol w="1692292"/>
                <a:gridCol w="2288187"/>
              </a:tblGrid>
              <a:tr h="2446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住宿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交通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餐饮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市内交通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5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旅游景点门票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</a:t>
                      </a:r>
                      <a:r>
                        <a:rPr kumimoji="0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300</a:t>
                      </a: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CN" altLang="en-US" sz="3200" dirty="0" smtClean="0"/>
                        <a:t>成人单程</a:t>
                      </a:r>
                      <a:r>
                        <a:rPr lang="en-US" altLang="zh-CN" sz="3200" dirty="0" smtClean="0"/>
                        <a:t>260</a:t>
                      </a:r>
                      <a:r>
                        <a:rPr lang="zh-CN" altLang="en-US" sz="3200" dirty="0" smtClean="0"/>
                        <a:t>元；儿童半票．</a:t>
                      </a:r>
                      <a:endParaRPr kumimoji="0" lang="zh-CN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</a:t>
                      </a:r>
                      <a:r>
                        <a:rPr kumimoji="0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300</a:t>
                      </a: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每日</a:t>
                      </a:r>
                      <a:r>
                        <a:rPr kumimoji="0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8</a:t>
                      </a: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0元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成人每人2</a:t>
                      </a:r>
                      <a:r>
                        <a:rPr kumimoji="0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8</a:t>
                      </a: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0元，学生</a:t>
                      </a:r>
                      <a:r>
                        <a:rPr kumimoji="0" lang="en-US" altLang="zh-CN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150</a:t>
                      </a:r>
                      <a:r>
                        <a:rPr kumimoji="0" lang="zh-CN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元，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3334" name="Text Box 33"/>
          <p:cNvSpPr txBox="1">
            <a:spLocks noChangeArrowheads="1"/>
          </p:cNvSpPr>
          <p:nvPr/>
        </p:nvSpPr>
        <p:spPr bwMode="auto">
          <a:xfrm>
            <a:off x="254000" y="390525"/>
            <a:ext cx="70437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/>
              <a:t>他们在北京的主要开支预计有以下几项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1577</Words>
  <PresentationFormat>全屏显示(4:3)</PresentationFormat>
  <Paragraphs>181</Paragraphs>
  <Slides>42</Slides>
  <Notes>0</Notes>
  <HiddenSlides>0</HiddenSlides>
  <MMClips>1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5" baseType="lpstr">
      <vt:lpstr>Office 主题</vt:lpstr>
      <vt:lpstr>默认设计模板</vt:lpstr>
      <vt:lpstr>MathType 6.0 Equation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1</cp:revision>
  <dcterms:created xsi:type="dcterms:W3CDTF">2015-07-13T05:45:44Z</dcterms:created>
  <dcterms:modified xsi:type="dcterms:W3CDTF">2015-07-13T05:49:42Z</dcterms:modified>
</cp:coreProperties>
</file>