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697" r:id="rId3"/>
    <p:sldId id="713" r:id="rId4"/>
    <p:sldId id="691" r:id="rId5"/>
    <p:sldId id="704" r:id="rId7"/>
    <p:sldId id="706" r:id="rId8"/>
    <p:sldId id="707" r:id="rId9"/>
    <p:sldId id="714" r:id="rId10"/>
    <p:sldId id="695" r:id="rId11"/>
    <p:sldId id="718" r:id="rId12"/>
    <p:sldId id="715" r:id="rId13"/>
    <p:sldId id="716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CC9900"/>
    <a:srgbClr val="FFFF00"/>
    <a:srgbClr val="CCCC00"/>
    <a:srgbClr val="FF99CC"/>
    <a:srgbClr val="9933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000"/>
    <p:restoredTop sz="91202"/>
  </p:normalViewPr>
  <p:slideViewPr>
    <p:cSldViewPr snapToGrid="0" showGuides="1">
      <p:cViewPr varScale="1">
        <p:scale>
          <a:sx n="63" d="100"/>
          <a:sy n="63" d="100"/>
        </p:scale>
        <p:origin x="-828" y="-132"/>
      </p:cViewPr>
      <p:guideLst>
        <p:guide orient="horz" pos="935"/>
        <p:guide pos="6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74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4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eaLnBrk="1" hangingPunct="1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4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75A8F9A-3AA6-4971-A719-271183DA1158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b="0" dirty="0">
                <a:ea typeface="宋体" panose="02010600030101010101" pitchFamily="2" charset="-122"/>
              </a:rPr>
            </a:fld>
            <a:endParaRPr lang="en-US" altLang="zh-CN" sz="1200" b="0" dirty="0">
              <a:ea typeface="宋体" panose="02010600030101010101" pitchFamily="2" charset="-122"/>
            </a:endParaRPr>
          </a:p>
        </p:txBody>
      </p:sp>
      <p:sp>
        <p:nvSpPr>
          <p:cNvPr id="614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b="0" dirty="0">
                <a:ea typeface="宋体" panose="02010600030101010101" pitchFamily="2" charset="-122"/>
              </a:rPr>
            </a:fld>
            <a:endParaRPr lang="en-US" altLang="zh-CN" sz="1200" b="0" dirty="0">
              <a:ea typeface="宋体" panose="02010600030101010101" pitchFamily="2" charset="-122"/>
            </a:endParaRPr>
          </a:p>
        </p:txBody>
      </p:sp>
      <p:sp>
        <p:nvSpPr>
          <p:cNvPr id="819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b="0" dirty="0">
                <a:ea typeface="宋体" panose="02010600030101010101" pitchFamily="2" charset="-122"/>
              </a:rPr>
            </a:fld>
            <a:endParaRPr lang="en-US" altLang="zh-CN" sz="1200" b="0" dirty="0">
              <a:ea typeface="宋体" panose="02010600030101010101" pitchFamily="2" charset="-122"/>
            </a:endParaRPr>
          </a:p>
        </p:txBody>
      </p:sp>
      <p:sp>
        <p:nvSpPr>
          <p:cNvPr id="1024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b="0" dirty="0">
                <a:ea typeface="宋体" panose="02010600030101010101" pitchFamily="2" charset="-122"/>
              </a:rPr>
            </a:fld>
            <a:endParaRPr lang="en-US" altLang="zh-CN" sz="1200" b="0" dirty="0">
              <a:ea typeface="宋体" panose="02010600030101010101" pitchFamily="2" charset="-122"/>
            </a:endParaRPr>
          </a:p>
        </p:txBody>
      </p:sp>
      <p:sp>
        <p:nvSpPr>
          <p:cNvPr id="1229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400" b="0" smtClean="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b="0" smtClean="0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b="0" smtClean="0"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95C035-CDC9-464F-ACB2-97B13B9AF34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20150" cy="5916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Picture 3" descr="drawsim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550641">
            <a:off x="2627313" y="2636838"/>
            <a:ext cx="3257550" cy="3314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Text Box 4"/>
          <p:cNvSpPr txBox="1"/>
          <p:nvPr/>
        </p:nvSpPr>
        <p:spPr>
          <a:xfrm rot="-468834">
            <a:off x="1065213" y="3184525"/>
            <a:ext cx="6592887" cy="1189038"/>
          </a:xfrm>
          <a:prstGeom prst="rect">
            <a:avLst/>
          </a:prstGeom>
          <a:noFill/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7200" b="1" dirty="0">
                <a:solidFill>
                  <a:schemeClr val="bg1"/>
                </a:solidFill>
                <a:ea typeface="华文新魏" pitchFamily="2" charset="-122"/>
              </a:rPr>
              <a:t>用比例解决问题</a:t>
            </a:r>
            <a:endParaRPr lang="zh-CN" altLang="en-US" sz="7200" b="1" dirty="0">
              <a:solidFill>
                <a:schemeClr val="bg1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文本框 1"/>
          <p:cNvSpPr txBox="1"/>
          <p:nvPr/>
        </p:nvSpPr>
        <p:spPr>
          <a:xfrm>
            <a:off x="1898650" y="541338"/>
            <a:ext cx="52895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ea typeface="楷体_GB2312" pitchFamily="49" charset="-122"/>
              </a:rPr>
              <a:t>用比例解答下面各题。</a:t>
            </a:r>
            <a:endParaRPr lang="zh-CN" altLang="en-US" sz="3600" b="1" dirty="0">
              <a:solidFill>
                <a:srgbClr val="0070C0"/>
              </a:solidFill>
              <a:ea typeface="楷体_GB2312" pitchFamily="49" charset="-122"/>
            </a:endParaRPr>
          </a:p>
        </p:txBody>
      </p:sp>
      <p:sp>
        <p:nvSpPr>
          <p:cNvPr id="16387" name="文本框 2"/>
          <p:cNvSpPr txBox="1"/>
          <p:nvPr/>
        </p:nvSpPr>
        <p:spPr>
          <a:xfrm>
            <a:off x="639763" y="1047750"/>
            <a:ext cx="7807325" cy="600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ea typeface="楷体_GB2312" pitchFamily="49" charset="-122"/>
              </a:rPr>
              <a:t>1</a:t>
            </a:r>
            <a:r>
              <a:rPr lang="zh-CN" altLang="en-US" b="1" dirty="0">
                <a:ea typeface="楷体_GB2312" pitchFamily="49" charset="-122"/>
              </a:rPr>
              <a:t>、同学们做操，每行</a:t>
            </a:r>
            <a:r>
              <a:rPr lang="en-US" altLang="zh-CN" b="1" dirty="0">
                <a:ea typeface="楷体_GB2312" pitchFamily="49" charset="-122"/>
              </a:rPr>
              <a:t>12</a:t>
            </a:r>
            <a:r>
              <a:rPr lang="zh-CN" altLang="en-US" b="1" dirty="0">
                <a:ea typeface="楷体_GB2312" pitchFamily="49" charset="-122"/>
              </a:rPr>
              <a:t>人可站</a:t>
            </a:r>
            <a:r>
              <a:rPr lang="en-US" altLang="zh-CN" b="1" dirty="0">
                <a:ea typeface="楷体_GB2312" pitchFamily="49" charset="-122"/>
              </a:rPr>
              <a:t>80</a:t>
            </a:r>
            <a:r>
              <a:rPr lang="zh-CN" altLang="en-US" b="1" dirty="0">
                <a:ea typeface="楷体_GB2312" pitchFamily="49" charset="-122"/>
              </a:rPr>
              <a:t>行，如果每行站</a:t>
            </a:r>
            <a:r>
              <a:rPr lang="en-US" altLang="zh-CN" b="1" dirty="0">
                <a:ea typeface="楷体_GB2312" pitchFamily="49" charset="-122"/>
              </a:rPr>
              <a:t>15</a:t>
            </a:r>
            <a:r>
              <a:rPr lang="zh-CN" altLang="en-US" b="1" dirty="0">
                <a:ea typeface="楷体_GB2312" pitchFamily="49" charset="-122"/>
              </a:rPr>
              <a:t>人，可站多少行？</a:t>
            </a:r>
            <a:endParaRPr lang="en-US" altLang="zh-CN" b="1" dirty="0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b="1" dirty="0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ea typeface="楷体_GB2312" pitchFamily="49" charset="-122"/>
              </a:rPr>
              <a:t>2</a:t>
            </a:r>
            <a:r>
              <a:rPr lang="zh-CN" altLang="en-US" b="1" dirty="0">
                <a:ea typeface="楷体_GB2312" pitchFamily="49" charset="-122"/>
              </a:rPr>
              <a:t>、车队向灾区运送一批救物资，去时每小时行</a:t>
            </a:r>
            <a:r>
              <a:rPr lang="en-US" altLang="zh-CN" b="1" dirty="0">
                <a:ea typeface="楷体_GB2312" pitchFamily="49" charset="-122"/>
              </a:rPr>
              <a:t>60</a:t>
            </a:r>
            <a:r>
              <a:rPr lang="zh-CN" altLang="en-US" b="1" dirty="0">
                <a:ea typeface="楷体_GB2312" pitchFamily="49" charset="-122"/>
              </a:rPr>
              <a:t>千米，</a:t>
            </a:r>
            <a:r>
              <a:rPr lang="en-US" altLang="zh-CN" b="1" dirty="0">
                <a:ea typeface="楷体_GB2312" pitchFamily="49" charset="-122"/>
              </a:rPr>
              <a:t>6.5</a:t>
            </a:r>
            <a:r>
              <a:rPr lang="zh-CN" altLang="en-US" b="1" dirty="0">
                <a:ea typeface="楷体_GB2312" pitchFamily="49" charset="-122"/>
              </a:rPr>
              <a:t>小时到达灾区。加来时每小时行</a:t>
            </a:r>
            <a:r>
              <a:rPr lang="en-US" altLang="zh-CN" b="1" dirty="0">
                <a:ea typeface="楷体_GB2312" pitchFamily="49" charset="-122"/>
              </a:rPr>
              <a:t>78</a:t>
            </a:r>
            <a:r>
              <a:rPr lang="zh-CN" altLang="en-US" b="1" dirty="0">
                <a:ea typeface="楷体_GB2312" pitchFamily="49" charset="-122"/>
              </a:rPr>
              <a:t>千米，多长时间能够返回出发点？</a:t>
            </a: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（书</a:t>
            </a:r>
            <a:r>
              <a:rPr lang="en-US" altLang="zh-CN" b="1" dirty="0">
                <a:solidFill>
                  <a:srgbClr val="FF3300"/>
                </a:solidFill>
                <a:ea typeface="楷体_GB2312" pitchFamily="49" charset="-122"/>
              </a:rPr>
              <a:t>P62</a:t>
            </a: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第</a:t>
            </a:r>
            <a:r>
              <a:rPr lang="en-US" altLang="zh-CN" b="1" dirty="0">
                <a:solidFill>
                  <a:srgbClr val="FF3300"/>
                </a:solidFill>
                <a:ea typeface="楷体_GB2312" pitchFamily="49" charset="-122"/>
              </a:rPr>
              <a:t>7</a:t>
            </a: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题）</a:t>
            </a:r>
            <a:endParaRPr lang="en-US" altLang="zh-CN" b="1" dirty="0">
              <a:solidFill>
                <a:srgbClr val="FF3300"/>
              </a:solidFill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b="1" dirty="0">
              <a:solidFill>
                <a:srgbClr val="FF3300"/>
              </a:solidFill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ea typeface="楷体_GB2312" pitchFamily="49" charset="-122"/>
              </a:rPr>
              <a:t>3</a:t>
            </a:r>
            <a:r>
              <a:rPr lang="zh-CN" altLang="en-US" b="1" dirty="0">
                <a:ea typeface="楷体_GB2312" pitchFamily="49" charset="-122"/>
              </a:rPr>
              <a:t>、小兰的身高</a:t>
            </a:r>
            <a:r>
              <a:rPr lang="en-US" altLang="zh-CN" b="1" dirty="0">
                <a:ea typeface="楷体_GB2312" pitchFamily="49" charset="-122"/>
              </a:rPr>
              <a:t>1.5</a:t>
            </a:r>
            <a:r>
              <a:rPr lang="zh-CN" altLang="en-US" b="1" dirty="0">
                <a:ea typeface="楷体_GB2312" pitchFamily="49" charset="-122"/>
              </a:rPr>
              <a:t>米，她的影长是</a:t>
            </a:r>
            <a:r>
              <a:rPr lang="en-US" altLang="zh-CN" b="1" dirty="0">
                <a:ea typeface="楷体_GB2312" pitchFamily="49" charset="-122"/>
              </a:rPr>
              <a:t>2.4</a:t>
            </a:r>
            <a:r>
              <a:rPr lang="zh-CN" altLang="en-US" b="1" dirty="0">
                <a:ea typeface="楷体_GB2312" pitchFamily="49" charset="-122"/>
              </a:rPr>
              <a:t>米。如果同一时间，同一地点测得一棵树影子长</a:t>
            </a:r>
            <a:r>
              <a:rPr lang="en-US" altLang="zh-CN" b="1" dirty="0">
                <a:ea typeface="楷体_GB2312" pitchFamily="49" charset="-122"/>
              </a:rPr>
              <a:t>4</a:t>
            </a:r>
            <a:r>
              <a:rPr lang="zh-CN" altLang="en-US" b="1" dirty="0">
                <a:ea typeface="楷体_GB2312" pitchFamily="49" charset="-122"/>
              </a:rPr>
              <a:t>米，这棵树有多高？</a:t>
            </a: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（书</a:t>
            </a:r>
            <a:r>
              <a:rPr lang="en-US" altLang="zh-CN" b="1" dirty="0">
                <a:solidFill>
                  <a:srgbClr val="FF3300"/>
                </a:solidFill>
                <a:ea typeface="楷体_GB2312" pitchFamily="49" charset="-122"/>
              </a:rPr>
              <a:t>P62</a:t>
            </a: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第</a:t>
            </a:r>
            <a:r>
              <a:rPr lang="en-US" altLang="zh-CN" b="1" dirty="0">
                <a:solidFill>
                  <a:srgbClr val="FF3300"/>
                </a:solidFill>
                <a:ea typeface="楷体_GB2312" pitchFamily="49" charset="-122"/>
              </a:rPr>
              <a:t>3</a:t>
            </a: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题）</a:t>
            </a:r>
            <a:endParaRPr lang="en-US" altLang="zh-CN" b="1" dirty="0">
              <a:solidFill>
                <a:srgbClr val="FF3300"/>
              </a:solidFill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b="1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文本框 1"/>
          <p:cNvSpPr txBox="1"/>
          <p:nvPr/>
        </p:nvSpPr>
        <p:spPr>
          <a:xfrm>
            <a:off x="1898650" y="541338"/>
            <a:ext cx="52895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ea typeface="楷体_GB2312" pitchFamily="49" charset="-122"/>
              </a:rPr>
              <a:t>用比例解答下面各题。</a:t>
            </a:r>
            <a:endParaRPr lang="zh-CN" altLang="en-US" sz="3600" b="1" dirty="0">
              <a:solidFill>
                <a:srgbClr val="0070C0"/>
              </a:solidFill>
              <a:ea typeface="楷体_GB2312" pitchFamily="49" charset="-122"/>
            </a:endParaRPr>
          </a:p>
        </p:txBody>
      </p:sp>
      <p:sp>
        <p:nvSpPr>
          <p:cNvPr id="17411" name="文本框 2"/>
          <p:cNvSpPr txBox="1"/>
          <p:nvPr/>
        </p:nvSpPr>
        <p:spPr>
          <a:xfrm>
            <a:off x="639763" y="1611313"/>
            <a:ext cx="7807325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ea typeface="楷体_GB2312" pitchFamily="49" charset="-122"/>
              </a:rPr>
              <a:t>4</a:t>
            </a:r>
            <a:r>
              <a:rPr lang="zh-CN" altLang="en-US" b="1" dirty="0">
                <a:ea typeface="楷体_GB2312" pitchFamily="49" charset="-122"/>
              </a:rPr>
              <a:t>、用边长</a:t>
            </a:r>
            <a:r>
              <a:rPr lang="en-US" altLang="zh-CN" b="1" dirty="0">
                <a:ea typeface="楷体_GB2312" pitchFamily="49" charset="-122"/>
              </a:rPr>
              <a:t>30</a:t>
            </a:r>
            <a:r>
              <a:rPr lang="zh-CN" altLang="en-US" b="1" dirty="0">
                <a:ea typeface="楷体_GB2312" pitchFamily="49" charset="-122"/>
              </a:rPr>
              <a:t>厘米的方砖给教室铺地，需要</a:t>
            </a:r>
            <a:r>
              <a:rPr lang="en-US" altLang="zh-CN" b="1" dirty="0">
                <a:ea typeface="楷体_GB2312" pitchFamily="49" charset="-122"/>
              </a:rPr>
              <a:t>2000</a:t>
            </a:r>
            <a:r>
              <a:rPr lang="zh-CN" altLang="en-US" b="1" dirty="0">
                <a:ea typeface="楷体_GB2312" pitchFamily="49" charset="-122"/>
              </a:rPr>
              <a:t>块；如果改用边长</a:t>
            </a:r>
            <a:r>
              <a:rPr lang="en-US" altLang="zh-CN" b="1" dirty="0">
                <a:ea typeface="楷体_GB2312" pitchFamily="49" charset="-122"/>
              </a:rPr>
              <a:t>40</a:t>
            </a:r>
            <a:r>
              <a:rPr lang="zh-CN" altLang="en-US" b="1" dirty="0">
                <a:ea typeface="楷体_GB2312" pitchFamily="49" charset="-122"/>
              </a:rPr>
              <a:t>厘米的方砖铺地，需要多少块？</a:t>
            </a:r>
            <a:endParaRPr lang="en-US" altLang="zh-CN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4"/>
          <p:cNvSpPr txBox="1"/>
          <p:nvPr/>
        </p:nvSpPr>
        <p:spPr>
          <a:xfrm>
            <a:off x="165100" y="1889125"/>
            <a:ext cx="9045575" cy="28035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ea typeface="楷体_GB2312" pitchFamily="49" charset="-122"/>
              </a:rPr>
              <a:t>在书的总数、包数和每包本数中，</a:t>
            </a:r>
            <a:endParaRPr lang="zh-CN" altLang="en-US" b="1" dirty="0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(             )</a:t>
            </a:r>
            <a:r>
              <a:rPr lang="zh-CN" altLang="en-US" b="1" dirty="0">
                <a:ea typeface="楷体_GB2312" pitchFamily="49" charset="-122"/>
              </a:rPr>
              <a:t>一定，</a:t>
            </a:r>
            <a:r>
              <a:rPr lang="en-US" altLang="zh-CN" b="1">
                <a:ea typeface="楷体_GB2312" pitchFamily="49" charset="-122"/>
              </a:rPr>
              <a:t>(        )</a:t>
            </a:r>
            <a:r>
              <a:rPr lang="zh-CN" altLang="en-US" b="1" dirty="0">
                <a:ea typeface="楷体_GB2312" pitchFamily="49" charset="-122"/>
              </a:rPr>
              <a:t>与</a:t>
            </a:r>
            <a:r>
              <a:rPr lang="en-US" altLang="zh-CN" b="1">
                <a:ea typeface="楷体_GB2312" pitchFamily="49" charset="-122"/>
              </a:rPr>
              <a:t>(              )</a:t>
            </a:r>
            <a:r>
              <a:rPr lang="zh-CN" altLang="en-US" b="1" dirty="0">
                <a:ea typeface="楷体_GB2312" pitchFamily="49" charset="-122"/>
              </a:rPr>
              <a:t>成</a:t>
            </a:r>
            <a:r>
              <a:rPr lang="en-US" altLang="zh-CN" b="1">
                <a:ea typeface="楷体_GB2312" pitchFamily="49" charset="-122"/>
              </a:rPr>
              <a:t>(     )</a:t>
            </a:r>
            <a:r>
              <a:rPr lang="zh-CN" altLang="en-US" b="1" dirty="0">
                <a:ea typeface="楷体_GB2312" pitchFamily="49" charset="-122"/>
              </a:rPr>
              <a:t>比例。</a:t>
            </a:r>
            <a:endParaRPr lang="en-US" altLang="zh-CN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(       )</a:t>
            </a:r>
            <a:r>
              <a:rPr lang="zh-CN" altLang="en-US" b="1" dirty="0">
                <a:ea typeface="楷体_GB2312" pitchFamily="49" charset="-122"/>
              </a:rPr>
              <a:t>一定，</a:t>
            </a:r>
            <a:r>
              <a:rPr lang="en-US" altLang="zh-CN" b="1">
                <a:ea typeface="楷体_GB2312" pitchFamily="49" charset="-122"/>
              </a:rPr>
              <a:t>(              )</a:t>
            </a:r>
            <a:r>
              <a:rPr lang="zh-CN" altLang="en-US" b="1" dirty="0">
                <a:ea typeface="楷体_GB2312" pitchFamily="49" charset="-122"/>
              </a:rPr>
              <a:t>与</a:t>
            </a:r>
            <a:r>
              <a:rPr lang="en-US" altLang="zh-CN" b="1">
                <a:ea typeface="楷体_GB2312" pitchFamily="49" charset="-122"/>
              </a:rPr>
              <a:t>(              )</a:t>
            </a:r>
            <a:r>
              <a:rPr lang="zh-CN" altLang="en-US" b="1" dirty="0">
                <a:ea typeface="楷体_GB2312" pitchFamily="49" charset="-122"/>
              </a:rPr>
              <a:t>成</a:t>
            </a:r>
            <a:r>
              <a:rPr lang="en-US" altLang="zh-CN" b="1">
                <a:ea typeface="楷体_GB2312" pitchFamily="49" charset="-122"/>
              </a:rPr>
              <a:t>(     )</a:t>
            </a:r>
            <a:r>
              <a:rPr lang="zh-CN" altLang="en-US" b="1" dirty="0">
                <a:ea typeface="楷体_GB2312" pitchFamily="49" charset="-122"/>
              </a:rPr>
              <a:t>比例。</a:t>
            </a:r>
            <a:endParaRPr lang="en-US" altLang="zh-CN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(             )</a:t>
            </a:r>
            <a:r>
              <a:rPr lang="zh-CN" altLang="en-US" b="1" dirty="0">
                <a:ea typeface="楷体_GB2312" pitchFamily="49" charset="-122"/>
              </a:rPr>
              <a:t>一定，</a:t>
            </a:r>
            <a:r>
              <a:rPr lang="en-US" altLang="zh-CN" b="1">
                <a:ea typeface="楷体_GB2312" pitchFamily="49" charset="-122"/>
              </a:rPr>
              <a:t>(              )</a:t>
            </a:r>
            <a:r>
              <a:rPr lang="zh-CN" altLang="en-US" b="1" dirty="0">
                <a:ea typeface="楷体_GB2312" pitchFamily="49" charset="-122"/>
              </a:rPr>
              <a:t>与</a:t>
            </a:r>
            <a:r>
              <a:rPr lang="en-US" altLang="zh-CN" b="1">
                <a:ea typeface="楷体_GB2312" pitchFamily="49" charset="-122"/>
              </a:rPr>
              <a:t>(         )</a:t>
            </a:r>
            <a:r>
              <a:rPr lang="zh-CN" altLang="en-US" b="1" dirty="0">
                <a:ea typeface="楷体_GB2312" pitchFamily="49" charset="-122"/>
              </a:rPr>
              <a:t>成</a:t>
            </a:r>
            <a:r>
              <a:rPr lang="en-US" altLang="zh-CN" b="1">
                <a:ea typeface="楷体_GB2312" pitchFamily="49" charset="-122"/>
              </a:rPr>
              <a:t>(     )</a:t>
            </a:r>
            <a:r>
              <a:rPr lang="zh-CN" altLang="en-US" b="1" dirty="0">
                <a:ea typeface="楷体_GB2312" pitchFamily="49" charset="-122"/>
              </a:rPr>
              <a:t>比例</a:t>
            </a:r>
            <a:endParaRPr lang="zh-CN" altLang="en-US" b="1" dirty="0">
              <a:ea typeface="楷体_GB2312" pitchFamily="49" charset="-122"/>
            </a:endParaRPr>
          </a:p>
        </p:txBody>
      </p:sp>
      <p:sp>
        <p:nvSpPr>
          <p:cNvPr id="688133" name="Text Box 5"/>
          <p:cNvSpPr txBox="1"/>
          <p:nvPr/>
        </p:nvSpPr>
        <p:spPr>
          <a:xfrm>
            <a:off x="-68262" y="2620963"/>
            <a:ext cx="2246312" cy="57943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书的总数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88134" name="Text Box 6"/>
          <p:cNvSpPr txBox="1"/>
          <p:nvPr/>
        </p:nvSpPr>
        <p:spPr>
          <a:xfrm>
            <a:off x="3230563" y="2682875"/>
            <a:ext cx="1131887" cy="58578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包数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88135" name="Text Box 7"/>
          <p:cNvSpPr txBox="1"/>
          <p:nvPr/>
        </p:nvSpPr>
        <p:spPr>
          <a:xfrm>
            <a:off x="4718050" y="2697163"/>
            <a:ext cx="1974850" cy="5873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每包本数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88136" name="Text Box 8"/>
          <p:cNvSpPr txBox="1"/>
          <p:nvPr/>
        </p:nvSpPr>
        <p:spPr>
          <a:xfrm>
            <a:off x="6870700" y="2655888"/>
            <a:ext cx="1131888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反</a:t>
            </a:r>
            <a:endParaRPr lang="zh-CN" altLang="en-US" sz="3600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88137" name="Text Box 9"/>
          <p:cNvSpPr txBox="1"/>
          <p:nvPr/>
        </p:nvSpPr>
        <p:spPr>
          <a:xfrm>
            <a:off x="241300" y="3424238"/>
            <a:ext cx="1131888" cy="5873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包数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88140" name="Text Box 12"/>
          <p:cNvSpPr txBox="1"/>
          <p:nvPr/>
        </p:nvSpPr>
        <p:spPr>
          <a:xfrm>
            <a:off x="6913563" y="3379788"/>
            <a:ext cx="1131887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正</a:t>
            </a:r>
            <a:endParaRPr lang="zh-CN" altLang="en-US" sz="3600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88144" name="Text Box 16"/>
          <p:cNvSpPr txBox="1"/>
          <p:nvPr/>
        </p:nvSpPr>
        <p:spPr>
          <a:xfrm>
            <a:off x="6986588" y="4062413"/>
            <a:ext cx="1131887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正</a:t>
            </a:r>
            <a:endParaRPr lang="zh-CN" altLang="en-US" sz="3600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18" name="Text Box 5"/>
          <p:cNvSpPr txBox="1"/>
          <p:nvPr/>
        </p:nvSpPr>
        <p:spPr>
          <a:xfrm>
            <a:off x="2257425" y="3430588"/>
            <a:ext cx="2246313" cy="5873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书的总数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19" name="Text Box 7"/>
          <p:cNvSpPr txBox="1"/>
          <p:nvPr/>
        </p:nvSpPr>
        <p:spPr>
          <a:xfrm>
            <a:off x="4730750" y="3403600"/>
            <a:ext cx="1974850" cy="5873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每包本数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20" name="Text Box 7"/>
          <p:cNvSpPr txBox="1"/>
          <p:nvPr/>
        </p:nvSpPr>
        <p:spPr>
          <a:xfrm>
            <a:off x="150813" y="4116388"/>
            <a:ext cx="1974850" cy="57943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每包本数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21" name="Text Box 5"/>
          <p:cNvSpPr txBox="1"/>
          <p:nvPr/>
        </p:nvSpPr>
        <p:spPr>
          <a:xfrm>
            <a:off x="3030538" y="4068763"/>
            <a:ext cx="2246312" cy="57943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书的总数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22" name="Text Box 9"/>
          <p:cNvSpPr txBox="1"/>
          <p:nvPr/>
        </p:nvSpPr>
        <p:spPr>
          <a:xfrm>
            <a:off x="5616575" y="4092575"/>
            <a:ext cx="1131888" cy="57943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包数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7988" y="852515"/>
            <a:ext cx="880368" cy="923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唤</a:t>
            </a:r>
            <a:endParaRPr kumimoji="0" lang="zh-CN" altLang="en-US" sz="5400" b="1" i="0" u="none" strike="noStrike" kern="1200" cap="none" spc="0" normalizeH="0" baseline="0" noProof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8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88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88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88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881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881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88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8133" grpId="0"/>
      <p:bldP spid="688134" grpId="0"/>
      <p:bldP spid="688135" grpId="0"/>
      <p:bldP spid="688136" grpId="0"/>
      <p:bldP spid="688137" grpId="0"/>
      <p:bldP spid="688140" grpId="0"/>
      <p:bldP spid="688144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563" y="649288"/>
            <a:ext cx="8782050" cy="593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AutoShape 6"/>
          <p:cNvSpPr/>
          <p:nvPr/>
        </p:nvSpPr>
        <p:spPr>
          <a:xfrm>
            <a:off x="231775" y="668338"/>
            <a:ext cx="4054475" cy="1304925"/>
          </a:xfrm>
          <a:prstGeom prst="wedgeRoundRectCallout">
            <a:avLst>
              <a:gd name="adj1" fmla="val -8968"/>
              <a:gd name="adj2" fmla="val 9647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这批书如果每包</a:t>
            </a:r>
            <a:r>
              <a:rPr lang="en-US" altLang="zh-CN" sz="3600" b="1">
                <a:ea typeface="楷体_GB2312" pitchFamily="49" charset="-122"/>
              </a:rPr>
              <a:t>20</a:t>
            </a:r>
            <a:r>
              <a:rPr lang="zh-CN" altLang="en-US" sz="3600" b="1" dirty="0">
                <a:ea typeface="楷体_GB2312" pitchFamily="49" charset="-122"/>
              </a:rPr>
              <a:t>本</a:t>
            </a:r>
            <a:r>
              <a:rPr lang="en-US" altLang="zh-CN" sz="3600" b="1">
                <a:ea typeface="楷体_GB2312" pitchFamily="49" charset="-122"/>
              </a:rPr>
              <a:t>,</a:t>
            </a:r>
            <a:r>
              <a:rPr lang="zh-CN" altLang="en-US" sz="3600" b="1" dirty="0">
                <a:ea typeface="楷体_GB2312" pitchFamily="49" charset="-122"/>
              </a:rPr>
              <a:t>要捆</a:t>
            </a:r>
            <a:r>
              <a:rPr lang="en-US" altLang="zh-CN" sz="3600" b="1">
                <a:ea typeface="楷体_GB2312" pitchFamily="49" charset="-122"/>
              </a:rPr>
              <a:t>18</a:t>
            </a:r>
            <a:r>
              <a:rPr lang="zh-CN" altLang="en-US" sz="3600" b="1" dirty="0">
                <a:ea typeface="楷体_GB2312" pitchFamily="49" charset="-122"/>
              </a:rPr>
              <a:t>包。</a:t>
            </a:r>
            <a:endParaRPr lang="en-US" altLang="zh-CN" sz="3600" b="1">
              <a:ea typeface="楷体_GB2312" pitchFamily="49" charset="-122"/>
            </a:endParaRPr>
          </a:p>
        </p:txBody>
      </p:sp>
      <p:sp>
        <p:nvSpPr>
          <p:cNvPr id="651271" name="AutoShape 7"/>
          <p:cNvSpPr/>
          <p:nvPr/>
        </p:nvSpPr>
        <p:spPr>
          <a:xfrm>
            <a:off x="5556250" y="592138"/>
            <a:ext cx="3222625" cy="1233487"/>
          </a:xfrm>
          <a:prstGeom prst="wedgeRoundRectCallout">
            <a:avLst>
              <a:gd name="adj1" fmla="val 9495"/>
              <a:gd name="adj2" fmla="val 107398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如果每包</a:t>
            </a:r>
            <a:r>
              <a:rPr lang="en-US" altLang="zh-CN" sz="3600" b="1">
                <a:ea typeface="楷体_GB2312" pitchFamily="49" charset="-122"/>
              </a:rPr>
              <a:t>30</a:t>
            </a:r>
            <a:r>
              <a:rPr lang="zh-CN" altLang="en-US" sz="3600" b="1" dirty="0">
                <a:ea typeface="楷体_GB2312" pitchFamily="49" charset="-122"/>
              </a:rPr>
              <a:t>本</a:t>
            </a:r>
            <a:r>
              <a:rPr lang="en-US" altLang="zh-CN" sz="3600" b="1">
                <a:ea typeface="楷体_GB2312" pitchFamily="49" charset="-122"/>
              </a:rPr>
              <a:t>,</a:t>
            </a:r>
            <a:r>
              <a:rPr lang="zh-CN" altLang="en-US" sz="3600" b="1" dirty="0">
                <a:ea typeface="楷体_GB2312" pitchFamily="49" charset="-122"/>
              </a:rPr>
              <a:t>要捆多少包</a:t>
            </a:r>
            <a:r>
              <a:rPr lang="en-US" altLang="zh-CN" sz="3600" b="1">
                <a:ea typeface="楷体_GB2312" pitchFamily="49" charset="-122"/>
              </a:rPr>
              <a:t>?</a:t>
            </a:r>
            <a:endParaRPr lang="en-US" altLang="zh-CN" sz="3600" b="1">
              <a:ea typeface="楷体_GB2312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5783" y="-132229"/>
            <a:ext cx="8803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探</a:t>
            </a:r>
            <a:endParaRPr kumimoji="0" lang="zh-CN" altLang="en-US" sz="5400" b="1" i="0" u="none" strike="noStrike" kern="1200" cap="none" spc="0" normalizeH="0" baseline="0" noProof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5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6512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/>
          <p:nvPr/>
        </p:nvSpPr>
        <p:spPr>
          <a:xfrm>
            <a:off x="174625" y="609600"/>
            <a:ext cx="8766175" cy="59070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3600" b="1" dirty="0">
              <a:ea typeface="楷体_GB2312" pitchFamily="49" charset="-122"/>
            </a:endParaRPr>
          </a:p>
        </p:txBody>
      </p:sp>
      <p:sp>
        <p:nvSpPr>
          <p:cNvPr id="674819" name="Text Box 3"/>
          <p:cNvSpPr txBox="1"/>
          <p:nvPr/>
        </p:nvSpPr>
        <p:spPr>
          <a:xfrm>
            <a:off x="711200" y="1031875"/>
            <a:ext cx="7661275" cy="173990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因为</a:t>
            </a:r>
            <a:r>
              <a:rPr lang="en-US" altLang="zh-CN" sz="3600" b="1" dirty="0">
                <a:ea typeface="楷体_GB2312" pitchFamily="49" charset="-122"/>
              </a:rPr>
              <a:t>(         )</a:t>
            </a:r>
            <a:r>
              <a:rPr lang="zh-CN" altLang="en-US" sz="3600" b="1" dirty="0">
                <a:ea typeface="楷体_GB2312" pitchFamily="49" charset="-122"/>
              </a:rPr>
              <a:t>一定</a:t>
            </a:r>
            <a:r>
              <a:rPr lang="en-US" altLang="zh-CN" sz="3600" b="1" dirty="0">
                <a:ea typeface="楷体_GB2312" pitchFamily="49" charset="-122"/>
              </a:rPr>
              <a:t>,</a:t>
            </a:r>
            <a:r>
              <a:rPr lang="zh-CN" altLang="en-US" sz="3600" b="1" dirty="0">
                <a:ea typeface="楷体_GB2312" pitchFamily="49" charset="-122"/>
              </a:rPr>
              <a:t>所以</a:t>
            </a:r>
            <a:r>
              <a:rPr lang="en-US" altLang="zh-CN" sz="3600" b="1" dirty="0">
                <a:ea typeface="楷体_GB2312" pitchFamily="49" charset="-122"/>
              </a:rPr>
              <a:t>(        )</a:t>
            </a:r>
            <a:r>
              <a:rPr lang="zh-CN" altLang="en-US" sz="3600" b="1" dirty="0">
                <a:ea typeface="楷体_GB2312" pitchFamily="49" charset="-122"/>
              </a:rPr>
              <a:t>和</a:t>
            </a:r>
            <a:r>
              <a:rPr lang="en-US" altLang="zh-CN" sz="3600" b="1" dirty="0">
                <a:ea typeface="楷体_GB2312" pitchFamily="49" charset="-122"/>
              </a:rPr>
              <a:t>(           )</a:t>
            </a:r>
            <a:r>
              <a:rPr lang="zh-CN" altLang="en-US" sz="3600" b="1" dirty="0">
                <a:ea typeface="楷体_GB2312" pitchFamily="49" charset="-122"/>
              </a:rPr>
              <a:t>成反比例</a:t>
            </a:r>
            <a:r>
              <a:rPr lang="en-US" altLang="zh-CN" sz="3600" b="1" dirty="0">
                <a:ea typeface="楷体_GB2312" pitchFamily="49" charset="-122"/>
              </a:rPr>
              <a:t>.</a:t>
            </a:r>
            <a:r>
              <a:rPr lang="zh-CN" altLang="en-US" sz="3600" b="1" dirty="0">
                <a:ea typeface="楷体_GB2312" pitchFamily="49" charset="-122"/>
              </a:rPr>
              <a:t>也就是说</a:t>
            </a:r>
            <a:r>
              <a:rPr lang="en-US" altLang="zh-CN" sz="3600" b="1" dirty="0">
                <a:ea typeface="楷体_GB2312" pitchFamily="49" charset="-122"/>
              </a:rPr>
              <a:t>, (        )</a:t>
            </a:r>
            <a:r>
              <a:rPr lang="zh-CN" altLang="en-US" sz="3600" b="1" dirty="0">
                <a:ea typeface="楷体_GB2312" pitchFamily="49" charset="-122"/>
              </a:rPr>
              <a:t>和</a:t>
            </a:r>
            <a:r>
              <a:rPr lang="en-US" altLang="zh-CN" sz="3600" b="1" dirty="0">
                <a:ea typeface="楷体_GB2312" pitchFamily="49" charset="-122"/>
              </a:rPr>
              <a:t>(         )</a:t>
            </a:r>
            <a:r>
              <a:rPr lang="zh-CN" altLang="en-US" sz="3600" b="1" dirty="0">
                <a:ea typeface="楷体_GB2312" pitchFamily="49" charset="-122"/>
              </a:rPr>
              <a:t>的</a:t>
            </a: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乘积</a:t>
            </a:r>
            <a:r>
              <a:rPr lang="zh-CN" altLang="en-US" sz="3600" b="1" dirty="0">
                <a:ea typeface="楷体_GB2312" pitchFamily="49" charset="-122"/>
              </a:rPr>
              <a:t>相等</a:t>
            </a:r>
            <a:r>
              <a:rPr lang="en-US" altLang="zh-CN" sz="3600" b="1" dirty="0">
                <a:ea typeface="楷体_GB2312" pitchFamily="49" charset="-122"/>
              </a:rPr>
              <a:t>.</a:t>
            </a:r>
            <a:endParaRPr lang="en-US" altLang="zh-CN" sz="3600" b="1" dirty="0">
              <a:ea typeface="楷体_GB2312" pitchFamily="49" charset="-122"/>
            </a:endParaRPr>
          </a:p>
        </p:txBody>
      </p:sp>
      <p:pic>
        <p:nvPicPr>
          <p:cNvPr id="7172" name="Picture 4" descr="8963790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1663" y="2728913"/>
            <a:ext cx="1335087" cy="3614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AutoShape 5"/>
          <p:cNvSpPr/>
          <p:nvPr/>
        </p:nvSpPr>
        <p:spPr>
          <a:xfrm>
            <a:off x="3425825" y="3440113"/>
            <a:ext cx="3222625" cy="1349375"/>
          </a:xfrm>
          <a:prstGeom prst="wedgeRoundRectCallout">
            <a:avLst>
              <a:gd name="adj1" fmla="val 64829"/>
              <a:gd name="adj2" fmla="val 78588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也可以用比例的方法解决</a:t>
            </a:r>
            <a:r>
              <a:rPr lang="en-US" altLang="zh-CN" sz="3600" b="1" dirty="0">
                <a:solidFill>
                  <a:srgbClr val="FF3300"/>
                </a:solidFill>
                <a:ea typeface="楷体_GB2312" pitchFamily="49" charset="-122"/>
              </a:rPr>
              <a:t>.</a:t>
            </a:r>
            <a:endParaRPr lang="en-US" altLang="zh-CN" sz="3600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48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563" y="649288"/>
            <a:ext cx="8782050" cy="593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AutoShape 3"/>
          <p:cNvSpPr/>
          <p:nvPr/>
        </p:nvSpPr>
        <p:spPr>
          <a:xfrm>
            <a:off x="231775" y="668338"/>
            <a:ext cx="4083050" cy="1304925"/>
          </a:xfrm>
          <a:prstGeom prst="wedgeRoundRectCallout">
            <a:avLst>
              <a:gd name="adj1" fmla="val -9255"/>
              <a:gd name="adj2" fmla="val 9647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这批书如果每包</a:t>
            </a:r>
            <a:r>
              <a:rPr lang="en-US" altLang="zh-CN" sz="3600" b="1">
                <a:ea typeface="楷体_GB2312" pitchFamily="49" charset="-122"/>
              </a:rPr>
              <a:t>20</a:t>
            </a:r>
            <a:r>
              <a:rPr lang="zh-CN" altLang="en-US" sz="3600" b="1" dirty="0">
                <a:ea typeface="楷体_GB2312" pitchFamily="49" charset="-122"/>
              </a:rPr>
              <a:t>本</a:t>
            </a:r>
            <a:r>
              <a:rPr lang="en-US" altLang="zh-CN" sz="3600" b="1">
                <a:ea typeface="楷体_GB2312" pitchFamily="49" charset="-122"/>
              </a:rPr>
              <a:t>,</a:t>
            </a:r>
            <a:r>
              <a:rPr lang="zh-CN" altLang="en-US" sz="3600" b="1" dirty="0">
                <a:ea typeface="楷体_GB2312" pitchFamily="49" charset="-122"/>
              </a:rPr>
              <a:t>要捆</a:t>
            </a:r>
            <a:r>
              <a:rPr lang="en-US" altLang="zh-CN" sz="3600" b="1">
                <a:ea typeface="楷体_GB2312" pitchFamily="49" charset="-122"/>
              </a:rPr>
              <a:t>18</a:t>
            </a:r>
            <a:r>
              <a:rPr lang="zh-CN" altLang="en-US" sz="3600" b="1" dirty="0">
                <a:ea typeface="楷体_GB2312" pitchFamily="49" charset="-122"/>
              </a:rPr>
              <a:t>包。</a:t>
            </a:r>
            <a:endParaRPr lang="en-US" altLang="zh-CN" sz="3600" b="1">
              <a:ea typeface="楷体_GB2312" pitchFamily="49" charset="-122"/>
            </a:endParaRPr>
          </a:p>
        </p:txBody>
      </p:sp>
      <p:sp>
        <p:nvSpPr>
          <p:cNvPr id="9220" name="AutoShape 4"/>
          <p:cNvSpPr/>
          <p:nvPr/>
        </p:nvSpPr>
        <p:spPr>
          <a:xfrm>
            <a:off x="4710113" y="698500"/>
            <a:ext cx="4048125" cy="1233488"/>
          </a:xfrm>
          <a:prstGeom prst="wedgeRoundRectCallout">
            <a:avLst>
              <a:gd name="adj1" fmla="val -44236"/>
              <a:gd name="adj2" fmla="val 78315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如果要捆</a:t>
            </a:r>
            <a:r>
              <a:rPr lang="en-US" altLang="zh-CN" sz="3600" b="1">
                <a:ea typeface="楷体_GB2312" pitchFamily="49" charset="-122"/>
              </a:rPr>
              <a:t>15</a:t>
            </a:r>
            <a:r>
              <a:rPr lang="zh-CN" altLang="en-US" sz="3600" b="1" dirty="0">
                <a:ea typeface="楷体_GB2312" pitchFamily="49" charset="-122"/>
              </a:rPr>
              <a:t>包</a:t>
            </a:r>
            <a:r>
              <a:rPr lang="en-US" altLang="zh-CN" sz="3600" b="1">
                <a:ea typeface="楷体_GB2312" pitchFamily="49" charset="-122"/>
              </a:rPr>
              <a:t>,</a:t>
            </a:r>
            <a:r>
              <a:rPr lang="zh-CN" altLang="en-US" sz="3600" b="1" dirty="0">
                <a:ea typeface="楷体_GB2312" pitchFamily="49" charset="-122"/>
              </a:rPr>
              <a:t>每包多少本</a:t>
            </a:r>
            <a:r>
              <a:rPr lang="en-US" altLang="zh-CN" sz="3600" b="1">
                <a:ea typeface="楷体_GB2312" pitchFamily="49" charset="-122"/>
              </a:rPr>
              <a:t>?</a:t>
            </a:r>
            <a:endParaRPr lang="en-US" altLang="zh-CN" sz="3600" b="1">
              <a:ea typeface="楷体_GB2312" pitchFamily="49" charset="-122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174625" y="609600"/>
            <a:ext cx="8766175" cy="59070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90000" tIns="46800" rIns="90000" bIns="468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3600" b="1" dirty="0">
              <a:ea typeface="楷体_GB2312" pitchFamily="49" charset="-122"/>
            </a:endParaRPr>
          </a:p>
        </p:txBody>
      </p:sp>
      <p:sp>
        <p:nvSpPr>
          <p:cNvPr id="680963" name="Text Box 3"/>
          <p:cNvSpPr txBox="1"/>
          <p:nvPr/>
        </p:nvSpPr>
        <p:spPr>
          <a:xfrm>
            <a:off x="2798763" y="928688"/>
            <a:ext cx="3030537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解</a:t>
            </a:r>
            <a:r>
              <a:rPr lang="en-US" altLang="zh-CN" sz="3600" b="1" dirty="0">
                <a:ea typeface="楷体_GB2312" pitchFamily="49" charset="-122"/>
              </a:rPr>
              <a:t>:</a:t>
            </a:r>
            <a:r>
              <a:rPr lang="zh-CN" altLang="en-US" sz="3600" b="1" dirty="0">
                <a:ea typeface="楷体_GB2312" pitchFamily="49" charset="-122"/>
              </a:rPr>
              <a:t>设每包</a:t>
            </a:r>
            <a:r>
              <a:rPr lang="en-US" altLang="zh-CN" sz="3600" b="1" dirty="0">
                <a:latin typeface="华文行楷" pitchFamily="2" charset="-122"/>
                <a:ea typeface="华文行楷" pitchFamily="2" charset="-122"/>
              </a:rPr>
              <a:t>X</a:t>
            </a:r>
            <a:r>
              <a:rPr lang="zh-CN" altLang="en-US" sz="3600" b="1" dirty="0">
                <a:ea typeface="楷体_GB2312" pitchFamily="49" charset="-122"/>
              </a:rPr>
              <a:t>本</a:t>
            </a:r>
            <a:r>
              <a:rPr lang="en-US" altLang="zh-CN" sz="3600" b="1" dirty="0">
                <a:ea typeface="楷体_GB2312" pitchFamily="49" charset="-122"/>
              </a:rPr>
              <a:t>.</a:t>
            </a:r>
            <a:endParaRPr lang="en-US" altLang="zh-CN" sz="3600" b="1" dirty="0">
              <a:ea typeface="楷体_GB2312" pitchFamily="49" charset="-122"/>
            </a:endParaRPr>
          </a:p>
        </p:txBody>
      </p:sp>
      <p:sp>
        <p:nvSpPr>
          <p:cNvPr id="680964" name="Text Box 4"/>
          <p:cNvSpPr txBox="1"/>
          <p:nvPr/>
        </p:nvSpPr>
        <p:spPr>
          <a:xfrm>
            <a:off x="3517900" y="2160588"/>
            <a:ext cx="2946400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ea typeface="楷体_GB2312" pitchFamily="49" charset="-122"/>
              </a:rPr>
              <a:t>15</a:t>
            </a:r>
            <a:r>
              <a:rPr lang="en-US" altLang="zh-CN" sz="3600" b="1" dirty="0">
                <a:latin typeface="华文行楷" pitchFamily="2" charset="-122"/>
                <a:ea typeface="华文行楷" pitchFamily="2" charset="-122"/>
              </a:rPr>
              <a:t>X </a:t>
            </a:r>
            <a:r>
              <a:rPr lang="en-US" altLang="zh-CN" sz="3600" b="1" dirty="0">
                <a:ea typeface="楷体_GB2312" pitchFamily="49" charset="-122"/>
              </a:rPr>
              <a:t>= 20×18</a:t>
            </a:r>
            <a:endParaRPr lang="en-US" altLang="zh-CN" sz="3600" b="1" dirty="0">
              <a:ea typeface="楷体_GB2312" pitchFamily="49" charset="-122"/>
            </a:endParaRPr>
          </a:p>
        </p:txBody>
      </p:sp>
      <p:sp>
        <p:nvSpPr>
          <p:cNvPr id="680965" name="Text Box 5"/>
          <p:cNvSpPr txBox="1"/>
          <p:nvPr/>
        </p:nvSpPr>
        <p:spPr>
          <a:xfrm>
            <a:off x="3997325" y="4589463"/>
            <a:ext cx="147161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latin typeface="华文行楷" pitchFamily="2" charset="-122"/>
                <a:ea typeface="华文行楷" pitchFamily="2" charset="-122"/>
              </a:rPr>
              <a:t>X </a:t>
            </a:r>
            <a:r>
              <a:rPr lang="en-US" altLang="zh-CN" sz="3600" b="1" dirty="0">
                <a:ea typeface="楷体_GB2312" pitchFamily="49" charset="-122"/>
              </a:rPr>
              <a:t>= 24</a:t>
            </a:r>
            <a:endParaRPr lang="en-US" altLang="zh-CN" sz="3600" b="1" dirty="0">
              <a:ea typeface="楷体_GB2312" pitchFamily="49" charset="-122"/>
            </a:endParaRPr>
          </a:p>
        </p:txBody>
      </p:sp>
      <p:grpSp>
        <p:nvGrpSpPr>
          <p:cNvPr id="680966" name="Group 6"/>
          <p:cNvGrpSpPr/>
          <p:nvPr/>
        </p:nvGrpSpPr>
        <p:grpSpPr>
          <a:xfrm>
            <a:off x="3805238" y="3097213"/>
            <a:ext cx="2409825" cy="1066800"/>
            <a:chOff x="2060" y="3561"/>
            <a:chExt cx="1518" cy="672"/>
          </a:xfrm>
        </p:grpSpPr>
        <p:sp>
          <p:nvSpPr>
            <p:cNvPr id="11273" name="Text Box 7"/>
            <p:cNvSpPr txBox="1"/>
            <p:nvPr/>
          </p:nvSpPr>
          <p:spPr>
            <a:xfrm>
              <a:off x="2639" y="3561"/>
              <a:ext cx="939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ea typeface="楷体_GB2312" pitchFamily="49" charset="-122"/>
                </a:rPr>
                <a:t>20×18</a:t>
              </a:r>
              <a:endParaRPr lang="en-US" altLang="zh-CN" b="1" dirty="0">
                <a:ea typeface="楷体_GB2312" pitchFamily="49" charset="-122"/>
              </a:endParaRPr>
            </a:p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ea typeface="楷体_GB2312" pitchFamily="49" charset="-122"/>
                </a:rPr>
                <a:t>15</a:t>
              </a:r>
              <a:endParaRPr lang="en-US" altLang="zh-CN" b="1" dirty="0">
                <a:ea typeface="楷体_GB2312" pitchFamily="49" charset="-122"/>
              </a:endParaRPr>
            </a:p>
          </p:txBody>
        </p:sp>
        <p:sp>
          <p:nvSpPr>
            <p:cNvPr id="11274" name="Text Box 8"/>
            <p:cNvSpPr txBox="1"/>
            <p:nvPr/>
          </p:nvSpPr>
          <p:spPr>
            <a:xfrm>
              <a:off x="2060" y="3694"/>
              <a:ext cx="527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3600" b="1" dirty="0">
                  <a:latin typeface="华文行楷" pitchFamily="2" charset="-122"/>
                  <a:ea typeface="华文行楷" pitchFamily="2" charset="-122"/>
                </a:rPr>
                <a:t>X </a:t>
              </a:r>
              <a:r>
                <a:rPr lang="en-US" altLang="zh-CN" sz="3600" b="1" dirty="0">
                  <a:ea typeface="楷体_GB2312" pitchFamily="49" charset="-122"/>
                </a:rPr>
                <a:t>=</a:t>
              </a:r>
              <a:endParaRPr lang="en-US" altLang="zh-CN" sz="3600" b="1" dirty="0">
                <a:ea typeface="楷体_GB2312" pitchFamily="49" charset="-122"/>
              </a:endParaRPr>
            </a:p>
          </p:txBody>
        </p:sp>
        <p:sp>
          <p:nvSpPr>
            <p:cNvPr id="11275" name="Line 9"/>
            <p:cNvSpPr/>
            <p:nvPr/>
          </p:nvSpPr>
          <p:spPr>
            <a:xfrm>
              <a:off x="2633" y="3913"/>
              <a:ext cx="933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80970" name="Text Box 10"/>
          <p:cNvSpPr txBox="1"/>
          <p:nvPr/>
        </p:nvSpPr>
        <p:spPr>
          <a:xfrm>
            <a:off x="3038475" y="5461000"/>
            <a:ext cx="280352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答</a:t>
            </a:r>
            <a:r>
              <a:rPr lang="en-US" altLang="zh-CN" sz="3600" b="1" dirty="0">
                <a:ea typeface="楷体_GB2312" pitchFamily="49" charset="-122"/>
              </a:rPr>
              <a:t>:</a:t>
            </a:r>
            <a:r>
              <a:rPr lang="zh-CN" altLang="en-US" sz="3600" b="1" dirty="0">
                <a:ea typeface="楷体_GB2312" pitchFamily="49" charset="-122"/>
              </a:rPr>
              <a:t>每包</a:t>
            </a:r>
            <a:r>
              <a:rPr lang="en-US" altLang="zh-CN" sz="3600" b="1" dirty="0">
                <a:ea typeface="楷体_GB2312" pitchFamily="49" charset="-122"/>
              </a:rPr>
              <a:t>24</a:t>
            </a:r>
            <a:r>
              <a:rPr lang="zh-CN" altLang="en-US" sz="3600" b="1" dirty="0">
                <a:ea typeface="楷体_GB2312" pitchFamily="49" charset="-122"/>
              </a:rPr>
              <a:t>本</a:t>
            </a:r>
            <a:r>
              <a:rPr lang="en-US" altLang="zh-CN" sz="3600" b="1" dirty="0">
                <a:ea typeface="楷体_GB2312" pitchFamily="49" charset="-122"/>
              </a:rPr>
              <a:t>.</a:t>
            </a:r>
            <a:endParaRPr lang="en-US" altLang="zh-CN" sz="3600" b="1" dirty="0">
              <a:ea typeface="楷体_GB2312" pitchFamily="49" charset="-122"/>
            </a:endParaRPr>
          </a:p>
        </p:txBody>
      </p:sp>
      <p:pic>
        <p:nvPicPr>
          <p:cNvPr id="11272" name="Picture 11" descr="8963790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788" y="2549525"/>
            <a:ext cx="1031875" cy="2703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8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8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8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68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68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0963" grpId="0"/>
      <p:bldP spid="680964" grpId="0"/>
      <p:bldP spid="680965" grpId="0"/>
      <p:bldP spid="6809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75783" y="528952"/>
            <a:ext cx="8803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用</a:t>
            </a:r>
            <a:endParaRPr kumimoji="0" lang="zh-CN" altLang="en-US" sz="5400" b="1" i="0" u="none" strike="noStrike" kern="1200" cap="none" spc="0" normalizeH="0" baseline="0" noProof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3315" name="文本框 2"/>
          <p:cNvSpPr txBox="1"/>
          <p:nvPr/>
        </p:nvSpPr>
        <p:spPr>
          <a:xfrm>
            <a:off x="492125" y="2152650"/>
            <a:ext cx="810260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       学校小商店有两种圆珠笔。小明带的钱刚好可以买</a:t>
            </a:r>
            <a:r>
              <a:rPr lang="en-US" altLang="zh-CN" sz="3600" b="1">
                <a:ea typeface="楷体_GB2312" pitchFamily="49" charset="-122"/>
              </a:rPr>
              <a:t>4</a:t>
            </a:r>
            <a:r>
              <a:rPr lang="zh-CN" altLang="en-US" sz="3600" b="1" dirty="0">
                <a:ea typeface="楷体_GB2312" pitchFamily="49" charset="-122"/>
              </a:rPr>
              <a:t>枝单价是</a:t>
            </a:r>
            <a:r>
              <a:rPr lang="en-US" altLang="zh-CN" sz="3600" b="1">
                <a:ea typeface="楷体_GB2312" pitchFamily="49" charset="-122"/>
              </a:rPr>
              <a:t>1.5</a:t>
            </a:r>
            <a:r>
              <a:rPr lang="zh-CN" altLang="en-US" sz="3600" b="1" dirty="0">
                <a:ea typeface="楷体_GB2312" pitchFamily="49" charset="-122"/>
              </a:rPr>
              <a:t>元的，如果他想买单价是</a:t>
            </a:r>
            <a:r>
              <a:rPr lang="en-US" altLang="zh-CN" sz="3600" b="1">
                <a:ea typeface="楷体_GB2312" pitchFamily="49" charset="-122"/>
              </a:rPr>
              <a:t>2</a:t>
            </a:r>
            <a:r>
              <a:rPr lang="zh-CN" altLang="en-US" sz="3600" b="1" dirty="0">
                <a:ea typeface="楷体_GB2312" pitchFamily="49" charset="-122"/>
              </a:rPr>
              <a:t>元的，可以买多少钱？（用比例的知识解）</a:t>
            </a:r>
            <a:endParaRPr lang="zh-CN" altLang="en-US" sz="3600" b="1" dirty="0">
              <a:ea typeface="楷体_GB2312" pitchFamily="49" charset="-122"/>
            </a:endParaRPr>
          </a:p>
        </p:txBody>
      </p:sp>
      <p:sp>
        <p:nvSpPr>
          <p:cNvPr id="13316" name="文本框 3"/>
          <p:cNvSpPr txBox="1"/>
          <p:nvPr/>
        </p:nvSpPr>
        <p:spPr>
          <a:xfrm>
            <a:off x="1790700" y="1085850"/>
            <a:ext cx="52895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ea typeface="楷体_GB2312" pitchFamily="49" charset="-122"/>
              </a:rPr>
              <a:t>书</a:t>
            </a:r>
            <a:r>
              <a:rPr lang="en-US" altLang="zh-CN" sz="3600" b="1">
                <a:solidFill>
                  <a:srgbClr val="0070C0"/>
                </a:solidFill>
                <a:ea typeface="楷体_GB2312" pitchFamily="49" charset="-122"/>
              </a:rPr>
              <a:t>P60</a:t>
            </a:r>
            <a:r>
              <a:rPr lang="zh-CN" altLang="en-US" sz="3600" b="1" dirty="0">
                <a:solidFill>
                  <a:srgbClr val="0070C0"/>
                </a:solidFill>
                <a:ea typeface="楷体_GB2312" pitchFamily="49" charset="-122"/>
              </a:rPr>
              <a:t>做一做第</a:t>
            </a:r>
            <a:r>
              <a:rPr lang="en-US" altLang="zh-CN" sz="3600" b="1">
                <a:solidFill>
                  <a:srgbClr val="0070C0"/>
                </a:solidFill>
                <a:ea typeface="楷体_GB2312" pitchFamily="49" charset="-122"/>
              </a:rPr>
              <a:t>2</a:t>
            </a:r>
            <a:r>
              <a:rPr lang="zh-CN" altLang="en-US" sz="3600" b="1" dirty="0">
                <a:solidFill>
                  <a:srgbClr val="0070C0"/>
                </a:solidFill>
                <a:ea typeface="楷体_GB2312" pitchFamily="49" charset="-122"/>
              </a:rPr>
              <a:t>题</a:t>
            </a:r>
            <a:endParaRPr lang="zh-CN" altLang="en-US" sz="3600" b="1" dirty="0">
              <a:solidFill>
                <a:srgbClr val="0070C0"/>
              </a:solidFill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10625" cy="5903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9459" name="Text Box 3"/>
          <p:cNvSpPr txBox="1"/>
          <p:nvPr/>
        </p:nvSpPr>
        <p:spPr>
          <a:xfrm>
            <a:off x="1311275" y="1225550"/>
            <a:ext cx="5060950" cy="1555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600" dirty="0">
                <a:solidFill>
                  <a:srgbClr val="FF33CC"/>
                </a:solidFill>
                <a:ea typeface="华文彩云" pitchFamily="2" charset="-122"/>
              </a:rPr>
              <a:t>智慧城堡</a:t>
            </a:r>
            <a:endParaRPr lang="zh-CN" altLang="en-US" sz="9600" dirty="0">
              <a:solidFill>
                <a:srgbClr val="FF33CC"/>
              </a:solidFill>
              <a:ea typeface="华文彩云" pitchFamily="2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5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94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1"/>
          <p:cNvSpPr txBox="1"/>
          <p:nvPr/>
        </p:nvSpPr>
        <p:spPr>
          <a:xfrm>
            <a:off x="576263" y="1336675"/>
            <a:ext cx="8567737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ea typeface="楷体_GB2312" pitchFamily="49" charset="-122"/>
              </a:rPr>
              <a:t>一、判断下面各中两种量成什么比例？</a:t>
            </a:r>
            <a:endParaRPr lang="en-US" altLang="zh-CN" sz="3600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ea typeface="楷体_GB2312" pitchFamily="49" charset="-122"/>
              </a:rPr>
              <a:t>1</a:t>
            </a:r>
            <a:r>
              <a:rPr lang="zh-CN" altLang="en-US" sz="3600" b="1" dirty="0">
                <a:ea typeface="楷体_GB2312" pitchFamily="49" charset="-122"/>
              </a:rPr>
              <a:t>、煤的总量一定，每天烧煤量和烧煤天数成（      ）比例。</a:t>
            </a:r>
            <a:endParaRPr lang="en-US" altLang="zh-CN" sz="3600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ea typeface="楷体_GB2312" pitchFamily="49" charset="-122"/>
              </a:rPr>
              <a:t>2</a:t>
            </a:r>
            <a:r>
              <a:rPr lang="zh-CN" altLang="en-US" sz="3600" b="1" dirty="0">
                <a:ea typeface="楷体_GB2312" pitchFamily="49" charset="-122"/>
              </a:rPr>
              <a:t>、教室的面积一定，每块方砖的面积和需要的块数成（     ）比例。</a:t>
            </a:r>
            <a:endParaRPr lang="zh-CN" altLang="en-US" sz="3600" b="1" dirty="0">
              <a:ea typeface="楷体_GB2312" pitchFamily="49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1296988" y="2921000"/>
            <a:ext cx="2246312" cy="57943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反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5" name="Text Box 5"/>
          <p:cNvSpPr txBox="1"/>
          <p:nvPr/>
        </p:nvSpPr>
        <p:spPr>
          <a:xfrm>
            <a:off x="3116263" y="4627563"/>
            <a:ext cx="2246312" cy="57943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ea typeface="楷体_GB2312" pitchFamily="49" charset="-122"/>
              </a:rPr>
              <a:t>反</a:t>
            </a:r>
            <a:endParaRPr lang="zh-CN" altLang="en-US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0000" tIns="46800" rIns="90000" bIns="4680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0000" tIns="46800" rIns="90000" bIns="4680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821</Words>
  <Application>WPS 演示</Application>
  <PresentationFormat>在屏幕上显示</PresentationFormat>
  <Paragraphs>91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楷体_GB2312</vt:lpstr>
      <vt:lpstr>华文新魏</vt:lpstr>
      <vt:lpstr>华文行楷</vt:lpstr>
      <vt:lpstr>华文彩云</vt:lpstr>
      <vt:lpstr>方正舒体</vt:lpstr>
      <vt:lpstr>新宋体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guibin</dc:creator>
  <cp:lastModifiedBy>Administrator</cp:lastModifiedBy>
  <cp:revision>1512</cp:revision>
  <dcterms:created xsi:type="dcterms:W3CDTF">2005-03-24T11:45:55Z</dcterms:created>
  <dcterms:modified xsi:type="dcterms:W3CDTF">2017-12-26T11:45:57Z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