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9" r:id="rId3"/>
    <p:sldId id="277" r:id="rId4"/>
    <p:sldId id="273" r:id="rId5"/>
    <p:sldId id="274" r:id="rId6"/>
    <p:sldId id="256" r:id="rId7"/>
    <p:sldId id="267" r:id="rId8"/>
    <p:sldId id="270" r:id="rId9"/>
    <p:sldId id="257" r:id="rId10"/>
    <p:sldId id="265" r:id="rId11"/>
    <p:sldId id="261" r:id="rId12"/>
    <p:sldId id="266" r:id="rId13"/>
    <p:sldId id="275" r:id="rId14"/>
    <p:sldId id="276" r:id="rId15"/>
    <p:sldId id="268" r:id="rId16"/>
    <p:sldId id="269" r:id="rId17"/>
    <p:sldId id="279" r:id="rId18"/>
    <p:sldId id="260" r:id="rId19"/>
    <p:sldId id="258" r:id="rId20"/>
    <p:sldId id="264" r:id="rId21"/>
  </p:sldIdLst>
  <p:sldSz cx="9144000" cy="6858000" type="screen4x3"/>
  <p:notesSz cx="6858000" cy="9144000"/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rebuchet MS" panose="020B060302020202020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rebuchet MS" panose="020B060302020202020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rebuchet MS" panose="020B060302020202020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rebuchet MS" panose="020B060302020202020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rebuchet MS" panose="020B060302020202020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rebuchet MS" panose="020B060302020202020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rebuchet MS" panose="020B060302020202020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rebuchet MS" panose="020B060302020202020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rebuchet MS" panose="020B060302020202020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7F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 showGuides="1">
      <p:cViewPr>
        <p:scale>
          <a:sx n="75" d="100"/>
          <a:sy n="75" d="100"/>
        </p:scale>
        <p:origin x="-560" y="-1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/>
            <a:endParaRPr lang="en-US" altLang="zh-CN" dirty="0">
              <a:latin typeface="Trebuchet MS" panose="020B060302020202020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rebuchet MS" panose="020B060302020202020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 altLang="zh-CN" dirty="0">
                <a:latin typeface="Trebuchet MS" panose="020B0603020202020204" charset="0"/>
              </a:rPr>
            </a:fld>
            <a:endParaRPr lang="en-US" altLang="zh-CN" dirty="0">
              <a:latin typeface="Trebuchet MS" panose="020B060302020202020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/>
            <a:endParaRPr lang="en-US" altLang="zh-CN" dirty="0">
              <a:latin typeface="Trebuchet MS" panose="020B060302020202020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rebuchet MS" panose="020B060302020202020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 altLang="zh-CN" dirty="0">
                <a:latin typeface="Trebuchet MS" panose="020B0603020202020204" charset="0"/>
              </a:rPr>
            </a:fld>
            <a:endParaRPr lang="en-US" altLang="zh-CN" dirty="0">
              <a:latin typeface="Trebuchet MS" panose="020B060302020202020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/>
            <a:endParaRPr lang="en-US" altLang="zh-CN" dirty="0">
              <a:latin typeface="Trebuchet MS" panose="020B060302020202020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rebuchet MS" panose="020B060302020202020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 altLang="zh-CN" dirty="0">
                <a:latin typeface="Trebuchet MS" panose="020B0603020202020204" charset="0"/>
              </a:rPr>
            </a:fld>
            <a:endParaRPr lang="en-US" altLang="zh-CN" dirty="0">
              <a:latin typeface="Trebuchet MS" panose="020B060302020202020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/>
            <a:endParaRPr lang="en-US" altLang="zh-CN" dirty="0">
              <a:latin typeface="Trebuchet MS" panose="020B060302020202020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rebuchet MS" panose="020B060302020202020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 altLang="zh-CN" dirty="0">
                <a:latin typeface="Trebuchet MS" panose="020B0603020202020204" charset="0"/>
              </a:rPr>
            </a:fld>
            <a:endParaRPr lang="en-US" altLang="zh-CN" dirty="0">
              <a:latin typeface="Trebuchet MS" panose="020B060302020202020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/>
            <a:endParaRPr lang="en-US" altLang="zh-CN" dirty="0">
              <a:latin typeface="Trebuchet MS" panose="020B060302020202020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rebuchet MS" panose="020B060302020202020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 altLang="zh-CN" dirty="0">
                <a:latin typeface="Trebuchet MS" panose="020B0603020202020204" charset="0"/>
              </a:rPr>
            </a:fld>
            <a:endParaRPr lang="en-US" altLang="zh-CN" dirty="0">
              <a:latin typeface="Trebuchet MS" panose="020B060302020202020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/>
            <a:endParaRPr lang="en-US" altLang="zh-CN" dirty="0">
              <a:latin typeface="Trebuchet MS" panose="020B060302020202020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rebuchet MS" panose="020B060302020202020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 altLang="zh-CN" dirty="0">
                <a:latin typeface="Trebuchet MS" panose="020B0603020202020204" charset="0"/>
              </a:rPr>
            </a:fld>
            <a:endParaRPr lang="en-US" altLang="zh-CN" dirty="0">
              <a:latin typeface="Trebuchet MS" panose="020B060302020202020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/>
            <a:endParaRPr lang="en-US" altLang="zh-CN" dirty="0">
              <a:latin typeface="Trebuchet MS" panose="020B060302020202020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rebuchet MS" panose="020B060302020202020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 altLang="zh-CN" dirty="0">
                <a:latin typeface="Trebuchet MS" panose="020B0603020202020204" charset="0"/>
              </a:rPr>
            </a:fld>
            <a:endParaRPr lang="en-US" altLang="zh-CN" dirty="0">
              <a:latin typeface="Trebuchet MS" panose="020B060302020202020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/>
            <a:endParaRPr lang="en-US" altLang="zh-CN" dirty="0">
              <a:latin typeface="Trebuchet MS" panose="020B060302020202020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rebuchet MS" panose="020B060302020202020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 altLang="zh-CN" dirty="0">
                <a:latin typeface="Trebuchet MS" panose="020B0603020202020204" charset="0"/>
              </a:rPr>
            </a:fld>
            <a:endParaRPr lang="en-US" altLang="zh-CN" dirty="0">
              <a:latin typeface="Trebuchet MS" panose="020B060302020202020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/>
            <a:endParaRPr lang="en-US" altLang="zh-CN" dirty="0">
              <a:latin typeface="Trebuchet MS" panose="020B060302020202020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rebuchet MS" panose="020B060302020202020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 altLang="zh-CN" dirty="0">
                <a:latin typeface="Trebuchet MS" panose="020B0603020202020204" charset="0"/>
              </a:rPr>
            </a:fld>
            <a:endParaRPr lang="en-US" altLang="zh-CN" dirty="0">
              <a:latin typeface="Trebuchet MS" panose="020B060302020202020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/>
            <a:endParaRPr lang="en-US" altLang="zh-CN" dirty="0">
              <a:latin typeface="Trebuchet MS" panose="020B060302020202020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rebuchet MS" panose="020B060302020202020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 altLang="zh-CN" dirty="0">
                <a:latin typeface="Trebuchet MS" panose="020B0603020202020204" charset="0"/>
              </a:rPr>
            </a:fld>
            <a:endParaRPr lang="en-US" altLang="zh-CN" dirty="0">
              <a:latin typeface="Trebuchet MS" panose="020B060302020202020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1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/>
            <a:endParaRPr lang="en-US" altLang="zh-CN" dirty="0">
              <a:latin typeface="Trebuchet MS" panose="020B060302020202020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rebuchet MS" panose="020B060302020202020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 altLang="zh-CN" dirty="0">
                <a:latin typeface="Trebuchet MS" panose="020B0603020202020204" charset="0"/>
              </a:rPr>
            </a:fld>
            <a:endParaRPr lang="en-US" altLang="zh-CN" dirty="0">
              <a:latin typeface="Trebuchet MS" panose="020B060302020202020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 lvl="0"/>
            <a:endParaRPr lang="en-US" altLang="zh-CN" dirty="0">
              <a:latin typeface="Trebuchet MS" panose="020B060302020202020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rebuchet MS" panose="020B060302020202020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/>
            <a:fld id="{9A0DB2DC-4C9A-4742-B13C-FB6460FD3503}" type="slidenum">
              <a:rPr lang="en-US" altLang="zh-CN" dirty="0">
                <a:latin typeface="Trebuchet MS" panose="020B0603020202020204" charset="0"/>
              </a:rPr>
            </a:fld>
            <a:endParaRPr lang="en-US" altLang="zh-CN" dirty="0">
              <a:latin typeface="Trebuchet MS" panose="020B060302020202020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57200" rtl="0" fontAlgn="base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宋体" panose="02010600030101010101" pitchFamily="2" charset="-122"/>
          <a:cs typeface="宋体" panose="02010600030101010101" pitchFamily="2" charset="-122"/>
        </a:defRPr>
      </a:lvl1pPr>
      <a:lvl2pPr algn="ctr" defTabSz="457200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宋体" panose="02010600030101010101" pitchFamily="2" charset="-122"/>
        </a:defRPr>
      </a:lvl2pPr>
      <a:lvl3pPr algn="ctr" defTabSz="457200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宋体" panose="02010600030101010101" pitchFamily="2" charset="-122"/>
        </a:defRPr>
      </a:lvl3pPr>
      <a:lvl4pPr algn="ctr" defTabSz="457200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宋体" panose="02010600030101010101" pitchFamily="2" charset="-122"/>
        </a:defRPr>
      </a:lvl4pPr>
      <a:lvl5pPr algn="ctr" defTabSz="457200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宋体" panose="02010600030101010101" pitchFamily="2" charset="-122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宋体" panose="02010600030101010101" pitchFamily="2" charset="-122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宋体" panose="02010600030101010101" pitchFamily="2" charset="-122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宋体" panose="02010600030101010101" pitchFamily="2" charset="-122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宋体" panose="02010600030101010101" pitchFamily="2" charset="-122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宋体" panose="02010600030101010101" pitchFamily="2" charset="-122"/>
          <a:cs typeface="宋体" panose="02010600030101010101" pitchFamily="2" charset="-122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GI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GIF"/><Relationship Id="rId1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GIF"/><Relationship Id="rId1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GIF"/><Relationship Id="rId2" Type="http://schemas.openxmlformats.org/officeDocument/2006/relationships/image" Target="../media/image34.jpeg"/><Relationship Id="rId1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5.GI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GIF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18.png"/><Relationship Id="rId4" Type="http://schemas.openxmlformats.org/officeDocument/2006/relationships/image" Target="../media/image37.png"/><Relationship Id="rId3" Type="http://schemas.openxmlformats.org/officeDocument/2006/relationships/image" Target="../media/image19.png"/><Relationship Id="rId2" Type="http://schemas.openxmlformats.org/officeDocument/2006/relationships/image" Target="../media/image17.png"/><Relationship Id="rId1" Type="http://schemas.openxmlformats.org/officeDocument/2006/relationships/image" Target="../media/image3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GIF"/><Relationship Id="rId1" Type="http://schemas.openxmlformats.org/officeDocument/2006/relationships/image" Target="../media/image5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GIF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5.png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1.GIF"/><Relationship Id="rId6" Type="http://schemas.openxmlformats.org/officeDocument/2006/relationships/image" Target="../media/image20.jpe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0.png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GIF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文本框 1"/>
          <p:cNvSpPr txBox="1"/>
          <p:nvPr/>
        </p:nvSpPr>
        <p:spPr>
          <a:xfrm>
            <a:off x="1058863" y="280988"/>
            <a:ext cx="7108825" cy="12001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dirty="0">
                <a:latin typeface="Trebuchet MS" panose="020B0603020202020204" charset="0"/>
              </a:rPr>
              <a:t>准备：尺子，制作学具圆柱圆锥，</a:t>
            </a:r>
            <a:endParaRPr lang="en-US" altLang="zh-CN" sz="3600" dirty="0">
              <a:latin typeface="Trebuchet MS" panose="020B0603020202020204" charset="0"/>
            </a:endParaRPr>
          </a:p>
          <a:p>
            <a:r>
              <a:rPr lang="zh-CN" altLang="en-US" sz="3600" dirty="0">
                <a:latin typeface="Trebuchet MS" panose="020B0603020202020204" charset="0"/>
              </a:rPr>
              <a:t>复习相关知识点</a:t>
            </a:r>
            <a:endParaRPr lang="zh-CN" altLang="en-US" sz="3600" dirty="0">
              <a:latin typeface="Trebuchet MS" panose="020B0603020202020204" charset="0"/>
            </a:endParaRPr>
          </a:p>
        </p:txBody>
      </p:sp>
      <p:graphicFrame>
        <p:nvGraphicFramePr>
          <p:cNvPr id="13314" name="表格 13313"/>
          <p:cNvGraphicFramePr/>
          <p:nvPr/>
        </p:nvGraphicFramePr>
        <p:xfrm>
          <a:off x="134938" y="1397000"/>
          <a:ext cx="8874125" cy="5102225"/>
        </p:xfrm>
        <a:graphic>
          <a:graphicData uri="http://schemas.openxmlformats.org/drawingml/2006/table">
            <a:tbl>
              <a:tblPr/>
              <a:tblGrid>
                <a:gridCol w="1174750"/>
                <a:gridCol w="3262313"/>
                <a:gridCol w="931862"/>
                <a:gridCol w="3505200"/>
              </a:tblGrid>
              <a:tr h="457200">
                <a:tc gridSpan="2">
                  <a:txBody>
                    <a:bodyPr/>
                    <a:lstStyle>
                      <a:lvl1pPr marL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457200">
                        <a:buNone/>
                      </a:pPr>
                      <a:r>
                        <a:rPr lang="zh-CN" altLang="en-US" sz="2400" b="1">
                          <a:solidFill>
                            <a:srgbClr val="FFFF00"/>
                          </a:solidFill>
                          <a:latin typeface="Calibri" panose="020F0502020204030204" charset="0"/>
                        </a:rPr>
                        <a:t>圆柱</a:t>
                      </a:r>
                      <a:endParaRPr lang="zh-CN" altLang="en-US" sz="2400" b="1">
                        <a:solidFill>
                          <a:srgbClr val="FFFF00"/>
                        </a:solidFill>
                        <a:latin typeface="Calibri" panose="020F0502020204030204" charset="0"/>
                      </a:endParaRPr>
                    </a:p>
                  </a:txBody>
                  <a:tcPr marL="91451" marR="91451" marT="45710" marB="4571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cPr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>
                      <a:lvl1pPr marL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457200">
                        <a:buNone/>
                      </a:pPr>
                      <a:r>
                        <a:rPr lang="zh-CN" altLang="en-US" sz="2400" b="1">
                          <a:solidFill>
                            <a:srgbClr val="FFFF00"/>
                          </a:solidFill>
                          <a:latin typeface="Calibri" panose="020F0502020204030204" charset="0"/>
                        </a:rPr>
                        <a:t>圆锥</a:t>
                      </a:r>
                      <a:endParaRPr lang="zh-CN" altLang="en-US" sz="2400" b="1">
                        <a:solidFill>
                          <a:srgbClr val="FFFF00"/>
                        </a:solidFill>
                        <a:latin typeface="Calibri" panose="020F0502020204030204" charset="0"/>
                      </a:endParaRPr>
                    </a:p>
                  </a:txBody>
                  <a:tcPr marL="91451" marR="91451" marT="45710" marB="4571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cPr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457200">
                <a:tc>
                  <a:txBody>
                    <a:bodyPr/>
                    <a:lstStyle>
                      <a:lvl1pPr marL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457200">
                        <a:buNone/>
                      </a:pPr>
                      <a:r>
                        <a:rPr lang="zh-CN" altLang="en-US" sz="2400">
                          <a:solidFill>
                            <a:srgbClr val="FFFF00"/>
                          </a:solidFill>
                          <a:latin typeface="Calibri" panose="020F0502020204030204" charset="0"/>
                        </a:rPr>
                        <a:t>名称</a:t>
                      </a:r>
                      <a:endParaRPr lang="zh-CN" altLang="en-US" sz="2400">
                        <a:solidFill>
                          <a:srgbClr val="FFFF00"/>
                        </a:solidFill>
                        <a:latin typeface="Calibri" panose="020F0502020204030204" charset="0"/>
                      </a:endParaRPr>
                    </a:p>
                  </a:txBody>
                  <a:tcPr marL="91451" marR="91451" marT="45710" marB="4571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457200">
                        <a:buNone/>
                      </a:pPr>
                      <a:r>
                        <a:rPr lang="zh-CN" altLang="en-US" sz="2400">
                          <a:solidFill>
                            <a:srgbClr val="FFFF00"/>
                          </a:solidFill>
                          <a:latin typeface="Calibri" panose="020F0502020204030204" charset="0"/>
                        </a:rPr>
                        <a:t>特征</a:t>
                      </a:r>
                      <a:endParaRPr lang="zh-CN" altLang="en-US" sz="2400">
                        <a:solidFill>
                          <a:srgbClr val="FFFF00"/>
                        </a:solidFill>
                        <a:latin typeface="Calibri" panose="020F0502020204030204" charset="0"/>
                      </a:endParaRPr>
                    </a:p>
                  </a:txBody>
                  <a:tcPr marL="91451" marR="91451" marT="45710" marB="4571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457200">
                        <a:buNone/>
                      </a:pPr>
                      <a:r>
                        <a:rPr lang="zh-CN" altLang="en-US" sz="2400">
                          <a:solidFill>
                            <a:srgbClr val="FFFF00"/>
                          </a:solidFill>
                          <a:latin typeface="Calibri" panose="020F0502020204030204" charset="0"/>
                        </a:rPr>
                        <a:t>名称</a:t>
                      </a:r>
                      <a:endParaRPr lang="zh-CN" altLang="en-US" sz="2400">
                        <a:solidFill>
                          <a:srgbClr val="FFFF00"/>
                        </a:solidFill>
                        <a:latin typeface="Calibri" panose="020F0502020204030204" charset="0"/>
                      </a:endParaRPr>
                    </a:p>
                  </a:txBody>
                  <a:tcPr marL="91451" marR="91451" marT="45710" marB="4571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457200">
                        <a:buNone/>
                      </a:pPr>
                      <a:r>
                        <a:rPr lang="zh-CN" altLang="en-US" sz="2400">
                          <a:solidFill>
                            <a:srgbClr val="FFFF00"/>
                          </a:solidFill>
                          <a:latin typeface="Calibri" panose="020F0502020204030204" charset="0"/>
                        </a:rPr>
                        <a:t>特征</a:t>
                      </a:r>
                      <a:endParaRPr lang="zh-CN" altLang="en-US" sz="2400">
                        <a:solidFill>
                          <a:srgbClr val="FFFF00"/>
                        </a:solidFill>
                        <a:latin typeface="Calibri" panose="020F0502020204030204" charset="0"/>
                      </a:endParaRPr>
                    </a:p>
                  </a:txBody>
                  <a:tcPr marL="91451" marR="91451" marT="45710" marB="4571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658813">
                <a:tc>
                  <a:txBody>
                    <a:bodyPr/>
                    <a:lstStyle>
                      <a:lvl1pPr marL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457200">
                        <a:buNone/>
                      </a:pP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上底面</a:t>
                      </a:r>
                      <a:endParaRPr lang="zh-CN" altLang="en-US" sz="180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marL="91451" marR="91451" marT="45710" marB="4571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 rowSpan="2">
                  <a:txBody>
                    <a:bodyPr/>
                    <a:lstStyle>
                      <a:lvl1pPr marL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457200">
                        <a:buNone/>
                      </a:pP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（半径、直径、周长、大小）</a:t>
                      </a:r>
                      <a:endParaRPr lang="en-US" altLang="zh-CN" sz="180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  <a:p>
                      <a:pPr lvl="0" algn="ctr" defTabSz="457200">
                        <a:buNone/>
                      </a:pP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2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个，圆形，完全相同。</a:t>
                      </a:r>
                      <a:endParaRPr lang="zh-CN" altLang="en-US" sz="180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marL="91451" marR="91451" marT="45710" marB="4571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457200">
                        <a:buNone/>
                      </a:pP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顶点</a:t>
                      </a:r>
                      <a:endParaRPr lang="zh-CN" altLang="en-US" sz="180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marL="91451" marR="91451" marT="45710" marB="4571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457200">
                        <a:buNone/>
                      </a:pP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点</a:t>
                      </a:r>
                      <a:endParaRPr lang="zh-CN" altLang="en-US" sz="180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marL="91451" marR="91451" marT="45710" marB="4571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635000">
                <a:tc>
                  <a:txBody>
                    <a:bodyPr/>
                    <a:lstStyle>
                      <a:lvl1pPr marL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457200">
                        <a:buNone/>
                      </a:pP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下底面</a:t>
                      </a:r>
                      <a:endParaRPr lang="zh-CN" altLang="en-US" sz="180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marL="91451" marR="91451" marT="45710" marB="4571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vMerge="1"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457200">
                        <a:buNone/>
                      </a:pP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底面</a:t>
                      </a:r>
                      <a:endParaRPr lang="zh-CN" altLang="en-US" sz="180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marL="91451" marR="91451" marT="45710" marB="4571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457200">
                        <a:buNone/>
                      </a:pP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圆形</a:t>
                      </a:r>
                      <a:endParaRPr lang="zh-CN" altLang="en-US" sz="180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marL="91451" marR="91451" marT="45710" marB="4571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1641475">
                <a:tc>
                  <a:txBody>
                    <a:bodyPr/>
                    <a:lstStyle>
                      <a:lvl1pPr marL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457200">
                        <a:buNone/>
                      </a:pP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侧面</a:t>
                      </a:r>
                      <a:endParaRPr lang="zh-CN" altLang="en-US" sz="180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marL="91451" marR="91451" marT="45710" marB="4571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457200">
                        <a:buNone/>
                      </a:pP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曲面，展开图：长方形</a:t>
                      </a:r>
                      <a:endParaRPr lang="zh-CN" altLang="en-US" sz="180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marL="91451" marR="91451" marT="45710" marB="4571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457200">
                        <a:buNone/>
                      </a:pP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 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不能保护环境变化关节炎</a:t>
                      </a:r>
                      <a:r>
                        <a:rPr lang="en-US" altLang="zh-CN" sz="1800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ub</a:t>
                      </a:r>
                      <a:r>
                        <a:rPr lang="zh-CN" altLang="en-US" sz="1800" dirty="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侧面</a:t>
                      </a:r>
                      <a:endParaRPr lang="zh-CN" altLang="en-US" sz="180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marL="91451" marR="91451" marT="45710" marB="4571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457200">
                        <a:buNone/>
                      </a:pP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曲面，展开图：扇形</a:t>
                      </a:r>
                      <a:endParaRPr lang="zh-CN" altLang="en-US" sz="180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marL="91451" marR="91451" marT="45710" marB="4571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1252537">
                <a:tc>
                  <a:txBody>
                    <a:bodyPr/>
                    <a:lstStyle>
                      <a:lvl1pPr marL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457200">
                        <a:buNone/>
                      </a:pP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高</a:t>
                      </a:r>
                      <a:endParaRPr lang="zh-CN" altLang="en-US" sz="180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marL="91451" marR="91451" marT="45710" marB="4571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457200">
                        <a:buNone/>
                      </a:pP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两底面之间的距离。</a:t>
                      </a:r>
                      <a:endParaRPr lang="en-US" altLang="zh-CN" sz="180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  <a:p>
                      <a:pPr lvl="0" algn="ctr" defTabSz="457200">
                        <a:buNone/>
                      </a:pP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（无数条）</a:t>
                      </a:r>
                      <a:endParaRPr lang="zh-CN" altLang="en-US" sz="180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marL="91451" marR="91451" marT="45710" marB="4571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457200">
                        <a:buNone/>
                      </a:pP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高</a:t>
                      </a:r>
                      <a:endParaRPr lang="zh-CN" altLang="en-US" sz="180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marL="91451" marR="91451" marT="45710" marB="4571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rebuchet MS" panose="020B060302020202020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defTabSz="457200">
                        <a:buNone/>
                      </a:pP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顶点到底面（圆心）之间的距离。</a:t>
                      </a:r>
                      <a:endParaRPr lang="en-US" altLang="zh-CN" sz="180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  <a:p>
                      <a:pPr lvl="0" algn="ctr" defTabSz="457200">
                        <a:buNone/>
                      </a:pPr>
                      <a:r>
                        <a:rPr lang="zh-CN" altLang="zh-CN" sz="180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（</a:t>
                      </a:r>
                      <a:r>
                        <a:rPr lang="en-US" altLang="zh-CN" sz="180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1</a:t>
                      </a:r>
                      <a:r>
                        <a:rPr lang="zh-CN" altLang="en-US" sz="1800">
                          <a:solidFill>
                            <a:srgbClr val="000000"/>
                          </a:solidFill>
                          <a:latin typeface="Calibri" panose="020F0502020204030204" charset="0"/>
                        </a:rPr>
                        <a:t>条）</a:t>
                      </a:r>
                      <a:endParaRPr lang="zh-CN" altLang="en-US" sz="1800">
                        <a:solidFill>
                          <a:srgbClr val="000000"/>
                        </a:solidFill>
                        <a:latin typeface="Calibri" panose="020F0502020204030204" charset="0"/>
                      </a:endParaRPr>
                    </a:p>
                  </a:txBody>
                  <a:tcPr marL="91451" marR="91451" marT="45710" marB="4571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sp>
        <p:nvSpPr>
          <p:cNvPr id="13349" name="矩形 2"/>
          <p:cNvSpPr/>
          <p:nvPr/>
        </p:nvSpPr>
        <p:spPr>
          <a:xfrm>
            <a:off x="1912938" y="4437063"/>
            <a:ext cx="2473325" cy="660400"/>
          </a:xfrm>
          <a:prstGeom prst="rect">
            <a:avLst/>
          </a:prstGeom>
          <a:gradFill rotWithShape="1">
            <a:gsLst>
              <a:gs pos="0">
                <a:srgbClr val="9BC1FF"/>
              </a:gs>
              <a:gs pos="100000">
                <a:srgbClr val="3F80CD"/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charset="0"/>
            </a:endParaRPr>
          </a:p>
        </p:txBody>
      </p:sp>
      <p:sp>
        <p:nvSpPr>
          <p:cNvPr id="13350" name="饼图 3"/>
          <p:cNvSpPr/>
          <p:nvPr/>
        </p:nvSpPr>
        <p:spPr>
          <a:xfrm>
            <a:off x="6654800" y="4249738"/>
            <a:ext cx="1016000" cy="914400"/>
          </a:xfrm>
          <a:custGeom>
            <a:avLst/>
            <a:gdLst/>
            <a:ahLst/>
            <a:cxnLst>
              <a:cxn ang="0">
                <a:pos x="1016000" y="457200"/>
              </a:cxn>
              <a:cxn ang="0">
                <a:pos x="508000" y="914400"/>
              </a:cxn>
              <a:cxn ang="0">
                <a:pos x="0" y="457200"/>
              </a:cxn>
              <a:cxn ang="0">
                <a:pos x="508000" y="0"/>
              </a:cxn>
              <a:cxn ang="0">
                <a:pos x="508000" y="457200"/>
              </a:cxn>
              <a:cxn ang="0">
                <a:pos x="1016000" y="457200"/>
              </a:cxn>
            </a:cxnLst>
            <a:pathLst>
              <a:path w="1016000" h="914400">
                <a:moveTo>
                  <a:pt x="1016000" y="457200"/>
                </a:moveTo>
                <a:cubicBezTo>
                  <a:pt x="1016000" y="709705"/>
                  <a:pt x="788561" y="914400"/>
                  <a:pt x="508000" y="914400"/>
                </a:cubicBezTo>
                <a:cubicBezTo>
                  <a:pt x="227439" y="914400"/>
                  <a:pt x="0" y="709705"/>
                  <a:pt x="0" y="457200"/>
                </a:cubicBezTo>
                <a:cubicBezTo>
                  <a:pt x="0" y="204695"/>
                  <a:pt x="227439" y="0"/>
                  <a:pt x="508000" y="0"/>
                </a:cubicBezTo>
                <a:lnTo>
                  <a:pt x="508000" y="457200"/>
                </a:lnTo>
                <a:lnTo>
                  <a:pt x="1016000" y="457200"/>
                </a:lnTo>
                <a:close/>
              </a:path>
            </a:pathLst>
          </a:custGeom>
          <a:gradFill rotWithShape="1">
            <a:gsLst>
              <a:gs pos="0">
                <a:srgbClr val="9BC1FF">
                  <a:alpha val="100000"/>
                </a:srgbClr>
              </a:gs>
              <a:gs pos="100000">
                <a:srgbClr val="3F80CD">
                  <a:alpha val="100000"/>
                </a:srgbClr>
              </a:gs>
            </a:gsLst>
            <a:lin ang="5400000"/>
            <a:tileRect/>
          </a:gradFill>
          <a:ln w="9525" cap="flat" cmpd="sng">
            <a:solidFill>
              <a:srgbClr val="4A7EBB">
                <a:alpha val="100000"/>
              </a:srgbClr>
            </a:solidFill>
            <a:prstDash val="solid"/>
            <a:headEnd type="none" w="med" len="med"/>
            <a:tailEnd type="none" w="med" len="med"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cdbf6c81800a19d8c6e8834f33fa828ba71e4694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8800" y="0"/>
            <a:ext cx="6516688" cy="68627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4" name="直角三角形 4"/>
          <p:cNvSpPr/>
          <p:nvPr/>
        </p:nvSpPr>
        <p:spPr>
          <a:xfrm flipH="1">
            <a:off x="4165600" y="581025"/>
            <a:ext cx="2171700" cy="4521200"/>
          </a:xfrm>
          <a:prstGeom prst="rtTriangle">
            <a:avLst/>
          </a:prstGeom>
          <a:solidFill>
            <a:schemeClr val="accent2">
              <a:alpha val="63136"/>
            </a:schemeClr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charset="0"/>
            </a:endParaRPr>
          </a:p>
        </p:txBody>
      </p:sp>
      <p:cxnSp>
        <p:nvCxnSpPr>
          <p:cNvPr id="23555" name="直线连接符 6"/>
          <p:cNvCxnSpPr/>
          <p:nvPr/>
        </p:nvCxnSpPr>
        <p:spPr>
          <a:xfrm>
            <a:off x="6303963" y="4763"/>
            <a:ext cx="46037" cy="6381750"/>
          </a:xfrm>
          <a:prstGeom prst="line">
            <a:avLst/>
          </a:prstGeom>
          <a:ln w="76200" cap="flat" cmpd="sng">
            <a:solidFill>
              <a:srgbClr val="1F497D"/>
            </a:solidFill>
            <a:prstDash val="dash"/>
            <a:headEnd type="none" w="med" len="med"/>
            <a:tailEnd type="none" w="med" len="med"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sp>
        <p:nvSpPr>
          <p:cNvPr id="2" name="文本框 1"/>
          <p:cNvSpPr txBox="1"/>
          <p:nvPr/>
        </p:nvSpPr>
        <p:spPr>
          <a:xfrm>
            <a:off x="147638" y="165100"/>
            <a:ext cx="5108575" cy="16319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dirty="0">
                <a:latin typeface="Trebuchet MS" panose="020B0603020202020204" charset="0"/>
              </a:rPr>
              <a:t>仔细观察旋转图，想一想，</a:t>
            </a:r>
            <a:endParaRPr lang="en-US" altLang="zh-CN" sz="3200" dirty="0">
              <a:latin typeface="Trebuchet MS" panose="020B0603020202020204" charset="0"/>
            </a:endParaRPr>
          </a:p>
          <a:p>
            <a:r>
              <a:rPr lang="zh-CN" altLang="en-US" sz="3600" b="1" dirty="0">
                <a:latin typeface="Trebuchet MS" panose="020B0603020202020204" charset="0"/>
              </a:rPr>
              <a:t>圆锥体</a:t>
            </a:r>
            <a:r>
              <a:rPr lang="zh-CN" altLang="en-US" sz="3200" dirty="0">
                <a:latin typeface="Trebuchet MS" panose="020B0603020202020204" charset="0"/>
              </a:rPr>
              <a:t>由哪几部分组成？</a:t>
            </a:r>
            <a:endParaRPr lang="en-US" altLang="zh-CN" sz="3200" dirty="0">
              <a:latin typeface="Trebuchet MS" panose="020B0603020202020204" charset="0"/>
            </a:endParaRPr>
          </a:p>
          <a:p>
            <a:r>
              <a:rPr lang="zh-CN" altLang="en-US" sz="3200" dirty="0">
                <a:latin typeface="Trebuchet MS" panose="020B0603020202020204" charset="0"/>
              </a:rPr>
              <a:t>分别有哪些特征？</a:t>
            </a:r>
            <a:endParaRPr lang="zh-CN" altLang="en-US" sz="3200" dirty="0">
              <a:latin typeface="Trebuchet MS" panose="020B0603020202020204" charset="0"/>
            </a:endParaRPr>
          </a:p>
        </p:txBody>
      </p:sp>
      <p:sp>
        <p:nvSpPr>
          <p:cNvPr id="23557" name="文本框 2"/>
          <p:cNvSpPr txBox="1"/>
          <p:nvPr/>
        </p:nvSpPr>
        <p:spPr>
          <a:xfrm>
            <a:off x="5948363" y="903288"/>
            <a:ext cx="401637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dirty="0">
                <a:latin typeface="Trebuchet MS" panose="020B0603020202020204" charset="0"/>
              </a:rPr>
              <a:t>A</a:t>
            </a:r>
            <a:endParaRPr lang="zh-CN" altLang="en-US" sz="2800" dirty="0">
              <a:latin typeface="Trebuchet MS" panose="020B0603020202020204" charset="0"/>
            </a:endParaRPr>
          </a:p>
        </p:txBody>
      </p:sp>
      <p:sp>
        <p:nvSpPr>
          <p:cNvPr id="23558" name="文本框 7"/>
          <p:cNvSpPr txBox="1"/>
          <p:nvPr/>
        </p:nvSpPr>
        <p:spPr>
          <a:xfrm>
            <a:off x="4313238" y="4645025"/>
            <a:ext cx="403225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dirty="0">
                <a:latin typeface="Trebuchet MS" panose="020B0603020202020204" charset="0"/>
              </a:rPr>
              <a:t>B</a:t>
            </a:r>
            <a:endParaRPr lang="zh-CN" altLang="en-US" sz="2800" dirty="0">
              <a:latin typeface="Trebuchet MS" panose="020B0603020202020204" charset="0"/>
            </a:endParaRPr>
          </a:p>
        </p:txBody>
      </p:sp>
      <p:sp>
        <p:nvSpPr>
          <p:cNvPr id="23559" name="文本框 8"/>
          <p:cNvSpPr txBox="1"/>
          <p:nvPr/>
        </p:nvSpPr>
        <p:spPr>
          <a:xfrm>
            <a:off x="5935663" y="4611688"/>
            <a:ext cx="403225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dirty="0">
                <a:latin typeface="Trebuchet MS" panose="020B0603020202020204" charset="0"/>
              </a:rPr>
              <a:t>C</a:t>
            </a:r>
            <a:endParaRPr lang="zh-CN" altLang="en-US" sz="2800" dirty="0">
              <a:latin typeface="Trebuchet MS" panose="020B06030202020202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027863" y="5903913"/>
            <a:ext cx="1570038" cy="6461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rebuchet MS" panose="020B060302020202020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rebuchet MS" panose="020B060302020202020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rebuchet MS" panose="020B060302020202020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rebuchet MS" panose="020B060302020202020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rebuchet MS" panose="020B0603020202020204" charset="0"/>
                <a:ea typeface="宋体" panose="02010600030101010101" pitchFamily="2" charset="-122"/>
                <a:cs typeface="+mn-cs"/>
              </a:defRPr>
            </a:lvl5pPr>
          </a:lstStyle>
          <a:p>
            <a:pPr lvl="0"/>
            <a:r>
              <a:rPr lang="zh-CN" altLang="en-US" sz="3600">
                <a:solidFill>
                  <a:srgbClr val="000000"/>
                </a:solidFill>
                <a:latin typeface="Calibri" panose="020F0502020204030204" charset="0"/>
              </a:rPr>
              <a:t>圆锥体</a:t>
            </a:r>
            <a:endParaRPr lang="zh-CN" altLang="en-US" sz="3600">
              <a:solidFill>
                <a:srgbClr val="000000"/>
              </a:solidFill>
              <a:latin typeface="Calibri" panose="020F05020202040302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77813" y="2222500"/>
            <a:ext cx="5108575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dirty="0">
                <a:latin typeface="Trebuchet MS" panose="020B0603020202020204" charset="0"/>
              </a:rPr>
              <a:t>（</a:t>
            </a:r>
            <a:r>
              <a:rPr lang="en-US" altLang="zh-CN" sz="2400" dirty="0">
                <a:latin typeface="Trebuchet MS" panose="020B0603020202020204" charset="0"/>
              </a:rPr>
              <a:t>        </a:t>
            </a:r>
            <a:r>
              <a:rPr lang="zh-CN" altLang="en-US" sz="2400" dirty="0">
                <a:latin typeface="Trebuchet MS" panose="020B0603020202020204" charset="0"/>
              </a:rPr>
              <a:t>）旋转形成圆锥的侧面，</a:t>
            </a:r>
            <a:endParaRPr lang="zh-CN" altLang="en-US" sz="2400" dirty="0">
              <a:latin typeface="Trebuchet MS" panose="020B06030202020202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38125" y="2836863"/>
            <a:ext cx="5697538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dirty="0">
                <a:latin typeface="Trebuchet MS" panose="020B0603020202020204" charset="0"/>
              </a:rPr>
              <a:t>（</a:t>
            </a:r>
            <a:r>
              <a:rPr lang="en-US" altLang="zh-CN" sz="2400" dirty="0">
                <a:latin typeface="Trebuchet MS" panose="020B0603020202020204" charset="0"/>
              </a:rPr>
              <a:t>        </a:t>
            </a:r>
            <a:r>
              <a:rPr lang="zh-CN" altLang="en-US" sz="2400" dirty="0">
                <a:latin typeface="Trebuchet MS" panose="020B0603020202020204" charset="0"/>
              </a:rPr>
              <a:t>）旋转形成圆锥的底面，</a:t>
            </a:r>
            <a:endParaRPr lang="zh-CN" altLang="en-US" sz="2400" dirty="0">
              <a:latin typeface="Trebuchet MS" panose="020B06030202020202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38125" y="3662363"/>
            <a:ext cx="5018088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dirty="0">
                <a:latin typeface="Trebuchet MS" panose="020B0603020202020204" charset="0"/>
              </a:rPr>
              <a:t>AC</a:t>
            </a:r>
            <a:r>
              <a:rPr lang="zh-CN" altLang="en-US" sz="2400" dirty="0">
                <a:latin typeface="Trebuchet MS" panose="020B0603020202020204" charset="0"/>
              </a:rPr>
              <a:t>边</a:t>
            </a:r>
            <a:r>
              <a:rPr lang="en-US" altLang="zh-CN" sz="2400" dirty="0">
                <a:latin typeface="Trebuchet MS" panose="020B0603020202020204" charset="0"/>
              </a:rPr>
              <a:t> </a:t>
            </a:r>
            <a:r>
              <a:rPr lang="zh-CN" altLang="en-US" sz="2400" dirty="0">
                <a:latin typeface="Trebuchet MS" panose="020B0603020202020204" charset="0"/>
              </a:rPr>
              <a:t>是三角形的（</a:t>
            </a:r>
            <a:r>
              <a:rPr lang="en-US" altLang="zh-CN" sz="2400" dirty="0">
                <a:latin typeface="Trebuchet MS" panose="020B0603020202020204" charset="0"/>
              </a:rPr>
              <a:t>         </a:t>
            </a:r>
            <a:r>
              <a:rPr lang="zh-CN" altLang="en-US" sz="2400" dirty="0">
                <a:latin typeface="Trebuchet MS" panose="020B0603020202020204" charset="0"/>
              </a:rPr>
              <a:t>），</a:t>
            </a:r>
            <a:endParaRPr lang="en-US" altLang="zh-CN" sz="2400" dirty="0">
              <a:latin typeface="Trebuchet MS" panose="020B0603020202020204" charset="0"/>
            </a:endParaRPr>
          </a:p>
          <a:p>
            <a:r>
              <a:rPr lang="zh-CN" altLang="en-US" sz="2400" dirty="0">
                <a:latin typeface="Trebuchet MS" panose="020B0603020202020204" charset="0"/>
              </a:rPr>
              <a:t>是圆锥（</a:t>
            </a:r>
            <a:r>
              <a:rPr lang="en-US" altLang="zh-CN" sz="2400" dirty="0">
                <a:latin typeface="Trebuchet MS" panose="020B0603020202020204" charset="0"/>
              </a:rPr>
              <a:t>     </a:t>
            </a:r>
            <a:r>
              <a:rPr lang="zh-CN" altLang="en-US" sz="2400" dirty="0">
                <a:latin typeface="Trebuchet MS" panose="020B0603020202020204" charset="0"/>
              </a:rPr>
              <a:t>）。</a:t>
            </a:r>
            <a:endParaRPr lang="zh-CN" altLang="en-US" sz="2400" dirty="0">
              <a:latin typeface="Trebuchet MS" panose="020B0603020202020204" charset="0"/>
            </a:endParaRPr>
          </a:p>
        </p:txBody>
      </p:sp>
      <p:sp>
        <p:nvSpPr>
          <p:cNvPr id="18444" name="文本框 12"/>
          <p:cNvSpPr txBox="1">
            <a:spLocks noChangeArrowheads="1"/>
          </p:cNvSpPr>
          <p:nvPr/>
        </p:nvSpPr>
        <p:spPr bwMode="auto">
          <a:xfrm>
            <a:off x="33338" y="250825"/>
            <a:ext cx="5689600" cy="1446213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rebuchet MS" panose="020B060302020202020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rebuchet MS" panose="020B060302020202020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rebuchet MS" panose="020B060302020202020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rebuchet MS" panose="020B060302020202020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rebuchet MS" panose="020B0603020202020204" charset="0"/>
                <a:ea typeface="宋体" panose="02010600030101010101" pitchFamily="2" charset="-122"/>
                <a:cs typeface="+mn-cs"/>
              </a:defRPr>
            </a:lvl5pPr>
          </a:lstStyle>
          <a:p>
            <a:pPr lvl="0"/>
            <a:r>
              <a:rPr lang="zh-CN" altLang="en-US" sz="4400">
                <a:latin typeface="Trebuchet MS" panose="020B0603020202020204" charset="0"/>
              </a:rPr>
              <a:t>你能说说三角形</a:t>
            </a:r>
            <a:r>
              <a:rPr lang="en-US" altLang="zh-CN" sz="4400">
                <a:latin typeface="Trebuchet MS" panose="020B0603020202020204" charset="0"/>
              </a:rPr>
              <a:t>ABC</a:t>
            </a:r>
            <a:r>
              <a:rPr lang="zh-CN" altLang="en-US" sz="4400">
                <a:latin typeface="Trebuchet MS" panose="020B0603020202020204" charset="0"/>
              </a:rPr>
              <a:t>和</a:t>
            </a:r>
            <a:endParaRPr lang="en-US" altLang="zh-CN" sz="4400">
              <a:latin typeface="Trebuchet MS" panose="020B0603020202020204" charset="0"/>
            </a:endParaRPr>
          </a:p>
          <a:p>
            <a:pPr lvl="0"/>
            <a:r>
              <a:rPr lang="zh-CN" altLang="en-US" sz="4400">
                <a:latin typeface="Trebuchet MS" panose="020B0603020202020204" charset="0"/>
              </a:rPr>
              <a:t>圆锥体的关系吗？</a:t>
            </a:r>
            <a:endParaRPr lang="zh-CN" altLang="zh-CN" sz="4400">
              <a:latin typeface="Trebuchet MS" panose="020B06030202020202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57263" y="2174875"/>
            <a:ext cx="658812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dirty="0">
                <a:latin typeface="Trebuchet MS" panose="020B0603020202020204" charset="0"/>
              </a:rPr>
              <a:t>AB</a:t>
            </a:r>
            <a:endParaRPr lang="zh-CN" altLang="en-US" sz="3200" dirty="0">
              <a:latin typeface="Trebuchet MS" panose="020B06030202020202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57263" y="2830513"/>
            <a:ext cx="661987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dirty="0">
                <a:latin typeface="Trebuchet MS" panose="020B0603020202020204" charset="0"/>
              </a:rPr>
              <a:t>BC</a:t>
            </a:r>
            <a:endParaRPr lang="zh-CN" altLang="en-US" sz="3200" dirty="0">
              <a:latin typeface="Trebuchet MS" panose="020B06030202020202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986088" y="3476625"/>
            <a:ext cx="954087" cy="400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000" dirty="0">
                <a:latin typeface="Trebuchet MS" panose="020B0603020202020204" charset="0"/>
              </a:rPr>
              <a:t>直角边</a:t>
            </a:r>
            <a:endParaRPr lang="zh-CN" altLang="en-US" sz="2000" dirty="0">
              <a:latin typeface="Trebuchet MS" panose="020B06030202020202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592263" y="4027488"/>
            <a:ext cx="595312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dirty="0">
                <a:latin typeface="Trebuchet MS" panose="020B0603020202020204" charset="0"/>
              </a:rPr>
              <a:t>高</a:t>
            </a:r>
            <a:endParaRPr lang="zh-CN" altLang="en-US" sz="3200" dirty="0">
              <a:latin typeface="Trebuchet MS" panose="020B060302020202020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986088" y="3824288"/>
            <a:ext cx="441325" cy="400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000" dirty="0">
                <a:latin typeface="Trebuchet MS" panose="020B0603020202020204" charset="0"/>
              </a:rPr>
              <a:t>高</a:t>
            </a:r>
            <a:endParaRPr lang="zh-CN" altLang="en-US" sz="2000" dirty="0">
              <a:latin typeface="Trebuchet MS" panose="020B060302020202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animBg="1"/>
      <p:bldP spid="2" grpId="0"/>
      <p:bldP spid="2" grpId="1"/>
      <p:bldP spid="6" grpId="0" animBg="1"/>
      <p:bldP spid="10" grpId="0"/>
      <p:bldP spid="11" grpId="0"/>
      <p:bldP spid="12" grpId="0"/>
      <p:bldP spid="18444" grpId="0" animBg="1"/>
      <p:bldP spid="14" grpId="0"/>
      <p:bldP spid="15" grpId="0"/>
      <p:bldP spid="16" grpId="0"/>
      <p:bldP spid="17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" name="图片 3"/>
          <p:cNvPicPr>
            <a:picLocks noChangeAspect="1"/>
          </p:cNvPicPr>
          <p:nvPr/>
        </p:nvPicPr>
        <p:blipFill>
          <a:blip r:embed="rId1"/>
          <a:srcRect l="7365" t="64731" r="2937" b="-2"/>
          <a:stretch>
            <a:fillRect/>
          </a:stretch>
        </p:blipFill>
        <p:spPr>
          <a:xfrm>
            <a:off x="173038" y="4349750"/>
            <a:ext cx="8832850" cy="2139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5" name="图片 3"/>
          <p:cNvPicPr>
            <a:picLocks noChangeAspect="1"/>
          </p:cNvPicPr>
          <p:nvPr/>
        </p:nvPicPr>
        <p:blipFill>
          <a:blip r:embed="rId1"/>
          <a:srcRect l="7365" t="30402" r="2937" b="34990"/>
          <a:stretch>
            <a:fillRect/>
          </a:stretch>
        </p:blipFill>
        <p:spPr>
          <a:xfrm>
            <a:off x="125413" y="1344613"/>
            <a:ext cx="8831262" cy="2100262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25603" name="直线连接符 5"/>
          <p:cNvCxnSpPr/>
          <p:nvPr/>
        </p:nvCxnSpPr>
        <p:spPr>
          <a:xfrm>
            <a:off x="720725" y="3457575"/>
            <a:ext cx="3962400" cy="892175"/>
          </a:xfrm>
          <a:prstGeom prst="line">
            <a:avLst/>
          </a:prstGeom>
          <a:ln w="25400" cap="flat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cxnSp>
        <p:nvCxnSpPr>
          <p:cNvPr id="25604" name="直线连接符 6"/>
          <p:cNvCxnSpPr/>
          <p:nvPr/>
        </p:nvCxnSpPr>
        <p:spPr>
          <a:xfrm>
            <a:off x="2460625" y="3427413"/>
            <a:ext cx="4089400" cy="822325"/>
          </a:xfrm>
          <a:prstGeom prst="line">
            <a:avLst/>
          </a:prstGeom>
          <a:ln w="25400" cap="flat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cxnSp>
        <p:nvCxnSpPr>
          <p:cNvPr id="25605" name="直线连接符 7"/>
          <p:cNvCxnSpPr/>
          <p:nvPr/>
        </p:nvCxnSpPr>
        <p:spPr>
          <a:xfrm>
            <a:off x="4445000" y="3411538"/>
            <a:ext cx="3894138" cy="838200"/>
          </a:xfrm>
          <a:prstGeom prst="line">
            <a:avLst/>
          </a:prstGeom>
          <a:ln w="25400" cap="flat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cxnSp>
        <p:nvCxnSpPr>
          <p:cNvPr id="25606" name="直线连接符 8"/>
          <p:cNvCxnSpPr/>
          <p:nvPr/>
        </p:nvCxnSpPr>
        <p:spPr>
          <a:xfrm flipH="1">
            <a:off x="2641600" y="3411538"/>
            <a:ext cx="3857625" cy="938212"/>
          </a:xfrm>
          <a:prstGeom prst="line">
            <a:avLst/>
          </a:prstGeom>
          <a:ln w="25400" cap="flat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cxnSp>
        <p:nvCxnSpPr>
          <p:cNvPr id="25607" name="直线连接符 10"/>
          <p:cNvCxnSpPr/>
          <p:nvPr/>
        </p:nvCxnSpPr>
        <p:spPr>
          <a:xfrm flipH="1">
            <a:off x="627063" y="3482975"/>
            <a:ext cx="7442200" cy="866775"/>
          </a:xfrm>
          <a:prstGeom prst="line">
            <a:avLst/>
          </a:prstGeom>
          <a:ln w="25400" cap="flat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sp>
        <p:nvSpPr>
          <p:cNvPr id="2" name="文本框 1"/>
          <p:cNvSpPr txBox="1"/>
          <p:nvPr/>
        </p:nvSpPr>
        <p:spPr>
          <a:xfrm>
            <a:off x="142875" y="384175"/>
            <a:ext cx="8831263" cy="461963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rebuchet MS" panose="020B060302020202020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rebuchet MS" panose="020B060302020202020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rebuchet MS" panose="020B060302020202020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rebuchet MS" panose="020B060302020202020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rebuchet MS" panose="020B0603020202020204" charset="0"/>
                <a:ea typeface="宋体" panose="02010600030101010101" pitchFamily="2" charset="-122"/>
                <a:cs typeface="+mn-cs"/>
              </a:defRPr>
            </a:lvl5pPr>
          </a:lstStyle>
          <a:p>
            <a:pPr lvl="0"/>
            <a:r>
              <a:rPr lang="en-US" altLang="zh-CN" sz="2400" b="1">
                <a:solidFill>
                  <a:srgbClr val="000000"/>
                </a:solidFill>
                <a:latin typeface="Calibri" panose="020F0502020204030204" charset="0"/>
              </a:rPr>
              <a:t>1.</a:t>
            </a:r>
            <a:r>
              <a:rPr lang="zh-CN" altLang="en-US" sz="2400" b="1">
                <a:solidFill>
                  <a:srgbClr val="000000"/>
                </a:solidFill>
                <a:latin typeface="Calibri" panose="020F0502020204030204" charset="0"/>
              </a:rPr>
              <a:t>将平面图形围绕所示轴旋转，得到怎样的立体图形？连一连！</a:t>
            </a:r>
            <a:endParaRPr lang="zh-CN" altLang="en-US" sz="2400" b="1">
              <a:solidFill>
                <a:srgbClr val="000000"/>
              </a:solidFill>
              <a:latin typeface="Calibri" panose="020F05020202040302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2875" y="823913"/>
            <a:ext cx="8831263" cy="522288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rebuchet MS" panose="020B060302020202020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rebuchet MS" panose="020B060302020202020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rebuchet MS" panose="020B060302020202020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rebuchet MS" panose="020B060302020202020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rebuchet MS" panose="020B0603020202020204" charset="0"/>
                <a:ea typeface="宋体" panose="02010600030101010101" pitchFamily="2" charset="-122"/>
                <a:cs typeface="+mn-cs"/>
              </a:defRPr>
            </a:lvl5pPr>
          </a:lstStyle>
          <a:p>
            <a:pPr lvl="0"/>
            <a:r>
              <a:rPr lang="en-US" altLang="zh-CN" sz="2400" b="1">
                <a:solidFill>
                  <a:srgbClr val="000000"/>
                </a:solidFill>
                <a:latin typeface="Calibri" panose="020F0502020204030204" charset="0"/>
              </a:rPr>
              <a:t>2.</a:t>
            </a:r>
            <a:r>
              <a:rPr lang="zh-CN" altLang="en-US" sz="2400" b="1">
                <a:solidFill>
                  <a:srgbClr val="000000"/>
                </a:solidFill>
                <a:latin typeface="Calibri" panose="020F0502020204030204" charset="0"/>
              </a:rPr>
              <a:t>标出圆柱、圆锥的</a:t>
            </a:r>
            <a:r>
              <a:rPr lang="zh-CN" altLang="en-US" sz="2800" b="1">
                <a:solidFill>
                  <a:srgbClr val="000000"/>
                </a:solidFill>
                <a:latin typeface="Calibri" panose="020F0502020204030204" charset="0"/>
              </a:rPr>
              <a:t>底面直径</a:t>
            </a:r>
            <a:r>
              <a:rPr lang="zh-CN" altLang="en-US" sz="2400" b="1">
                <a:solidFill>
                  <a:srgbClr val="000000"/>
                </a:solidFill>
                <a:latin typeface="Calibri" panose="020F0502020204030204" charset="0"/>
              </a:rPr>
              <a:t>和</a:t>
            </a:r>
            <a:r>
              <a:rPr lang="zh-CN" altLang="en-US" sz="2800" b="1">
                <a:solidFill>
                  <a:srgbClr val="000000"/>
                </a:solidFill>
                <a:latin typeface="Calibri" panose="020F0502020204030204" charset="0"/>
              </a:rPr>
              <a:t>高</a:t>
            </a:r>
            <a:r>
              <a:rPr lang="zh-CN" altLang="en-US" sz="2400" b="1">
                <a:solidFill>
                  <a:srgbClr val="000000"/>
                </a:solidFill>
                <a:latin typeface="Calibri" panose="020F0502020204030204" charset="0"/>
              </a:rPr>
              <a:t>。</a:t>
            </a:r>
            <a:endParaRPr lang="zh-CN" altLang="en-US" sz="2400" b="1">
              <a:solidFill>
                <a:srgbClr val="000000"/>
              </a:solidFill>
              <a:latin typeface="Calibri" panose="020F0502020204030204" charset="0"/>
            </a:endParaRPr>
          </a:p>
        </p:txBody>
      </p:sp>
      <p:sp>
        <p:nvSpPr>
          <p:cNvPr id="22537" name="文本框 3"/>
          <p:cNvSpPr txBox="1"/>
          <p:nvPr/>
        </p:nvSpPr>
        <p:spPr>
          <a:xfrm>
            <a:off x="107950" y="2184400"/>
            <a:ext cx="612775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dirty="0">
                <a:latin typeface="Trebuchet MS" panose="020B0603020202020204" charset="0"/>
              </a:rPr>
              <a:t>9cm</a:t>
            </a:r>
            <a:endParaRPr lang="zh-CN" altLang="en-US" dirty="0">
              <a:latin typeface="Trebuchet MS" panose="020B0603020202020204" charset="0"/>
            </a:endParaRPr>
          </a:p>
        </p:txBody>
      </p:sp>
      <p:sp>
        <p:nvSpPr>
          <p:cNvPr id="22538" name="文本框 4"/>
          <p:cNvSpPr txBox="1"/>
          <p:nvPr/>
        </p:nvSpPr>
        <p:spPr>
          <a:xfrm>
            <a:off x="593725" y="1744663"/>
            <a:ext cx="60642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dirty="0">
                <a:latin typeface="Trebuchet MS" panose="020B0603020202020204" charset="0"/>
              </a:rPr>
              <a:t>3</a:t>
            </a:r>
            <a:r>
              <a:rPr lang="en-US" altLang="zh-CN" dirty="0">
                <a:latin typeface="Trebuchet MS" panose="020B0603020202020204" charset="0"/>
              </a:rPr>
              <a:t>cm</a:t>
            </a:r>
            <a:endParaRPr lang="zh-CN" altLang="en-US" dirty="0">
              <a:latin typeface="Trebuchet MS" panose="020B0603020202020204" charset="0"/>
            </a:endParaRPr>
          </a:p>
        </p:txBody>
      </p:sp>
      <p:sp>
        <p:nvSpPr>
          <p:cNvPr id="22539" name="文本框 20"/>
          <p:cNvSpPr txBox="1"/>
          <p:nvPr/>
        </p:nvSpPr>
        <p:spPr>
          <a:xfrm>
            <a:off x="4343400" y="1793875"/>
            <a:ext cx="60642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dirty="0">
                <a:latin typeface="Trebuchet MS" panose="020B0603020202020204" charset="0"/>
              </a:rPr>
              <a:t>2</a:t>
            </a:r>
            <a:r>
              <a:rPr lang="en-US" altLang="zh-CN" dirty="0">
                <a:latin typeface="Trebuchet MS" panose="020B0603020202020204" charset="0"/>
              </a:rPr>
              <a:t>cm</a:t>
            </a:r>
            <a:endParaRPr lang="zh-CN" altLang="en-US" dirty="0">
              <a:latin typeface="Trebuchet MS" panose="020B0603020202020204" charset="0"/>
            </a:endParaRPr>
          </a:p>
        </p:txBody>
      </p:sp>
      <p:sp>
        <p:nvSpPr>
          <p:cNvPr id="22540" name="文本框 21"/>
          <p:cNvSpPr txBox="1"/>
          <p:nvPr/>
        </p:nvSpPr>
        <p:spPr>
          <a:xfrm>
            <a:off x="8069263" y="1831975"/>
            <a:ext cx="812800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dirty="0">
                <a:latin typeface="Trebuchet MS" panose="020B0603020202020204" charset="0"/>
              </a:rPr>
              <a:t>2</a:t>
            </a:r>
            <a:r>
              <a:rPr lang="en-US" altLang="zh-CN" dirty="0">
                <a:latin typeface="Trebuchet MS" panose="020B0603020202020204" charset="0"/>
              </a:rPr>
              <a:t>.5cm</a:t>
            </a:r>
            <a:endParaRPr lang="zh-CN" altLang="en-US" dirty="0">
              <a:latin typeface="Trebuchet MS" panose="020B0603020202020204" charset="0"/>
            </a:endParaRPr>
          </a:p>
        </p:txBody>
      </p:sp>
      <p:sp>
        <p:nvSpPr>
          <p:cNvPr id="22541" name="文本框 24"/>
          <p:cNvSpPr txBox="1"/>
          <p:nvPr/>
        </p:nvSpPr>
        <p:spPr>
          <a:xfrm>
            <a:off x="204788" y="3078163"/>
            <a:ext cx="849947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dirty="0">
                <a:latin typeface="Trebuchet MS" panose="020B0603020202020204" charset="0"/>
              </a:rPr>
              <a:t>（</a:t>
            </a:r>
            <a:r>
              <a:rPr lang="en-US" altLang="zh-CN" sz="2400" dirty="0">
                <a:latin typeface="Trebuchet MS" panose="020B0603020202020204" charset="0"/>
              </a:rPr>
              <a:t>a</a:t>
            </a:r>
            <a:r>
              <a:rPr lang="zh-CN" altLang="en-US" sz="2400" dirty="0">
                <a:latin typeface="Trebuchet MS" panose="020B0603020202020204" charset="0"/>
              </a:rPr>
              <a:t>）</a:t>
            </a:r>
            <a:r>
              <a:rPr lang="en-US" altLang="zh-CN" sz="2400" dirty="0">
                <a:latin typeface="Trebuchet MS" panose="020B0603020202020204" charset="0"/>
              </a:rPr>
              <a:t>       </a:t>
            </a:r>
            <a:r>
              <a:rPr lang="zh-CN" altLang="en-US" sz="2400" dirty="0">
                <a:latin typeface="Trebuchet MS" panose="020B0603020202020204" charset="0"/>
              </a:rPr>
              <a:t>（</a:t>
            </a:r>
            <a:r>
              <a:rPr lang="en-US" altLang="zh-CN" sz="2400" dirty="0">
                <a:latin typeface="Trebuchet MS" panose="020B0603020202020204" charset="0"/>
              </a:rPr>
              <a:t>b</a:t>
            </a:r>
            <a:r>
              <a:rPr lang="zh-CN" altLang="en-US" sz="2400" dirty="0">
                <a:latin typeface="Trebuchet MS" panose="020B0603020202020204" charset="0"/>
              </a:rPr>
              <a:t>）</a:t>
            </a:r>
            <a:r>
              <a:rPr lang="en-US" altLang="zh-CN" sz="2400" dirty="0">
                <a:latin typeface="Trebuchet MS" panose="020B0603020202020204" charset="0"/>
              </a:rPr>
              <a:t>        </a:t>
            </a:r>
            <a:r>
              <a:rPr lang="zh-CN" altLang="en-US" sz="2400" dirty="0">
                <a:latin typeface="Trebuchet MS" panose="020B0603020202020204" charset="0"/>
              </a:rPr>
              <a:t>（</a:t>
            </a:r>
            <a:r>
              <a:rPr lang="en-US" altLang="zh-CN" sz="2400" dirty="0">
                <a:latin typeface="Trebuchet MS" panose="020B0603020202020204" charset="0"/>
              </a:rPr>
              <a:t>c</a:t>
            </a:r>
            <a:r>
              <a:rPr lang="zh-CN" altLang="en-US" sz="2400" dirty="0">
                <a:latin typeface="Trebuchet MS" panose="020B0603020202020204" charset="0"/>
              </a:rPr>
              <a:t>）</a:t>
            </a:r>
            <a:r>
              <a:rPr lang="en-US" altLang="zh-CN" sz="2400" dirty="0">
                <a:latin typeface="Trebuchet MS" panose="020B0603020202020204" charset="0"/>
              </a:rPr>
              <a:t>        </a:t>
            </a:r>
            <a:r>
              <a:rPr lang="zh-CN" altLang="en-US" sz="2400" dirty="0">
                <a:latin typeface="Trebuchet MS" panose="020B0603020202020204" charset="0"/>
              </a:rPr>
              <a:t>（</a:t>
            </a:r>
            <a:r>
              <a:rPr lang="en-US" altLang="zh-CN" sz="2400" dirty="0">
                <a:latin typeface="Trebuchet MS" panose="020B0603020202020204" charset="0"/>
              </a:rPr>
              <a:t>d</a:t>
            </a:r>
            <a:r>
              <a:rPr lang="zh-CN" altLang="en-US" sz="2400" dirty="0">
                <a:latin typeface="Trebuchet MS" panose="020B0603020202020204" charset="0"/>
              </a:rPr>
              <a:t>）</a:t>
            </a:r>
            <a:r>
              <a:rPr lang="en-US" altLang="zh-CN" sz="2400" dirty="0">
                <a:latin typeface="Trebuchet MS" panose="020B0603020202020204" charset="0"/>
              </a:rPr>
              <a:t>     </a:t>
            </a:r>
            <a:r>
              <a:rPr lang="zh-CN" altLang="en-US" sz="2400" dirty="0">
                <a:latin typeface="Trebuchet MS" panose="020B0603020202020204" charset="0"/>
              </a:rPr>
              <a:t>（</a:t>
            </a:r>
            <a:r>
              <a:rPr lang="en-US" altLang="zh-CN" sz="2400" dirty="0">
                <a:latin typeface="Trebuchet MS" panose="020B0603020202020204" charset="0"/>
              </a:rPr>
              <a:t>e</a:t>
            </a:r>
            <a:r>
              <a:rPr lang="zh-CN" altLang="en-US" sz="2400" dirty="0">
                <a:latin typeface="Trebuchet MS" panose="020B0603020202020204" charset="0"/>
              </a:rPr>
              <a:t>）</a:t>
            </a:r>
            <a:endParaRPr lang="zh-CN" altLang="en-US" sz="2400" dirty="0">
              <a:latin typeface="Trebuchet MS" panose="020B0603020202020204" charset="0"/>
            </a:endParaRPr>
          </a:p>
        </p:txBody>
      </p:sp>
      <p:sp>
        <p:nvSpPr>
          <p:cNvPr id="22542" name="文本框 25"/>
          <p:cNvSpPr txBox="1"/>
          <p:nvPr/>
        </p:nvSpPr>
        <p:spPr>
          <a:xfrm>
            <a:off x="301625" y="4146550"/>
            <a:ext cx="857567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b="1" dirty="0">
                <a:latin typeface="Trebuchet MS" panose="020B0603020202020204" charset="0"/>
              </a:rPr>
              <a:t>（</a:t>
            </a:r>
            <a:r>
              <a:rPr lang="en-US" altLang="zh-CN" b="1" dirty="0">
                <a:latin typeface="Trebuchet MS" panose="020B0603020202020204" charset="0"/>
              </a:rPr>
              <a:t>1</a:t>
            </a:r>
            <a:r>
              <a:rPr lang="zh-CN" altLang="en-US" b="1" dirty="0">
                <a:latin typeface="Trebuchet MS" panose="020B0603020202020204" charset="0"/>
              </a:rPr>
              <a:t>）</a:t>
            </a:r>
            <a:r>
              <a:rPr lang="en-US" altLang="zh-CN" b="1" dirty="0">
                <a:latin typeface="Trebuchet MS" panose="020B0603020202020204" charset="0"/>
              </a:rPr>
              <a:t>            </a:t>
            </a:r>
            <a:r>
              <a:rPr lang="zh-CN" altLang="en-US" b="1" dirty="0">
                <a:latin typeface="Trebuchet MS" panose="020B0603020202020204" charset="0"/>
              </a:rPr>
              <a:t>（</a:t>
            </a:r>
            <a:r>
              <a:rPr lang="en-US" altLang="zh-CN" b="1" dirty="0">
                <a:latin typeface="Trebuchet MS" panose="020B0603020202020204" charset="0"/>
              </a:rPr>
              <a:t>2</a:t>
            </a:r>
            <a:r>
              <a:rPr lang="zh-CN" altLang="en-US" b="1" dirty="0">
                <a:latin typeface="Trebuchet MS" panose="020B0603020202020204" charset="0"/>
              </a:rPr>
              <a:t>）</a:t>
            </a:r>
            <a:r>
              <a:rPr lang="en-US" altLang="zh-CN" b="1" dirty="0">
                <a:latin typeface="Trebuchet MS" panose="020B0603020202020204" charset="0"/>
              </a:rPr>
              <a:t>            </a:t>
            </a:r>
            <a:r>
              <a:rPr lang="zh-CN" altLang="en-US" b="1" dirty="0">
                <a:latin typeface="Trebuchet MS" panose="020B0603020202020204" charset="0"/>
              </a:rPr>
              <a:t>（</a:t>
            </a:r>
            <a:r>
              <a:rPr lang="en-US" altLang="zh-CN" b="1" dirty="0">
                <a:latin typeface="Trebuchet MS" panose="020B0603020202020204" charset="0"/>
              </a:rPr>
              <a:t>3</a:t>
            </a:r>
            <a:r>
              <a:rPr lang="zh-CN" altLang="en-US" b="1" dirty="0">
                <a:latin typeface="Trebuchet MS" panose="020B0603020202020204" charset="0"/>
              </a:rPr>
              <a:t>）</a:t>
            </a:r>
            <a:r>
              <a:rPr lang="en-US" altLang="zh-CN" b="1" dirty="0">
                <a:latin typeface="Trebuchet MS" panose="020B0603020202020204" charset="0"/>
              </a:rPr>
              <a:t>           </a:t>
            </a:r>
            <a:r>
              <a:rPr lang="zh-CN" altLang="en-US" b="1" dirty="0">
                <a:latin typeface="Trebuchet MS" panose="020B0603020202020204" charset="0"/>
              </a:rPr>
              <a:t>（</a:t>
            </a:r>
            <a:r>
              <a:rPr lang="en-US" altLang="zh-CN" b="1" dirty="0">
                <a:latin typeface="Trebuchet MS" panose="020B0603020202020204" charset="0"/>
              </a:rPr>
              <a:t>4</a:t>
            </a:r>
            <a:r>
              <a:rPr lang="zh-CN" altLang="en-US" b="1" dirty="0">
                <a:latin typeface="Trebuchet MS" panose="020B0603020202020204" charset="0"/>
              </a:rPr>
              <a:t>）</a:t>
            </a:r>
            <a:r>
              <a:rPr lang="en-US" altLang="zh-CN" b="1" dirty="0">
                <a:latin typeface="Trebuchet MS" panose="020B0603020202020204" charset="0"/>
              </a:rPr>
              <a:t>            </a:t>
            </a:r>
            <a:r>
              <a:rPr lang="zh-CN" altLang="en-US" b="1" dirty="0">
                <a:latin typeface="Trebuchet MS" panose="020B0603020202020204" charset="0"/>
              </a:rPr>
              <a:t>（</a:t>
            </a:r>
            <a:r>
              <a:rPr lang="en-US" altLang="zh-CN" b="1" dirty="0">
                <a:latin typeface="Trebuchet MS" panose="020B0603020202020204" charset="0"/>
              </a:rPr>
              <a:t>5</a:t>
            </a:r>
            <a:r>
              <a:rPr lang="zh-CN" altLang="en-US" b="1" dirty="0">
                <a:latin typeface="Trebuchet MS" panose="020B0603020202020204" charset="0"/>
              </a:rPr>
              <a:t>）</a:t>
            </a:r>
            <a:endParaRPr lang="zh-CN" altLang="en-US" b="1" dirty="0">
              <a:latin typeface="Trebuchet MS" panose="020B0603020202020204" charset="0"/>
            </a:endParaRPr>
          </a:p>
        </p:txBody>
      </p:sp>
      <p:cxnSp>
        <p:nvCxnSpPr>
          <p:cNvPr id="25616" name="直线连接符 27"/>
          <p:cNvCxnSpPr/>
          <p:nvPr/>
        </p:nvCxnSpPr>
        <p:spPr>
          <a:xfrm>
            <a:off x="6516688" y="4703763"/>
            <a:ext cx="0" cy="1176337"/>
          </a:xfrm>
          <a:prstGeom prst="line">
            <a:avLst/>
          </a:prstGeom>
          <a:ln w="25400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cxnSp>
        <p:nvCxnSpPr>
          <p:cNvPr id="25617" name="直线连接符 29"/>
          <p:cNvCxnSpPr/>
          <p:nvPr/>
        </p:nvCxnSpPr>
        <p:spPr>
          <a:xfrm>
            <a:off x="2508250" y="1862138"/>
            <a:ext cx="0" cy="1176337"/>
          </a:xfrm>
          <a:prstGeom prst="line">
            <a:avLst/>
          </a:prstGeom>
          <a:ln w="25400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sp>
        <p:nvSpPr>
          <p:cNvPr id="18" name="文本框 3"/>
          <p:cNvSpPr txBox="1"/>
          <p:nvPr/>
        </p:nvSpPr>
        <p:spPr>
          <a:xfrm>
            <a:off x="1973263" y="2166938"/>
            <a:ext cx="612775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dirty="0">
                <a:latin typeface="Trebuchet MS" panose="020B0603020202020204" charset="0"/>
              </a:rPr>
              <a:t>9cm</a:t>
            </a:r>
            <a:endParaRPr lang="zh-CN" altLang="en-US" dirty="0">
              <a:latin typeface="Trebuchet MS" panose="020B0603020202020204" charset="0"/>
            </a:endParaRPr>
          </a:p>
        </p:txBody>
      </p:sp>
      <p:sp>
        <p:nvSpPr>
          <p:cNvPr id="19" name="文本框 4"/>
          <p:cNvSpPr txBox="1"/>
          <p:nvPr/>
        </p:nvSpPr>
        <p:spPr>
          <a:xfrm>
            <a:off x="2484438" y="2692400"/>
            <a:ext cx="60642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dirty="0">
                <a:latin typeface="Trebuchet MS" panose="020B0603020202020204" charset="0"/>
              </a:rPr>
              <a:t>3</a:t>
            </a:r>
            <a:r>
              <a:rPr lang="en-US" altLang="zh-CN" dirty="0">
                <a:latin typeface="Trebuchet MS" panose="020B0603020202020204" charset="0"/>
              </a:rPr>
              <a:t>cm</a:t>
            </a:r>
            <a:endParaRPr lang="zh-CN" altLang="en-US" dirty="0">
              <a:latin typeface="Trebuchet MS" panose="020B0603020202020204" charset="0"/>
            </a:endParaRPr>
          </a:p>
        </p:txBody>
      </p:sp>
      <p:sp>
        <p:nvSpPr>
          <p:cNvPr id="21" name="文本框 4"/>
          <p:cNvSpPr txBox="1"/>
          <p:nvPr/>
        </p:nvSpPr>
        <p:spPr>
          <a:xfrm>
            <a:off x="6499225" y="2227263"/>
            <a:ext cx="611188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dirty="0">
                <a:latin typeface="Trebuchet MS" panose="020B0603020202020204" charset="0"/>
              </a:rPr>
              <a:t>9cm</a:t>
            </a:r>
            <a:endParaRPr lang="zh-CN" altLang="en-US" dirty="0">
              <a:latin typeface="Trebuchet MS" panose="020B06030202020202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210050" y="6099175"/>
            <a:ext cx="877888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latin typeface="Trebuchet MS" panose="020B0603020202020204" charset="0"/>
              </a:rPr>
              <a:t>圆柱体</a:t>
            </a:r>
            <a:endParaRPr lang="zh-CN" altLang="en-US" dirty="0">
              <a:latin typeface="Trebuchet MS" panose="020B060302020202020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111875" y="6099175"/>
            <a:ext cx="876300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latin typeface="Trebuchet MS" panose="020B0603020202020204" charset="0"/>
              </a:rPr>
              <a:t>圆锥体</a:t>
            </a:r>
            <a:endParaRPr lang="zh-CN" altLang="en-US" dirty="0">
              <a:latin typeface="Trebuchet MS" panose="020B060302020202020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151813" y="6065838"/>
            <a:ext cx="64770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latin typeface="Trebuchet MS" panose="020B0603020202020204" charset="0"/>
              </a:rPr>
              <a:t>圆台</a:t>
            </a:r>
            <a:endParaRPr lang="zh-CN" altLang="en-US" dirty="0">
              <a:latin typeface="Trebuchet MS" panose="020B060302020202020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525713" y="5983288"/>
            <a:ext cx="415925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latin typeface="Trebuchet MS" panose="020B0603020202020204" charset="0"/>
              </a:rPr>
              <a:t>球</a:t>
            </a:r>
            <a:endParaRPr lang="zh-CN" altLang="en-US" dirty="0">
              <a:latin typeface="Trebuchet MS" panose="020B060302020202020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63525" y="6021388"/>
            <a:ext cx="110807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latin typeface="Trebuchet MS" panose="020B0603020202020204" charset="0"/>
              </a:rPr>
              <a:t>空心圆柱</a:t>
            </a:r>
            <a:endParaRPr lang="zh-CN" altLang="en-US" dirty="0">
              <a:latin typeface="Trebuchet MS" panose="020B060302020202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22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2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6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56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56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537" grpId="0"/>
      <p:bldP spid="22538" grpId="0"/>
      <p:bldP spid="22539" grpId="0"/>
      <p:bldP spid="22540" grpId="0"/>
      <p:bldP spid="22541" grpId="0"/>
      <p:bldP spid="22542" grpId="0"/>
      <p:bldP spid="18" grpId="0"/>
      <p:bldP spid="19" grpId="0"/>
      <p:bldP spid="21" grpId="0"/>
      <p:bldP spid="13" grpId="0"/>
      <p:bldP spid="27" grpId="0"/>
      <p:bldP spid="29" grpId="0"/>
      <p:bldP spid="31" grpId="0"/>
      <p:bldP spid="3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5" name="图片 3"/>
          <p:cNvPicPr>
            <a:picLocks noChangeAspect="1"/>
          </p:cNvPicPr>
          <p:nvPr/>
        </p:nvPicPr>
        <p:blipFill>
          <a:blip r:embed="rId1"/>
          <a:srcRect l="42233" t="64731" r="37816" b="-2"/>
          <a:stretch>
            <a:fillRect/>
          </a:stretch>
        </p:blipFill>
        <p:spPr>
          <a:xfrm>
            <a:off x="3581400" y="4349750"/>
            <a:ext cx="1963738" cy="2139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42875" y="384175"/>
            <a:ext cx="8831263" cy="461963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rebuchet MS" panose="020B060302020202020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rebuchet MS" panose="020B060302020202020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rebuchet MS" panose="020B060302020202020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rebuchet MS" panose="020B060302020202020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rebuchet MS" panose="020B0603020202020204" charset="0"/>
                <a:ea typeface="宋体" panose="02010600030101010101" pitchFamily="2" charset="-122"/>
                <a:cs typeface="+mn-cs"/>
              </a:defRPr>
            </a:lvl5pPr>
          </a:lstStyle>
          <a:p>
            <a:pPr lvl="0"/>
            <a:r>
              <a:rPr lang="en-US" altLang="zh-CN" sz="2400" b="1">
                <a:solidFill>
                  <a:srgbClr val="000000"/>
                </a:solidFill>
                <a:latin typeface="Calibri" panose="020F0502020204030204" charset="0"/>
              </a:rPr>
              <a:t>1.</a:t>
            </a:r>
            <a:r>
              <a:rPr lang="zh-CN" altLang="en-US" sz="2400" b="1">
                <a:solidFill>
                  <a:srgbClr val="000000"/>
                </a:solidFill>
                <a:latin typeface="Calibri" panose="020F0502020204030204" charset="0"/>
              </a:rPr>
              <a:t>将平面图形围绕所示轴旋转，得到怎样的立体图形？连一连！</a:t>
            </a:r>
            <a:endParaRPr lang="zh-CN" altLang="en-US" sz="2400" b="1">
              <a:solidFill>
                <a:srgbClr val="000000"/>
              </a:solidFill>
              <a:latin typeface="Calibri" panose="020F05020202040302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2875" y="823913"/>
            <a:ext cx="8831263" cy="522288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rebuchet MS" panose="020B060302020202020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rebuchet MS" panose="020B060302020202020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rebuchet MS" panose="020B060302020202020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rebuchet MS" panose="020B060302020202020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rebuchet MS" panose="020B0603020202020204" charset="0"/>
                <a:ea typeface="宋体" panose="02010600030101010101" pitchFamily="2" charset="-122"/>
                <a:cs typeface="+mn-cs"/>
              </a:defRPr>
            </a:lvl5pPr>
          </a:lstStyle>
          <a:p>
            <a:pPr lvl="0"/>
            <a:r>
              <a:rPr lang="en-US" altLang="zh-CN" sz="2400" b="1">
                <a:solidFill>
                  <a:srgbClr val="000000"/>
                </a:solidFill>
                <a:latin typeface="Calibri" panose="020F0502020204030204" charset="0"/>
              </a:rPr>
              <a:t>2.</a:t>
            </a:r>
            <a:r>
              <a:rPr lang="zh-CN" altLang="en-US" sz="2400" b="1">
                <a:solidFill>
                  <a:srgbClr val="000000"/>
                </a:solidFill>
                <a:latin typeface="Calibri" panose="020F0502020204030204" charset="0"/>
              </a:rPr>
              <a:t>标出圆柱、圆锥的</a:t>
            </a:r>
            <a:r>
              <a:rPr lang="zh-CN" altLang="en-US" sz="2800" b="1">
                <a:solidFill>
                  <a:srgbClr val="000000"/>
                </a:solidFill>
                <a:latin typeface="Calibri" panose="020F0502020204030204" charset="0"/>
              </a:rPr>
              <a:t>底面直径</a:t>
            </a:r>
            <a:r>
              <a:rPr lang="zh-CN" altLang="en-US" sz="2400" b="1">
                <a:solidFill>
                  <a:srgbClr val="000000"/>
                </a:solidFill>
                <a:latin typeface="Calibri" panose="020F0502020204030204" charset="0"/>
              </a:rPr>
              <a:t>和</a:t>
            </a:r>
            <a:r>
              <a:rPr lang="zh-CN" altLang="en-US" sz="2800" b="1">
                <a:solidFill>
                  <a:srgbClr val="000000"/>
                </a:solidFill>
                <a:latin typeface="Calibri" panose="020F0502020204030204" charset="0"/>
              </a:rPr>
              <a:t>高</a:t>
            </a:r>
            <a:r>
              <a:rPr lang="zh-CN" altLang="en-US" sz="2400" b="1">
                <a:solidFill>
                  <a:srgbClr val="000000"/>
                </a:solidFill>
                <a:latin typeface="Calibri" panose="020F0502020204030204" charset="0"/>
              </a:rPr>
              <a:t>。</a:t>
            </a:r>
            <a:endParaRPr lang="zh-CN" altLang="en-US" sz="2400" b="1">
              <a:solidFill>
                <a:srgbClr val="000000"/>
              </a:solidFill>
              <a:latin typeface="Calibri" panose="020F0502020204030204" charset="0"/>
            </a:endParaRPr>
          </a:p>
        </p:txBody>
      </p:sp>
      <p:grpSp>
        <p:nvGrpSpPr>
          <p:cNvPr id="4" name="组 3"/>
          <p:cNvGrpSpPr/>
          <p:nvPr/>
        </p:nvGrpSpPr>
        <p:grpSpPr>
          <a:xfrm>
            <a:off x="107950" y="1320800"/>
            <a:ext cx="8897938" cy="5168900"/>
            <a:chOff x="107950" y="1320816"/>
            <a:chExt cx="8897144" cy="5168365"/>
          </a:xfrm>
        </p:grpSpPr>
        <p:pic>
          <p:nvPicPr>
            <p:cNvPr id="26638" name="图片 3"/>
            <p:cNvPicPr>
              <a:picLocks noChangeAspect="1"/>
            </p:cNvPicPr>
            <p:nvPr/>
          </p:nvPicPr>
          <p:blipFill>
            <a:blip r:embed="rId1"/>
            <a:srcRect l="7365" t="64731" r="2937" b="-2"/>
            <a:stretch>
              <a:fillRect/>
            </a:stretch>
          </p:blipFill>
          <p:spPr>
            <a:xfrm>
              <a:off x="173831" y="4349231"/>
              <a:ext cx="8831263" cy="213995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6639" name="图片 3"/>
            <p:cNvPicPr>
              <a:picLocks noChangeAspect="1"/>
            </p:cNvPicPr>
            <p:nvPr/>
          </p:nvPicPr>
          <p:blipFill>
            <a:blip r:embed="rId1"/>
            <a:srcRect l="7365" t="30402" r="2937" b="34990"/>
            <a:stretch>
              <a:fillRect/>
            </a:stretch>
          </p:blipFill>
          <p:spPr>
            <a:xfrm>
              <a:off x="142875" y="1320816"/>
              <a:ext cx="8831263" cy="2099733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26640" name="直线连接符 5"/>
            <p:cNvCxnSpPr/>
            <p:nvPr/>
          </p:nvCxnSpPr>
          <p:spPr>
            <a:xfrm>
              <a:off x="720670" y="3457370"/>
              <a:ext cx="3962046" cy="892083"/>
            </a:xfrm>
            <a:prstGeom prst="line">
              <a:avLst/>
            </a:prstGeom>
            <a:ln w="25400" cap="flat" cmpd="sng">
              <a:solidFill>
                <a:schemeClr val="accent1"/>
              </a:solidFill>
              <a:prstDash val="solid"/>
              <a:headEnd type="none" w="med" len="med"/>
              <a:tailEnd type="none" w="med" len="med"/>
            </a:ln>
            <a:effectLst>
              <a:outerShdw dist="20000" dir="5400000" rotWithShape="0">
                <a:srgbClr val="808080">
                  <a:alpha val="37999"/>
                </a:srgbClr>
              </a:outerShdw>
            </a:effectLst>
          </p:spPr>
        </p:cxnSp>
        <p:cxnSp>
          <p:nvCxnSpPr>
            <p:cNvPr id="26641" name="直线连接符 6"/>
            <p:cNvCxnSpPr/>
            <p:nvPr/>
          </p:nvCxnSpPr>
          <p:spPr>
            <a:xfrm>
              <a:off x="2460415" y="3427211"/>
              <a:ext cx="4089035" cy="823827"/>
            </a:xfrm>
            <a:prstGeom prst="line">
              <a:avLst/>
            </a:prstGeom>
            <a:ln w="25400" cap="flat" cmpd="sng">
              <a:solidFill>
                <a:schemeClr val="accent1"/>
              </a:solidFill>
              <a:prstDash val="solid"/>
              <a:headEnd type="none" w="med" len="med"/>
              <a:tailEnd type="none" w="med" len="med"/>
            </a:ln>
            <a:effectLst>
              <a:outerShdw dist="20000" dir="5400000" rotWithShape="0">
                <a:srgbClr val="808080">
                  <a:alpha val="37999"/>
                </a:srgbClr>
              </a:outerShdw>
            </a:effectLst>
          </p:spPr>
        </p:cxnSp>
        <p:cxnSp>
          <p:nvCxnSpPr>
            <p:cNvPr id="26642" name="直线连接符 7"/>
            <p:cNvCxnSpPr/>
            <p:nvPr/>
          </p:nvCxnSpPr>
          <p:spPr>
            <a:xfrm>
              <a:off x="4444613" y="3411338"/>
              <a:ext cx="3893791" cy="839700"/>
            </a:xfrm>
            <a:prstGeom prst="line">
              <a:avLst/>
            </a:prstGeom>
            <a:ln w="25400" cap="flat" cmpd="sng">
              <a:solidFill>
                <a:schemeClr val="accent1"/>
              </a:solidFill>
              <a:prstDash val="solid"/>
              <a:headEnd type="none" w="med" len="med"/>
              <a:tailEnd type="none" w="med" len="med"/>
            </a:ln>
            <a:effectLst>
              <a:outerShdw dist="20000" dir="5400000" rotWithShape="0">
                <a:srgbClr val="808080">
                  <a:alpha val="37999"/>
                </a:srgbClr>
              </a:outerShdw>
            </a:effectLst>
          </p:spPr>
        </p:cxnSp>
        <p:cxnSp>
          <p:nvCxnSpPr>
            <p:cNvPr id="26643" name="直线连接符 8"/>
            <p:cNvCxnSpPr/>
            <p:nvPr/>
          </p:nvCxnSpPr>
          <p:spPr>
            <a:xfrm flipH="1">
              <a:off x="2641374" y="3071648"/>
              <a:ext cx="3857281" cy="1277805"/>
            </a:xfrm>
            <a:prstGeom prst="line">
              <a:avLst/>
            </a:prstGeom>
            <a:ln w="25400" cap="flat" cmpd="sng">
              <a:solidFill>
                <a:schemeClr val="accent1"/>
              </a:solidFill>
              <a:prstDash val="solid"/>
              <a:headEnd type="none" w="med" len="med"/>
              <a:tailEnd type="none" w="med" len="med"/>
            </a:ln>
            <a:effectLst>
              <a:outerShdw dist="20000" dir="5400000" rotWithShape="0">
                <a:srgbClr val="808080">
                  <a:alpha val="37999"/>
                </a:srgbClr>
              </a:outerShdw>
            </a:effectLst>
          </p:spPr>
        </p:cxnSp>
        <p:cxnSp>
          <p:nvCxnSpPr>
            <p:cNvPr id="26644" name="直线连接符 10"/>
            <p:cNvCxnSpPr/>
            <p:nvPr/>
          </p:nvCxnSpPr>
          <p:spPr>
            <a:xfrm flipH="1">
              <a:off x="627017" y="3482767"/>
              <a:ext cx="7711387" cy="866685"/>
            </a:xfrm>
            <a:prstGeom prst="line">
              <a:avLst/>
            </a:prstGeom>
            <a:ln w="25400" cap="flat" cmpd="sng">
              <a:solidFill>
                <a:schemeClr val="accent1"/>
              </a:solidFill>
              <a:prstDash val="solid"/>
              <a:headEnd type="none" w="med" len="med"/>
              <a:tailEnd type="none" w="med" len="med"/>
            </a:ln>
            <a:effectLst>
              <a:outerShdw dist="20000" dir="5400000" rotWithShape="0">
                <a:srgbClr val="808080">
                  <a:alpha val="37999"/>
                </a:srgbClr>
              </a:outerShdw>
            </a:effectLst>
          </p:spPr>
        </p:cxnSp>
        <p:sp>
          <p:nvSpPr>
            <p:cNvPr id="26645" name="文本框 3"/>
            <p:cNvSpPr txBox="1"/>
            <p:nvPr/>
          </p:nvSpPr>
          <p:spPr>
            <a:xfrm>
              <a:off x="107950" y="2184416"/>
              <a:ext cx="612775" cy="3698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dirty="0">
                  <a:latin typeface="Trebuchet MS" panose="020B0603020202020204" charset="0"/>
                </a:rPr>
                <a:t>9cm</a:t>
              </a:r>
              <a:endParaRPr lang="zh-CN" altLang="en-US" dirty="0">
                <a:latin typeface="Trebuchet MS" panose="020B0603020202020204" charset="0"/>
              </a:endParaRPr>
            </a:p>
          </p:txBody>
        </p:sp>
        <p:sp>
          <p:nvSpPr>
            <p:cNvPr id="26646" name="文本框 4"/>
            <p:cNvSpPr txBox="1"/>
            <p:nvPr/>
          </p:nvSpPr>
          <p:spPr>
            <a:xfrm>
              <a:off x="593725" y="1744679"/>
              <a:ext cx="606425" cy="3683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zh-CN" dirty="0">
                  <a:latin typeface="Trebuchet MS" panose="020B0603020202020204" charset="0"/>
                </a:rPr>
                <a:t>3</a:t>
              </a:r>
              <a:r>
                <a:rPr lang="en-US" altLang="zh-CN" dirty="0">
                  <a:latin typeface="Trebuchet MS" panose="020B0603020202020204" charset="0"/>
                </a:rPr>
                <a:t>cm</a:t>
              </a:r>
              <a:endParaRPr lang="zh-CN" altLang="en-US" dirty="0">
                <a:latin typeface="Trebuchet MS" panose="020B0603020202020204" charset="0"/>
              </a:endParaRPr>
            </a:p>
          </p:txBody>
        </p:sp>
        <p:sp>
          <p:nvSpPr>
            <p:cNvPr id="26647" name="文本框 20"/>
            <p:cNvSpPr txBox="1"/>
            <p:nvPr/>
          </p:nvSpPr>
          <p:spPr>
            <a:xfrm>
              <a:off x="4343400" y="1793891"/>
              <a:ext cx="606425" cy="3683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zh-CN" dirty="0">
                  <a:latin typeface="Trebuchet MS" panose="020B0603020202020204" charset="0"/>
                </a:rPr>
                <a:t>2</a:t>
              </a:r>
              <a:r>
                <a:rPr lang="en-US" altLang="zh-CN" dirty="0">
                  <a:latin typeface="Trebuchet MS" panose="020B0603020202020204" charset="0"/>
                </a:rPr>
                <a:t>cm</a:t>
              </a:r>
              <a:endParaRPr lang="zh-CN" altLang="en-US" dirty="0">
                <a:latin typeface="Trebuchet MS" panose="020B0603020202020204" charset="0"/>
              </a:endParaRPr>
            </a:p>
          </p:txBody>
        </p:sp>
        <p:sp>
          <p:nvSpPr>
            <p:cNvPr id="26648" name="文本框 21"/>
            <p:cNvSpPr txBox="1"/>
            <p:nvPr/>
          </p:nvSpPr>
          <p:spPr>
            <a:xfrm>
              <a:off x="8069263" y="1831991"/>
              <a:ext cx="812800" cy="3698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zh-CN" dirty="0">
                  <a:latin typeface="Trebuchet MS" panose="020B0603020202020204" charset="0"/>
                </a:rPr>
                <a:t>2</a:t>
              </a:r>
              <a:r>
                <a:rPr lang="en-US" altLang="zh-CN" dirty="0">
                  <a:latin typeface="Trebuchet MS" panose="020B0603020202020204" charset="0"/>
                </a:rPr>
                <a:t>.5cm</a:t>
              </a:r>
              <a:endParaRPr lang="zh-CN" altLang="en-US" dirty="0">
                <a:latin typeface="Trebuchet MS" panose="020B0603020202020204" charset="0"/>
              </a:endParaRPr>
            </a:p>
          </p:txBody>
        </p:sp>
        <p:sp>
          <p:nvSpPr>
            <p:cNvPr id="26649" name="文本框 24"/>
            <p:cNvSpPr txBox="1"/>
            <p:nvPr/>
          </p:nvSpPr>
          <p:spPr>
            <a:xfrm>
              <a:off x="205320" y="3078179"/>
              <a:ext cx="8499475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2400" dirty="0">
                  <a:latin typeface="Trebuchet MS" panose="020B0603020202020204" charset="0"/>
                </a:rPr>
                <a:t>（</a:t>
              </a:r>
              <a:r>
                <a:rPr lang="en-US" altLang="zh-CN" sz="2400" dirty="0">
                  <a:latin typeface="Trebuchet MS" panose="020B0603020202020204" charset="0"/>
                </a:rPr>
                <a:t>a</a:t>
              </a:r>
              <a:r>
                <a:rPr lang="zh-CN" altLang="en-US" sz="2400" dirty="0">
                  <a:latin typeface="Trebuchet MS" panose="020B0603020202020204" charset="0"/>
                </a:rPr>
                <a:t>）</a:t>
              </a:r>
              <a:r>
                <a:rPr lang="en-US" altLang="zh-CN" sz="2400" dirty="0">
                  <a:latin typeface="Trebuchet MS" panose="020B0603020202020204" charset="0"/>
                </a:rPr>
                <a:t>       </a:t>
              </a:r>
              <a:r>
                <a:rPr lang="zh-CN" altLang="en-US" sz="2400" dirty="0">
                  <a:latin typeface="Trebuchet MS" panose="020B0603020202020204" charset="0"/>
                </a:rPr>
                <a:t>（</a:t>
              </a:r>
              <a:r>
                <a:rPr lang="en-US" altLang="zh-CN" sz="2400" dirty="0">
                  <a:latin typeface="Trebuchet MS" panose="020B0603020202020204" charset="0"/>
                </a:rPr>
                <a:t>b</a:t>
              </a:r>
              <a:r>
                <a:rPr lang="zh-CN" altLang="en-US" sz="2400" dirty="0">
                  <a:latin typeface="Trebuchet MS" panose="020B0603020202020204" charset="0"/>
                </a:rPr>
                <a:t>）</a:t>
              </a:r>
              <a:r>
                <a:rPr lang="en-US" altLang="zh-CN" sz="2400" dirty="0">
                  <a:latin typeface="Trebuchet MS" panose="020B0603020202020204" charset="0"/>
                </a:rPr>
                <a:t>        </a:t>
              </a:r>
              <a:r>
                <a:rPr lang="zh-CN" altLang="en-US" sz="2400" dirty="0">
                  <a:latin typeface="Trebuchet MS" panose="020B0603020202020204" charset="0"/>
                </a:rPr>
                <a:t>（</a:t>
              </a:r>
              <a:r>
                <a:rPr lang="en-US" altLang="zh-CN" sz="2400" dirty="0">
                  <a:latin typeface="Trebuchet MS" panose="020B0603020202020204" charset="0"/>
                </a:rPr>
                <a:t>c</a:t>
              </a:r>
              <a:r>
                <a:rPr lang="zh-CN" altLang="en-US" sz="2400" dirty="0">
                  <a:latin typeface="Trebuchet MS" panose="020B0603020202020204" charset="0"/>
                </a:rPr>
                <a:t>）</a:t>
              </a:r>
              <a:r>
                <a:rPr lang="en-US" altLang="zh-CN" sz="2400" dirty="0">
                  <a:latin typeface="Trebuchet MS" panose="020B0603020202020204" charset="0"/>
                </a:rPr>
                <a:t>        </a:t>
              </a:r>
              <a:r>
                <a:rPr lang="zh-CN" altLang="en-US" sz="2400" dirty="0">
                  <a:latin typeface="Trebuchet MS" panose="020B0603020202020204" charset="0"/>
                </a:rPr>
                <a:t>（</a:t>
              </a:r>
              <a:r>
                <a:rPr lang="en-US" altLang="zh-CN" sz="2400" dirty="0">
                  <a:latin typeface="Trebuchet MS" panose="020B0603020202020204" charset="0"/>
                </a:rPr>
                <a:t>d</a:t>
              </a:r>
              <a:r>
                <a:rPr lang="zh-CN" altLang="en-US" sz="2400" dirty="0">
                  <a:latin typeface="Trebuchet MS" panose="020B0603020202020204" charset="0"/>
                </a:rPr>
                <a:t>）</a:t>
              </a:r>
              <a:r>
                <a:rPr lang="en-US" altLang="zh-CN" sz="2400" dirty="0">
                  <a:latin typeface="Trebuchet MS" panose="020B0603020202020204" charset="0"/>
                </a:rPr>
                <a:t>     </a:t>
              </a:r>
              <a:r>
                <a:rPr lang="zh-CN" altLang="en-US" sz="2400" dirty="0">
                  <a:latin typeface="Trebuchet MS" panose="020B0603020202020204" charset="0"/>
                </a:rPr>
                <a:t>（</a:t>
              </a:r>
              <a:r>
                <a:rPr lang="en-US" altLang="zh-CN" sz="2400" dirty="0">
                  <a:latin typeface="Trebuchet MS" panose="020B0603020202020204" charset="0"/>
                </a:rPr>
                <a:t>e</a:t>
              </a:r>
              <a:r>
                <a:rPr lang="zh-CN" altLang="en-US" sz="2400" dirty="0">
                  <a:latin typeface="Trebuchet MS" panose="020B0603020202020204" charset="0"/>
                </a:rPr>
                <a:t>）</a:t>
              </a:r>
              <a:endParaRPr lang="zh-CN" altLang="en-US" sz="2400" dirty="0">
                <a:latin typeface="Trebuchet MS" panose="020B0603020202020204" charset="0"/>
              </a:endParaRPr>
            </a:p>
          </p:txBody>
        </p:sp>
        <p:sp>
          <p:nvSpPr>
            <p:cNvPr id="26650" name="文本框 25"/>
            <p:cNvSpPr txBox="1"/>
            <p:nvPr/>
          </p:nvSpPr>
          <p:spPr>
            <a:xfrm>
              <a:off x="301625" y="4146555"/>
              <a:ext cx="8575675" cy="36830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b="1" dirty="0">
                  <a:latin typeface="Trebuchet MS" panose="020B0603020202020204" charset="0"/>
                </a:rPr>
                <a:t>（</a:t>
              </a:r>
              <a:r>
                <a:rPr lang="en-US" altLang="zh-CN" b="1" dirty="0">
                  <a:latin typeface="Trebuchet MS" panose="020B0603020202020204" charset="0"/>
                </a:rPr>
                <a:t>1</a:t>
              </a:r>
              <a:r>
                <a:rPr lang="zh-CN" altLang="en-US" b="1" dirty="0">
                  <a:latin typeface="Trebuchet MS" panose="020B0603020202020204" charset="0"/>
                </a:rPr>
                <a:t>）</a:t>
              </a:r>
              <a:r>
                <a:rPr lang="en-US" altLang="zh-CN" b="1" dirty="0">
                  <a:latin typeface="Trebuchet MS" panose="020B0603020202020204" charset="0"/>
                </a:rPr>
                <a:t>            </a:t>
              </a:r>
              <a:r>
                <a:rPr lang="zh-CN" altLang="en-US" b="1" dirty="0">
                  <a:latin typeface="Trebuchet MS" panose="020B0603020202020204" charset="0"/>
                </a:rPr>
                <a:t>（</a:t>
              </a:r>
              <a:r>
                <a:rPr lang="en-US" altLang="zh-CN" b="1" dirty="0">
                  <a:latin typeface="Trebuchet MS" panose="020B0603020202020204" charset="0"/>
                </a:rPr>
                <a:t>2</a:t>
              </a:r>
              <a:r>
                <a:rPr lang="zh-CN" altLang="en-US" b="1" dirty="0">
                  <a:latin typeface="Trebuchet MS" panose="020B0603020202020204" charset="0"/>
                </a:rPr>
                <a:t>）</a:t>
              </a:r>
              <a:r>
                <a:rPr lang="en-US" altLang="zh-CN" b="1" dirty="0">
                  <a:latin typeface="Trebuchet MS" panose="020B0603020202020204" charset="0"/>
                </a:rPr>
                <a:t>            </a:t>
              </a:r>
              <a:r>
                <a:rPr lang="zh-CN" altLang="en-US" b="1" dirty="0">
                  <a:latin typeface="Trebuchet MS" panose="020B0603020202020204" charset="0"/>
                </a:rPr>
                <a:t>（</a:t>
              </a:r>
              <a:r>
                <a:rPr lang="en-US" altLang="zh-CN" b="1" dirty="0">
                  <a:latin typeface="Trebuchet MS" panose="020B0603020202020204" charset="0"/>
                </a:rPr>
                <a:t>3</a:t>
              </a:r>
              <a:r>
                <a:rPr lang="zh-CN" altLang="en-US" b="1" dirty="0">
                  <a:latin typeface="Trebuchet MS" panose="020B0603020202020204" charset="0"/>
                </a:rPr>
                <a:t>）</a:t>
              </a:r>
              <a:r>
                <a:rPr lang="en-US" altLang="zh-CN" b="1" dirty="0">
                  <a:latin typeface="Trebuchet MS" panose="020B0603020202020204" charset="0"/>
                </a:rPr>
                <a:t>           </a:t>
              </a:r>
              <a:r>
                <a:rPr lang="zh-CN" altLang="en-US" b="1" dirty="0">
                  <a:latin typeface="Trebuchet MS" panose="020B0603020202020204" charset="0"/>
                </a:rPr>
                <a:t>（</a:t>
              </a:r>
              <a:r>
                <a:rPr lang="en-US" altLang="zh-CN" b="1" dirty="0">
                  <a:latin typeface="Trebuchet MS" panose="020B0603020202020204" charset="0"/>
                </a:rPr>
                <a:t>4</a:t>
              </a:r>
              <a:r>
                <a:rPr lang="zh-CN" altLang="en-US" b="1" dirty="0">
                  <a:latin typeface="Trebuchet MS" panose="020B0603020202020204" charset="0"/>
                </a:rPr>
                <a:t>）</a:t>
              </a:r>
              <a:r>
                <a:rPr lang="en-US" altLang="zh-CN" b="1" dirty="0">
                  <a:latin typeface="Trebuchet MS" panose="020B0603020202020204" charset="0"/>
                </a:rPr>
                <a:t>            </a:t>
              </a:r>
              <a:r>
                <a:rPr lang="zh-CN" altLang="en-US" b="1" dirty="0">
                  <a:latin typeface="Trebuchet MS" panose="020B0603020202020204" charset="0"/>
                </a:rPr>
                <a:t>（</a:t>
              </a:r>
              <a:r>
                <a:rPr lang="en-US" altLang="zh-CN" b="1" dirty="0">
                  <a:latin typeface="Trebuchet MS" panose="020B0603020202020204" charset="0"/>
                </a:rPr>
                <a:t>5</a:t>
              </a:r>
              <a:r>
                <a:rPr lang="zh-CN" altLang="en-US" b="1" dirty="0">
                  <a:latin typeface="Trebuchet MS" panose="020B0603020202020204" charset="0"/>
                </a:rPr>
                <a:t>）</a:t>
              </a:r>
              <a:endParaRPr lang="zh-CN" altLang="en-US" b="1" dirty="0">
                <a:latin typeface="Trebuchet MS" panose="020B0603020202020204" charset="0"/>
              </a:endParaRPr>
            </a:p>
          </p:txBody>
        </p:sp>
        <p:cxnSp>
          <p:nvCxnSpPr>
            <p:cNvPr id="26651" name="直线连接符 27"/>
            <p:cNvCxnSpPr/>
            <p:nvPr/>
          </p:nvCxnSpPr>
          <p:spPr>
            <a:xfrm>
              <a:off x="6516116" y="4703429"/>
              <a:ext cx="0" cy="1176215"/>
            </a:xfrm>
            <a:prstGeom prst="line">
              <a:avLst/>
            </a:prstGeom>
            <a:ln w="254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  <a:effectLst>
              <a:outerShdw dist="20000" dir="5400000" rotWithShape="0">
                <a:srgbClr val="808080">
                  <a:alpha val="37999"/>
                </a:srgbClr>
              </a:outerShdw>
            </a:effectLst>
          </p:spPr>
        </p:cxnSp>
        <p:cxnSp>
          <p:nvCxnSpPr>
            <p:cNvPr id="26652" name="直线连接符 29"/>
            <p:cNvCxnSpPr/>
            <p:nvPr/>
          </p:nvCxnSpPr>
          <p:spPr>
            <a:xfrm>
              <a:off x="2508036" y="1862098"/>
              <a:ext cx="0" cy="1176215"/>
            </a:xfrm>
            <a:prstGeom prst="line">
              <a:avLst/>
            </a:prstGeom>
            <a:ln w="254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  <a:effectLst>
              <a:outerShdw dist="20000" dir="5400000" rotWithShape="0">
                <a:srgbClr val="808080">
                  <a:alpha val="37999"/>
                </a:srgbClr>
              </a:outerShdw>
            </a:effectLst>
          </p:spPr>
        </p:cxnSp>
        <p:sp>
          <p:nvSpPr>
            <p:cNvPr id="26653" name="文本框 3"/>
            <p:cNvSpPr txBox="1"/>
            <p:nvPr/>
          </p:nvSpPr>
          <p:spPr>
            <a:xfrm>
              <a:off x="1973263" y="2166954"/>
              <a:ext cx="612775" cy="3698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dirty="0">
                  <a:latin typeface="Trebuchet MS" panose="020B0603020202020204" charset="0"/>
                </a:rPr>
                <a:t>9cm</a:t>
              </a:r>
              <a:endParaRPr lang="zh-CN" altLang="en-US" dirty="0">
                <a:latin typeface="Trebuchet MS" panose="020B0603020202020204" charset="0"/>
              </a:endParaRPr>
            </a:p>
          </p:txBody>
        </p:sp>
        <p:sp>
          <p:nvSpPr>
            <p:cNvPr id="26654" name="文本框 4"/>
            <p:cNvSpPr txBox="1"/>
            <p:nvPr/>
          </p:nvSpPr>
          <p:spPr>
            <a:xfrm>
              <a:off x="2484438" y="2692416"/>
              <a:ext cx="606425" cy="3683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zh-CN" dirty="0">
                  <a:latin typeface="Trebuchet MS" panose="020B0603020202020204" charset="0"/>
                </a:rPr>
                <a:t>3</a:t>
              </a:r>
              <a:r>
                <a:rPr lang="en-US" altLang="zh-CN" dirty="0">
                  <a:latin typeface="Trebuchet MS" panose="020B0603020202020204" charset="0"/>
                </a:rPr>
                <a:t>cm</a:t>
              </a:r>
              <a:endParaRPr lang="zh-CN" altLang="en-US" dirty="0">
                <a:latin typeface="Trebuchet MS" panose="020B0603020202020204" charset="0"/>
              </a:endParaRPr>
            </a:p>
          </p:txBody>
        </p:sp>
        <p:sp>
          <p:nvSpPr>
            <p:cNvPr id="26655" name="文本框 4"/>
            <p:cNvSpPr txBox="1"/>
            <p:nvPr/>
          </p:nvSpPr>
          <p:spPr>
            <a:xfrm>
              <a:off x="6499225" y="2227279"/>
              <a:ext cx="611188" cy="3698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dirty="0">
                  <a:latin typeface="Trebuchet MS" panose="020B0603020202020204" charset="0"/>
                </a:rPr>
                <a:t>9cm</a:t>
              </a:r>
              <a:endParaRPr lang="zh-CN" altLang="en-US" dirty="0">
                <a:latin typeface="Trebuchet MS" panose="020B0603020202020204" charset="0"/>
              </a:endParaRPr>
            </a:p>
          </p:txBody>
        </p:sp>
        <p:sp>
          <p:nvSpPr>
            <p:cNvPr id="26656" name="文本框 12"/>
            <p:cNvSpPr txBox="1"/>
            <p:nvPr/>
          </p:nvSpPr>
          <p:spPr>
            <a:xfrm>
              <a:off x="4210677" y="6099209"/>
              <a:ext cx="877163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dirty="0">
                  <a:latin typeface="Trebuchet MS" panose="020B0603020202020204" charset="0"/>
                </a:rPr>
                <a:t>圆柱体</a:t>
              </a:r>
              <a:endParaRPr lang="zh-CN" altLang="en-US" dirty="0">
                <a:latin typeface="Trebuchet MS" panose="020B0603020202020204" charset="0"/>
              </a:endParaRPr>
            </a:p>
          </p:txBody>
        </p:sp>
        <p:sp>
          <p:nvSpPr>
            <p:cNvPr id="26657" name="文本框 26"/>
            <p:cNvSpPr txBox="1"/>
            <p:nvPr/>
          </p:nvSpPr>
          <p:spPr>
            <a:xfrm>
              <a:off x="6111443" y="6099209"/>
              <a:ext cx="877163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dirty="0">
                  <a:latin typeface="Trebuchet MS" panose="020B0603020202020204" charset="0"/>
                </a:rPr>
                <a:t>圆锥体</a:t>
              </a:r>
              <a:endParaRPr lang="zh-CN" altLang="en-US" dirty="0">
                <a:latin typeface="Trebuchet MS" panose="020B0603020202020204" charset="0"/>
              </a:endParaRPr>
            </a:p>
          </p:txBody>
        </p:sp>
        <p:sp>
          <p:nvSpPr>
            <p:cNvPr id="26658" name="文本框 28"/>
            <p:cNvSpPr txBox="1"/>
            <p:nvPr/>
          </p:nvSpPr>
          <p:spPr>
            <a:xfrm>
              <a:off x="8152534" y="6065343"/>
              <a:ext cx="646331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dirty="0">
                  <a:latin typeface="Trebuchet MS" panose="020B0603020202020204" charset="0"/>
                </a:rPr>
                <a:t>圆台</a:t>
              </a:r>
              <a:endParaRPr lang="zh-CN" altLang="en-US" dirty="0">
                <a:latin typeface="Trebuchet MS" panose="020B0603020202020204" charset="0"/>
              </a:endParaRPr>
            </a:p>
          </p:txBody>
        </p:sp>
        <p:sp>
          <p:nvSpPr>
            <p:cNvPr id="26659" name="文本框 30"/>
            <p:cNvSpPr txBox="1"/>
            <p:nvPr/>
          </p:nvSpPr>
          <p:spPr>
            <a:xfrm>
              <a:off x="2526335" y="5983880"/>
              <a:ext cx="415498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dirty="0">
                  <a:latin typeface="Trebuchet MS" panose="020B0603020202020204" charset="0"/>
                </a:rPr>
                <a:t>球</a:t>
              </a:r>
              <a:endParaRPr lang="zh-CN" altLang="en-US" dirty="0">
                <a:latin typeface="Trebuchet MS" panose="020B0603020202020204" charset="0"/>
              </a:endParaRPr>
            </a:p>
          </p:txBody>
        </p:sp>
        <p:sp>
          <p:nvSpPr>
            <p:cNvPr id="26660" name="文本框 31"/>
            <p:cNvSpPr txBox="1"/>
            <p:nvPr/>
          </p:nvSpPr>
          <p:spPr>
            <a:xfrm>
              <a:off x="263095" y="6020949"/>
              <a:ext cx="1107996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dirty="0">
                  <a:latin typeface="Trebuchet MS" panose="020B0603020202020204" charset="0"/>
                </a:rPr>
                <a:t>空心圆柱</a:t>
              </a:r>
              <a:endParaRPr lang="zh-CN" altLang="en-US" dirty="0">
                <a:latin typeface="Trebuchet MS" panose="020B0603020202020204" charset="0"/>
              </a:endParaRPr>
            </a:p>
          </p:txBody>
        </p:sp>
      </p:grpSp>
      <p:pic>
        <p:nvPicPr>
          <p:cNvPr id="33" name="图片 32" descr="8d1bb051f8198618539eb23548ed2e738ad4e6a2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1638" y="3724275"/>
            <a:ext cx="3316287" cy="26828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0" name="组 9"/>
          <p:cNvGrpSpPr/>
          <p:nvPr/>
        </p:nvGrpSpPr>
        <p:grpSpPr>
          <a:xfrm>
            <a:off x="4581525" y="3827463"/>
            <a:ext cx="654050" cy="2833687"/>
            <a:chOff x="4581527" y="3826935"/>
            <a:chExt cx="654075" cy="2834910"/>
          </a:xfrm>
        </p:grpSpPr>
        <p:cxnSp>
          <p:nvCxnSpPr>
            <p:cNvPr id="26632" name="直线连接符 35"/>
            <p:cNvCxnSpPr/>
            <p:nvPr/>
          </p:nvCxnSpPr>
          <p:spPr>
            <a:xfrm>
              <a:off x="4654555" y="3826935"/>
              <a:ext cx="0" cy="2834910"/>
            </a:xfrm>
            <a:prstGeom prst="line">
              <a:avLst/>
            </a:prstGeom>
            <a:ln w="38100" cap="flat" cmpd="sng">
              <a:solidFill>
                <a:srgbClr val="0C5986"/>
              </a:solidFill>
              <a:prstDash val="lgDashDot"/>
              <a:headEnd type="none" w="med" len="med"/>
              <a:tailEnd type="none" w="med" len="med"/>
            </a:ln>
            <a:effectLst>
              <a:outerShdw dist="20000" dir="5400000" rotWithShape="0">
                <a:srgbClr val="808080">
                  <a:alpha val="37999"/>
                </a:srgbClr>
              </a:outerShdw>
            </a:effectLst>
          </p:spPr>
        </p:cxnSp>
        <p:sp>
          <p:nvSpPr>
            <p:cNvPr id="26633" name="矩形 36"/>
            <p:cNvSpPr/>
            <p:nvPr/>
          </p:nvSpPr>
          <p:spPr>
            <a:xfrm>
              <a:off x="4654555" y="4711554"/>
              <a:ext cx="469918" cy="1105377"/>
            </a:xfrm>
            <a:prstGeom prst="rect">
              <a:avLst/>
            </a:prstGeom>
            <a:gradFill rotWithShape="1">
              <a:gsLst>
                <a:gs pos="0">
                  <a:srgbClr val="9BC1FF">
                    <a:alpha val="42999"/>
                  </a:srgbClr>
                </a:gs>
                <a:gs pos="100000">
                  <a:srgbClr val="3F80CD">
                    <a:alpha val="42999"/>
                  </a:srgbClr>
                </a:gs>
              </a:gsLst>
              <a:lin ang="5400000"/>
              <a:tileRect/>
            </a:gra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alibri" panose="020F0502020204030204" charset="0"/>
              </a:endParaRPr>
            </a:p>
          </p:txBody>
        </p:sp>
        <p:sp>
          <p:nvSpPr>
            <p:cNvPr id="26634" name="文本框 2"/>
            <p:cNvSpPr txBox="1"/>
            <p:nvPr/>
          </p:nvSpPr>
          <p:spPr>
            <a:xfrm>
              <a:off x="4581527" y="4585393"/>
              <a:ext cx="175915" cy="3295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2400" b="1" dirty="0">
                  <a:latin typeface="Trebuchet MS" panose="020B0603020202020204" charset="0"/>
                </a:rPr>
                <a:t>A</a:t>
              </a:r>
              <a:endParaRPr lang="zh-CN" altLang="en-US" sz="2400" b="1" dirty="0">
                <a:latin typeface="Trebuchet MS" panose="020B0603020202020204" charset="0"/>
              </a:endParaRPr>
            </a:p>
          </p:txBody>
        </p:sp>
        <p:sp>
          <p:nvSpPr>
            <p:cNvPr id="26635" name="文本框 5"/>
            <p:cNvSpPr txBox="1"/>
            <p:nvPr/>
          </p:nvSpPr>
          <p:spPr>
            <a:xfrm>
              <a:off x="4581527" y="5451113"/>
              <a:ext cx="172203" cy="3295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2400" b="1" dirty="0">
                  <a:latin typeface="Trebuchet MS" panose="020B0603020202020204" charset="0"/>
                </a:rPr>
                <a:t>B</a:t>
              </a:r>
              <a:endParaRPr lang="zh-CN" altLang="en-US" sz="2400" b="1" dirty="0">
                <a:latin typeface="Trebuchet MS" panose="020B0603020202020204" charset="0"/>
              </a:endParaRPr>
            </a:p>
          </p:txBody>
        </p:sp>
        <p:sp>
          <p:nvSpPr>
            <p:cNvPr id="26636" name="文本框 6"/>
            <p:cNvSpPr txBox="1"/>
            <p:nvPr/>
          </p:nvSpPr>
          <p:spPr>
            <a:xfrm>
              <a:off x="5051423" y="5465935"/>
              <a:ext cx="175915" cy="3295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2400" b="1" dirty="0">
                  <a:latin typeface="Trebuchet MS" panose="020B0603020202020204" charset="0"/>
                </a:rPr>
                <a:t>C</a:t>
              </a:r>
              <a:endParaRPr lang="zh-CN" altLang="en-US" sz="2400" b="1" dirty="0">
                <a:latin typeface="Trebuchet MS" panose="020B0603020202020204" charset="0"/>
              </a:endParaRPr>
            </a:p>
          </p:txBody>
        </p:sp>
        <p:sp>
          <p:nvSpPr>
            <p:cNvPr id="26637" name="文本框 7"/>
            <p:cNvSpPr txBox="1"/>
            <p:nvPr/>
          </p:nvSpPr>
          <p:spPr>
            <a:xfrm>
              <a:off x="5056718" y="4584709"/>
              <a:ext cx="178884" cy="3295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2400" b="1" dirty="0">
                  <a:latin typeface="Trebuchet MS" panose="020B0603020202020204" charset="0"/>
                </a:rPr>
                <a:t>D</a:t>
              </a:r>
              <a:endParaRPr lang="zh-CN" altLang="en-US" sz="2400" b="1" dirty="0">
                <a:latin typeface="Trebuchet MS" panose="020B0603020202020204" charset="0"/>
              </a:endParaRPr>
            </a:p>
          </p:txBody>
        </p:sp>
      </p:grpSp>
      <p:sp>
        <p:nvSpPr>
          <p:cNvPr id="26631" name="文本框 3"/>
          <p:cNvSpPr txBox="1"/>
          <p:nvPr/>
        </p:nvSpPr>
        <p:spPr>
          <a:xfrm>
            <a:off x="9382125" y="3036888"/>
            <a:ext cx="590550" cy="3730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dirty="0">
                <a:latin typeface="Trebuchet MS" panose="020B0603020202020204" charset="0"/>
              </a:rPr>
              <a:t>长方形</a:t>
            </a:r>
            <a:endParaRPr lang="zh-CN" altLang="en-US" sz="2800" dirty="0">
              <a:latin typeface="Trebuchet MS" panose="020B060302020202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49" name="图片 3"/>
          <p:cNvPicPr>
            <a:picLocks noChangeAspect="1"/>
          </p:cNvPicPr>
          <p:nvPr/>
        </p:nvPicPr>
        <p:blipFill>
          <a:blip r:embed="rId1"/>
          <a:srcRect l="42233" t="64731" r="37816" b="-2"/>
          <a:stretch>
            <a:fillRect/>
          </a:stretch>
        </p:blipFill>
        <p:spPr>
          <a:xfrm>
            <a:off x="3581400" y="4349750"/>
            <a:ext cx="1963738" cy="2139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42875" y="384175"/>
            <a:ext cx="8831263" cy="461963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rebuchet MS" panose="020B060302020202020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rebuchet MS" panose="020B060302020202020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rebuchet MS" panose="020B060302020202020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rebuchet MS" panose="020B060302020202020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rebuchet MS" panose="020B0603020202020204" charset="0"/>
                <a:ea typeface="宋体" panose="02010600030101010101" pitchFamily="2" charset="-122"/>
                <a:cs typeface="+mn-cs"/>
              </a:defRPr>
            </a:lvl5pPr>
          </a:lstStyle>
          <a:p>
            <a:pPr lvl="0"/>
            <a:r>
              <a:rPr lang="en-US" altLang="zh-CN" sz="2400" b="1">
                <a:solidFill>
                  <a:srgbClr val="000000"/>
                </a:solidFill>
                <a:latin typeface="Calibri" panose="020F0502020204030204" charset="0"/>
              </a:rPr>
              <a:t>1.</a:t>
            </a:r>
            <a:r>
              <a:rPr lang="zh-CN" altLang="en-US" sz="2400" b="1">
                <a:solidFill>
                  <a:srgbClr val="000000"/>
                </a:solidFill>
                <a:latin typeface="Calibri" panose="020F0502020204030204" charset="0"/>
              </a:rPr>
              <a:t>将平面图形围绕所示轴旋转，得到怎样的立体图形？连一连！</a:t>
            </a:r>
            <a:endParaRPr lang="zh-CN" altLang="en-US" sz="2400" b="1">
              <a:solidFill>
                <a:srgbClr val="000000"/>
              </a:solidFill>
              <a:latin typeface="Calibri" panose="020F05020202040302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2875" y="823913"/>
            <a:ext cx="8831263" cy="522288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rebuchet MS" panose="020B060302020202020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rebuchet MS" panose="020B060302020202020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rebuchet MS" panose="020B060302020202020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rebuchet MS" panose="020B060302020202020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rebuchet MS" panose="020B0603020202020204" charset="0"/>
                <a:ea typeface="宋体" panose="02010600030101010101" pitchFamily="2" charset="-122"/>
                <a:cs typeface="+mn-cs"/>
              </a:defRPr>
            </a:lvl5pPr>
          </a:lstStyle>
          <a:p>
            <a:pPr lvl="0"/>
            <a:r>
              <a:rPr lang="en-US" altLang="zh-CN" sz="2400" b="1">
                <a:solidFill>
                  <a:srgbClr val="000000"/>
                </a:solidFill>
                <a:latin typeface="Calibri" panose="020F0502020204030204" charset="0"/>
              </a:rPr>
              <a:t>2.</a:t>
            </a:r>
            <a:r>
              <a:rPr lang="zh-CN" altLang="en-US" sz="2400" b="1">
                <a:solidFill>
                  <a:srgbClr val="000000"/>
                </a:solidFill>
                <a:latin typeface="Calibri" panose="020F0502020204030204" charset="0"/>
              </a:rPr>
              <a:t>标出圆柱、圆锥的</a:t>
            </a:r>
            <a:r>
              <a:rPr lang="zh-CN" altLang="en-US" sz="2800" b="1">
                <a:solidFill>
                  <a:srgbClr val="000000"/>
                </a:solidFill>
                <a:latin typeface="Calibri" panose="020F0502020204030204" charset="0"/>
              </a:rPr>
              <a:t>底面直径和高</a:t>
            </a:r>
            <a:r>
              <a:rPr lang="zh-CN" altLang="en-US" sz="2400" b="1">
                <a:solidFill>
                  <a:srgbClr val="000000"/>
                </a:solidFill>
                <a:latin typeface="Calibri" panose="020F0502020204030204" charset="0"/>
              </a:rPr>
              <a:t>。</a:t>
            </a:r>
            <a:endParaRPr lang="zh-CN" altLang="en-US" sz="2400" b="1">
              <a:solidFill>
                <a:srgbClr val="000000"/>
              </a:solidFill>
              <a:latin typeface="Calibri" panose="020F0502020204030204" charset="0"/>
            </a:endParaRPr>
          </a:p>
        </p:txBody>
      </p:sp>
      <p:pic>
        <p:nvPicPr>
          <p:cNvPr id="33" name="图片 32" descr="8d1bb051f8198618539eb23548ed2e738ad4e6a2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1638" y="3724275"/>
            <a:ext cx="3316287" cy="26828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0" name="组 9"/>
          <p:cNvGrpSpPr/>
          <p:nvPr/>
        </p:nvGrpSpPr>
        <p:grpSpPr>
          <a:xfrm>
            <a:off x="4581525" y="4349750"/>
            <a:ext cx="654050" cy="1916113"/>
            <a:chOff x="4581527" y="4349231"/>
            <a:chExt cx="654075" cy="1916102"/>
          </a:xfrm>
        </p:grpSpPr>
        <p:cxnSp>
          <p:nvCxnSpPr>
            <p:cNvPr id="27665" name="直线连接符 35"/>
            <p:cNvCxnSpPr/>
            <p:nvPr/>
          </p:nvCxnSpPr>
          <p:spPr>
            <a:xfrm>
              <a:off x="4654555" y="4349231"/>
              <a:ext cx="0" cy="1916102"/>
            </a:xfrm>
            <a:prstGeom prst="line">
              <a:avLst/>
            </a:prstGeom>
            <a:ln w="38100" cap="flat" cmpd="sng">
              <a:solidFill>
                <a:srgbClr val="0C5986"/>
              </a:solidFill>
              <a:prstDash val="lgDashDot"/>
              <a:headEnd type="none" w="med" len="med"/>
              <a:tailEnd type="none" w="med" len="med"/>
            </a:ln>
            <a:effectLst>
              <a:outerShdw dist="20000" dir="5400000" rotWithShape="0">
                <a:srgbClr val="808080">
                  <a:alpha val="37999"/>
                </a:srgbClr>
              </a:outerShdw>
            </a:effectLst>
          </p:spPr>
        </p:cxnSp>
        <p:sp>
          <p:nvSpPr>
            <p:cNvPr id="27666" name="矩形 36"/>
            <p:cNvSpPr/>
            <p:nvPr/>
          </p:nvSpPr>
          <p:spPr>
            <a:xfrm>
              <a:off x="4654555" y="4711179"/>
              <a:ext cx="469918" cy="1104894"/>
            </a:xfrm>
            <a:prstGeom prst="rect">
              <a:avLst/>
            </a:prstGeom>
            <a:gradFill rotWithShape="1">
              <a:gsLst>
                <a:gs pos="0">
                  <a:srgbClr val="9BC1FF">
                    <a:alpha val="42999"/>
                  </a:srgbClr>
                </a:gs>
                <a:gs pos="100000">
                  <a:srgbClr val="3F80CD">
                    <a:alpha val="42999"/>
                  </a:srgbClr>
                </a:gs>
              </a:gsLst>
              <a:lin ang="5400000"/>
              <a:tileRect/>
            </a:gra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alibri" panose="020F0502020204030204" charset="0"/>
              </a:endParaRPr>
            </a:p>
          </p:txBody>
        </p:sp>
        <p:sp>
          <p:nvSpPr>
            <p:cNvPr id="27667" name="文本框 2"/>
            <p:cNvSpPr txBox="1"/>
            <p:nvPr/>
          </p:nvSpPr>
          <p:spPr>
            <a:xfrm>
              <a:off x="4581527" y="4585393"/>
              <a:ext cx="175915" cy="3295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2400" b="1" dirty="0">
                  <a:latin typeface="Trebuchet MS" panose="020B0603020202020204" charset="0"/>
                </a:rPr>
                <a:t>A</a:t>
              </a:r>
              <a:endParaRPr lang="zh-CN" altLang="en-US" sz="2400" b="1" dirty="0">
                <a:latin typeface="Trebuchet MS" panose="020B0603020202020204" charset="0"/>
              </a:endParaRPr>
            </a:p>
          </p:txBody>
        </p:sp>
        <p:sp>
          <p:nvSpPr>
            <p:cNvPr id="27668" name="文本框 5"/>
            <p:cNvSpPr txBox="1"/>
            <p:nvPr/>
          </p:nvSpPr>
          <p:spPr>
            <a:xfrm>
              <a:off x="4581527" y="5451113"/>
              <a:ext cx="172203" cy="3295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2400" b="1" dirty="0">
                  <a:latin typeface="Trebuchet MS" panose="020B0603020202020204" charset="0"/>
                </a:rPr>
                <a:t>B</a:t>
              </a:r>
              <a:endParaRPr lang="zh-CN" altLang="en-US" sz="2400" b="1" dirty="0">
                <a:latin typeface="Trebuchet MS" panose="020B0603020202020204" charset="0"/>
              </a:endParaRPr>
            </a:p>
          </p:txBody>
        </p:sp>
        <p:sp>
          <p:nvSpPr>
            <p:cNvPr id="27669" name="文本框 6"/>
            <p:cNvSpPr txBox="1"/>
            <p:nvPr/>
          </p:nvSpPr>
          <p:spPr>
            <a:xfrm>
              <a:off x="5051423" y="5465935"/>
              <a:ext cx="175915" cy="3295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2400" b="1" dirty="0">
                  <a:latin typeface="Trebuchet MS" panose="020B0603020202020204" charset="0"/>
                </a:rPr>
                <a:t>C</a:t>
              </a:r>
              <a:endParaRPr lang="zh-CN" altLang="en-US" sz="2400" b="1" dirty="0">
                <a:latin typeface="Trebuchet MS" panose="020B0603020202020204" charset="0"/>
              </a:endParaRPr>
            </a:p>
          </p:txBody>
        </p:sp>
        <p:sp>
          <p:nvSpPr>
            <p:cNvPr id="27670" name="文本框 7"/>
            <p:cNvSpPr txBox="1"/>
            <p:nvPr/>
          </p:nvSpPr>
          <p:spPr>
            <a:xfrm>
              <a:off x="5056718" y="4584709"/>
              <a:ext cx="178884" cy="3295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2400" b="1" dirty="0">
                  <a:latin typeface="Trebuchet MS" panose="020B0603020202020204" charset="0"/>
                </a:rPr>
                <a:t>D</a:t>
              </a:r>
              <a:endParaRPr lang="zh-CN" altLang="en-US" sz="2400" b="1" dirty="0">
                <a:latin typeface="Trebuchet MS" panose="020B0603020202020204" charset="0"/>
              </a:endParaRPr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160338" y="1331913"/>
            <a:ext cx="8831263" cy="46037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rebuchet MS" panose="020B060302020202020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rebuchet MS" panose="020B060302020202020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rebuchet MS" panose="020B060302020202020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rebuchet MS" panose="020B060302020202020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rebuchet MS" panose="020B0603020202020204" charset="0"/>
                <a:ea typeface="宋体" panose="02010600030101010101" pitchFamily="2" charset="-122"/>
                <a:cs typeface="+mn-cs"/>
              </a:defRPr>
            </a:lvl5pPr>
          </a:lstStyle>
          <a:p>
            <a:pPr lvl="0"/>
            <a:r>
              <a:rPr lang="zh-CN" altLang="zh-CN" sz="2400" b="1">
                <a:solidFill>
                  <a:srgbClr val="000000"/>
                </a:solidFill>
                <a:latin typeface="Calibri" panose="020F0502020204030204" charset="0"/>
              </a:rPr>
              <a:t>3</a:t>
            </a:r>
            <a:r>
              <a:rPr lang="en-US" altLang="zh-CN" sz="2400" b="1">
                <a:solidFill>
                  <a:srgbClr val="000000"/>
                </a:solidFill>
                <a:latin typeface="Calibri" panose="020F0502020204030204" charset="0"/>
              </a:rPr>
              <a:t>.</a:t>
            </a:r>
            <a:r>
              <a:rPr lang="zh-CN" altLang="en-US" sz="2400" b="1">
                <a:solidFill>
                  <a:srgbClr val="000000"/>
                </a:solidFill>
                <a:latin typeface="Calibri" panose="020F0502020204030204" charset="0"/>
              </a:rPr>
              <a:t>观察旋转图，并填空。</a:t>
            </a:r>
            <a:endParaRPr lang="zh-CN" altLang="en-US" sz="2400" b="1">
              <a:solidFill>
                <a:srgbClr val="000000"/>
              </a:solidFill>
              <a:latin typeface="Calibri" panose="020F0502020204030204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33350" y="1862138"/>
            <a:ext cx="8180388" cy="1938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dirty="0">
                <a:solidFill>
                  <a:srgbClr val="000090"/>
                </a:solidFill>
                <a:latin typeface="Trebuchet MS" panose="020B0603020202020204" charset="0"/>
              </a:rPr>
              <a:t>（</a:t>
            </a:r>
            <a:r>
              <a:rPr lang="en-US" altLang="zh-CN" sz="2400" dirty="0">
                <a:solidFill>
                  <a:srgbClr val="000090"/>
                </a:solidFill>
                <a:latin typeface="Trebuchet MS" panose="020B0603020202020204" charset="0"/>
              </a:rPr>
              <a:t>1</a:t>
            </a:r>
            <a:r>
              <a:rPr lang="zh-CN" altLang="en-US" sz="2400" dirty="0">
                <a:solidFill>
                  <a:srgbClr val="000090"/>
                </a:solidFill>
                <a:latin typeface="Trebuchet MS" panose="020B0603020202020204" charset="0"/>
              </a:rPr>
              <a:t>）圆柱上底面的周长是由（</a:t>
            </a:r>
            <a:r>
              <a:rPr lang="en-US" altLang="zh-CN" sz="2400" dirty="0">
                <a:solidFill>
                  <a:srgbClr val="000090"/>
                </a:solidFill>
                <a:latin typeface="Trebuchet MS" panose="020B0603020202020204" charset="0"/>
              </a:rPr>
              <a:t>          </a:t>
            </a:r>
            <a:r>
              <a:rPr lang="zh-CN" altLang="en-US" sz="2400" dirty="0">
                <a:solidFill>
                  <a:srgbClr val="000090"/>
                </a:solidFill>
                <a:latin typeface="Trebuchet MS" panose="020B0603020202020204" charset="0"/>
              </a:rPr>
              <a:t>）旋转而成；</a:t>
            </a:r>
            <a:endParaRPr lang="en-US" altLang="zh-CN" sz="2400" dirty="0">
              <a:solidFill>
                <a:srgbClr val="000090"/>
              </a:solidFill>
              <a:latin typeface="Trebuchet MS" panose="020B0603020202020204" charset="0"/>
            </a:endParaRPr>
          </a:p>
          <a:p>
            <a:r>
              <a:rPr lang="zh-CN" altLang="en-US" sz="2400" dirty="0">
                <a:solidFill>
                  <a:srgbClr val="000090"/>
                </a:solidFill>
                <a:latin typeface="Trebuchet MS" panose="020B0603020202020204" charset="0"/>
              </a:rPr>
              <a:t>（</a:t>
            </a:r>
            <a:r>
              <a:rPr lang="en-US" altLang="zh-CN" sz="2400" dirty="0">
                <a:solidFill>
                  <a:srgbClr val="000090"/>
                </a:solidFill>
                <a:latin typeface="Trebuchet MS" panose="020B0603020202020204" charset="0"/>
              </a:rPr>
              <a:t>2</a:t>
            </a:r>
            <a:r>
              <a:rPr lang="zh-CN" altLang="en-US" sz="2400" dirty="0">
                <a:solidFill>
                  <a:srgbClr val="000090"/>
                </a:solidFill>
                <a:latin typeface="Trebuchet MS" panose="020B0603020202020204" charset="0"/>
              </a:rPr>
              <a:t>）</a:t>
            </a:r>
            <a:r>
              <a:rPr lang="en-US" altLang="zh-CN" sz="2400" dirty="0">
                <a:solidFill>
                  <a:srgbClr val="000090"/>
                </a:solidFill>
                <a:latin typeface="Trebuchet MS" panose="020B0603020202020204" charset="0"/>
              </a:rPr>
              <a:t>C</a:t>
            </a:r>
            <a:r>
              <a:rPr lang="zh-CN" altLang="en-US" sz="2400" dirty="0">
                <a:solidFill>
                  <a:srgbClr val="000090"/>
                </a:solidFill>
                <a:latin typeface="Trebuchet MS" panose="020B0603020202020204" charset="0"/>
              </a:rPr>
              <a:t>点</a:t>
            </a:r>
            <a:r>
              <a:rPr lang="en-US" altLang="zh-CN" sz="2400" dirty="0">
                <a:solidFill>
                  <a:srgbClr val="000090"/>
                </a:solidFill>
                <a:latin typeface="Trebuchet MS" panose="020B0603020202020204" charset="0"/>
              </a:rPr>
              <a:t> </a:t>
            </a:r>
            <a:r>
              <a:rPr lang="zh-CN" altLang="en-US" sz="2400" dirty="0">
                <a:solidFill>
                  <a:srgbClr val="000090"/>
                </a:solidFill>
                <a:latin typeface="Trebuchet MS" panose="020B0603020202020204" charset="0"/>
              </a:rPr>
              <a:t>旋转后形成了圆柱的（</a:t>
            </a:r>
            <a:r>
              <a:rPr lang="en-US" altLang="zh-CN" sz="2400" dirty="0">
                <a:solidFill>
                  <a:srgbClr val="000090"/>
                </a:solidFill>
                <a:latin typeface="Trebuchet MS" panose="020B0603020202020204" charset="0"/>
              </a:rPr>
              <a:t>                   </a:t>
            </a:r>
            <a:r>
              <a:rPr lang="zh-CN" altLang="en-US" sz="2400" dirty="0">
                <a:solidFill>
                  <a:srgbClr val="000090"/>
                </a:solidFill>
                <a:latin typeface="Trebuchet MS" panose="020B0603020202020204" charset="0"/>
              </a:rPr>
              <a:t>）；</a:t>
            </a:r>
            <a:endParaRPr lang="en-US" altLang="zh-CN" sz="2400" dirty="0">
              <a:solidFill>
                <a:srgbClr val="000090"/>
              </a:solidFill>
              <a:latin typeface="Trebuchet MS" panose="020B0603020202020204" charset="0"/>
            </a:endParaRPr>
          </a:p>
          <a:p>
            <a:r>
              <a:rPr lang="zh-CN" altLang="en-US" sz="2400" dirty="0">
                <a:solidFill>
                  <a:srgbClr val="000090"/>
                </a:solidFill>
                <a:latin typeface="Trebuchet MS" panose="020B0603020202020204" charset="0"/>
              </a:rPr>
              <a:t>（</a:t>
            </a:r>
            <a:r>
              <a:rPr lang="en-US" altLang="zh-CN" sz="2400" dirty="0">
                <a:solidFill>
                  <a:srgbClr val="000090"/>
                </a:solidFill>
                <a:latin typeface="Trebuchet MS" panose="020B0603020202020204" charset="0"/>
              </a:rPr>
              <a:t>3</a:t>
            </a:r>
            <a:r>
              <a:rPr lang="zh-CN" altLang="en-US" sz="2400" dirty="0">
                <a:solidFill>
                  <a:srgbClr val="000090"/>
                </a:solidFill>
                <a:latin typeface="Trebuchet MS" panose="020B0603020202020204" charset="0"/>
              </a:rPr>
              <a:t>）线段</a:t>
            </a:r>
            <a:r>
              <a:rPr lang="en-US" altLang="zh-CN" sz="2400" dirty="0">
                <a:solidFill>
                  <a:srgbClr val="000090"/>
                </a:solidFill>
                <a:latin typeface="Trebuchet MS" panose="020B0603020202020204" charset="0"/>
              </a:rPr>
              <a:t>AD  </a:t>
            </a:r>
            <a:r>
              <a:rPr lang="zh-CN" altLang="en-US" sz="2400" dirty="0">
                <a:solidFill>
                  <a:srgbClr val="000090"/>
                </a:solidFill>
                <a:latin typeface="Trebuchet MS" panose="020B0603020202020204" charset="0"/>
              </a:rPr>
              <a:t>旋转后形成了圆柱的（</a:t>
            </a:r>
            <a:r>
              <a:rPr lang="en-US" altLang="zh-CN" sz="2400" dirty="0">
                <a:solidFill>
                  <a:srgbClr val="000090"/>
                </a:solidFill>
                <a:latin typeface="Trebuchet MS" panose="020B0603020202020204" charset="0"/>
              </a:rPr>
              <a:t>               </a:t>
            </a:r>
            <a:r>
              <a:rPr lang="zh-CN" altLang="en-US" sz="2400" dirty="0">
                <a:solidFill>
                  <a:srgbClr val="000090"/>
                </a:solidFill>
                <a:latin typeface="Trebuchet MS" panose="020B0603020202020204" charset="0"/>
              </a:rPr>
              <a:t>）；</a:t>
            </a:r>
            <a:endParaRPr lang="en-US" altLang="zh-CN" sz="2400" dirty="0">
              <a:solidFill>
                <a:srgbClr val="000090"/>
              </a:solidFill>
              <a:latin typeface="Trebuchet MS" panose="020B0603020202020204" charset="0"/>
            </a:endParaRPr>
          </a:p>
          <a:p>
            <a:r>
              <a:rPr lang="zh-CN" altLang="en-US" sz="2400" dirty="0">
                <a:solidFill>
                  <a:srgbClr val="000090"/>
                </a:solidFill>
                <a:latin typeface="Trebuchet MS" panose="020B0603020202020204" charset="0"/>
              </a:rPr>
              <a:t>（</a:t>
            </a:r>
            <a:r>
              <a:rPr lang="en-US" altLang="zh-CN" sz="2400" dirty="0">
                <a:solidFill>
                  <a:srgbClr val="000090"/>
                </a:solidFill>
                <a:latin typeface="Trebuchet MS" panose="020B0603020202020204" charset="0"/>
              </a:rPr>
              <a:t>4</a:t>
            </a:r>
            <a:r>
              <a:rPr lang="zh-CN" altLang="en-US" sz="2400" dirty="0">
                <a:solidFill>
                  <a:srgbClr val="000090"/>
                </a:solidFill>
                <a:latin typeface="Trebuchet MS" panose="020B0603020202020204" charset="0"/>
              </a:rPr>
              <a:t>）线段</a:t>
            </a:r>
            <a:r>
              <a:rPr lang="en-US" altLang="zh-CN" sz="2400" dirty="0">
                <a:solidFill>
                  <a:srgbClr val="000090"/>
                </a:solidFill>
                <a:latin typeface="Trebuchet MS" panose="020B0603020202020204" charset="0"/>
              </a:rPr>
              <a:t>BC  </a:t>
            </a:r>
            <a:r>
              <a:rPr lang="zh-CN" altLang="en-US" sz="2400" dirty="0">
                <a:solidFill>
                  <a:srgbClr val="000090"/>
                </a:solidFill>
                <a:latin typeface="Trebuchet MS" panose="020B0603020202020204" charset="0"/>
              </a:rPr>
              <a:t>旋转后形成了圆柱的（</a:t>
            </a:r>
            <a:r>
              <a:rPr lang="en-US" altLang="zh-CN" sz="2400" dirty="0">
                <a:solidFill>
                  <a:srgbClr val="000090"/>
                </a:solidFill>
                <a:latin typeface="Trebuchet MS" panose="020B0603020202020204" charset="0"/>
              </a:rPr>
              <a:t>            </a:t>
            </a:r>
            <a:r>
              <a:rPr lang="zh-CN" altLang="en-US" sz="2400" dirty="0">
                <a:solidFill>
                  <a:srgbClr val="000090"/>
                </a:solidFill>
                <a:latin typeface="Trebuchet MS" panose="020B0603020202020204" charset="0"/>
              </a:rPr>
              <a:t>）；</a:t>
            </a:r>
            <a:endParaRPr lang="zh-CN" altLang="en-US" sz="2400" dirty="0">
              <a:solidFill>
                <a:srgbClr val="000090"/>
              </a:solidFill>
              <a:latin typeface="Trebuchet MS" panose="020B0603020202020204" charset="0"/>
            </a:endParaRPr>
          </a:p>
          <a:p>
            <a:r>
              <a:rPr lang="zh-CN" altLang="en-US" sz="2400" dirty="0">
                <a:solidFill>
                  <a:srgbClr val="000090"/>
                </a:solidFill>
                <a:latin typeface="Trebuchet MS" panose="020B0603020202020204" charset="0"/>
              </a:rPr>
              <a:t>（</a:t>
            </a:r>
            <a:r>
              <a:rPr lang="en-US" altLang="zh-CN" sz="2400" dirty="0">
                <a:solidFill>
                  <a:srgbClr val="000090"/>
                </a:solidFill>
                <a:latin typeface="Trebuchet MS" panose="020B0603020202020204" charset="0"/>
              </a:rPr>
              <a:t>5</a:t>
            </a:r>
            <a:r>
              <a:rPr lang="zh-CN" altLang="en-US" sz="2400" dirty="0">
                <a:solidFill>
                  <a:srgbClr val="000090"/>
                </a:solidFill>
                <a:latin typeface="Trebuchet MS" panose="020B0603020202020204" charset="0"/>
              </a:rPr>
              <a:t>）线段</a:t>
            </a:r>
            <a:r>
              <a:rPr lang="en-US" altLang="zh-CN" sz="2400" dirty="0">
                <a:solidFill>
                  <a:srgbClr val="000090"/>
                </a:solidFill>
                <a:latin typeface="Trebuchet MS" panose="020B0603020202020204" charset="0"/>
              </a:rPr>
              <a:t>CD  </a:t>
            </a:r>
            <a:r>
              <a:rPr lang="zh-CN" altLang="en-US" sz="2400" dirty="0">
                <a:solidFill>
                  <a:srgbClr val="000090"/>
                </a:solidFill>
                <a:latin typeface="Trebuchet MS" panose="020B0603020202020204" charset="0"/>
              </a:rPr>
              <a:t>旋转后形成了圆柱的（</a:t>
            </a:r>
            <a:r>
              <a:rPr lang="en-US" altLang="zh-CN" sz="2400" dirty="0">
                <a:solidFill>
                  <a:srgbClr val="000090"/>
                </a:solidFill>
                <a:latin typeface="Trebuchet MS" panose="020B0603020202020204" charset="0"/>
              </a:rPr>
              <a:t>            </a:t>
            </a:r>
            <a:r>
              <a:rPr lang="zh-CN" altLang="en-US" sz="2400" dirty="0">
                <a:solidFill>
                  <a:srgbClr val="000090"/>
                </a:solidFill>
                <a:latin typeface="Trebuchet MS" panose="020B0603020202020204" charset="0"/>
              </a:rPr>
              <a:t>）；</a:t>
            </a:r>
            <a:endParaRPr lang="zh-CN" altLang="en-US" sz="2400" dirty="0">
              <a:solidFill>
                <a:srgbClr val="000090"/>
              </a:solidFill>
              <a:latin typeface="Trebuchet MS" panose="020B0603020202020204" charset="0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4629150" y="2203450"/>
            <a:ext cx="2338388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Trebuchet MS" panose="020B0603020202020204" charset="0"/>
              </a:rPr>
              <a:t>下底面的圆周长</a:t>
            </a:r>
            <a:endParaRPr lang="zh-CN" altLang="en-US" sz="2400" dirty="0">
              <a:solidFill>
                <a:srgbClr val="FF0000"/>
              </a:solidFill>
              <a:latin typeface="Trebuchet MS" panose="020B0603020202020204" charset="0"/>
            </a:endParaRPr>
          </a:p>
        </p:txBody>
      </p:sp>
      <p:sp>
        <p:nvSpPr>
          <p:cNvPr id="49" name="文本框 48"/>
          <p:cNvSpPr txBox="1">
            <a:spLocks noChangeArrowheads="1"/>
          </p:cNvSpPr>
          <p:nvPr/>
        </p:nvSpPr>
        <p:spPr bwMode="auto">
          <a:xfrm>
            <a:off x="5265738" y="2581275"/>
            <a:ext cx="1108075" cy="4619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rebuchet MS" panose="020B060302020202020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rebuchet MS" panose="020B060302020202020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rebuchet MS" panose="020B060302020202020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rebuchet MS" panose="020B060302020202020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rebuchet MS" panose="020B060302020202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rebuchet MS" panose="020B060302020202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rebuchet MS" panose="020B060302020202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rebuchet MS" panose="020B060302020202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rebuchet MS" panose="020B060302020202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rebuchet MS" panose="020B0603020202020204" charset="0"/>
                <a:ea typeface="宋体" panose="02010600030101010101" pitchFamily="2" charset="-122"/>
                <a:cs typeface="宋体" panose="02010600030101010101" pitchFamily="2" charset="-122"/>
              </a:rPr>
              <a:t>上底面</a:t>
            </a:r>
            <a:endParaRPr kumimoji="1" lang="zh-CN" alt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Trebuchet MS" panose="020B060302020202020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0" name="文本框 49"/>
          <p:cNvSpPr txBox="1">
            <a:spLocks noChangeArrowheads="1"/>
          </p:cNvSpPr>
          <p:nvPr/>
        </p:nvSpPr>
        <p:spPr bwMode="auto">
          <a:xfrm>
            <a:off x="5265738" y="2976563"/>
            <a:ext cx="1108075" cy="4619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rebuchet MS" panose="020B060302020202020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rebuchet MS" panose="020B060302020202020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rebuchet MS" panose="020B060302020202020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rebuchet MS" panose="020B060302020202020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rebuchet MS" panose="020B060302020202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rebuchet MS" panose="020B060302020202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rebuchet MS" panose="020B060302020202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rebuchet MS" panose="020B060302020202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rebuchet MS" panose="020B060302020202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rebuchet MS" panose="020B0603020202020204" charset="0"/>
                <a:ea typeface="宋体" panose="02010600030101010101" pitchFamily="2" charset="-122"/>
                <a:cs typeface="宋体" panose="02010600030101010101" pitchFamily="2" charset="-122"/>
              </a:rPr>
              <a:t>下底面</a:t>
            </a:r>
            <a:endParaRPr kumimoji="1" lang="zh-CN" alt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Trebuchet MS" panose="020B060302020202020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1" name="文本框 50"/>
          <p:cNvSpPr txBox="1">
            <a:spLocks noChangeArrowheads="1"/>
          </p:cNvSpPr>
          <p:nvPr/>
        </p:nvSpPr>
        <p:spPr bwMode="auto">
          <a:xfrm>
            <a:off x="5570538" y="3335338"/>
            <a:ext cx="800100" cy="4619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p>
            <a:r>
              <a:rPr lang="zh-CN" altLang="en-US" sz="2400">
                <a:solidFill>
                  <a:srgbClr val="953735"/>
                </a:solidFill>
                <a:latin typeface="Trebuchet MS" panose="020B0603020202020204" charset="0"/>
              </a:rPr>
              <a:t>侧面</a:t>
            </a:r>
            <a:endParaRPr lang="zh-CN" altLang="en-US" sz="2400">
              <a:solidFill>
                <a:srgbClr val="953735"/>
              </a:solidFill>
              <a:latin typeface="Trebuchet MS" panose="020B0603020202020204" charset="0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134938" y="3667125"/>
            <a:ext cx="561975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dirty="0">
                <a:solidFill>
                  <a:srgbClr val="000090"/>
                </a:solidFill>
                <a:latin typeface="Trebuchet MS" panose="020B0603020202020204" charset="0"/>
              </a:rPr>
              <a:t>（</a:t>
            </a:r>
            <a:r>
              <a:rPr lang="en-US" altLang="zh-CN" sz="2400" dirty="0">
                <a:solidFill>
                  <a:srgbClr val="000090"/>
                </a:solidFill>
                <a:latin typeface="Trebuchet MS" panose="020B0603020202020204" charset="0"/>
              </a:rPr>
              <a:t>6</a:t>
            </a:r>
            <a:r>
              <a:rPr lang="zh-CN" altLang="en-US" sz="2400" dirty="0">
                <a:solidFill>
                  <a:srgbClr val="000090"/>
                </a:solidFill>
                <a:latin typeface="Trebuchet MS" panose="020B0603020202020204" charset="0"/>
              </a:rPr>
              <a:t>）面</a:t>
            </a:r>
            <a:r>
              <a:rPr lang="en-US" altLang="zh-CN" sz="2400" dirty="0">
                <a:solidFill>
                  <a:srgbClr val="000090"/>
                </a:solidFill>
                <a:latin typeface="Trebuchet MS" panose="020B0603020202020204" charset="0"/>
              </a:rPr>
              <a:t>ABCD </a:t>
            </a:r>
            <a:r>
              <a:rPr lang="zh-CN" altLang="en-US" sz="2400" dirty="0">
                <a:solidFill>
                  <a:srgbClr val="000090"/>
                </a:solidFill>
                <a:latin typeface="Trebuchet MS" panose="020B0603020202020204" charset="0"/>
              </a:rPr>
              <a:t>旋转后形成了</a:t>
            </a:r>
            <a:r>
              <a:rPr lang="en-US" altLang="zh-CN" sz="2400" dirty="0">
                <a:solidFill>
                  <a:srgbClr val="000090"/>
                </a:solidFill>
                <a:latin typeface="Trebuchet MS" panose="020B0603020202020204" charset="0"/>
              </a:rPr>
              <a:t>——</a:t>
            </a:r>
            <a:r>
              <a:rPr lang="zh-CN" altLang="en-US" sz="2400" dirty="0">
                <a:solidFill>
                  <a:srgbClr val="000090"/>
                </a:solidFill>
                <a:latin typeface="Trebuchet MS" panose="020B0603020202020204" charset="0"/>
              </a:rPr>
              <a:t>圆柱体！</a:t>
            </a:r>
            <a:endParaRPr lang="zh-CN" altLang="en-US" sz="2400" dirty="0">
              <a:solidFill>
                <a:srgbClr val="000090"/>
              </a:solidFill>
              <a:latin typeface="Trebuchet MS" panose="020B0603020202020204" charset="0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7569200" y="1989138"/>
            <a:ext cx="1489075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Trebuchet MS" panose="020B0603020202020204" charset="0"/>
              </a:rPr>
              <a:t>点动成线</a:t>
            </a:r>
            <a:endParaRPr lang="zh-CN" altLang="en-US" sz="2400" dirty="0">
              <a:solidFill>
                <a:srgbClr val="FF0000"/>
              </a:solidFill>
              <a:latin typeface="Trebuchet MS" panose="020B0603020202020204" charset="0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7569200" y="2976563"/>
            <a:ext cx="1489075" cy="461963"/>
          </a:xfrm>
          <a:prstGeom prst="rect">
            <a:avLst/>
          </a:prstGeom>
          <a:noFill/>
        </p:spPr>
        <p:txBody>
          <a:bodyPr>
            <a:spAutoFit/>
          </a:bodyPr>
          <a:p>
            <a:r>
              <a:rPr lang="zh-CN" altLang="en-US" sz="2400">
                <a:solidFill>
                  <a:srgbClr val="953735"/>
                </a:solidFill>
                <a:latin typeface="Trebuchet MS" panose="020B0603020202020204" charset="0"/>
              </a:rPr>
              <a:t>线动成面</a:t>
            </a:r>
            <a:endParaRPr lang="zh-CN" altLang="en-US" sz="2400">
              <a:solidFill>
                <a:srgbClr val="953735"/>
              </a:solidFill>
              <a:latin typeface="Trebuchet MS" panose="020B0603020202020204" charset="0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7586663" y="3633788"/>
            <a:ext cx="148907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dirty="0">
                <a:solidFill>
                  <a:srgbClr val="000090"/>
                </a:solidFill>
                <a:latin typeface="Trebuchet MS" panose="020B0603020202020204" charset="0"/>
              </a:rPr>
              <a:t>面动成体</a:t>
            </a:r>
            <a:endParaRPr lang="zh-CN" altLang="en-US" sz="2400" dirty="0">
              <a:solidFill>
                <a:srgbClr val="000090"/>
              </a:solidFill>
              <a:latin typeface="Trebuchet MS" panose="020B0603020202020204" charset="0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4591050" y="1862138"/>
            <a:ext cx="681038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400" dirty="0">
                <a:solidFill>
                  <a:srgbClr val="FF0000"/>
                </a:solidFill>
                <a:latin typeface="Trebuchet MS" panose="020B0603020202020204" charset="0"/>
              </a:rPr>
              <a:t>D</a:t>
            </a:r>
            <a:r>
              <a:rPr lang="zh-CN" altLang="en-US" sz="2400" dirty="0">
                <a:solidFill>
                  <a:srgbClr val="FF0000"/>
                </a:solidFill>
                <a:latin typeface="Trebuchet MS" panose="020B0603020202020204" charset="0"/>
              </a:rPr>
              <a:t>点</a:t>
            </a:r>
            <a:endParaRPr lang="zh-CN" altLang="en-US" sz="2400" dirty="0">
              <a:solidFill>
                <a:srgbClr val="FF0000"/>
              </a:solidFill>
              <a:latin typeface="Trebuchet MS" panose="020B060302020202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9825bc315c6034a8a6cd2c05c813495409237603.jpg.png"/>
          <p:cNvPicPr>
            <a:picLocks noChangeAspect="1"/>
          </p:cNvPicPr>
          <p:nvPr/>
        </p:nvPicPr>
        <p:blipFill>
          <a:blip r:embed="rId1"/>
          <a:srcRect r="23792" b="13092"/>
          <a:stretch>
            <a:fillRect/>
          </a:stretch>
        </p:blipFill>
        <p:spPr>
          <a:xfrm>
            <a:off x="1219200" y="1325563"/>
            <a:ext cx="6281738" cy="4495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文本框 1"/>
          <p:cNvSpPr txBox="1"/>
          <p:nvPr/>
        </p:nvSpPr>
        <p:spPr>
          <a:xfrm>
            <a:off x="1627188" y="1270000"/>
            <a:ext cx="2492375" cy="1016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6000" dirty="0">
                <a:latin typeface="Trebuchet MS" panose="020B0603020202020204" charset="0"/>
              </a:rPr>
              <a:t>切蛋糕</a:t>
            </a:r>
            <a:endParaRPr lang="zh-CN" altLang="en-US" sz="6000" dirty="0">
              <a:latin typeface="Trebuchet MS" panose="020B0603020202020204" charset="0"/>
            </a:endParaRPr>
          </a:p>
        </p:txBody>
      </p:sp>
      <p:pic>
        <p:nvPicPr>
          <p:cNvPr id="4" name="图片 3" descr="6630b3b5gb6557f05fdbc&amp;690.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8280400" cy="3413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6011863" y="-7937"/>
            <a:ext cx="2268538" cy="34210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图片 5" descr="af60dda0f97840ec8dec3c2464aa3a2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3738" y="3413125"/>
            <a:ext cx="5554662" cy="3124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100013" y="3879850"/>
            <a:ext cx="3055937" cy="9540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dirty="0">
                <a:latin typeface="Trebuchet MS" panose="020B0603020202020204" charset="0"/>
              </a:rPr>
              <a:t>这两种切法，形成</a:t>
            </a:r>
            <a:endParaRPr lang="en-US" altLang="zh-CN" sz="2800" dirty="0">
              <a:latin typeface="Trebuchet MS" panose="020B0603020202020204" charset="0"/>
            </a:endParaRPr>
          </a:p>
          <a:p>
            <a:r>
              <a:rPr lang="zh-CN" altLang="en-US" sz="2800" dirty="0">
                <a:latin typeface="Trebuchet MS" panose="020B0603020202020204" charset="0"/>
              </a:rPr>
              <a:t>的截面一样吗？</a:t>
            </a:r>
            <a:endParaRPr lang="en-US" altLang="zh-CN" sz="2800" dirty="0">
              <a:latin typeface="Trebuchet MS" panose="020B0603020202020204" charset="0"/>
            </a:endParaRPr>
          </a:p>
        </p:txBody>
      </p:sp>
      <p:pic>
        <p:nvPicPr>
          <p:cNvPr id="2" name="图片 1" descr="38dbb6fd5266d0169d0bed54942bd40735fa35bf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63" y="112713"/>
            <a:ext cx="9024937" cy="6619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0df3d7ca7bcb0a46b3a2bce96b63f6246a60af59.jpg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78263" y="0"/>
            <a:ext cx="5265737" cy="3946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 descr="bd3eb13533fa828bbfd03fa4fd1f4134960a5a8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925" y="109538"/>
            <a:ext cx="2724150" cy="3276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1" descr="20150505084621_863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8938" y="3386138"/>
            <a:ext cx="6232525" cy="3257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线动成面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63738" y="795338"/>
            <a:ext cx="5080000" cy="508000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32770" name="直线连接符 3"/>
          <p:cNvCxnSpPr/>
          <p:nvPr/>
        </p:nvCxnSpPr>
        <p:spPr>
          <a:xfrm>
            <a:off x="4572000" y="795338"/>
            <a:ext cx="0" cy="5080000"/>
          </a:xfrm>
          <a:prstGeom prst="line">
            <a:avLst/>
          </a:prstGeom>
          <a:ln w="38100" cap="flat" cmpd="sng">
            <a:solidFill>
              <a:schemeClr val="accent1"/>
            </a:solidFill>
            <a:prstDash val="dash"/>
            <a:headEnd type="none" w="med" len="med"/>
            <a:tailEnd type="none" w="med" len="med"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cxnSp>
        <p:nvCxnSpPr>
          <p:cNvPr id="32771" name="直线连接符 5"/>
          <p:cNvCxnSpPr/>
          <p:nvPr/>
        </p:nvCxnSpPr>
        <p:spPr>
          <a:xfrm>
            <a:off x="5961063" y="1371600"/>
            <a:ext cx="0" cy="3929063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sp>
        <p:nvSpPr>
          <p:cNvPr id="32772" name="椭圆 6"/>
          <p:cNvSpPr/>
          <p:nvPr/>
        </p:nvSpPr>
        <p:spPr>
          <a:xfrm>
            <a:off x="5926138" y="1270000"/>
            <a:ext cx="101600" cy="119063"/>
          </a:xfrm>
          <a:prstGeom prst="ellipse">
            <a:avLst/>
          </a:prstGeom>
          <a:gradFill rotWithShape="1">
            <a:gsLst>
              <a:gs pos="0">
                <a:srgbClr val="9BC1FF"/>
              </a:gs>
              <a:gs pos="100000">
                <a:srgbClr val="3F80CD"/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headEnd type="none" w="med" len="med"/>
            <a:tailEnd type="none" w="med" len="med"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charset="0"/>
            </a:endParaRPr>
          </a:p>
        </p:txBody>
      </p:sp>
      <p:sp>
        <p:nvSpPr>
          <p:cNvPr id="32773" name="椭圆 7"/>
          <p:cNvSpPr/>
          <p:nvPr/>
        </p:nvSpPr>
        <p:spPr>
          <a:xfrm>
            <a:off x="3149600" y="896938"/>
            <a:ext cx="2827338" cy="812800"/>
          </a:xfrm>
          <a:prstGeom prst="ellipse">
            <a:avLst/>
          </a:prstGeom>
          <a:noFill/>
          <a:ln w="9525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469 -0.06157 C -0.06997 -0.06157 -0.00087 -0.03611 -0.00087 -0.00486 C -0.00087 0.02639 -0.06997 0.05208 -0.15469 0.05208 C -0.23941 0.05208 -0.30834 0.02639 -0.30834 -0.00486 C -0.30834 -0.03611 -0.23941 -0.06157 -0.15469 -0.06157 Z " pathEditMode="relative" rAng="0" ptsTypes="fffff">
                                      <p:cBhvr>
                                        <p:cTn id="14" dur="5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2" grpId="0" animBg="1"/>
      <p:bldP spid="32772" grpId="1" animBg="1"/>
      <p:bldP spid="3277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d1bb051f8198618539eb23548ed2e738ad4e6a2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144000" y="341313"/>
            <a:ext cx="9144000" cy="66516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3794" name="组 5"/>
          <p:cNvGrpSpPr/>
          <p:nvPr/>
        </p:nvGrpSpPr>
        <p:grpSpPr>
          <a:xfrm>
            <a:off x="1879600" y="474663"/>
            <a:ext cx="1735138" cy="6107112"/>
            <a:chOff x="1879600" y="474663"/>
            <a:chExt cx="1735138" cy="6107112"/>
          </a:xfrm>
        </p:grpSpPr>
        <p:cxnSp>
          <p:nvCxnSpPr>
            <p:cNvPr id="33809" name="直线连接符 4"/>
            <p:cNvCxnSpPr/>
            <p:nvPr/>
          </p:nvCxnSpPr>
          <p:spPr>
            <a:xfrm flipH="1">
              <a:off x="1944688" y="474663"/>
              <a:ext cx="19050" cy="6107112"/>
            </a:xfrm>
            <a:prstGeom prst="line">
              <a:avLst/>
            </a:prstGeom>
            <a:ln w="38100" cap="flat" cmpd="sng">
              <a:solidFill>
                <a:srgbClr val="0C5986"/>
              </a:solidFill>
              <a:prstDash val="lgDashDot"/>
              <a:headEnd type="none" w="med" len="med"/>
              <a:tailEnd type="none" w="med" len="med"/>
            </a:ln>
            <a:effectLst>
              <a:outerShdw dist="20000" dir="5400000" rotWithShape="0">
                <a:srgbClr val="808080">
                  <a:alpha val="37999"/>
                </a:srgbClr>
              </a:outerShdw>
            </a:effectLst>
          </p:spPr>
        </p:cxnSp>
        <p:sp>
          <p:nvSpPr>
            <p:cNvPr id="33810" name="矩形 9"/>
            <p:cNvSpPr/>
            <p:nvPr/>
          </p:nvSpPr>
          <p:spPr>
            <a:xfrm>
              <a:off x="1944688" y="2628900"/>
              <a:ext cx="1287462" cy="2708275"/>
            </a:xfrm>
            <a:prstGeom prst="rect">
              <a:avLst/>
            </a:prstGeom>
            <a:gradFill rotWithShape="1">
              <a:gsLst>
                <a:gs pos="0">
                  <a:srgbClr val="9BC1FF">
                    <a:alpha val="42999"/>
                  </a:srgbClr>
                </a:gs>
                <a:gs pos="100000">
                  <a:srgbClr val="3F80CD">
                    <a:alpha val="42999"/>
                  </a:srgbClr>
                </a:gs>
              </a:gsLst>
              <a:lin ang="5400000"/>
              <a:tileRect/>
            </a:gra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alibri" panose="020F0502020204030204" charset="0"/>
              </a:endParaRPr>
            </a:p>
          </p:txBody>
        </p:sp>
        <p:sp>
          <p:nvSpPr>
            <p:cNvPr id="33811" name="文本框 2"/>
            <p:cNvSpPr txBox="1"/>
            <p:nvPr/>
          </p:nvSpPr>
          <p:spPr>
            <a:xfrm>
              <a:off x="1927225" y="2225675"/>
              <a:ext cx="376238" cy="4619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2400" b="1" dirty="0">
                  <a:latin typeface="Trebuchet MS" panose="020B0603020202020204" charset="0"/>
                </a:rPr>
                <a:t>A</a:t>
              </a:r>
              <a:endParaRPr lang="zh-CN" altLang="en-US" sz="2400" b="1" dirty="0">
                <a:latin typeface="Trebuchet MS" panose="020B0603020202020204" charset="0"/>
              </a:endParaRPr>
            </a:p>
          </p:txBody>
        </p:sp>
        <p:sp>
          <p:nvSpPr>
            <p:cNvPr id="33812" name="文本框 5"/>
            <p:cNvSpPr txBox="1"/>
            <p:nvPr/>
          </p:nvSpPr>
          <p:spPr>
            <a:xfrm>
              <a:off x="1963738" y="4875213"/>
              <a:ext cx="368300" cy="46196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2400" b="1" dirty="0">
                  <a:latin typeface="Trebuchet MS" panose="020B0603020202020204" charset="0"/>
                </a:rPr>
                <a:t>B</a:t>
              </a:r>
              <a:endParaRPr lang="zh-CN" altLang="en-US" sz="2400" b="1" dirty="0">
                <a:latin typeface="Trebuchet MS" panose="020B0603020202020204" charset="0"/>
              </a:endParaRPr>
            </a:p>
          </p:txBody>
        </p:sp>
        <p:sp>
          <p:nvSpPr>
            <p:cNvPr id="33813" name="文本框 6"/>
            <p:cNvSpPr txBox="1"/>
            <p:nvPr/>
          </p:nvSpPr>
          <p:spPr>
            <a:xfrm>
              <a:off x="3238500" y="4875213"/>
              <a:ext cx="376238" cy="46196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2400" b="1" dirty="0">
                  <a:latin typeface="Trebuchet MS" panose="020B0603020202020204" charset="0"/>
                </a:rPr>
                <a:t>C</a:t>
              </a:r>
              <a:endParaRPr lang="zh-CN" altLang="en-US" sz="2400" b="1" dirty="0">
                <a:latin typeface="Trebuchet MS" panose="020B0603020202020204" charset="0"/>
              </a:endParaRPr>
            </a:p>
          </p:txBody>
        </p:sp>
        <p:sp>
          <p:nvSpPr>
            <p:cNvPr id="33814" name="文本框 7"/>
            <p:cNvSpPr txBox="1"/>
            <p:nvPr/>
          </p:nvSpPr>
          <p:spPr>
            <a:xfrm>
              <a:off x="3232150" y="2232025"/>
              <a:ext cx="382588" cy="4619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2400" b="1" dirty="0">
                  <a:latin typeface="Trebuchet MS" panose="020B0603020202020204" charset="0"/>
                </a:rPr>
                <a:t>D</a:t>
              </a:r>
              <a:endParaRPr lang="zh-CN" altLang="en-US" sz="2400" b="1" dirty="0">
                <a:latin typeface="Trebuchet MS" panose="020B0603020202020204" charset="0"/>
              </a:endParaRPr>
            </a:p>
          </p:txBody>
        </p:sp>
        <p:sp>
          <p:nvSpPr>
            <p:cNvPr id="33815" name="文本框 3"/>
            <p:cNvSpPr txBox="1"/>
            <p:nvPr/>
          </p:nvSpPr>
          <p:spPr>
            <a:xfrm>
              <a:off x="1879600" y="3609975"/>
              <a:ext cx="1262063" cy="5238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2800" dirty="0">
                  <a:latin typeface="Trebuchet MS" panose="020B0603020202020204" charset="0"/>
                </a:rPr>
                <a:t>长方形</a:t>
              </a:r>
              <a:endParaRPr lang="zh-CN" altLang="en-US" sz="2800" dirty="0">
                <a:latin typeface="Trebuchet MS" panose="020B0603020202020204" charset="0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2033588" y="100013"/>
            <a:ext cx="2236787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Trebuchet MS" panose="020B0603020202020204" charset="0"/>
              </a:rPr>
              <a:t>观察思考：</a:t>
            </a:r>
            <a:endParaRPr lang="zh-CN" altLang="en-US" sz="3200" b="1" dirty="0">
              <a:latin typeface="Trebuchet MS" panose="020B06030202020202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705225" y="1250950"/>
            <a:ext cx="5497513" cy="400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000" dirty="0">
                <a:latin typeface="Trebuchet MS" panose="020B0603020202020204" charset="0"/>
              </a:rPr>
              <a:t>C</a:t>
            </a:r>
            <a:r>
              <a:rPr lang="zh-CN" altLang="en-US" sz="2000" dirty="0">
                <a:latin typeface="Trebuchet MS" panose="020B0603020202020204" charset="0"/>
              </a:rPr>
              <a:t>点、</a:t>
            </a:r>
            <a:r>
              <a:rPr lang="en-US" altLang="zh-CN" sz="2000" dirty="0">
                <a:latin typeface="Trebuchet MS" panose="020B0603020202020204" charset="0"/>
              </a:rPr>
              <a:t>D</a:t>
            </a:r>
            <a:r>
              <a:rPr lang="zh-CN" altLang="en-US" sz="2000" dirty="0">
                <a:latin typeface="Trebuchet MS" panose="020B0603020202020204" charset="0"/>
              </a:rPr>
              <a:t>点</a:t>
            </a:r>
            <a:r>
              <a:rPr lang="en-US" altLang="zh-CN" sz="2000" dirty="0">
                <a:latin typeface="Trebuchet MS" panose="020B0603020202020204" charset="0"/>
              </a:rPr>
              <a:t> </a:t>
            </a:r>
            <a:r>
              <a:rPr lang="zh-CN" altLang="en-US" sz="2000" dirty="0">
                <a:latin typeface="Trebuchet MS" panose="020B0603020202020204" charset="0"/>
              </a:rPr>
              <a:t>旋转后分别形成了圆柱的哪个部分？</a:t>
            </a:r>
            <a:endParaRPr lang="zh-CN" altLang="en-US" sz="2000" dirty="0">
              <a:latin typeface="Trebuchet MS" panose="020B06030202020202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705225" y="2312988"/>
            <a:ext cx="4751388" cy="400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000" dirty="0">
                <a:solidFill>
                  <a:srgbClr val="000090"/>
                </a:solidFill>
                <a:latin typeface="Trebuchet MS" panose="020B0603020202020204" charset="0"/>
              </a:rPr>
              <a:t>线段</a:t>
            </a:r>
            <a:r>
              <a:rPr lang="en-US" altLang="zh-CN" sz="2000" dirty="0">
                <a:solidFill>
                  <a:srgbClr val="000090"/>
                </a:solidFill>
                <a:latin typeface="Trebuchet MS" panose="020B0603020202020204" charset="0"/>
              </a:rPr>
              <a:t>AD  </a:t>
            </a:r>
            <a:r>
              <a:rPr lang="zh-CN" altLang="en-US" sz="2000" dirty="0">
                <a:solidFill>
                  <a:srgbClr val="000090"/>
                </a:solidFill>
                <a:latin typeface="Trebuchet MS" panose="020B0603020202020204" charset="0"/>
              </a:rPr>
              <a:t>旋转后形成了圆柱的哪个部分？</a:t>
            </a:r>
            <a:endParaRPr lang="zh-CN" altLang="en-US" sz="2000" dirty="0">
              <a:solidFill>
                <a:srgbClr val="000090"/>
              </a:solidFill>
              <a:latin typeface="Trebuchet MS" panose="020B06030202020202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722688" y="3667125"/>
            <a:ext cx="4754562" cy="400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000" dirty="0">
                <a:solidFill>
                  <a:srgbClr val="000090"/>
                </a:solidFill>
                <a:latin typeface="Trebuchet MS" panose="020B0603020202020204" charset="0"/>
              </a:rPr>
              <a:t>线段</a:t>
            </a:r>
            <a:r>
              <a:rPr lang="en-US" altLang="zh-CN" sz="2000" dirty="0">
                <a:solidFill>
                  <a:srgbClr val="000090"/>
                </a:solidFill>
                <a:latin typeface="Trebuchet MS" panose="020B0603020202020204" charset="0"/>
              </a:rPr>
              <a:t>CD  </a:t>
            </a:r>
            <a:r>
              <a:rPr lang="zh-CN" altLang="en-US" sz="2000" dirty="0">
                <a:solidFill>
                  <a:srgbClr val="000090"/>
                </a:solidFill>
                <a:latin typeface="Trebuchet MS" panose="020B0603020202020204" charset="0"/>
              </a:rPr>
              <a:t>旋转后形成了圆柱的哪个部分？</a:t>
            </a:r>
            <a:endParaRPr lang="zh-CN" altLang="en-US" sz="2000" dirty="0">
              <a:solidFill>
                <a:srgbClr val="000090"/>
              </a:solidFill>
              <a:latin typeface="Trebuchet MS" panose="020B06030202020202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711575" y="2916238"/>
            <a:ext cx="4741863" cy="400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000" dirty="0">
                <a:solidFill>
                  <a:srgbClr val="000090"/>
                </a:solidFill>
                <a:latin typeface="Trebuchet MS" panose="020B0603020202020204" charset="0"/>
              </a:rPr>
              <a:t>线段</a:t>
            </a:r>
            <a:r>
              <a:rPr lang="en-US" altLang="zh-CN" sz="2000" dirty="0">
                <a:solidFill>
                  <a:srgbClr val="000090"/>
                </a:solidFill>
                <a:latin typeface="Trebuchet MS" panose="020B0603020202020204" charset="0"/>
              </a:rPr>
              <a:t>BC  </a:t>
            </a:r>
            <a:r>
              <a:rPr lang="zh-CN" altLang="en-US" sz="2000" dirty="0">
                <a:solidFill>
                  <a:srgbClr val="000090"/>
                </a:solidFill>
                <a:latin typeface="Trebuchet MS" panose="020B0603020202020204" charset="0"/>
              </a:rPr>
              <a:t>旋转后形成了圆柱的哪个部分？</a:t>
            </a:r>
            <a:endParaRPr lang="zh-CN" altLang="en-US" sz="2000" dirty="0">
              <a:solidFill>
                <a:srgbClr val="000090"/>
              </a:solidFill>
              <a:latin typeface="Trebuchet MS" panose="020B060302020202020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981700" y="1570038"/>
            <a:ext cx="2262188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solidFill>
                  <a:srgbClr val="FF0000"/>
                </a:solidFill>
                <a:latin typeface="Trebuchet MS" panose="020B0603020202020204" charset="0"/>
              </a:rPr>
              <a:t>上下底面的圆形周长</a:t>
            </a:r>
            <a:endParaRPr lang="zh-CN" altLang="en-US" dirty="0">
              <a:solidFill>
                <a:srgbClr val="FF0000"/>
              </a:solidFill>
              <a:latin typeface="Trebuchet MS" panose="020B060302020202020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624638" y="2593975"/>
            <a:ext cx="87630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solidFill>
                  <a:srgbClr val="FF0000"/>
                </a:solidFill>
                <a:latin typeface="Trebuchet MS" panose="020B0603020202020204" charset="0"/>
              </a:rPr>
              <a:t>上底面</a:t>
            </a:r>
            <a:endParaRPr lang="zh-CN" altLang="en-US" dirty="0">
              <a:solidFill>
                <a:srgbClr val="FF0000"/>
              </a:solidFill>
              <a:latin typeface="Trebuchet MS" panose="020B060302020202020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654800" y="3276600"/>
            <a:ext cx="877888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solidFill>
                  <a:srgbClr val="FF0000"/>
                </a:solidFill>
                <a:latin typeface="Trebuchet MS" panose="020B0603020202020204" charset="0"/>
              </a:rPr>
              <a:t>下底面</a:t>
            </a:r>
            <a:endParaRPr lang="zh-CN" altLang="en-US" dirty="0">
              <a:solidFill>
                <a:srgbClr val="FF0000"/>
              </a:solidFill>
              <a:latin typeface="Trebuchet MS" panose="020B060302020202020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726238" y="4014788"/>
            <a:ext cx="646112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solidFill>
                  <a:srgbClr val="FF0000"/>
                </a:solidFill>
                <a:latin typeface="Trebuchet MS" panose="020B0603020202020204" charset="0"/>
              </a:rPr>
              <a:t>侧面</a:t>
            </a:r>
            <a:endParaRPr lang="zh-CN" altLang="en-US" dirty="0">
              <a:solidFill>
                <a:srgbClr val="FF0000"/>
              </a:solidFill>
              <a:latin typeface="Trebuchet MS" panose="020B060302020202020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840163" y="4767263"/>
            <a:ext cx="4937125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dirty="0">
                <a:latin typeface="Trebuchet MS" panose="020B0603020202020204" charset="0"/>
              </a:rPr>
              <a:t>面</a:t>
            </a:r>
            <a:r>
              <a:rPr lang="en-US" altLang="zh-CN" sz="2400" dirty="0">
                <a:latin typeface="Trebuchet MS" panose="020B0603020202020204" charset="0"/>
              </a:rPr>
              <a:t>ABCD  </a:t>
            </a:r>
            <a:r>
              <a:rPr lang="zh-CN" altLang="en-US" sz="2400" dirty="0">
                <a:latin typeface="Trebuchet MS" panose="020B0603020202020204" charset="0"/>
              </a:rPr>
              <a:t>旋转后形成了</a:t>
            </a:r>
            <a:r>
              <a:rPr lang="en-US" altLang="zh-CN" sz="2400" dirty="0">
                <a:latin typeface="Trebuchet MS" panose="020B0603020202020204" charset="0"/>
              </a:rPr>
              <a:t>——</a:t>
            </a:r>
            <a:r>
              <a:rPr lang="zh-CN" altLang="en-US" sz="2400" dirty="0">
                <a:latin typeface="Trebuchet MS" panose="020B0603020202020204" charset="0"/>
              </a:rPr>
              <a:t>圆柱体！</a:t>
            </a:r>
            <a:endParaRPr lang="zh-CN" altLang="en-US" sz="2400" dirty="0">
              <a:latin typeface="Trebuchet MS" panose="020B06030202020202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035925" y="1965325"/>
            <a:ext cx="1489075" cy="368300"/>
          </a:xfrm>
          <a:prstGeom prst="rect">
            <a:avLst/>
          </a:prstGeom>
          <a:noFill/>
        </p:spPr>
        <p:txBody>
          <a:bodyPr>
            <a:spAutoFit/>
          </a:bodyPr>
          <a:p>
            <a:r>
              <a:rPr lang="zh-CN" altLang="en-US">
                <a:solidFill>
                  <a:srgbClr val="953735"/>
                </a:solidFill>
                <a:latin typeface="Trebuchet MS" panose="020B0603020202020204" charset="0"/>
              </a:rPr>
              <a:t>点动成线</a:t>
            </a:r>
            <a:endParaRPr lang="zh-CN" altLang="en-US">
              <a:solidFill>
                <a:srgbClr val="953735"/>
              </a:solidFill>
              <a:latin typeface="Trebuchet MS" panose="020B060302020202020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069263" y="4440238"/>
            <a:ext cx="1489075" cy="369888"/>
          </a:xfrm>
          <a:prstGeom prst="rect">
            <a:avLst/>
          </a:prstGeom>
          <a:noFill/>
        </p:spPr>
        <p:txBody>
          <a:bodyPr>
            <a:spAutoFit/>
          </a:bodyPr>
          <a:p>
            <a:r>
              <a:rPr lang="zh-CN" altLang="en-US">
                <a:solidFill>
                  <a:srgbClr val="953735"/>
                </a:solidFill>
                <a:latin typeface="Trebuchet MS" panose="020B0603020202020204" charset="0"/>
              </a:rPr>
              <a:t>线动成面</a:t>
            </a:r>
            <a:endParaRPr lang="zh-CN" altLang="en-US">
              <a:solidFill>
                <a:srgbClr val="953735"/>
              </a:solidFill>
              <a:latin typeface="Trebuchet MS" panose="020B060302020202020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086725" y="5213350"/>
            <a:ext cx="1489075" cy="368300"/>
          </a:xfrm>
          <a:prstGeom prst="rect">
            <a:avLst/>
          </a:prstGeom>
          <a:noFill/>
        </p:spPr>
        <p:txBody>
          <a:bodyPr>
            <a:spAutoFit/>
          </a:bodyPr>
          <a:p>
            <a:r>
              <a:rPr lang="zh-CN" altLang="en-US">
                <a:solidFill>
                  <a:srgbClr val="953735"/>
                </a:solidFill>
                <a:latin typeface="Trebuchet MS" panose="020B0603020202020204" charset="0"/>
              </a:rPr>
              <a:t>面动成体</a:t>
            </a:r>
            <a:endParaRPr lang="zh-CN" altLang="en-US">
              <a:solidFill>
                <a:srgbClr val="953735"/>
              </a:solidFill>
              <a:latin typeface="Trebuchet MS" panose="020B06030202020202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78000" y="6057900"/>
            <a:ext cx="7366000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latin typeface="Trebuchet MS" panose="020B0603020202020204" charset="0"/>
              </a:rPr>
              <a:t>刚才总结的圆柱特征，能通过旋转图解释吗？</a:t>
            </a:r>
            <a:endParaRPr lang="zh-CN" altLang="en-US" sz="2800" b="1" dirty="0">
              <a:latin typeface="Trebuchet MS" panose="020B060302020202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3" grpId="0"/>
      <p:bldP spid="14" grpId="0"/>
      <p:bldP spid="15" grpId="0"/>
      <p:bldP spid="18" grpId="0"/>
      <p:bldP spid="19" grpId="0"/>
      <p:bldP spid="20" grpId="0"/>
      <p:bldP spid="21" grpId="0"/>
      <p:bldP spid="22" grpId="0"/>
      <p:bldP spid="3" grpId="0"/>
      <p:bldP spid="24" grpId="0"/>
      <p:bldP spid="25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4817" name="图片 3"/>
          <p:cNvPicPr>
            <a:picLocks noChangeAspect="1"/>
          </p:cNvPicPr>
          <p:nvPr/>
        </p:nvPicPr>
        <p:blipFill>
          <a:blip r:embed="rId1"/>
          <a:srcRect l="18703" t="26924" b="8170"/>
          <a:stretch>
            <a:fillRect/>
          </a:stretch>
        </p:blipFill>
        <p:spPr>
          <a:xfrm>
            <a:off x="1354138" y="1135063"/>
            <a:ext cx="7789862" cy="5181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18" name="文本框 4"/>
          <p:cNvSpPr txBox="1"/>
          <p:nvPr/>
        </p:nvSpPr>
        <p:spPr>
          <a:xfrm>
            <a:off x="-5588000" y="3040063"/>
            <a:ext cx="646113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latin typeface="Trebuchet MS" panose="020B0603020202020204" charset="0"/>
              </a:rPr>
              <a:t>圆柱</a:t>
            </a:r>
            <a:endParaRPr lang="zh-CN" altLang="en-US" dirty="0">
              <a:latin typeface="Trebuchet MS" panose="020B0603020202020204" charset="0"/>
            </a:endParaRPr>
          </a:p>
        </p:txBody>
      </p:sp>
      <p:sp>
        <p:nvSpPr>
          <p:cNvPr id="34819" name="文本框 5"/>
          <p:cNvSpPr txBox="1"/>
          <p:nvPr/>
        </p:nvSpPr>
        <p:spPr>
          <a:xfrm>
            <a:off x="4460875" y="2959100"/>
            <a:ext cx="80010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dirty="0">
                <a:latin typeface="Trebuchet MS" panose="020B0603020202020204" charset="0"/>
              </a:rPr>
              <a:t>圆锥</a:t>
            </a:r>
            <a:endParaRPr lang="zh-CN" altLang="en-US" sz="2400" dirty="0">
              <a:latin typeface="Trebuchet MS" panose="020B06030202020202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05113" y="3235325"/>
            <a:ext cx="1004887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dirty="0">
                <a:latin typeface="Trebuchet MS" panose="020B0603020202020204" charset="0"/>
              </a:rPr>
              <a:t>圆柱</a:t>
            </a:r>
            <a:endParaRPr lang="zh-CN" altLang="en-US" sz="3200" dirty="0">
              <a:latin typeface="Trebuchet MS" panose="020B0603020202020204" charset="0"/>
            </a:endParaRPr>
          </a:p>
        </p:txBody>
      </p:sp>
      <p:sp>
        <p:nvSpPr>
          <p:cNvPr id="34821" name="文本框 7"/>
          <p:cNvSpPr txBox="1"/>
          <p:nvPr/>
        </p:nvSpPr>
        <p:spPr>
          <a:xfrm>
            <a:off x="-5372100" y="4646613"/>
            <a:ext cx="646113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latin typeface="Trebuchet MS" panose="020B0603020202020204" charset="0"/>
              </a:rPr>
              <a:t>圆柱</a:t>
            </a:r>
            <a:endParaRPr lang="zh-CN" altLang="en-US" dirty="0">
              <a:latin typeface="Trebuchet MS" panose="020B06030202020202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949575" y="5732463"/>
            <a:ext cx="903288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dirty="0">
                <a:latin typeface="Trebuchet MS" panose="020B0603020202020204" charset="0"/>
              </a:rPr>
              <a:t>圆柱</a:t>
            </a:r>
            <a:endParaRPr lang="zh-CN" altLang="en-US" sz="2800" dirty="0">
              <a:latin typeface="Trebuchet MS" panose="020B06030202020202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319963" y="6015038"/>
            <a:ext cx="901700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dirty="0">
                <a:latin typeface="Trebuchet MS" panose="020B0603020202020204" charset="0"/>
              </a:rPr>
              <a:t>圆锥</a:t>
            </a:r>
            <a:endParaRPr lang="zh-CN" altLang="en-US" sz="2800" dirty="0">
              <a:latin typeface="Trebuchet MS" panose="020B0603020202020204" charset="0"/>
            </a:endParaRPr>
          </a:p>
        </p:txBody>
      </p:sp>
      <p:pic>
        <p:nvPicPr>
          <p:cNvPr id="34824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3" y="1592263"/>
            <a:ext cx="1824037" cy="1625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文本框 10"/>
          <p:cNvSpPr txBox="1"/>
          <p:nvPr/>
        </p:nvSpPr>
        <p:spPr>
          <a:xfrm>
            <a:off x="25400" y="368300"/>
            <a:ext cx="98298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latin typeface="Trebuchet MS" panose="020B0603020202020204" charset="0"/>
              </a:rPr>
              <a:t>1.</a:t>
            </a:r>
            <a:r>
              <a:rPr lang="zh-CN" altLang="en-US" sz="3200" b="1" dirty="0">
                <a:latin typeface="Trebuchet MS" panose="020B0603020202020204" charset="0"/>
              </a:rPr>
              <a:t>说说下列图形中哪些形状是圆柱？哪些是圆锥？</a:t>
            </a:r>
            <a:endParaRPr lang="zh-CN" altLang="en-US" sz="3200" b="1" dirty="0">
              <a:latin typeface="Trebuchet MS" panose="020B0603020202020204" charset="0"/>
            </a:endParaRPr>
          </a:p>
        </p:txBody>
      </p:sp>
      <p:pic>
        <p:nvPicPr>
          <p:cNvPr id="34826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913" y="3781425"/>
            <a:ext cx="1689100" cy="2162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7" name="图片 12"/>
          <p:cNvPicPr>
            <a:picLocks noChangeAspect="1"/>
          </p:cNvPicPr>
          <p:nvPr/>
        </p:nvPicPr>
        <p:blipFill>
          <a:blip r:embed="rId4"/>
          <a:srcRect l="2013" r="12607"/>
          <a:stretch>
            <a:fillRect/>
          </a:stretch>
        </p:blipFill>
        <p:spPr>
          <a:xfrm>
            <a:off x="4083050" y="1222375"/>
            <a:ext cx="5060950" cy="27733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文本框 14"/>
          <p:cNvSpPr txBox="1"/>
          <p:nvPr/>
        </p:nvSpPr>
        <p:spPr>
          <a:xfrm>
            <a:off x="4964113" y="5792788"/>
            <a:ext cx="903287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dirty="0">
                <a:latin typeface="Trebuchet MS" panose="020B0603020202020204" charset="0"/>
              </a:rPr>
              <a:t>圆柱</a:t>
            </a:r>
            <a:endParaRPr lang="zh-CN" altLang="en-US" sz="2800" dirty="0">
              <a:latin typeface="Trebuchet MS" panose="020B0603020202020204" charset="0"/>
            </a:endParaRPr>
          </a:p>
        </p:txBody>
      </p:sp>
      <p:sp>
        <p:nvSpPr>
          <p:cNvPr id="34829" name="文本框 15"/>
          <p:cNvSpPr txBox="1"/>
          <p:nvPr/>
        </p:nvSpPr>
        <p:spPr>
          <a:xfrm>
            <a:off x="1052513" y="1390650"/>
            <a:ext cx="53657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dirty="0">
                <a:latin typeface="Trebuchet MS" panose="020B0603020202020204" charset="0"/>
              </a:rPr>
              <a:t>1</a:t>
            </a:r>
            <a:r>
              <a:rPr lang="zh-CN" altLang="en-US" dirty="0">
                <a:latin typeface="Trebuchet MS" panose="020B0603020202020204" charset="0"/>
              </a:rPr>
              <a:t>号</a:t>
            </a:r>
            <a:endParaRPr lang="zh-CN" altLang="en-US" dirty="0">
              <a:latin typeface="Trebuchet MS" panose="020B0603020202020204" charset="0"/>
            </a:endParaRPr>
          </a:p>
        </p:txBody>
      </p:sp>
      <p:sp>
        <p:nvSpPr>
          <p:cNvPr id="34830" name="文本框 16"/>
          <p:cNvSpPr txBox="1"/>
          <p:nvPr/>
        </p:nvSpPr>
        <p:spPr>
          <a:xfrm>
            <a:off x="2913063" y="1357313"/>
            <a:ext cx="530225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dirty="0">
                <a:latin typeface="Trebuchet MS" panose="020B0603020202020204" charset="0"/>
              </a:rPr>
              <a:t>2</a:t>
            </a:r>
            <a:r>
              <a:rPr lang="zh-CN" altLang="en-US" dirty="0">
                <a:latin typeface="Trebuchet MS" panose="020B0603020202020204" charset="0"/>
              </a:rPr>
              <a:t>号</a:t>
            </a:r>
            <a:endParaRPr lang="zh-CN" altLang="en-US" dirty="0">
              <a:latin typeface="Trebuchet MS" panose="020B0603020202020204" charset="0"/>
            </a:endParaRPr>
          </a:p>
        </p:txBody>
      </p:sp>
      <p:sp>
        <p:nvSpPr>
          <p:cNvPr id="34831" name="文本框 18"/>
          <p:cNvSpPr txBox="1"/>
          <p:nvPr/>
        </p:nvSpPr>
        <p:spPr>
          <a:xfrm>
            <a:off x="8221663" y="1290638"/>
            <a:ext cx="531812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dirty="0">
                <a:latin typeface="Trebuchet MS" panose="020B0603020202020204" charset="0"/>
              </a:rPr>
              <a:t>4</a:t>
            </a:r>
            <a:r>
              <a:rPr lang="zh-CN" altLang="en-US" dirty="0">
                <a:latin typeface="Trebuchet MS" panose="020B0603020202020204" charset="0"/>
              </a:rPr>
              <a:t>号</a:t>
            </a:r>
            <a:endParaRPr lang="zh-CN" altLang="en-US" dirty="0">
              <a:latin typeface="Trebuchet MS" panose="020B0603020202020204" charset="0"/>
            </a:endParaRPr>
          </a:p>
        </p:txBody>
      </p:sp>
      <p:sp>
        <p:nvSpPr>
          <p:cNvPr id="34832" name="文本框 19"/>
          <p:cNvSpPr txBox="1"/>
          <p:nvPr/>
        </p:nvSpPr>
        <p:spPr>
          <a:xfrm>
            <a:off x="1320800" y="3781425"/>
            <a:ext cx="53022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dirty="0">
                <a:latin typeface="Trebuchet MS" panose="020B0603020202020204" charset="0"/>
              </a:rPr>
              <a:t>5</a:t>
            </a:r>
            <a:r>
              <a:rPr lang="zh-CN" altLang="en-US" dirty="0">
                <a:latin typeface="Trebuchet MS" panose="020B0603020202020204" charset="0"/>
              </a:rPr>
              <a:t>号</a:t>
            </a:r>
            <a:endParaRPr lang="zh-CN" altLang="en-US" dirty="0">
              <a:latin typeface="Trebuchet MS" panose="020B0603020202020204" charset="0"/>
            </a:endParaRPr>
          </a:p>
        </p:txBody>
      </p:sp>
      <p:sp>
        <p:nvSpPr>
          <p:cNvPr id="34833" name="文本框 20"/>
          <p:cNvSpPr txBox="1"/>
          <p:nvPr/>
        </p:nvSpPr>
        <p:spPr>
          <a:xfrm>
            <a:off x="3175000" y="4065588"/>
            <a:ext cx="531813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dirty="0">
                <a:latin typeface="Trebuchet MS" panose="020B0603020202020204" charset="0"/>
              </a:rPr>
              <a:t>6</a:t>
            </a:r>
            <a:r>
              <a:rPr lang="zh-CN" altLang="en-US" dirty="0">
                <a:latin typeface="Trebuchet MS" panose="020B0603020202020204" charset="0"/>
              </a:rPr>
              <a:t>号</a:t>
            </a:r>
            <a:endParaRPr lang="zh-CN" altLang="en-US" dirty="0">
              <a:latin typeface="Trebuchet MS" panose="020B0603020202020204" charset="0"/>
            </a:endParaRPr>
          </a:p>
        </p:txBody>
      </p:sp>
      <p:sp>
        <p:nvSpPr>
          <p:cNvPr id="34834" name="文本框 21"/>
          <p:cNvSpPr txBox="1"/>
          <p:nvPr/>
        </p:nvSpPr>
        <p:spPr>
          <a:xfrm>
            <a:off x="5224463" y="4435475"/>
            <a:ext cx="531812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dirty="0">
                <a:latin typeface="Trebuchet MS" panose="020B0603020202020204" charset="0"/>
              </a:rPr>
              <a:t>7</a:t>
            </a:r>
            <a:r>
              <a:rPr lang="zh-CN" altLang="en-US" dirty="0">
                <a:latin typeface="Trebuchet MS" panose="020B0603020202020204" charset="0"/>
              </a:rPr>
              <a:t>号</a:t>
            </a:r>
            <a:endParaRPr lang="zh-CN" altLang="en-US" dirty="0">
              <a:latin typeface="Trebuchet MS" panose="020B0603020202020204" charset="0"/>
            </a:endParaRPr>
          </a:p>
        </p:txBody>
      </p:sp>
      <p:sp>
        <p:nvSpPr>
          <p:cNvPr id="34835" name="文本框 22"/>
          <p:cNvSpPr txBox="1"/>
          <p:nvPr/>
        </p:nvSpPr>
        <p:spPr>
          <a:xfrm>
            <a:off x="7953375" y="4460875"/>
            <a:ext cx="531813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dirty="0">
                <a:latin typeface="Trebuchet MS" panose="020B0603020202020204" charset="0"/>
              </a:rPr>
              <a:t>8</a:t>
            </a:r>
            <a:r>
              <a:rPr lang="zh-CN" altLang="en-US" dirty="0">
                <a:latin typeface="Trebuchet MS" panose="020B0603020202020204" charset="0"/>
              </a:rPr>
              <a:t>号</a:t>
            </a:r>
            <a:endParaRPr lang="zh-CN" altLang="en-US" dirty="0">
              <a:latin typeface="Trebuchet MS" panose="020B0603020202020204" charset="0"/>
            </a:endParaRPr>
          </a:p>
        </p:txBody>
      </p:sp>
      <p:sp>
        <p:nvSpPr>
          <p:cNvPr id="34836" name="文本框 27"/>
          <p:cNvSpPr txBox="1"/>
          <p:nvPr/>
        </p:nvSpPr>
        <p:spPr>
          <a:xfrm>
            <a:off x="5081588" y="2547938"/>
            <a:ext cx="903287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dirty="0">
                <a:latin typeface="Trebuchet MS" panose="020B0603020202020204" charset="0"/>
              </a:rPr>
              <a:t>圆锥</a:t>
            </a:r>
            <a:endParaRPr lang="zh-CN" altLang="en-US" sz="2800" dirty="0">
              <a:latin typeface="Trebuchet MS" panose="020B0603020202020204" charset="0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0800000">
            <a:off x="4083050" y="1176338"/>
            <a:ext cx="2112963" cy="2605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51313" y="2376488"/>
            <a:ext cx="2112962" cy="26050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39" name="文本框 17"/>
          <p:cNvSpPr txBox="1"/>
          <p:nvPr/>
        </p:nvSpPr>
        <p:spPr>
          <a:xfrm>
            <a:off x="4913313" y="1328738"/>
            <a:ext cx="530225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dirty="0">
                <a:latin typeface="Trebuchet MS" panose="020B0603020202020204" charset="0"/>
              </a:rPr>
              <a:t>3</a:t>
            </a:r>
            <a:r>
              <a:rPr lang="zh-CN" altLang="en-US" dirty="0">
                <a:latin typeface="Trebuchet MS" panose="020B0603020202020204" charset="0"/>
              </a:rPr>
              <a:t>号</a:t>
            </a:r>
            <a:endParaRPr lang="zh-CN" altLang="en-US" dirty="0">
              <a:latin typeface="Trebuchet MS" panose="020B0603020202020204" charset="0"/>
            </a:endParaRPr>
          </a:p>
        </p:txBody>
      </p:sp>
      <p:sp>
        <p:nvSpPr>
          <p:cNvPr id="34840" name="椭圆 28"/>
          <p:cNvSpPr/>
          <p:nvPr/>
        </p:nvSpPr>
        <p:spPr>
          <a:xfrm>
            <a:off x="971550" y="4646613"/>
            <a:ext cx="1295400" cy="366712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rgbClr val="4A7EBB"/>
            </a:solidFill>
            <a:prstDash val="solid"/>
            <a:headEnd type="none" w="med" len="med"/>
            <a:tailEnd type="none" w="med" len="med"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34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  <p:bldP spid="15" grpId="0"/>
      <p:bldP spid="3484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文本框 1"/>
          <p:cNvSpPr txBox="1"/>
          <p:nvPr/>
        </p:nvSpPr>
        <p:spPr>
          <a:xfrm>
            <a:off x="1252538" y="1287463"/>
            <a:ext cx="6648450" cy="12001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7200" dirty="0">
                <a:solidFill>
                  <a:srgbClr val="0000FF"/>
                </a:solidFill>
                <a:latin typeface="HanziPen SC Regular" charset="-122"/>
                <a:ea typeface="HanziPen SC Regular" charset="-122"/>
              </a:rPr>
              <a:t>同</a:t>
            </a:r>
            <a:r>
              <a:rPr lang="en-US" altLang="zh-CN" sz="7200" dirty="0">
                <a:solidFill>
                  <a:srgbClr val="0000FF"/>
                </a:solidFill>
                <a:latin typeface="HanziPen SC Regular" charset="-122"/>
                <a:ea typeface="HanziPen SC Regular" charset="-122"/>
              </a:rPr>
              <a:t> </a:t>
            </a:r>
            <a:r>
              <a:rPr lang="zh-CN" altLang="en-US" sz="7200" dirty="0">
                <a:solidFill>
                  <a:srgbClr val="0000FF"/>
                </a:solidFill>
                <a:latin typeface="HanziPen SC Regular" charset="-122"/>
                <a:ea typeface="HanziPen SC Regular" charset="-122"/>
              </a:rPr>
              <a:t>学</a:t>
            </a:r>
            <a:r>
              <a:rPr lang="en-US" altLang="zh-CN" sz="7200" dirty="0">
                <a:solidFill>
                  <a:srgbClr val="0000FF"/>
                </a:solidFill>
                <a:latin typeface="HanziPen SC Regular" charset="-122"/>
                <a:ea typeface="HanziPen SC Regular" charset="-122"/>
              </a:rPr>
              <a:t> </a:t>
            </a:r>
            <a:r>
              <a:rPr lang="zh-CN" altLang="en-US" sz="7200" dirty="0">
                <a:solidFill>
                  <a:srgbClr val="0000FF"/>
                </a:solidFill>
                <a:latin typeface="HanziPen SC Regular" charset="-122"/>
                <a:ea typeface="HanziPen SC Regular" charset="-122"/>
              </a:rPr>
              <a:t>们</a:t>
            </a:r>
            <a:r>
              <a:rPr lang="en-US" altLang="zh-CN" sz="7200" dirty="0">
                <a:solidFill>
                  <a:srgbClr val="0000FF"/>
                </a:solidFill>
                <a:latin typeface="HanziPen SC Regular" charset="-122"/>
                <a:ea typeface="HanziPen SC Regular" charset="-122"/>
              </a:rPr>
              <a:t> </a:t>
            </a:r>
            <a:r>
              <a:rPr lang="zh-CN" altLang="en-US" sz="7200" dirty="0">
                <a:solidFill>
                  <a:srgbClr val="0000FF"/>
                </a:solidFill>
                <a:latin typeface="HanziPen SC Regular" charset="-122"/>
                <a:ea typeface="HanziPen SC Regular" charset="-122"/>
              </a:rPr>
              <a:t>好</a:t>
            </a:r>
            <a:r>
              <a:rPr lang="en-US" altLang="zh-CN" sz="7200" dirty="0">
                <a:solidFill>
                  <a:srgbClr val="0000FF"/>
                </a:solidFill>
                <a:latin typeface="HanziPen SC Regular" charset="-122"/>
                <a:ea typeface="HanziPen SC Regular" charset="-122"/>
              </a:rPr>
              <a:t> </a:t>
            </a:r>
            <a:r>
              <a:rPr lang="zh-CN" altLang="en-US" sz="7200" dirty="0">
                <a:solidFill>
                  <a:srgbClr val="0000FF"/>
                </a:solidFill>
                <a:latin typeface="HanziPen SC Regular" charset="-122"/>
                <a:ea typeface="HanziPen SC Regular" charset="-122"/>
              </a:rPr>
              <a:t>！</a:t>
            </a:r>
            <a:endParaRPr lang="zh-CN" altLang="en-US" sz="7200" dirty="0">
              <a:solidFill>
                <a:srgbClr val="0000FF"/>
              </a:solidFill>
              <a:latin typeface="HanziPen SC Regular" charset="-122"/>
              <a:ea typeface="HanziPen SC Regular" charset="-122"/>
            </a:endParaRPr>
          </a:p>
        </p:txBody>
      </p:sp>
      <p:pic>
        <p:nvPicPr>
          <p:cNvPr id="4" name="图片 3" descr="一上 立体图形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452938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 descr="一上立体图形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2938" y="0"/>
            <a:ext cx="4691062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pic>
        <p:nvPicPr>
          <p:cNvPr id="15361" name="图片 3" descr="8c1001e93901213f1505ab2954e736d12f2e9515.jpg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87425" y="-744537"/>
            <a:ext cx="10131425" cy="76485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" name="组 7"/>
          <p:cNvGrpSpPr/>
          <p:nvPr/>
        </p:nvGrpSpPr>
        <p:grpSpPr>
          <a:xfrm>
            <a:off x="0" y="296863"/>
            <a:ext cx="9144000" cy="6561137"/>
            <a:chOff x="0" y="296376"/>
            <a:chExt cx="9144000" cy="6561624"/>
          </a:xfrm>
        </p:grpSpPr>
        <p:pic>
          <p:nvPicPr>
            <p:cNvPr id="15363" name="图片 5" descr="屏幕快照 2016-03-31 上午3.51.28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296376"/>
              <a:ext cx="9144000" cy="656162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" name="矩形 6"/>
            <p:cNvSpPr/>
            <p:nvPr/>
          </p:nvSpPr>
          <p:spPr>
            <a:xfrm>
              <a:off x="0" y="524993"/>
              <a:ext cx="1574800" cy="138916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" name="组 5"/>
          <p:cNvGrpSpPr/>
          <p:nvPr/>
        </p:nvGrpSpPr>
        <p:grpSpPr>
          <a:xfrm>
            <a:off x="-3171825" y="169863"/>
            <a:ext cx="10210800" cy="7439025"/>
            <a:chOff x="-3149600" y="152400"/>
            <a:chExt cx="10210800" cy="7439025"/>
          </a:xfrm>
        </p:grpSpPr>
        <p:pic>
          <p:nvPicPr>
            <p:cNvPr id="16404" name="图片 7" descr="8d1bb051f8198618539eb23548ed2e738ad4e6a2.gif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flipV="1">
              <a:off x="-3149600" y="152400"/>
              <a:ext cx="10210800" cy="743902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16405" name="直线连接符 4"/>
            <p:cNvCxnSpPr/>
            <p:nvPr/>
          </p:nvCxnSpPr>
          <p:spPr>
            <a:xfrm>
              <a:off x="2116138" y="1795462"/>
              <a:ext cx="1450975" cy="0"/>
            </a:xfrm>
            <a:prstGeom prst="line">
              <a:avLst/>
            </a:prstGeom>
            <a:ln w="25400" cap="flat" cmpd="sng">
              <a:solidFill>
                <a:schemeClr val="accent1"/>
              </a:solidFill>
              <a:prstDash val="solid"/>
              <a:headEnd type="none" w="med" len="med"/>
              <a:tailEnd type="none" w="med" len="med"/>
            </a:ln>
            <a:effectLst>
              <a:outerShdw dist="20000" dir="5400000" rotWithShape="0">
                <a:srgbClr val="808080">
                  <a:alpha val="37999"/>
                </a:srgbClr>
              </a:outerShdw>
            </a:effectLst>
          </p:spPr>
        </p:cxnSp>
        <p:cxnSp>
          <p:nvCxnSpPr>
            <p:cNvPr id="16406" name="直线连接符 13"/>
            <p:cNvCxnSpPr/>
            <p:nvPr/>
          </p:nvCxnSpPr>
          <p:spPr>
            <a:xfrm>
              <a:off x="2116138" y="4830762"/>
              <a:ext cx="1450975" cy="0"/>
            </a:xfrm>
            <a:prstGeom prst="line">
              <a:avLst/>
            </a:prstGeom>
            <a:ln w="25400" cap="flat" cmpd="sng">
              <a:solidFill>
                <a:schemeClr val="accent1"/>
              </a:solidFill>
              <a:prstDash val="solid"/>
              <a:headEnd type="none" w="med" len="med"/>
              <a:tailEnd type="none" w="med" len="med"/>
            </a:ln>
            <a:effectLst>
              <a:outerShdw dist="20000" dir="5400000" rotWithShape="0">
                <a:srgbClr val="808080">
                  <a:alpha val="37999"/>
                </a:srgbClr>
              </a:outerShdw>
            </a:effectLst>
          </p:spPr>
        </p:cxnSp>
      </p:grpSp>
      <p:cxnSp>
        <p:nvCxnSpPr>
          <p:cNvPr id="16386" name="直线连接符 20"/>
          <p:cNvCxnSpPr/>
          <p:nvPr/>
        </p:nvCxnSpPr>
        <p:spPr>
          <a:xfrm>
            <a:off x="2116138" y="1004888"/>
            <a:ext cx="0" cy="4260850"/>
          </a:xfrm>
          <a:prstGeom prst="line">
            <a:avLst/>
          </a:prstGeom>
          <a:ln w="25400" cap="flat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sp>
        <p:nvSpPr>
          <p:cNvPr id="16387" name="矩形 21"/>
          <p:cNvSpPr/>
          <p:nvPr/>
        </p:nvSpPr>
        <p:spPr>
          <a:xfrm>
            <a:off x="2133600" y="1825625"/>
            <a:ext cx="1422400" cy="3005138"/>
          </a:xfrm>
          <a:prstGeom prst="rect">
            <a:avLst/>
          </a:prstGeom>
          <a:gradFill rotWithShape="1">
            <a:gsLst>
              <a:gs pos="0">
                <a:srgbClr val="9BC1FF">
                  <a:alpha val="32999"/>
                </a:srgbClr>
              </a:gs>
              <a:gs pos="100000">
                <a:srgbClr val="3F80CD">
                  <a:alpha val="32999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charset="0"/>
            </a:endParaRPr>
          </a:p>
        </p:txBody>
      </p:sp>
      <p:sp>
        <p:nvSpPr>
          <p:cNvPr id="16388" name="上弧形箭头 16391"/>
          <p:cNvSpPr/>
          <p:nvPr/>
        </p:nvSpPr>
        <p:spPr>
          <a:xfrm>
            <a:off x="1371600" y="919163"/>
            <a:ext cx="1760538" cy="700087"/>
          </a:xfrm>
          <a:prstGeom prst="curvedUpArrow">
            <a:avLst>
              <a:gd name="adj1" fmla="val 24996"/>
              <a:gd name="adj2" fmla="val 50003"/>
              <a:gd name="adj3" fmla="val 25000"/>
            </a:avLst>
          </a:prstGeom>
          <a:solidFill>
            <a:srgbClr val="FF0000"/>
          </a:soli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p>
            <a:pPr algn="ctr"/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16389" name="文本框 1"/>
          <p:cNvSpPr txBox="1"/>
          <p:nvPr/>
        </p:nvSpPr>
        <p:spPr>
          <a:xfrm>
            <a:off x="2133600" y="1730375"/>
            <a:ext cx="145097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400" dirty="0">
                <a:latin typeface="Trebuchet MS" panose="020B0603020202020204" charset="0"/>
              </a:rPr>
              <a:t>A          B</a:t>
            </a:r>
            <a:endParaRPr lang="zh-CN" altLang="en-US" sz="2400" dirty="0">
              <a:latin typeface="Trebuchet MS" panose="020B0603020202020204" charset="0"/>
            </a:endParaRPr>
          </a:p>
        </p:txBody>
      </p:sp>
      <p:sp>
        <p:nvSpPr>
          <p:cNvPr id="16390" name="文本框 6"/>
          <p:cNvSpPr txBox="1"/>
          <p:nvPr/>
        </p:nvSpPr>
        <p:spPr>
          <a:xfrm>
            <a:off x="2133600" y="4432300"/>
            <a:ext cx="148590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400" dirty="0">
                <a:latin typeface="Trebuchet MS" panose="020B0603020202020204" charset="0"/>
              </a:rPr>
              <a:t>C          D</a:t>
            </a:r>
            <a:endParaRPr lang="zh-CN" altLang="en-US" sz="2400" dirty="0">
              <a:latin typeface="Trebuchet MS" panose="020B0603020202020204" charset="0"/>
            </a:endParaRPr>
          </a:p>
        </p:txBody>
      </p:sp>
      <p:grpSp>
        <p:nvGrpSpPr>
          <p:cNvPr id="16397" name="组 16396"/>
          <p:cNvGrpSpPr/>
          <p:nvPr/>
        </p:nvGrpSpPr>
        <p:grpSpPr>
          <a:xfrm>
            <a:off x="4402138" y="1270000"/>
            <a:ext cx="3956050" cy="4356100"/>
            <a:chOff x="4402668" y="1269997"/>
            <a:chExt cx="3955521" cy="4356100"/>
          </a:xfrm>
        </p:grpSpPr>
        <p:grpSp>
          <p:nvGrpSpPr>
            <p:cNvPr id="2" name="组 16394"/>
            <p:cNvGrpSpPr/>
            <p:nvPr/>
          </p:nvGrpSpPr>
          <p:grpSpPr>
            <a:xfrm>
              <a:off x="4402668" y="1269997"/>
              <a:ext cx="3955521" cy="4356100"/>
              <a:chOff x="6708775" y="1248832"/>
              <a:chExt cx="3955521" cy="4356100"/>
            </a:xfrm>
          </p:grpSpPr>
          <p:grpSp>
            <p:nvGrpSpPr>
              <p:cNvPr id="16399" name="组 2"/>
              <p:cNvGrpSpPr/>
              <p:nvPr/>
            </p:nvGrpSpPr>
            <p:grpSpPr>
              <a:xfrm>
                <a:off x="6708775" y="1248832"/>
                <a:ext cx="3955521" cy="4356100"/>
                <a:chOff x="3572404" y="1339850"/>
                <a:chExt cx="3955521" cy="4356100"/>
              </a:xfrm>
            </p:grpSpPr>
            <p:pic>
              <p:nvPicPr>
                <p:cNvPr id="16402" name="图片 8" descr="cdbf6c81800a19d8c6e8834f33fa828ba71e4694.gif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3572404" y="1339850"/>
                  <a:ext cx="3800475" cy="43561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" name="矩形 1"/>
                <p:cNvSpPr/>
                <p:nvPr/>
              </p:nvSpPr>
              <p:spPr>
                <a:xfrm>
                  <a:off x="6586663" y="5029200"/>
                  <a:ext cx="941262" cy="338138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cxnSp>
            <p:nvCxnSpPr>
              <p:cNvPr id="16400" name="直线连接符 9"/>
              <p:cNvCxnSpPr/>
              <p:nvPr/>
            </p:nvCxnSpPr>
            <p:spPr>
              <a:xfrm>
                <a:off x="8596060" y="1639357"/>
                <a:ext cx="1303164" cy="2832100"/>
              </a:xfrm>
              <a:prstGeom prst="line">
                <a:avLst/>
              </a:prstGeom>
              <a:ln w="25400" cap="flat" cmpd="sng">
                <a:solidFill>
                  <a:schemeClr val="accent1"/>
                </a:solidFill>
                <a:prstDash val="solid"/>
                <a:headEnd type="none" w="med" len="med"/>
                <a:tailEnd type="none" w="med" len="med"/>
              </a:ln>
              <a:effectLst>
                <a:outerShdw dist="20000" dir="5400000" rotWithShape="0">
                  <a:srgbClr val="808080">
                    <a:alpha val="37999"/>
                  </a:srgbClr>
                </a:outerShdw>
              </a:effectLst>
            </p:spPr>
          </p:cxnSp>
          <p:cxnSp>
            <p:nvCxnSpPr>
              <p:cNvPr id="16401" name="直线连接符 11"/>
              <p:cNvCxnSpPr/>
              <p:nvPr/>
            </p:nvCxnSpPr>
            <p:spPr>
              <a:xfrm>
                <a:off x="8629393" y="4479395"/>
                <a:ext cx="1252370" cy="0"/>
              </a:xfrm>
              <a:prstGeom prst="line">
                <a:avLst/>
              </a:prstGeom>
              <a:ln w="25400" cap="flat" cmpd="sng">
                <a:solidFill>
                  <a:schemeClr val="accent1"/>
                </a:solidFill>
                <a:prstDash val="solid"/>
                <a:headEnd type="none" w="med" len="med"/>
                <a:tailEnd type="none" w="med" len="med"/>
              </a:ln>
              <a:effectLst>
                <a:outerShdw dist="20000" dir="5400000" rotWithShape="0">
                  <a:srgbClr val="808080">
                    <a:alpha val="37999"/>
                  </a:srgbClr>
                </a:outerShdw>
              </a:effectLst>
            </p:spPr>
          </p:cxnSp>
        </p:grpSp>
        <p:sp>
          <p:nvSpPr>
            <p:cNvPr id="4" name="矩形 16395"/>
            <p:cNvSpPr/>
            <p:nvPr/>
          </p:nvSpPr>
          <p:spPr>
            <a:xfrm>
              <a:off x="6729632" y="4959347"/>
              <a:ext cx="779358" cy="45878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cxnSp>
        <p:nvCxnSpPr>
          <p:cNvPr id="16392" name="直线连接符 29"/>
          <p:cNvCxnSpPr/>
          <p:nvPr/>
        </p:nvCxnSpPr>
        <p:spPr>
          <a:xfrm>
            <a:off x="6299200" y="1011238"/>
            <a:ext cx="0" cy="4260850"/>
          </a:xfrm>
          <a:prstGeom prst="line">
            <a:avLst/>
          </a:prstGeom>
          <a:ln w="25400" cap="flat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sp>
        <p:nvSpPr>
          <p:cNvPr id="16393" name="直角三角形 22"/>
          <p:cNvSpPr/>
          <p:nvPr/>
        </p:nvSpPr>
        <p:spPr>
          <a:xfrm>
            <a:off x="6316663" y="1655763"/>
            <a:ext cx="1284287" cy="2865437"/>
          </a:xfrm>
          <a:prstGeom prst="rtTriangle">
            <a:avLst/>
          </a:prstGeom>
          <a:gradFill rotWithShape="1">
            <a:gsLst>
              <a:gs pos="0">
                <a:srgbClr val="9BC1FF">
                  <a:alpha val="37000"/>
                </a:srgbClr>
              </a:gs>
              <a:gs pos="100000">
                <a:srgbClr val="3F80CD">
                  <a:alpha val="37000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charset="0"/>
            </a:endParaRPr>
          </a:p>
        </p:txBody>
      </p:sp>
      <p:sp>
        <p:nvSpPr>
          <p:cNvPr id="16394" name="上弧形箭头 16393"/>
          <p:cNvSpPr/>
          <p:nvPr/>
        </p:nvSpPr>
        <p:spPr>
          <a:xfrm>
            <a:off x="5453063" y="835025"/>
            <a:ext cx="1727200" cy="700088"/>
          </a:xfrm>
          <a:prstGeom prst="curvedUpArrow">
            <a:avLst>
              <a:gd name="adj1" fmla="val 24994"/>
              <a:gd name="adj2" fmla="val 50006"/>
              <a:gd name="adj3" fmla="val 25000"/>
            </a:avLst>
          </a:prstGeom>
          <a:solidFill>
            <a:srgbClr val="FF0000"/>
          </a:soli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p>
            <a:pPr algn="ctr"/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16395" name="文本框 10"/>
          <p:cNvSpPr txBox="1"/>
          <p:nvPr/>
        </p:nvSpPr>
        <p:spPr>
          <a:xfrm>
            <a:off x="6173788" y="1655763"/>
            <a:ext cx="555625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dirty="0">
                <a:latin typeface="Trebuchet MS" panose="020B0603020202020204" charset="0"/>
              </a:rPr>
              <a:t>A        </a:t>
            </a:r>
            <a:endParaRPr lang="zh-CN" altLang="en-US" sz="2400" dirty="0">
              <a:latin typeface="Trebuchet MS" panose="020B0603020202020204" charset="0"/>
            </a:endParaRPr>
          </a:p>
        </p:txBody>
      </p:sp>
      <p:sp>
        <p:nvSpPr>
          <p:cNvPr id="16396" name="文本框 9"/>
          <p:cNvSpPr txBox="1"/>
          <p:nvPr/>
        </p:nvSpPr>
        <p:spPr>
          <a:xfrm>
            <a:off x="6316663" y="4127500"/>
            <a:ext cx="1192212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400" dirty="0">
                <a:latin typeface="Trebuchet MS" panose="020B0603020202020204" charset="0"/>
              </a:rPr>
              <a:t>B       C</a:t>
            </a:r>
            <a:endParaRPr lang="zh-CN" altLang="en-US" sz="2400" dirty="0">
              <a:latin typeface="Trebuchet MS" panose="020B060302020202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罐形 3"/>
          <p:cNvSpPr/>
          <p:nvPr/>
        </p:nvSpPr>
        <p:spPr>
          <a:xfrm>
            <a:off x="1176338" y="2352675"/>
            <a:ext cx="1974850" cy="1427163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rgbClr val="3A7CCB">
                  <a:alpha val="31999"/>
                </a:srgbClr>
              </a:gs>
              <a:gs pos="20000">
                <a:srgbClr val="3C7BC7">
                  <a:alpha val="31999"/>
                </a:srgbClr>
              </a:gs>
              <a:gs pos="100000">
                <a:srgbClr val="2C5D98">
                  <a:alpha val="31999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headEnd type="none" w="med" len="med"/>
            <a:tailEnd type="none" w="med" len="med"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charset="0"/>
            </a:endParaRPr>
          </a:p>
        </p:txBody>
      </p:sp>
      <p:pic>
        <p:nvPicPr>
          <p:cNvPr id="17410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2663" y="520700"/>
            <a:ext cx="6565900" cy="1320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1" name="图片 1" descr="20150505084621_863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4400" y="1841500"/>
            <a:ext cx="4003675" cy="2092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pic>
        <p:nvPicPr>
          <p:cNvPr id="18433" name="图片 21" descr="u=1263829501,4063170035&amp;fm=21&amp;gp=0.jpg"/>
          <p:cNvPicPr>
            <a:picLocks noChangeAspect="1"/>
          </p:cNvPicPr>
          <p:nvPr/>
        </p:nvPicPr>
        <p:blipFill>
          <a:blip r:embed="rId1"/>
          <a:srcRect l="29373" r="53375" b="20708"/>
          <a:stretch>
            <a:fillRect/>
          </a:stretch>
        </p:blipFill>
        <p:spPr>
          <a:xfrm rot="-520267">
            <a:off x="6221413" y="3367088"/>
            <a:ext cx="2927350" cy="1485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4" name="图片 19" descr="u=1263829501,4063170035&amp;fm=21&amp;gp=0.jpg"/>
          <p:cNvPicPr>
            <a:picLocks noChangeAspect="1"/>
          </p:cNvPicPr>
          <p:nvPr/>
        </p:nvPicPr>
        <p:blipFill>
          <a:blip r:embed="rId1"/>
          <a:srcRect l="54648" t="-658" r="26826" b="24683"/>
          <a:stretch>
            <a:fillRect/>
          </a:stretch>
        </p:blipFill>
        <p:spPr>
          <a:xfrm>
            <a:off x="1335088" y="3155950"/>
            <a:ext cx="1771650" cy="1820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5"/>
          <p:cNvPicPr>
            <a:picLocks noChangeAspect="1"/>
          </p:cNvPicPr>
          <p:nvPr/>
        </p:nvPicPr>
        <p:blipFill>
          <a:blip r:embed="rId2"/>
          <a:srcRect l="35182" t="7291" r="37563"/>
          <a:stretch>
            <a:fillRect/>
          </a:stretch>
        </p:blipFill>
        <p:spPr>
          <a:xfrm>
            <a:off x="3675063" y="3048000"/>
            <a:ext cx="2146300" cy="2073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6" name="立方体 10"/>
          <p:cNvSpPr/>
          <p:nvPr/>
        </p:nvSpPr>
        <p:spPr>
          <a:xfrm flipH="1">
            <a:off x="6096000" y="1331913"/>
            <a:ext cx="1195388" cy="1196975"/>
          </a:xfrm>
          <a:prstGeom prst="cube">
            <a:avLst>
              <a:gd name="adj" fmla="val 21856"/>
            </a:avLst>
          </a:prstGeom>
          <a:solidFill>
            <a:srgbClr val="E77FF9"/>
          </a:solidFill>
          <a:ln w="9525" cap="flat" cmpd="sng">
            <a:solidFill>
              <a:srgbClr val="404040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charset="0"/>
            </a:endParaRPr>
          </a:p>
        </p:txBody>
      </p:sp>
      <p:sp>
        <p:nvSpPr>
          <p:cNvPr id="18437" name="立方体 8"/>
          <p:cNvSpPr/>
          <p:nvPr/>
        </p:nvSpPr>
        <p:spPr>
          <a:xfrm rot="-5735062">
            <a:off x="2657475" y="433388"/>
            <a:ext cx="938213" cy="2957512"/>
          </a:xfrm>
          <a:prstGeom prst="cube">
            <a:avLst>
              <a:gd name="adj" fmla="val 15907"/>
            </a:avLst>
          </a:prstGeom>
          <a:solidFill>
            <a:srgbClr val="E77FF9"/>
          </a:solidFill>
          <a:ln w="9525" cap="flat" cmpd="sng">
            <a:solidFill>
              <a:srgbClr val="404040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charset="0"/>
            </a:endParaRPr>
          </a:p>
        </p:txBody>
      </p:sp>
      <p:pic>
        <p:nvPicPr>
          <p:cNvPr id="16" name="图片 4"/>
          <p:cNvPicPr>
            <a:picLocks noChangeAspect="1"/>
          </p:cNvPicPr>
          <p:nvPr/>
        </p:nvPicPr>
        <p:blipFill>
          <a:blip r:embed="rId3"/>
          <a:srcRect l="41032" t="15642" r="28781" b="39285"/>
          <a:stretch>
            <a:fillRect/>
          </a:stretch>
        </p:blipFill>
        <p:spPr>
          <a:xfrm>
            <a:off x="3459163" y="3200400"/>
            <a:ext cx="2760662" cy="20462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436563" y="190500"/>
            <a:ext cx="7234238" cy="46196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rebuchet MS" panose="020B060302020202020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rebuchet MS" panose="020B060302020202020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rebuchet MS" panose="020B060302020202020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rebuchet MS" panose="020B060302020202020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rebuchet MS" panose="020B0603020202020204" charset="0"/>
                <a:ea typeface="宋体" panose="02010600030101010101" pitchFamily="2" charset="-122"/>
                <a:cs typeface="+mn-cs"/>
              </a:defRPr>
            </a:lvl5pPr>
          </a:lstStyle>
          <a:p>
            <a:pPr lvl="0"/>
            <a:r>
              <a:rPr lang="zh-CN" altLang="en-US" sz="2400">
                <a:solidFill>
                  <a:srgbClr val="000000"/>
                </a:solidFill>
                <a:latin typeface="Calibri" panose="020F0502020204030204" charset="0"/>
              </a:rPr>
              <a:t>同学们，你们认识这些物品吗？</a:t>
            </a:r>
            <a:endParaRPr lang="zh-CN" altLang="en-US" sz="2400">
              <a:solidFill>
                <a:srgbClr val="000000"/>
              </a:solidFill>
              <a:latin typeface="Calibri" panose="020F05020202040302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049713" y="5010150"/>
            <a:ext cx="1414462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dirty="0">
                <a:latin typeface="Trebuchet MS" panose="020B0603020202020204" charset="0"/>
              </a:rPr>
              <a:t>圆柱体</a:t>
            </a:r>
            <a:endParaRPr lang="zh-CN" altLang="en-US" sz="3200" dirty="0">
              <a:latin typeface="Trebuchet MS" panose="020B060302020202020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237163" y="190500"/>
            <a:ext cx="3090863" cy="461963"/>
          </a:xfrm>
          <a:prstGeom prst="rect">
            <a:avLst/>
          </a:prstGeom>
        </p:spPr>
        <p:txBody>
          <a:bodyPr>
            <a:spAutoFit/>
          </a:bodyPr>
          <a:p>
            <a:r>
              <a:rPr lang="zh-CN" altLang="en-US" sz="2400">
                <a:solidFill>
                  <a:srgbClr val="000000"/>
                </a:solidFill>
                <a:latin typeface="Calibri" panose="020F0502020204030204" charset="0"/>
              </a:rPr>
              <a:t>它们是什么形状？</a:t>
            </a:r>
            <a:endParaRPr lang="zh-CN" altLang="en-US" sz="2400">
              <a:solidFill>
                <a:srgbClr val="000000"/>
              </a:solidFill>
              <a:latin typeface="Calibri" panose="020F0502020204030204" charset="0"/>
            </a:endParaRPr>
          </a:p>
        </p:txBody>
      </p:sp>
      <p:pic>
        <p:nvPicPr>
          <p:cNvPr id="3" name="图片 2" descr="620_20110925034054358200_1.jpg"/>
          <p:cNvPicPr>
            <a:picLocks noChangeAspect="1"/>
          </p:cNvPicPr>
          <p:nvPr/>
        </p:nvPicPr>
        <p:blipFill>
          <a:blip r:embed="rId4"/>
          <a:srcRect l="12596" r="20677"/>
          <a:stretch>
            <a:fillRect/>
          </a:stretch>
        </p:blipFill>
        <p:spPr>
          <a:xfrm rot="-6481246">
            <a:off x="5888038" y="857250"/>
            <a:ext cx="2016125" cy="2114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 descr="20110720100719817.jpg"/>
          <p:cNvPicPr>
            <a:picLocks noChangeAspect="1"/>
          </p:cNvPicPr>
          <p:nvPr/>
        </p:nvPicPr>
        <p:blipFill>
          <a:blip r:embed="rId5"/>
          <a:srcRect t="21510" b="22133"/>
          <a:stretch>
            <a:fillRect/>
          </a:stretch>
        </p:blipFill>
        <p:spPr>
          <a:xfrm>
            <a:off x="1516063" y="1182688"/>
            <a:ext cx="3476625" cy="16144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287338" y="1811338"/>
            <a:ext cx="1262062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dirty="0">
                <a:latin typeface="Trebuchet MS" panose="020B0603020202020204" charset="0"/>
              </a:rPr>
              <a:t>长方体</a:t>
            </a:r>
            <a:endParaRPr lang="zh-CN" altLang="en-US" sz="2800" dirty="0">
              <a:latin typeface="Trebuchet MS" panose="020B06030202020202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604125" y="1443038"/>
            <a:ext cx="1262063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dirty="0">
                <a:latin typeface="Trebuchet MS" panose="020B0603020202020204" charset="0"/>
              </a:rPr>
              <a:t>正方体</a:t>
            </a:r>
            <a:endParaRPr lang="zh-CN" altLang="en-US" sz="2800" dirty="0">
              <a:latin typeface="Trebuchet MS" panose="020B0603020202020204" charset="0"/>
            </a:endParaRPr>
          </a:p>
        </p:txBody>
      </p:sp>
      <p:cxnSp>
        <p:nvCxnSpPr>
          <p:cNvPr id="18446" name="直线连接符 13"/>
          <p:cNvCxnSpPr/>
          <p:nvPr/>
        </p:nvCxnSpPr>
        <p:spPr>
          <a:xfrm flipV="1">
            <a:off x="287338" y="2963863"/>
            <a:ext cx="8578850" cy="117475"/>
          </a:xfrm>
          <a:prstGeom prst="line">
            <a:avLst/>
          </a:prstGeom>
          <a:ln w="25400" cap="flat" cmpd="sng">
            <a:solidFill>
              <a:srgbClr val="FF0000"/>
            </a:solidFill>
            <a:prstDash val="sysDash"/>
            <a:headEnd type="none" w="med" len="med"/>
            <a:tailEnd type="none" w="med" len="med"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sp>
        <p:nvSpPr>
          <p:cNvPr id="15" name="文本框 14"/>
          <p:cNvSpPr txBox="1"/>
          <p:nvPr/>
        </p:nvSpPr>
        <p:spPr>
          <a:xfrm>
            <a:off x="1549400" y="5029200"/>
            <a:ext cx="1004888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dirty="0">
                <a:latin typeface="Trebuchet MS" panose="020B0603020202020204" charset="0"/>
              </a:rPr>
              <a:t>球体</a:t>
            </a:r>
            <a:endParaRPr lang="zh-CN" altLang="en-US" sz="3200" dirty="0">
              <a:latin typeface="Trebuchet MS" panose="020B06030202020202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896100" y="5121275"/>
            <a:ext cx="141605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dirty="0">
                <a:latin typeface="Trebuchet MS" panose="020B0603020202020204" charset="0"/>
              </a:rPr>
              <a:t>圆锥体</a:t>
            </a:r>
            <a:endParaRPr lang="zh-CN" altLang="en-US" sz="3200" dirty="0">
              <a:latin typeface="Trebuchet MS" panose="020B060302020202020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23975" y="3155950"/>
            <a:ext cx="1782763" cy="1782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/>
          <a:srcRect b="9801"/>
          <a:stretch>
            <a:fillRect/>
          </a:stretch>
        </p:blipFill>
        <p:spPr>
          <a:xfrm>
            <a:off x="6265863" y="3081338"/>
            <a:ext cx="2809875" cy="19478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1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0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1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1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8" dur="1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1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1" dur="2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2" grpId="0"/>
      <p:bldP spid="2" grpId="1"/>
      <p:bldP spid="10" grpId="0"/>
      <p:bldP spid="12" grpId="0"/>
      <p:bldP spid="15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罐形 3"/>
          <p:cNvSpPr/>
          <p:nvPr/>
        </p:nvSpPr>
        <p:spPr>
          <a:xfrm>
            <a:off x="-3217862" y="1214438"/>
            <a:ext cx="2895600" cy="3387725"/>
          </a:xfrm>
          <a:prstGeom prst="can">
            <a:avLst>
              <a:gd name="adj" fmla="val 25000"/>
            </a:avLst>
          </a:prstGeom>
          <a:solidFill>
            <a:srgbClr val="FFFFFF"/>
          </a:solidFill>
          <a:ln w="9525" cap="flat" cmpd="sng">
            <a:solidFill>
              <a:srgbClr val="4A7EBB"/>
            </a:solidFill>
            <a:prstDash val="solid"/>
            <a:headEnd type="none" w="med" len="med"/>
            <a:tailEnd type="none" w="med" len="med"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charset="0"/>
            </a:endParaRPr>
          </a:p>
        </p:txBody>
      </p:sp>
      <p:pic>
        <p:nvPicPr>
          <p:cNvPr id="19458" name="图片 4" descr="develop01_01_image002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418262" y="1214438"/>
            <a:ext cx="5816600" cy="3898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7" name="图片 6"/>
          <p:cNvPicPr>
            <a:picLocks noChangeAspect="1"/>
          </p:cNvPicPr>
          <p:nvPr/>
        </p:nvPicPr>
        <p:blipFill>
          <a:blip r:embed="rId2"/>
          <a:srcRect t="7291"/>
          <a:stretch>
            <a:fillRect/>
          </a:stretch>
        </p:blipFill>
        <p:spPr>
          <a:xfrm>
            <a:off x="92075" y="1363663"/>
            <a:ext cx="7874000" cy="2073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7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063" y="3900488"/>
            <a:ext cx="1824037" cy="20812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>
            <a:off x="2916238" y="3900488"/>
            <a:ext cx="1209675" cy="20812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9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98988" y="3519488"/>
            <a:ext cx="1689100" cy="2841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3" name="椭圆 49"/>
          <p:cNvSpPr/>
          <p:nvPr/>
        </p:nvSpPr>
        <p:spPr>
          <a:xfrm>
            <a:off x="4872038" y="4697413"/>
            <a:ext cx="1295400" cy="366712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rgbClr val="4A7EBB"/>
            </a:solidFill>
            <a:prstDash val="solid"/>
            <a:headEnd type="none" w="med" len="med"/>
            <a:tailEnd type="none" w="med" len="med"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84175" y="3729038"/>
            <a:ext cx="6856413" cy="1384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dirty="0">
                <a:latin typeface="Trebuchet MS" panose="020B0603020202020204" charset="0"/>
              </a:rPr>
              <a:t>同桌合作：</a:t>
            </a:r>
            <a:endParaRPr lang="en-US" altLang="zh-CN" sz="2800" dirty="0">
              <a:latin typeface="Trebuchet MS" panose="020B0603020202020204" charset="0"/>
            </a:endParaRPr>
          </a:p>
          <a:p>
            <a:endParaRPr lang="en-US" altLang="zh-CN" sz="2800" dirty="0">
              <a:latin typeface="Trebuchet MS" panose="020B0603020202020204" charset="0"/>
            </a:endParaRPr>
          </a:p>
          <a:p>
            <a:r>
              <a:rPr lang="en-US" altLang="zh-CN" sz="2800" dirty="0">
                <a:latin typeface="Trebuchet MS" panose="020B0603020202020204" charset="0"/>
              </a:rPr>
              <a:t>       </a:t>
            </a:r>
            <a:r>
              <a:rPr lang="zh-CN" altLang="en-US" sz="2800" dirty="0">
                <a:latin typeface="Trebuchet MS" panose="020B0603020202020204" charset="0"/>
              </a:rPr>
              <a:t>看一看、摸一摸、量一量、比一比</a:t>
            </a:r>
            <a:r>
              <a:rPr lang="en-US" altLang="zh-CN" sz="2800" dirty="0">
                <a:latin typeface="Trebuchet MS" panose="020B0603020202020204" charset="0"/>
              </a:rPr>
              <a:t>……</a:t>
            </a:r>
            <a:endParaRPr lang="en-US" altLang="zh-CN" sz="2800" dirty="0">
              <a:latin typeface="Trebuchet MS" panose="020B06030202020202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7650" y="1398588"/>
            <a:ext cx="7686675" cy="19700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6" name="文本框 2"/>
          <p:cNvSpPr txBox="1"/>
          <p:nvPr/>
        </p:nvSpPr>
        <p:spPr>
          <a:xfrm>
            <a:off x="3186113" y="493713"/>
            <a:ext cx="1570037" cy="646112"/>
          </a:xfrm>
          <a:prstGeom prst="rect">
            <a:avLst/>
          </a:prstGeom>
          <a:gradFill rotWithShape="1">
            <a:gsLst>
              <a:gs pos="0">
                <a:srgbClr val="9BC1FF"/>
              </a:gs>
              <a:gs pos="100000">
                <a:srgbClr val="3F80CD"/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wrap="none">
            <a:spAutoFit/>
          </a:bodyPr>
          <a:p>
            <a:r>
              <a:rPr lang="zh-CN" altLang="en-US" sz="3600">
                <a:solidFill>
                  <a:srgbClr val="FFFFFF"/>
                </a:solidFill>
                <a:latin typeface="Calibri" panose="020F0502020204030204" charset="0"/>
              </a:rPr>
              <a:t>圆柱体</a:t>
            </a:r>
            <a:endParaRPr lang="zh-CN" altLang="en-US" sz="3600">
              <a:solidFill>
                <a:srgbClr val="FFFFFF"/>
              </a:solidFill>
              <a:latin typeface="Calibri" panose="020F0502020204030204" charset="0"/>
            </a:endParaRPr>
          </a:p>
        </p:txBody>
      </p:sp>
      <p:pic>
        <p:nvPicPr>
          <p:cNvPr id="13" name="图片 12" descr="500fd9f9d72a6059625ad7ad2e34349b033bba3a.jpg.gif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07188" y="3654425"/>
            <a:ext cx="1476375" cy="243522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19468" name="直线箭头连接符 14"/>
          <p:cNvCxnSpPr/>
          <p:nvPr/>
        </p:nvCxnSpPr>
        <p:spPr>
          <a:xfrm>
            <a:off x="8331200" y="4211638"/>
            <a:ext cx="0" cy="1546225"/>
          </a:xfrm>
          <a:prstGeom prst="straightConnector1">
            <a:avLst/>
          </a:prstGeom>
          <a:ln w="57150" cap="flat" cmpd="sng">
            <a:solidFill>
              <a:srgbClr val="FF0000"/>
            </a:solidFill>
            <a:prstDash val="solid"/>
            <a:headEnd type="arrow" w="med" len="med"/>
            <a:tailEnd type="arrow" w="med" len="med"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sp>
        <p:nvSpPr>
          <p:cNvPr id="6" name="矩形 5"/>
          <p:cNvSpPr/>
          <p:nvPr/>
        </p:nvSpPr>
        <p:spPr>
          <a:xfrm>
            <a:off x="7240588" y="5980113"/>
            <a:ext cx="444500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Zapf Dingbats" charset="2"/>
                <a:ea typeface="Zapf Dingbats" charset="2"/>
                <a:sym typeface="Zapf Dingbats" charset="2"/>
              </a:rPr>
              <a:t>✔</a:t>
            </a:r>
            <a:endParaRPr lang="zh-CN" altLang="en-US" sz="2400" dirty="0">
              <a:solidFill>
                <a:srgbClr val="FF0000"/>
              </a:solidFill>
              <a:latin typeface="Trebuchet MS" panose="020B060302020202020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35075" y="5981700"/>
            <a:ext cx="390525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Zapf Dingbats" charset="2"/>
                <a:ea typeface="Zapf Dingbats" charset="2"/>
                <a:sym typeface="Zapf Dingbats" charset="2"/>
              </a:rPr>
              <a:t>✗</a:t>
            </a:r>
            <a:endParaRPr lang="zh-CN" altLang="en-US" sz="2400" dirty="0">
              <a:solidFill>
                <a:srgbClr val="FF0000"/>
              </a:solidFill>
              <a:latin typeface="Trebuchet MS" panose="020B060302020202020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368925" y="5949950"/>
            <a:ext cx="39052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Zapf Dingbats" charset="2"/>
                <a:ea typeface="Zapf Dingbats" charset="2"/>
                <a:sym typeface="Zapf Dingbats" charset="2"/>
              </a:rPr>
              <a:t>✗</a:t>
            </a:r>
            <a:endParaRPr lang="zh-CN" altLang="en-US" sz="2400" dirty="0">
              <a:solidFill>
                <a:srgbClr val="FF0000"/>
              </a:solidFill>
              <a:latin typeface="Trebuchet MS" panose="020B060302020202020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359150" y="5942013"/>
            <a:ext cx="390525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Zapf Dingbats" charset="2"/>
                <a:ea typeface="Zapf Dingbats" charset="2"/>
                <a:sym typeface="Zapf Dingbats" charset="2"/>
              </a:rPr>
              <a:t>✗</a:t>
            </a:r>
            <a:endParaRPr lang="zh-CN" altLang="en-US" sz="2400" dirty="0">
              <a:solidFill>
                <a:srgbClr val="FF0000"/>
              </a:solidFill>
              <a:latin typeface="Trebuchet MS" panose="020B060302020202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3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8" dur="20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3" grpId="0" animBg="1"/>
      <p:bldP spid="21" grpId="0"/>
      <p:bldP spid="21" grpId="1"/>
      <p:bldP spid="19466" grpId="0" animBg="1"/>
      <p:bldP spid="6" grpId="0"/>
      <p:bldP spid="7" grpId="0"/>
      <p:bldP spid="20" grpId="0"/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矩形 2"/>
          <p:cNvSpPr/>
          <p:nvPr/>
        </p:nvSpPr>
        <p:spPr>
          <a:xfrm>
            <a:off x="-3749675" y="2401888"/>
            <a:ext cx="3459163" cy="2857500"/>
          </a:xfrm>
          <a:prstGeom prst="rect">
            <a:avLst/>
          </a:prstGeom>
          <a:gradFill rotWithShape="1">
            <a:gsLst>
              <a:gs pos="0">
                <a:srgbClr val="3A7CCB">
                  <a:alpha val="39999"/>
                </a:srgbClr>
              </a:gs>
              <a:gs pos="20000">
                <a:srgbClr val="3C7BC7">
                  <a:alpha val="39999"/>
                </a:srgbClr>
              </a:gs>
              <a:gs pos="100000">
                <a:srgbClr val="2C5D98">
                  <a:alpha val="39999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charset="0"/>
            </a:endParaRPr>
          </a:p>
        </p:txBody>
      </p:sp>
      <p:sp>
        <p:nvSpPr>
          <p:cNvPr id="20482" name="椭圆 1"/>
          <p:cNvSpPr/>
          <p:nvPr/>
        </p:nvSpPr>
        <p:spPr>
          <a:xfrm>
            <a:off x="-3786187" y="930275"/>
            <a:ext cx="3459162" cy="1504950"/>
          </a:xfrm>
          <a:prstGeom prst="ellipse">
            <a:avLst/>
          </a:prstGeom>
          <a:gradFill rotWithShape="1">
            <a:gsLst>
              <a:gs pos="0">
                <a:srgbClr val="9BC1FF"/>
              </a:gs>
              <a:gs pos="100000">
                <a:srgbClr val="3F80CD"/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headEnd type="none" w="med" len="med"/>
            <a:tailEnd type="none" w="med" len="med"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62538" y="3336925"/>
            <a:ext cx="698500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dirty="0">
                <a:solidFill>
                  <a:srgbClr val="FF0000"/>
                </a:solidFill>
                <a:latin typeface="Trebuchet MS" panose="020B0603020202020204" charset="0"/>
              </a:rPr>
              <a:t>高</a:t>
            </a:r>
            <a:endParaRPr lang="zh-CN" altLang="en-US" sz="4000" dirty="0">
              <a:solidFill>
                <a:srgbClr val="FF0000"/>
              </a:solidFill>
              <a:latin typeface="Trebuchet MS" panose="020B06030202020202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626100" y="3244850"/>
            <a:ext cx="520700" cy="8302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800" dirty="0">
                <a:solidFill>
                  <a:srgbClr val="FF0000"/>
                </a:solidFill>
                <a:latin typeface="Trebuchet MS" panose="020B0603020202020204" charset="0"/>
              </a:rPr>
              <a:t>h</a:t>
            </a:r>
            <a:endParaRPr lang="zh-CN" altLang="en-US" sz="4800" dirty="0">
              <a:solidFill>
                <a:srgbClr val="FF0000"/>
              </a:solidFill>
              <a:latin typeface="Trebuchet MS" panose="020B0603020202020204" charset="0"/>
            </a:endParaRPr>
          </a:p>
        </p:txBody>
      </p:sp>
      <p:pic>
        <p:nvPicPr>
          <p:cNvPr id="20485" name="图片 20" descr="500fd9f9d72a6059625ad7ad2e34349b033bba3a.jpg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32000" y="1227138"/>
            <a:ext cx="2995613" cy="4941887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20486" name="直线箭头连接符 21"/>
          <p:cNvCxnSpPr/>
          <p:nvPr/>
        </p:nvCxnSpPr>
        <p:spPr>
          <a:xfrm>
            <a:off x="4994275" y="2282825"/>
            <a:ext cx="0" cy="3154363"/>
          </a:xfrm>
          <a:prstGeom prst="straightConnector1">
            <a:avLst/>
          </a:prstGeom>
          <a:ln w="57150" cap="flat" cmpd="sng">
            <a:solidFill>
              <a:srgbClr val="FF0000"/>
            </a:solidFill>
            <a:prstDash val="solid"/>
            <a:headEnd type="arrow" w="med" len="med"/>
            <a:tailEnd type="arrow" w="med" len="med"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sp>
        <p:nvSpPr>
          <p:cNvPr id="4" name="文本框 3"/>
          <p:cNvSpPr txBox="1"/>
          <p:nvPr/>
        </p:nvSpPr>
        <p:spPr>
          <a:xfrm>
            <a:off x="3357563" y="801688"/>
            <a:ext cx="5724525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dirty="0">
                <a:latin typeface="Trebuchet MS" panose="020B0603020202020204" charset="0"/>
              </a:rPr>
              <a:t>什么是圆柱的高？有几条？</a:t>
            </a:r>
            <a:endParaRPr lang="zh-CN" altLang="en-US" sz="3600" dirty="0">
              <a:latin typeface="Trebuchet MS" panose="020B060302020202020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304800" y="1552575"/>
            <a:ext cx="5111750" cy="107791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rebuchet MS" panose="020B060302020202020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rebuchet MS" panose="020B060302020202020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rebuchet MS" panose="020B060302020202020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rebuchet MS" panose="020B060302020202020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rebuchet MS" panose="020B0603020202020204" charset="0"/>
                <a:ea typeface="宋体" panose="02010600030101010101" pitchFamily="2" charset="-122"/>
                <a:cs typeface="+mn-cs"/>
              </a:defRPr>
            </a:lvl5pPr>
          </a:lstStyle>
          <a:p>
            <a:pPr lvl="0"/>
            <a:r>
              <a:rPr lang="zh-CN" altLang="zh-CN" sz="3200">
                <a:solidFill>
                  <a:srgbClr val="000000"/>
                </a:solidFill>
                <a:latin typeface="Calibri" panose="020F0502020204030204" charset="0"/>
              </a:rPr>
              <a:t>1</a:t>
            </a:r>
            <a:r>
              <a:rPr lang="zh-CN" altLang="en-US" sz="3200">
                <a:solidFill>
                  <a:srgbClr val="000000"/>
                </a:solidFill>
                <a:latin typeface="Calibri" panose="020F0502020204030204" charset="0"/>
              </a:rPr>
              <a:t>号圆柱：底面直径</a:t>
            </a:r>
            <a:r>
              <a:rPr lang="en-US" altLang="zh-CN" sz="3200">
                <a:solidFill>
                  <a:srgbClr val="000000"/>
                </a:solidFill>
                <a:latin typeface="Calibri" panose="020F0502020204030204" charset="0"/>
              </a:rPr>
              <a:t>6</a:t>
            </a:r>
            <a:r>
              <a:rPr lang="zh-CN" altLang="en-US" sz="3200">
                <a:solidFill>
                  <a:srgbClr val="000000"/>
                </a:solidFill>
                <a:latin typeface="Calibri" panose="020F0502020204030204" charset="0"/>
              </a:rPr>
              <a:t>厘米，</a:t>
            </a:r>
            <a:endParaRPr lang="en-US" altLang="zh-CN" sz="3200">
              <a:solidFill>
                <a:srgbClr val="000000"/>
              </a:solidFill>
              <a:latin typeface="Calibri" panose="020F0502020204030204" charset="0"/>
            </a:endParaRPr>
          </a:p>
          <a:p>
            <a:pPr lvl="0"/>
            <a:r>
              <a:rPr lang="zh-CN" altLang="en-US" sz="3200">
                <a:solidFill>
                  <a:srgbClr val="000000"/>
                </a:solidFill>
                <a:latin typeface="Calibri" panose="020F0502020204030204" charset="0"/>
              </a:rPr>
              <a:t>高</a:t>
            </a:r>
            <a:r>
              <a:rPr lang="en-US" altLang="zh-CN" sz="3200">
                <a:solidFill>
                  <a:srgbClr val="000000"/>
                </a:solidFill>
                <a:latin typeface="Calibri" panose="020F0502020204030204" charset="0"/>
              </a:rPr>
              <a:t>23</a:t>
            </a:r>
            <a:r>
              <a:rPr lang="zh-CN" altLang="en-US" sz="3200">
                <a:solidFill>
                  <a:srgbClr val="000000"/>
                </a:solidFill>
                <a:latin typeface="Calibri" panose="020F0502020204030204" charset="0"/>
              </a:rPr>
              <a:t>厘米。</a:t>
            </a:r>
            <a:endParaRPr lang="zh-CN" altLang="en-US" sz="3200">
              <a:solidFill>
                <a:srgbClr val="000000"/>
              </a:solidFill>
              <a:latin typeface="Calibri" panose="020F05020202040302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03213" y="1552575"/>
            <a:ext cx="5422900" cy="107791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rebuchet MS" panose="020B060302020202020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rebuchet MS" panose="020B060302020202020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rebuchet MS" panose="020B060302020202020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rebuchet MS" panose="020B060302020202020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rebuchet MS" panose="020B0603020202020204" charset="0"/>
                <a:ea typeface="宋体" panose="02010600030101010101" pitchFamily="2" charset="-122"/>
                <a:cs typeface="+mn-cs"/>
              </a:defRPr>
            </a:lvl5pPr>
          </a:lstStyle>
          <a:p>
            <a:pPr lvl="0"/>
            <a:r>
              <a:rPr lang="en-US" altLang="zh-CN" sz="3200">
                <a:solidFill>
                  <a:srgbClr val="000000"/>
                </a:solidFill>
                <a:latin typeface="Calibri" panose="020F0502020204030204" charset="0"/>
              </a:rPr>
              <a:t>2</a:t>
            </a:r>
            <a:r>
              <a:rPr lang="zh-CN" altLang="en-US" sz="3200">
                <a:solidFill>
                  <a:srgbClr val="000000"/>
                </a:solidFill>
                <a:latin typeface="Calibri" panose="020F0502020204030204" charset="0"/>
              </a:rPr>
              <a:t>号圆柱：底面直径</a:t>
            </a:r>
            <a:r>
              <a:rPr lang="zh-CN" altLang="zh-CN" sz="3200">
                <a:solidFill>
                  <a:srgbClr val="000000"/>
                </a:solidFill>
                <a:latin typeface="Calibri" panose="020F0502020204030204" charset="0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Calibri" panose="020F0502020204030204" charset="0"/>
              </a:rPr>
              <a:t>.5</a:t>
            </a:r>
            <a:r>
              <a:rPr lang="zh-CN" altLang="en-US" sz="3200">
                <a:solidFill>
                  <a:srgbClr val="000000"/>
                </a:solidFill>
                <a:latin typeface="Calibri" panose="020F0502020204030204" charset="0"/>
              </a:rPr>
              <a:t>厘米，</a:t>
            </a:r>
            <a:endParaRPr lang="en-US" altLang="zh-CN" sz="3200">
              <a:solidFill>
                <a:srgbClr val="000000"/>
              </a:solidFill>
              <a:latin typeface="Calibri" panose="020F0502020204030204" charset="0"/>
            </a:endParaRPr>
          </a:p>
          <a:p>
            <a:pPr lvl="0"/>
            <a:r>
              <a:rPr lang="zh-CN" altLang="en-US" sz="3200">
                <a:solidFill>
                  <a:srgbClr val="000000"/>
                </a:solidFill>
                <a:latin typeface="Calibri" panose="020F0502020204030204" charset="0"/>
              </a:rPr>
              <a:t>高</a:t>
            </a:r>
            <a:r>
              <a:rPr lang="zh-CN" altLang="zh-CN" sz="3200">
                <a:solidFill>
                  <a:srgbClr val="000000"/>
                </a:solidFill>
                <a:latin typeface="Calibri" panose="020F0502020204030204" charset="0"/>
              </a:rPr>
              <a:t>0</a:t>
            </a:r>
            <a:r>
              <a:rPr lang="en-US" altLang="zh-CN" sz="3200">
                <a:solidFill>
                  <a:srgbClr val="000000"/>
                </a:solidFill>
                <a:latin typeface="Calibri" panose="020F0502020204030204" charset="0"/>
              </a:rPr>
              <a:t>.1</a:t>
            </a:r>
            <a:r>
              <a:rPr lang="zh-CN" altLang="en-US" sz="3200">
                <a:solidFill>
                  <a:srgbClr val="000000"/>
                </a:solidFill>
                <a:latin typeface="Calibri" panose="020F0502020204030204" charset="0"/>
              </a:rPr>
              <a:t>厘米。</a:t>
            </a:r>
            <a:endParaRPr lang="zh-CN" altLang="en-US" sz="3200">
              <a:solidFill>
                <a:srgbClr val="000000"/>
              </a:solidFill>
              <a:latin typeface="Calibri" panose="020F05020202040302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20663" y="3602038"/>
            <a:ext cx="5265738" cy="120015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rebuchet MS" panose="020B060302020202020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rebuchet MS" panose="020B060302020202020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rebuchet MS" panose="020B060302020202020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rebuchet MS" panose="020B060302020202020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Trebuchet MS" panose="020B0603020202020204" charset="0"/>
                <a:ea typeface="宋体" panose="02010600030101010101" pitchFamily="2" charset="-122"/>
                <a:cs typeface="+mn-cs"/>
              </a:defRPr>
            </a:lvl5pPr>
          </a:lstStyle>
          <a:p>
            <a:pPr lvl="0"/>
            <a:r>
              <a:rPr lang="zh-CN" altLang="zh-CN" sz="3600">
                <a:solidFill>
                  <a:srgbClr val="000000"/>
                </a:solidFill>
                <a:latin typeface="Calibri" panose="020F0502020204030204" charset="0"/>
              </a:rPr>
              <a:t>3</a:t>
            </a:r>
            <a:r>
              <a:rPr lang="zh-CN" altLang="en-US" sz="3600">
                <a:solidFill>
                  <a:srgbClr val="000000"/>
                </a:solidFill>
                <a:latin typeface="Calibri" panose="020F0502020204030204" charset="0"/>
              </a:rPr>
              <a:t>号圆柱：底面直径</a:t>
            </a:r>
            <a:r>
              <a:rPr lang="en-US" altLang="zh-CN" sz="3600">
                <a:solidFill>
                  <a:srgbClr val="000000"/>
                </a:solidFill>
                <a:latin typeface="Calibri" panose="020F0502020204030204" charset="0"/>
              </a:rPr>
              <a:t>2</a:t>
            </a:r>
            <a:r>
              <a:rPr lang="zh-CN" altLang="en-US" sz="3600">
                <a:solidFill>
                  <a:srgbClr val="000000"/>
                </a:solidFill>
                <a:latin typeface="Calibri" panose="020F0502020204030204" charset="0"/>
              </a:rPr>
              <a:t>米，</a:t>
            </a:r>
            <a:endParaRPr lang="en-US" altLang="zh-CN" sz="3600">
              <a:solidFill>
                <a:srgbClr val="000000"/>
              </a:solidFill>
              <a:latin typeface="Calibri" panose="020F0502020204030204" charset="0"/>
            </a:endParaRPr>
          </a:p>
          <a:p>
            <a:pPr lvl="0"/>
            <a:r>
              <a:rPr lang="zh-CN" altLang="en-US" sz="3600">
                <a:solidFill>
                  <a:srgbClr val="000000"/>
                </a:solidFill>
                <a:latin typeface="Calibri" panose="020F0502020204030204" charset="0"/>
              </a:rPr>
              <a:t>高</a:t>
            </a:r>
            <a:r>
              <a:rPr lang="zh-CN" altLang="zh-CN" sz="3600">
                <a:solidFill>
                  <a:srgbClr val="000000"/>
                </a:solidFill>
                <a:latin typeface="Calibri" panose="020F0502020204030204" charset="0"/>
              </a:rPr>
              <a:t>3</a:t>
            </a:r>
            <a:r>
              <a:rPr lang="zh-CN" altLang="en-US" sz="3600">
                <a:solidFill>
                  <a:srgbClr val="000000"/>
                </a:solidFill>
                <a:latin typeface="Calibri" panose="020F0502020204030204" charset="0"/>
              </a:rPr>
              <a:t>米。</a:t>
            </a:r>
            <a:endParaRPr lang="zh-CN" altLang="en-US" sz="3600">
              <a:solidFill>
                <a:srgbClr val="000000"/>
              </a:solidFill>
              <a:latin typeface="Calibri" panose="020F0502020204030204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26113" y="25400"/>
            <a:ext cx="3417887" cy="2990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文本框 15"/>
          <p:cNvSpPr txBox="1"/>
          <p:nvPr/>
        </p:nvSpPr>
        <p:spPr>
          <a:xfrm>
            <a:off x="5795963" y="2520950"/>
            <a:ext cx="3570287" cy="8302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953735"/>
                </a:solidFill>
                <a:latin typeface="Trebuchet MS" panose="020B0603020202020204" charset="0"/>
              </a:rPr>
              <a:t>压路机的轮子是圆柱形，</a:t>
            </a:r>
            <a:endParaRPr lang="en-US" altLang="zh-CN" sz="2400" b="1" dirty="0">
              <a:solidFill>
                <a:srgbClr val="953735"/>
              </a:solidFill>
              <a:latin typeface="Trebuchet MS" panose="020B0603020202020204" charset="0"/>
            </a:endParaRPr>
          </a:p>
          <a:p>
            <a:r>
              <a:rPr lang="zh-CN" altLang="en-US" sz="2400" b="1" dirty="0">
                <a:solidFill>
                  <a:srgbClr val="953735"/>
                </a:solidFill>
                <a:latin typeface="Trebuchet MS" panose="020B0603020202020204" charset="0"/>
              </a:rPr>
              <a:t>它的高也叫“宽”。</a:t>
            </a:r>
            <a:endParaRPr lang="zh-CN" altLang="en-US" sz="2400" b="1" dirty="0">
              <a:solidFill>
                <a:srgbClr val="953735"/>
              </a:solidFill>
              <a:latin typeface="Trebuchet MS" panose="020B0603020202020204" charset="0"/>
            </a:endParaRPr>
          </a:p>
        </p:txBody>
      </p:sp>
      <p:pic>
        <p:nvPicPr>
          <p:cNvPr id="17" name="图片 16" descr="水管 长(1).png"/>
          <p:cNvPicPr>
            <a:picLocks noChangeAspect="1"/>
          </p:cNvPicPr>
          <p:nvPr/>
        </p:nvPicPr>
        <p:blipFill>
          <a:blip r:embed="rId2"/>
          <a:srcRect l="6921"/>
          <a:stretch>
            <a:fillRect/>
          </a:stretch>
        </p:blipFill>
        <p:spPr>
          <a:xfrm>
            <a:off x="1588" y="3219450"/>
            <a:ext cx="5908675" cy="33702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5" name="文本框 1"/>
          <p:cNvSpPr txBox="1"/>
          <p:nvPr/>
        </p:nvSpPr>
        <p:spPr>
          <a:xfrm>
            <a:off x="635000" y="381000"/>
            <a:ext cx="4340225" cy="9239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5400" b="1" dirty="0">
                <a:solidFill>
                  <a:srgbClr val="000090"/>
                </a:solidFill>
                <a:latin typeface="HanziPen SC Regular" charset="-122"/>
                <a:ea typeface="HanziPen SC Regular" charset="-122"/>
              </a:rPr>
              <a:t>猜猜我是谁？</a:t>
            </a:r>
            <a:endParaRPr lang="zh-CN" altLang="en-US" sz="5400" b="1" dirty="0">
              <a:solidFill>
                <a:srgbClr val="000090"/>
              </a:solidFill>
              <a:latin typeface="HanziPen SC Regular" charset="-122"/>
              <a:ea typeface="HanziPen SC Regular" charset="-122"/>
            </a:endParaRPr>
          </a:p>
        </p:txBody>
      </p:sp>
      <p:grpSp>
        <p:nvGrpSpPr>
          <p:cNvPr id="3" name="组 2"/>
          <p:cNvGrpSpPr/>
          <p:nvPr/>
        </p:nvGrpSpPr>
        <p:grpSpPr>
          <a:xfrm>
            <a:off x="120650" y="33338"/>
            <a:ext cx="5726113" cy="3208337"/>
            <a:chOff x="-1" y="41275"/>
            <a:chExt cx="5726114" cy="3208364"/>
          </a:xfrm>
        </p:grpSpPr>
        <p:pic>
          <p:nvPicPr>
            <p:cNvPr id="22540" name="图片 12" descr="硬币 厚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88" y="41275"/>
              <a:ext cx="5654675" cy="304641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2541" name="图片 1" descr="屏幕快照 2016-04-07 上午8.57.53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-1" y="2501899"/>
              <a:ext cx="5726114" cy="74774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6" name="组 5"/>
          <p:cNvGrpSpPr/>
          <p:nvPr/>
        </p:nvGrpSpPr>
        <p:grpSpPr>
          <a:xfrm>
            <a:off x="5026025" y="3563938"/>
            <a:ext cx="4168775" cy="2649537"/>
            <a:chOff x="5026024" y="3563940"/>
            <a:chExt cx="4168775" cy="2649537"/>
          </a:xfrm>
        </p:grpSpPr>
        <p:pic>
          <p:nvPicPr>
            <p:cNvPr id="22538" name="图片 17" descr="水井 深(1)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149850" y="3563940"/>
              <a:ext cx="3994150" cy="264953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2539" name="图片 3" descr="屏幕快照 2016-04-07 上午8.59.08.png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026024" y="5691717"/>
              <a:ext cx="4168775" cy="52176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6" grpId="0"/>
    </p:bldLst>
  </p:timing>
</p:sld>
</file>

<file path=ppt/theme/theme1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1425</Words>
  <Application>WPS 演示</Application>
  <PresentationFormat>全屏显示(4:3)</PresentationFormat>
  <Paragraphs>334</Paragraphs>
  <Slides>19</Slides>
  <Notes>0</Notes>
  <HiddenSlides>2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1" baseType="lpstr">
      <vt:lpstr>Arial</vt:lpstr>
      <vt:lpstr>宋体</vt:lpstr>
      <vt:lpstr>Wingdings</vt:lpstr>
      <vt:lpstr>Trebuchet MS</vt:lpstr>
      <vt:lpstr>Calibri</vt:lpstr>
      <vt:lpstr>HanziPen SC Regular</vt:lpstr>
      <vt:lpstr>Zapf Dingbats</vt:lpstr>
      <vt:lpstr>Arial</vt:lpstr>
      <vt:lpstr>Segoe Print</vt:lpstr>
      <vt:lpstr>微软雅黑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实验小学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圆柱与圆锥的认识</dc:title>
  <dc:creator>应有jian apple</dc:creator>
  <cp:lastModifiedBy>Administrator</cp:lastModifiedBy>
  <cp:revision>140</cp:revision>
  <dcterms:created xsi:type="dcterms:W3CDTF">2016-03-06T07:33:31Z</dcterms:created>
  <dcterms:modified xsi:type="dcterms:W3CDTF">2017-12-26T11:49:47Z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2052-10.1.0.7023</vt:lpwstr>
  </property>
</Properties>
</file>