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44" r:id="rId3"/>
    <p:sldId id="285" r:id="rId4"/>
    <p:sldId id="402" r:id="rId5"/>
    <p:sldId id="411" r:id="rId6"/>
    <p:sldId id="410" r:id="rId7"/>
    <p:sldId id="386" r:id="rId8"/>
    <p:sldId id="405" r:id="rId9"/>
    <p:sldId id="412" r:id="rId10"/>
    <p:sldId id="395" r:id="rId11"/>
    <p:sldId id="413" r:id="rId12"/>
    <p:sldId id="414" r:id="rId13"/>
    <p:sldId id="407" r:id="rId14"/>
    <p:sldId id="415" r:id="rId15"/>
    <p:sldId id="320" r:id="rId16"/>
    <p:sldId id="374" r:id="rId17"/>
    <p:sldId id="416" r:id="rId18"/>
    <p:sldId id="390" r:id="rId19"/>
    <p:sldId id="417" r:id="rId20"/>
    <p:sldId id="382" r:id="rId21"/>
    <p:sldId id="383" r:id="rId22"/>
    <p:sldId id="409" r:id="rId23"/>
    <p:sldId id="420" r:id="rId24"/>
    <p:sldId id="261" r:id="rId25"/>
    <p:sldId id="445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CFC80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3806"/>
    <p:restoredTop sz="97773"/>
  </p:normalViewPr>
  <p:slideViewPr>
    <p:cSldViewPr showGuides="1">
      <p:cViewPr>
        <p:scale>
          <a:sx n="75" d="100"/>
          <a:sy n="75" d="100"/>
        </p:scale>
        <p:origin x="-1002" y="-78"/>
      </p:cViewPr>
      <p:guideLst>
        <p:guide orient="horz" pos="2160"/>
        <p:guide pos="28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课件</a:t>
            </a:r>
            <a:r>
              <a:rPr kumimoji="1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PPT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华文新魏" pitchFamily="2" charset="-122"/>
                <a:ea typeface="华文新魏" pitchFamily="2" charset="-122"/>
              </a:defRPr>
            </a:lvl1pPr>
            <a:lvl2pPr>
              <a:defRPr>
                <a:latin typeface="华文新魏" pitchFamily="2" charset="-122"/>
                <a:ea typeface="华文新魏" pitchFamily="2" charset="-122"/>
              </a:defRPr>
            </a:lvl2pPr>
            <a:lvl3pPr>
              <a:defRPr>
                <a:latin typeface="华文新魏" pitchFamily="2" charset="-122"/>
                <a:ea typeface="华文新魏" pitchFamily="2" charset="-122"/>
              </a:defRPr>
            </a:lvl3pPr>
            <a:lvl4pPr>
              <a:defRPr>
                <a:latin typeface="华文新魏" pitchFamily="2" charset="-122"/>
                <a:ea typeface="华文新魏" pitchFamily="2" charset="-122"/>
              </a:defRPr>
            </a:lvl4pPr>
            <a:lvl5pPr>
              <a:defRPr>
                <a:latin typeface="华文新魏" pitchFamily="2" charset="-122"/>
                <a:ea typeface="华文新魏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华文新魏" pitchFamily="2" charset="-122"/>
                <a:ea typeface="华文新魏" pitchFamily="2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华文新魏" pitchFamily="2" charset="-122"/>
                <a:ea typeface="华文新魏" pitchFamily="2" charset="-122"/>
              </a:defRPr>
            </a:lvl1pPr>
            <a:lvl2pPr>
              <a:defRPr sz="2400">
                <a:latin typeface="华文新魏" pitchFamily="2" charset="-122"/>
                <a:ea typeface="华文新魏" pitchFamily="2" charset="-122"/>
              </a:defRPr>
            </a:lvl2pPr>
            <a:lvl3pPr>
              <a:defRPr sz="2000">
                <a:latin typeface="华文新魏" pitchFamily="2" charset="-122"/>
                <a:ea typeface="华文新魏" pitchFamily="2" charset="-122"/>
              </a:defRPr>
            </a:lvl3pPr>
            <a:lvl4pPr>
              <a:defRPr sz="1800">
                <a:latin typeface="华文新魏" pitchFamily="2" charset="-122"/>
                <a:ea typeface="华文新魏" pitchFamily="2" charset="-122"/>
              </a:defRPr>
            </a:lvl4pPr>
            <a:lvl5pPr>
              <a:defRPr sz="1800">
                <a:latin typeface="华文新魏" pitchFamily="2" charset="-122"/>
                <a:ea typeface="华文新魏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华文新魏" pitchFamily="2" charset="-122"/>
                <a:ea typeface="华文新魏" pitchFamily="2" charset="-122"/>
              </a:defRPr>
            </a:lvl1pPr>
            <a:lvl2pPr>
              <a:defRPr sz="2400">
                <a:latin typeface="华文新魏" pitchFamily="2" charset="-122"/>
                <a:ea typeface="华文新魏" pitchFamily="2" charset="-122"/>
              </a:defRPr>
            </a:lvl2pPr>
            <a:lvl3pPr>
              <a:defRPr sz="2000">
                <a:latin typeface="华文新魏" pitchFamily="2" charset="-122"/>
                <a:ea typeface="华文新魏" pitchFamily="2" charset="-122"/>
              </a:defRPr>
            </a:lvl3pPr>
            <a:lvl4pPr>
              <a:defRPr sz="1800">
                <a:latin typeface="华文新魏" pitchFamily="2" charset="-122"/>
                <a:ea typeface="华文新魏" pitchFamily="2" charset="-122"/>
              </a:defRPr>
            </a:lvl4pPr>
            <a:lvl5pPr>
              <a:defRPr sz="1800">
                <a:latin typeface="华文新魏" pitchFamily="2" charset="-122"/>
                <a:ea typeface="华文新魏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华文新魏" pitchFamily="2" charset="-122"/>
                <a:ea typeface="华文新魏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华文新魏" pitchFamily="2" charset="-122"/>
                <a:ea typeface="华文新魏" pitchFamily="2" charset="-122"/>
              </a:defRPr>
            </a:lvl1pPr>
            <a:lvl2pPr>
              <a:defRPr sz="2000">
                <a:latin typeface="华文新魏" pitchFamily="2" charset="-122"/>
                <a:ea typeface="华文新魏" pitchFamily="2" charset="-122"/>
              </a:defRPr>
            </a:lvl2pPr>
            <a:lvl3pPr>
              <a:defRPr sz="1800">
                <a:latin typeface="华文新魏" pitchFamily="2" charset="-122"/>
                <a:ea typeface="华文新魏" pitchFamily="2" charset="-122"/>
              </a:defRPr>
            </a:lvl3pPr>
            <a:lvl4pPr>
              <a:defRPr sz="1600">
                <a:latin typeface="华文新魏" pitchFamily="2" charset="-122"/>
                <a:ea typeface="华文新魏" pitchFamily="2" charset="-122"/>
              </a:defRPr>
            </a:lvl4pPr>
            <a:lvl5pPr>
              <a:defRPr sz="1600">
                <a:latin typeface="华文新魏" pitchFamily="2" charset="-122"/>
                <a:ea typeface="华文新魏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华文新魏" pitchFamily="2" charset="-122"/>
                <a:ea typeface="华文新魏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华文新魏" pitchFamily="2" charset="-122"/>
                <a:ea typeface="华文新魏" pitchFamily="2" charset="-122"/>
              </a:defRPr>
            </a:lvl1pPr>
            <a:lvl2pPr>
              <a:defRPr sz="2000">
                <a:latin typeface="华文新魏" pitchFamily="2" charset="-122"/>
                <a:ea typeface="华文新魏" pitchFamily="2" charset="-122"/>
              </a:defRPr>
            </a:lvl2pPr>
            <a:lvl3pPr>
              <a:defRPr sz="1800">
                <a:latin typeface="华文新魏" pitchFamily="2" charset="-122"/>
                <a:ea typeface="华文新魏" pitchFamily="2" charset="-122"/>
              </a:defRPr>
            </a:lvl3pPr>
            <a:lvl4pPr>
              <a:defRPr sz="1600">
                <a:latin typeface="华文新魏" pitchFamily="2" charset="-122"/>
                <a:ea typeface="华文新魏" pitchFamily="2" charset="-122"/>
              </a:defRPr>
            </a:lvl4pPr>
            <a:lvl5pPr>
              <a:defRPr sz="1600">
                <a:latin typeface="华文新魏" pitchFamily="2" charset="-122"/>
                <a:ea typeface="华文新魏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华文新魏" pitchFamily="2" charset="-122"/>
                <a:ea typeface="华文新魏" pitchFamily="2" charset="-122"/>
              </a:defRPr>
            </a:lvl1pPr>
            <a:lvl2pPr>
              <a:defRPr sz="2800">
                <a:latin typeface="华文新魏" pitchFamily="2" charset="-122"/>
                <a:ea typeface="华文新魏" pitchFamily="2" charset="-122"/>
              </a:defRPr>
            </a:lvl2pPr>
            <a:lvl3pPr>
              <a:defRPr sz="2400">
                <a:latin typeface="华文新魏" pitchFamily="2" charset="-122"/>
                <a:ea typeface="华文新魏" pitchFamily="2" charset="-122"/>
              </a:defRPr>
            </a:lvl3pPr>
            <a:lvl4pPr>
              <a:defRPr sz="2000">
                <a:latin typeface="华文新魏" pitchFamily="2" charset="-122"/>
                <a:ea typeface="华文新魏" pitchFamily="2" charset="-122"/>
              </a:defRPr>
            </a:lvl4pPr>
            <a:lvl5pPr>
              <a:defRPr sz="2000">
                <a:latin typeface="华文新魏" pitchFamily="2" charset="-122"/>
                <a:ea typeface="华文新魏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华文新魏" pitchFamily="2" charset="-122"/>
                <a:ea typeface="华文新魏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华文新魏" pitchFamily="2" charset="-122"/>
                <a:ea typeface="华文新魏" pitchFamily="2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华文新魏" pitchFamily="2" charset="-122"/>
                <a:ea typeface="华文新魏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华文新魏" pitchFamily="2" charset="-122"/>
                <a:ea typeface="华文新魏" pitchFamily="2" charset="-122"/>
              </a:defRPr>
            </a:lvl1pPr>
            <a:lvl2pPr>
              <a:defRPr>
                <a:latin typeface="华文新魏" pitchFamily="2" charset="-122"/>
                <a:ea typeface="华文新魏" pitchFamily="2" charset="-122"/>
              </a:defRPr>
            </a:lvl2pPr>
            <a:lvl3pPr>
              <a:defRPr>
                <a:latin typeface="华文新魏" pitchFamily="2" charset="-122"/>
                <a:ea typeface="华文新魏" pitchFamily="2" charset="-122"/>
              </a:defRPr>
            </a:lvl3pPr>
            <a:lvl4pPr>
              <a:defRPr>
                <a:latin typeface="华文新魏" pitchFamily="2" charset="-122"/>
                <a:ea typeface="华文新魏" pitchFamily="2" charset="-122"/>
              </a:defRPr>
            </a:lvl4pPr>
            <a:lvl5pPr>
              <a:defRPr>
                <a:latin typeface="华文新魏" pitchFamily="2" charset="-122"/>
                <a:ea typeface="华文新魏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华文新魏" pitchFamily="2" charset="-122"/>
                <a:ea typeface="华文新魏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>
                <a:latin typeface="华文新魏" pitchFamily="2" charset="-122"/>
                <a:ea typeface="华文新魏" pitchFamily="2" charset="-122"/>
              </a:rPr>
            </a:fld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1" descr="图片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0" cy="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单圆角矩形 1"/>
          <p:cNvSpPr/>
          <p:nvPr/>
        </p:nvSpPr>
        <p:spPr>
          <a:xfrm>
            <a:off x="0" y="1882775"/>
            <a:ext cx="2484438" cy="720725"/>
          </a:xfrm>
          <a:prstGeom prst="round1Rect">
            <a:avLst>
              <a:gd name="adj" fmla="val 48412"/>
            </a:avLst>
          </a:prstGeom>
          <a:solidFill>
            <a:srgbClr val="8DD2EB"/>
          </a:solidFill>
          <a:ln>
            <a:solidFill>
              <a:srgbClr val="8DD2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1" name="Line 10"/>
          <p:cNvSpPr/>
          <p:nvPr/>
        </p:nvSpPr>
        <p:spPr>
          <a:xfrm flipV="1">
            <a:off x="2251075" y="2562225"/>
            <a:ext cx="3600450" cy="19050"/>
          </a:xfrm>
          <a:prstGeom prst="line">
            <a:avLst/>
          </a:prstGeom>
          <a:ln w="57150" cap="flat" cmpd="thinThick">
            <a:solidFill>
              <a:srgbClr val="8DD2EB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2" name="Oval 5"/>
          <p:cNvSpPr/>
          <p:nvPr/>
        </p:nvSpPr>
        <p:spPr>
          <a:xfrm>
            <a:off x="2501900" y="3606800"/>
            <a:ext cx="685800" cy="685800"/>
          </a:xfrm>
          <a:prstGeom prst="ellipse">
            <a:avLst/>
          </a:prstGeom>
          <a:solidFill>
            <a:srgbClr val="8DD2EB"/>
          </a:solidFill>
          <a:ln w="9525">
            <a:noFill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  <p:sp>
        <p:nvSpPr>
          <p:cNvPr id="10" name="Rectangle 6"/>
          <p:cNvSpPr/>
          <p:nvPr/>
        </p:nvSpPr>
        <p:spPr>
          <a:xfrm>
            <a:off x="527050" y="3640138"/>
            <a:ext cx="7454900" cy="679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6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3600" dirty="0">
                <a:latin typeface="微软雅黑" pitchFamily="34" charset="-122"/>
                <a:ea typeface="微软雅黑" pitchFamily="34" charset="-122"/>
              </a:rPr>
              <a:t>第  </a:t>
            </a:r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en-US" altLang="zh-CN" sz="36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3600" dirty="0">
                <a:latin typeface="微软雅黑" pitchFamily="34" charset="-122"/>
                <a:ea typeface="微软雅黑" pitchFamily="34" charset="-122"/>
              </a:rPr>
              <a:t>课时   比 和 比 例</a:t>
            </a:r>
            <a:endParaRPr lang="zh-CN" altLang="en-US" sz="3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57150" y="1955800"/>
            <a:ext cx="4067175" cy="6619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5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</a:rPr>
              <a:t> </a:t>
            </a:r>
            <a:r>
              <a:rPr kumimoji="0" lang="zh-CN" altLang="en-US" sz="35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</a:rPr>
              <a:t>第</a:t>
            </a:r>
            <a:r>
              <a:rPr kumimoji="0" lang="zh-CN" altLang="en-US" sz="15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</a:rPr>
              <a:t> </a:t>
            </a:r>
            <a:r>
              <a:rPr kumimoji="0" lang="zh-CN" altLang="en-US" sz="35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</a:rPr>
              <a:t>五</a:t>
            </a:r>
            <a:r>
              <a:rPr kumimoji="0" lang="zh-CN" altLang="en-US" sz="15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</a:rPr>
              <a:t> </a:t>
            </a:r>
            <a:r>
              <a:rPr kumimoji="0" lang="zh-CN" altLang="en-US" sz="35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</a:rPr>
              <a:t>单元    </a:t>
            </a:r>
            <a:r>
              <a:rPr kumimoji="0" lang="zh-CN" altLang="en-US" sz="35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ea"/>
              </a:rPr>
              <a:t>总复习</a:t>
            </a:r>
            <a:endParaRPr kumimoji="0" lang="zh-CN" altLang="en-US" sz="35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3" name="Rectangle 6"/>
          <p:cNvSpPr/>
          <p:nvPr/>
        </p:nvSpPr>
        <p:spPr>
          <a:xfrm>
            <a:off x="485775" y="2813050"/>
            <a:ext cx="7454900" cy="679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600" dirty="0">
                <a:latin typeface="微软雅黑" pitchFamily="34" charset="-122"/>
                <a:ea typeface="微软雅黑" pitchFamily="34" charset="-122"/>
              </a:rPr>
              <a:t>  1.  </a:t>
            </a:r>
            <a:r>
              <a:rPr lang="zh-CN" altLang="en-US" sz="3600" dirty="0">
                <a:latin typeface="微软雅黑" pitchFamily="34" charset="-122"/>
                <a:ea typeface="微软雅黑" pitchFamily="34" charset="-122"/>
              </a:rPr>
              <a:t>数与代数</a:t>
            </a:r>
            <a:endParaRPr lang="zh-CN" altLang="en-US" sz="3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探究新知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508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" y="1916113"/>
            <a:ext cx="900113" cy="566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TextBox 14"/>
          <p:cNvSpPr txBox="1"/>
          <p:nvPr/>
        </p:nvSpPr>
        <p:spPr>
          <a:xfrm>
            <a:off x="603250" y="2420938"/>
            <a:ext cx="83883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）把表中所对应的点描在方格纸上再顺次连接来。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275" y="2974975"/>
            <a:ext cx="6211888" cy="2782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2797175" y="5580063"/>
            <a:ext cx="5508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1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70313" y="5580063"/>
            <a:ext cx="5492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2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41863" y="5580063"/>
            <a:ext cx="5508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3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3413" y="5580063"/>
            <a:ext cx="5508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4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86550" y="5580063"/>
            <a:ext cx="5492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48488" y="5572125"/>
            <a:ext cx="21605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时间（时）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73213" y="5364163"/>
            <a:ext cx="550862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03350" y="5033963"/>
            <a:ext cx="90011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50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39838" y="4702175"/>
            <a:ext cx="11715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100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58888" y="4370388"/>
            <a:ext cx="9366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150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03325" y="4040188"/>
            <a:ext cx="106521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200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35075" y="3708400"/>
            <a:ext cx="960438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250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7950" y="3184525"/>
            <a:ext cx="18351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路程（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km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949575" y="5248275"/>
            <a:ext cx="73025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924300" y="4895850"/>
            <a:ext cx="71438" cy="730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859338" y="4572000"/>
            <a:ext cx="73025" cy="730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867400" y="4233863"/>
            <a:ext cx="73025" cy="730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2014538" y="3916363"/>
            <a:ext cx="4933950" cy="1709738"/>
          </a:xfrm>
          <a:prstGeom prst="line">
            <a:avLst/>
          </a:prstGeom>
          <a:ln w="381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19" grpId="0" animBg="1"/>
      <p:bldP spid="35" grpId="0" animBg="1"/>
      <p:bldP spid="36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探究新知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2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" y="1989138"/>
            <a:ext cx="900113" cy="565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TextBox 14"/>
          <p:cNvSpPr txBox="1"/>
          <p:nvPr/>
        </p:nvSpPr>
        <p:spPr>
          <a:xfrm>
            <a:off x="468313" y="2492375"/>
            <a:ext cx="83883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）根据图像计大巴车到菏泽的时间。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22534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275" y="3119438"/>
            <a:ext cx="6211888" cy="278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5" name="TextBox 17"/>
          <p:cNvSpPr txBox="1"/>
          <p:nvPr/>
        </p:nvSpPr>
        <p:spPr>
          <a:xfrm>
            <a:off x="2797175" y="5724525"/>
            <a:ext cx="5508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1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6" name="TextBox 21"/>
          <p:cNvSpPr txBox="1"/>
          <p:nvPr/>
        </p:nvSpPr>
        <p:spPr>
          <a:xfrm>
            <a:off x="3770313" y="5724525"/>
            <a:ext cx="5492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2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7" name="TextBox 22"/>
          <p:cNvSpPr txBox="1"/>
          <p:nvPr/>
        </p:nvSpPr>
        <p:spPr>
          <a:xfrm>
            <a:off x="4741863" y="5724525"/>
            <a:ext cx="5508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3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8" name="TextBox 23"/>
          <p:cNvSpPr txBox="1"/>
          <p:nvPr/>
        </p:nvSpPr>
        <p:spPr>
          <a:xfrm>
            <a:off x="5713413" y="5724525"/>
            <a:ext cx="5508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4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9" name="TextBox 24"/>
          <p:cNvSpPr txBox="1"/>
          <p:nvPr/>
        </p:nvSpPr>
        <p:spPr>
          <a:xfrm>
            <a:off x="6686550" y="5724525"/>
            <a:ext cx="5492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40" name="TextBox 25"/>
          <p:cNvSpPr txBox="1"/>
          <p:nvPr/>
        </p:nvSpPr>
        <p:spPr>
          <a:xfrm>
            <a:off x="6948488" y="5716588"/>
            <a:ext cx="21605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时间（时）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41" name="TextBox 26"/>
          <p:cNvSpPr txBox="1"/>
          <p:nvPr/>
        </p:nvSpPr>
        <p:spPr>
          <a:xfrm>
            <a:off x="1573213" y="5508625"/>
            <a:ext cx="550862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42" name="TextBox 27"/>
          <p:cNvSpPr txBox="1"/>
          <p:nvPr/>
        </p:nvSpPr>
        <p:spPr>
          <a:xfrm>
            <a:off x="1403350" y="5176838"/>
            <a:ext cx="90011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50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43" name="TextBox 28"/>
          <p:cNvSpPr txBox="1"/>
          <p:nvPr/>
        </p:nvSpPr>
        <p:spPr>
          <a:xfrm>
            <a:off x="1239838" y="4846638"/>
            <a:ext cx="11715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100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44" name="TextBox 29"/>
          <p:cNvSpPr txBox="1"/>
          <p:nvPr/>
        </p:nvSpPr>
        <p:spPr>
          <a:xfrm>
            <a:off x="1258888" y="4514850"/>
            <a:ext cx="9366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150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45" name="TextBox 30"/>
          <p:cNvSpPr txBox="1"/>
          <p:nvPr/>
        </p:nvSpPr>
        <p:spPr>
          <a:xfrm>
            <a:off x="1203325" y="4183063"/>
            <a:ext cx="106521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200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46" name="TextBox 31"/>
          <p:cNvSpPr txBox="1"/>
          <p:nvPr/>
        </p:nvSpPr>
        <p:spPr>
          <a:xfrm>
            <a:off x="1235075" y="3852863"/>
            <a:ext cx="960438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250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47" name="TextBox 32"/>
          <p:cNvSpPr txBox="1"/>
          <p:nvPr/>
        </p:nvSpPr>
        <p:spPr>
          <a:xfrm>
            <a:off x="107950" y="3328988"/>
            <a:ext cx="18351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路程（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km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949575" y="5392738"/>
            <a:ext cx="73025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924300" y="5040313"/>
            <a:ext cx="71438" cy="730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859338" y="4716463"/>
            <a:ext cx="73025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867400" y="4378325"/>
            <a:ext cx="73025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2014538" y="4059238"/>
            <a:ext cx="4933950" cy="1711325"/>
          </a:xfrm>
          <a:prstGeom prst="line">
            <a:avLst/>
          </a:prstGeom>
          <a:ln w="381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014538" y="4292600"/>
            <a:ext cx="424973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264275" y="4292600"/>
            <a:ext cx="0" cy="14779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40425" y="5778500"/>
            <a:ext cx="935038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4.4</a:t>
            </a:r>
            <a:endParaRPr lang="zh-CN" altLang="en-US" sz="28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探究新知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55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" y="2074863"/>
            <a:ext cx="900113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TextBox 13"/>
          <p:cNvSpPr txBox="1"/>
          <p:nvPr/>
        </p:nvSpPr>
        <p:spPr>
          <a:xfrm>
            <a:off x="1547813" y="2060575"/>
            <a:ext cx="7237412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配制混合饲料。</a:t>
            </a:r>
            <a:endParaRPr lang="zh-CN" altLang="en-US" sz="3600" b="1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921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0" y="2924175"/>
            <a:ext cx="5400675" cy="309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24075" y="3184525"/>
            <a:ext cx="263366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latin typeface="华文新魏" pitchFamily="2" charset="-122"/>
                <a:ea typeface="华文新魏" pitchFamily="2" charset="-122"/>
              </a:rPr>
              <a:t>配制</a:t>
            </a:r>
            <a:r>
              <a:rPr lang="en-US" altLang="zh-CN" sz="2000" b="1" dirty="0">
                <a:latin typeface="华文新魏" pitchFamily="2" charset="-122"/>
                <a:ea typeface="华文新魏" pitchFamily="2" charset="-122"/>
              </a:rPr>
              <a:t>800</a:t>
            </a:r>
            <a:r>
              <a:rPr lang="zh-CN" altLang="en-US" sz="2000" b="1" dirty="0">
                <a:latin typeface="华文新魏" pitchFamily="2" charset="-122"/>
                <a:ea typeface="华文新魏" pitchFamily="2" charset="-122"/>
              </a:rPr>
              <a:t>千克这种饲料，需玉米、大麦和豆粕各多少千克？</a:t>
            </a:r>
            <a:endParaRPr lang="zh-CN" altLang="en-US" sz="20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探究新知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0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" y="2074863"/>
            <a:ext cx="900113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1" name="TextBox 13"/>
          <p:cNvSpPr txBox="1"/>
          <p:nvPr/>
        </p:nvSpPr>
        <p:spPr>
          <a:xfrm>
            <a:off x="1547813" y="2060575"/>
            <a:ext cx="7237412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配制混合饲料。</a:t>
            </a:r>
            <a:endParaRPr lang="zh-CN" altLang="en-US" sz="36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813" y="2849563"/>
            <a:ext cx="67468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种原料的总份数是：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13+4+3=20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813" y="3516313"/>
            <a:ext cx="49688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玉米：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800×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813" y="4195763"/>
            <a:ext cx="49688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大麦：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800×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7813" y="4941888"/>
            <a:ext cx="49688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豆粕：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800×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2325" y="5678488"/>
            <a:ext cx="87122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答：玉米</a:t>
            </a: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520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千克，大麦</a:t>
            </a: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160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千克，豆粕</a:t>
            </a: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120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千克。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矩形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17963" y="3362325"/>
            <a:ext cx="622300" cy="7874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1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95738" y="4083050"/>
            <a:ext cx="622300" cy="7858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14788" y="4803775"/>
            <a:ext cx="622300" cy="785813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14863" y="3527425"/>
            <a:ext cx="49688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=520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（千克）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14863" y="4195763"/>
            <a:ext cx="49688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=160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（千克）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52963" y="4941888"/>
            <a:ext cx="49688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=120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（千克）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  <p:bldP spid="15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典题精讲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73163" y="3429000"/>
            <a:ext cx="172878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解题思路：</a:t>
            </a:r>
            <a:endParaRPr lang="zh-CN" altLang="en-US" sz="28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37667" y="4017689"/>
            <a:ext cx="6746797" cy="2103206"/>
          </a:xfrm>
          <a:prstGeom prst="rect">
            <a:avLst/>
          </a:prstGeom>
          <a:blipFill rotWithShape="1">
            <a:blip r:embed="rId1"/>
            <a:stretch>
              <a:fillRect l="-1355" t="-2319" r="-5962" b="-5797"/>
            </a:stretch>
          </a:blipFill>
        </p:spPr>
        <p:txBody>
          <a:bodyPr/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kern="1200" cap="none" spc="0" normalizeH="0" baseline="0" noProof="0">
                <a:noFill/>
                <a:latin typeface="+mn-lt"/>
                <a:ea typeface="+mn-ea"/>
                <a:cs typeface="+mn-cs"/>
              </a:rPr>
              <a:t> </a:t>
            </a:r>
            <a:endParaRPr kumimoji="0" lang="zh-CN" altLang="en-US" kern="1200" cap="none" spc="0" normalizeH="0" baseline="0" noProof="0">
              <a:noFill/>
              <a:latin typeface="+mn-lt"/>
              <a:ea typeface="+mn-ea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223963" y="1924050"/>
            <a:ext cx="6985000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六年级男生与女生人数的比为</a:t>
            </a:r>
            <a:r>
              <a:rPr lang="en-US" altLang="zh-CN" sz="32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2:3</a:t>
            </a:r>
            <a:r>
              <a:rPr lang="zh-CN" altLang="en-US" sz="32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，其中女生比男生多</a:t>
            </a:r>
            <a:r>
              <a:rPr lang="en-US" altLang="zh-CN" sz="32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15</a:t>
            </a:r>
            <a:r>
              <a:rPr lang="zh-CN" altLang="en-US" sz="32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人，求六年级共有多少人？男生、女生各有多少人？</a:t>
            </a:r>
            <a:endParaRPr lang="zh-CN" altLang="en-US" sz="32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典题精讲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71550" y="2009775"/>
            <a:ext cx="1728788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解答：</a:t>
            </a:r>
            <a:endParaRPr lang="zh-CN" altLang="en-US" sz="36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矩形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39752" y="2420885"/>
            <a:ext cx="6048672" cy="3703708"/>
          </a:xfrm>
          <a:prstGeom prst="rect">
            <a:avLst/>
          </a:prstGeom>
          <a:blipFill rotWithShape="1">
            <a:blip r:embed="rId1"/>
            <a:stretch>
              <a:fillRect l="-2621" t="-2138" r="-8367" b="-4441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典题精讲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395288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91465" y="1850578"/>
            <a:ext cx="7910784" cy="2000548"/>
          </a:xfrm>
          <a:prstGeom prst="rect">
            <a:avLst/>
          </a:prstGeom>
          <a:blipFill rotWithShape="1">
            <a:blip r:embed="rId1"/>
            <a:stretch>
              <a:fillRect l="-2311" t="-4573" b="-5488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0250" y="2998788"/>
            <a:ext cx="6218238" cy="9159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3075" y="3133725"/>
            <a:ext cx="1557338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解答：</a:t>
            </a:r>
            <a:endParaRPr lang="zh-CN" altLang="en-US" sz="36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矩形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420591" y="3915392"/>
            <a:ext cx="7774665" cy="1478803"/>
          </a:xfrm>
          <a:prstGeom prst="rect">
            <a:avLst/>
          </a:prstGeom>
          <a:blipFill rotWithShape="1">
            <a:blip r:embed="rId2"/>
            <a:stretch>
              <a:fillRect l="-2431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93813" y="5232400"/>
            <a:ext cx="6015037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答：需要盐</a:t>
            </a: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10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克。</a:t>
            </a:r>
            <a:endParaRPr lang="zh-CN" altLang="en-US" sz="36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学以致用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22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55650" y="2105025"/>
            <a:ext cx="7993063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在一幅比例尺是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500000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的地图上，量得甲、乙两城的距离是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12.5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厘米。甲、乙两城实际相距多少千米？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95734" y="3682767"/>
            <a:ext cx="6552728" cy="2438232"/>
          </a:xfrm>
          <a:prstGeom prst="rect">
            <a:avLst/>
          </a:prstGeom>
          <a:blipFill rotWithShape="1">
            <a:blip r:embed="rId1"/>
            <a:stretch>
              <a:fillRect l="-1860" t="-2250" r="-186" b="-6250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学以致用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22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700" name="矩形 8"/>
          <p:cNvSpPr/>
          <p:nvPr/>
        </p:nvSpPr>
        <p:spPr>
          <a:xfrm>
            <a:off x="755650" y="1989138"/>
            <a:ext cx="7993063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在一幅比例尺是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500000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的地图上，量得甲、乙两城的距离是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12.5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厘米。甲、乙两城实际相距多少千米？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01756" y="3501006"/>
            <a:ext cx="6840762" cy="2463303"/>
          </a:xfrm>
          <a:prstGeom prst="rect">
            <a:avLst/>
          </a:prstGeom>
          <a:blipFill rotWithShape="1">
            <a:blip r:embed="rId1"/>
            <a:stretch>
              <a:fillRect l="-1783" t="-2228" r="-3743" b="-5446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27238" y="5857875"/>
            <a:ext cx="5881687" cy="517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答：甲、乙两城实际相距</a:t>
            </a: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62.5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千米。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503873" y="1074738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学以致用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22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724" name="矩形 8"/>
          <p:cNvSpPr/>
          <p:nvPr/>
        </p:nvSpPr>
        <p:spPr>
          <a:xfrm>
            <a:off x="755650" y="1773238"/>
            <a:ext cx="7993063" cy="1189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甲、乙两个油库所存汽油的桶数的比是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5:3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。如果从甲库运出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180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桶放到乙库，这时甲、乙两库存油桶数的比为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2:3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。求现在甲库有汽油多少桶。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用比例解答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)</a:t>
            </a:r>
            <a:endParaRPr lang="zh-CN" altLang="en-US" sz="2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63713" y="2876550"/>
            <a:ext cx="7129462" cy="35794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400"/>
              </a:lnSpc>
            </a:pP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 解：设原来甲库有汽油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5x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桶，则乙库原来有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3x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桶。 </a:t>
            </a:r>
            <a:endParaRPr lang="en-US" altLang="zh-CN" sz="2400" b="1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ts val="3400"/>
              </a:lnSpc>
            </a:pP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 （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5x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180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）：（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3x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＋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180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=2:3 </a:t>
            </a:r>
            <a:endParaRPr lang="en-US" altLang="zh-CN" sz="2400" b="1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ts val="3400"/>
              </a:lnSpc>
            </a:pP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           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5x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180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×3=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3x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＋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180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×2 </a:t>
            </a:r>
            <a:endParaRPr lang="en-US" altLang="zh-CN" sz="2400" b="1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ts val="3400"/>
              </a:lnSpc>
            </a:pP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                 15x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540= 6x+360</a:t>
            </a:r>
            <a:endParaRPr lang="en-US" altLang="zh-CN" sz="2400" b="1" dirty="0">
              <a:latin typeface="华文新魏" pitchFamily="2" charset="-122"/>
              <a:ea typeface="华文新魏" pitchFamily="2" charset="-122"/>
            </a:endParaRPr>
          </a:p>
          <a:p>
            <a:pPr algn="just">
              <a:lnSpc>
                <a:spcPts val="3400"/>
              </a:lnSpc>
            </a:pP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                       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  <a:sym typeface="+mn-ea"/>
              </a:rPr>
              <a:t>9x=900</a:t>
            </a:r>
            <a:endParaRPr lang="en-US" altLang="zh-CN" sz="2400" b="1" dirty="0">
              <a:latin typeface="华文新魏" pitchFamily="2" charset="-122"/>
              <a:ea typeface="华文新魏" pitchFamily="2" charset="-122"/>
              <a:sym typeface="+mn-ea"/>
            </a:endParaRPr>
          </a:p>
          <a:p>
            <a:pPr algn="just">
              <a:lnSpc>
                <a:spcPts val="3400"/>
              </a:lnSpc>
            </a:pP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                        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  <a:sym typeface="+mn-ea"/>
              </a:rPr>
              <a:t>x=100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                                          </a:t>
            </a:r>
            <a:endParaRPr lang="en-US" altLang="zh-CN" sz="2400" b="1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ts val="3400"/>
              </a:lnSpc>
            </a:pP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      5x=5×100=500     500-180=320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（桶）</a:t>
            </a:r>
            <a:endParaRPr lang="en-US" altLang="zh-CN" sz="2400" b="1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ts val="3400"/>
              </a:lnSpc>
            </a:pP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                     答：现在甲库有汽油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320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桶。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   </a:t>
            </a:r>
            <a:endParaRPr lang="zh-CN" altLang="en-US" sz="24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7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27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1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51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96" end="1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charRg st="96" end="1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46" end="1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charRg st="146" end="1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53" end="2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charRg st="253" end="2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91" end="3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charRg st="291" end="3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331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00150"/>
            <a:ext cx="7459663" cy="5235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情境导入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pic>
        <p:nvPicPr>
          <p:cNvPr id="13316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350" y="5002213"/>
            <a:ext cx="998538" cy="96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5088" y="3817938"/>
            <a:ext cx="898525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063" y="5126038"/>
            <a:ext cx="1119187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6563" y="4235450"/>
            <a:ext cx="1004887" cy="885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308350" y="2578100"/>
            <a:ext cx="3556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latin typeface="华文新魏" pitchFamily="2" charset="-122"/>
                <a:ea typeface="华文新魏" pitchFamily="2" charset="-122"/>
              </a:rPr>
              <a:t>同学们，上节课我们复习等式与方程有关的知识，这节课我们来复习比和比例相关的知识。</a:t>
            </a:r>
            <a:endParaRPr lang="zh-CN" altLang="en-US" sz="2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14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学以致用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22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48" name="Text Box 4"/>
          <p:cNvSpPr txBox="1"/>
          <p:nvPr/>
        </p:nvSpPr>
        <p:spPr>
          <a:xfrm>
            <a:off x="468313" y="1916113"/>
            <a:ext cx="7991475" cy="1798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淘气收集废纸换了一些钱，他自己花了这些钱的一半，剩下的按照</a:t>
            </a: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2:3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的比例分给弟弟和妹妹，结果妹妹分到的钱比弟弟多</a:t>
            </a: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元，淘气用废纸换了多少钱？ 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478088" y="3535363"/>
            <a:ext cx="5838825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2÷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＋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） </a:t>
            </a:r>
            <a:endParaRPr lang="en-US" altLang="zh-CN" sz="3200" b="1" dirty="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= 2÷1×5 </a:t>
            </a:r>
            <a:endParaRPr lang="en-US" altLang="zh-CN" sz="3200" b="1" dirty="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= 10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（元） </a:t>
            </a:r>
            <a:endParaRPr lang="en-US" altLang="zh-CN" sz="3200" b="1" dirty="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10×2=20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（元） </a:t>
            </a:r>
            <a:endParaRPr lang="en-US" altLang="zh-CN" sz="3200" b="1" dirty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答：淘气用废纸换了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元钱。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15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charRg st="15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24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charRg st="24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33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charRg st="33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5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charRg st="45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学以致用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22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72" name="Text Box 4"/>
          <p:cNvSpPr txBox="1"/>
          <p:nvPr/>
        </p:nvSpPr>
        <p:spPr>
          <a:xfrm>
            <a:off x="484188" y="1773238"/>
            <a:ext cx="8497887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4.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学校买来一批书，共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1200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本，把这批书按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分给四、五、六三个年级，每个年级各分到多少本？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" name="矩形 1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987824" y="3068958"/>
            <a:ext cx="5612680" cy="3251083"/>
          </a:xfrm>
          <a:prstGeom prst="rect">
            <a:avLst/>
          </a:prstGeom>
          <a:blipFill rotWithShape="1">
            <a:blip r:embed="rId1"/>
            <a:stretch>
              <a:fillRect l="-2172" t="-1685" b="-4307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学以致用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22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796" name="Text Box 4"/>
          <p:cNvSpPr txBox="1"/>
          <p:nvPr/>
        </p:nvSpPr>
        <p:spPr>
          <a:xfrm>
            <a:off x="484188" y="1773238"/>
            <a:ext cx="8497887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5.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益民奶牛场里黑牛、黄牛、花牛头数之比是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：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，三种牛一共有</a:t>
            </a: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156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头，问三种牛各有多少头？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" name="矩形 1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987824" y="3068958"/>
            <a:ext cx="5612680" cy="3250890"/>
          </a:xfrm>
          <a:prstGeom prst="rect">
            <a:avLst/>
          </a:prstGeom>
          <a:blipFill rotWithShape="1">
            <a:blip r:embed="rId1"/>
            <a:stretch>
              <a:fillRect l="-2172" t="-1685" b="-4307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同侧圆角矩形 3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课堂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总结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19200" y="1917700"/>
            <a:ext cx="6481763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通过这节课的学习，你学会了什么？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" name="竖卷形 1"/>
          <p:cNvSpPr/>
          <p:nvPr/>
        </p:nvSpPr>
        <p:spPr>
          <a:xfrm>
            <a:off x="1189038" y="3140075"/>
            <a:ext cx="5975350" cy="2879725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对比、比例的意义和基本性质、比例尺、解比例、正反比例的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量和运用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比例知识解决问题等内容进行回顾和整理。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5842" name="Picture 5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2200" y="2667000"/>
            <a:ext cx="5105400" cy="1263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情境导入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4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5"/>
          <p:cNvSpPr txBox="1"/>
          <p:nvPr/>
        </p:nvSpPr>
        <p:spPr>
          <a:xfrm>
            <a:off x="1908175" y="2043113"/>
            <a:ext cx="6911975" cy="941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200"/>
              </a:lnSpc>
            </a:pPr>
            <a:r>
              <a:rPr lang="zh-CN" altLang="en-US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）什么是比？比的基本性质是什么？怎样化简比？</a:t>
            </a:r>
            <a:endParaRPr lang="en-US" altLang="zh-CN" sz="3200" b="1" dirty="0">
              <a:solidFill>
                <a:srgbClr val="0E0E14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4341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858963"/>
            <a:ext cx="2114550" cy="1146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对角圆角矩形 14"/>
          <p:cNvSpPr/>
          <p:nvPr/>
        </p:nvSpPr>
        <p:spPr>
          <a:xfrm>
            <a:off x="1057275" y="2997200"/>
            <a:ext cx="7546975" cy="647700"/>
          </a:xfrm>
          <a:prstGeom prst="round2DiagRect">
            <a:avLst>
              <a:gd name="adj1" fmla="val 34323"/>
              <a:gd name="adj2" fmla="val 3432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两数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相除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，又叫做两个数的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22" name="对角圆角矩形 21"/>
          <p:cNvSpPr/>
          <p:nvPr/>
        </p:nvSpPr>
        <p:spPr>
          <a:xfrm>
            <a:off x="1057275" y="3708400"/>
            <a:ext cx="7546975" cy="954088"/>
          </a:xfrm>
          <a:prstGeom prst="round2DiagRect">
            <a:avLst>
              <a:gd name="adj1" fmla="val 19610"/>
              <a:gd name="adj2" fmla="val 2225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比的前项和后项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同时乘以或除以相同的数（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0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除外），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比值不变，这叫做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比的基本性质。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23" name="对角圆角矩形 22"/>
          <p:cNvSpPr/>
          <p:nvPr/>
        </p:nvSpPr>
        <p:spPr>
          <a:xfrm>
            <a:off x="1057275" y="4724400"/>
            <a:ext cx="7546975" cy="1512888"/>
          </a:xfrm>
          <a:prstGeom prst="round2DiagRect">
            <a:avLst>
              <a:gd name="adj1" fmla="val 20773"/>
              <a:gd name="adj2" fmla="val 2314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化简比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是根据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比的基本性质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，把比的前项和后项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同时乘或除以相同的数（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0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除外）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，化简比的结果是一个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，它的前项和后项是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互质数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情境导入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4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5"/>
          <p:cNvSpPr txBox="1"/>
          <p:nvPr/>
        </p:nvSpPr>
        <p:spPr>
          <a:xfrm>
            <a:off x="1908175" y="2043113"/>
            <a:ext cx="6911975" cy="941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200"/>
              </a:lnSpc>
            </a:pPr>
            <a:r>
              <a:rPr lang="zh-CN" altLang="en-US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）什么是比例</a:t>
            </a:r>
            <a:r>
              <a:rPr lang="en-US" altLang="zh-CN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?</a:t>
            </a:r>
            <a:r>
              <a:rPr lang="zh-CN" altLang="en-US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比例的基本性质是什么</a:t>
            </a:r>
            <a:r>
              <a:rPr lang="en-US" altLang="zh-CN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?</a:t>
            </a:r>
            <a:r>
              <a:rPr lang="zh-CN" altLang="en-US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怎样解比例？</a:t>
            </a:r>
            <a:endParaRPr lang="en-US" altLang="zh-CN" sz="3200" b="1" dirty="0">
              <a:solidFill>
                <a:srgbClr val="0E0E14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5365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858963"/>
            <a:ext cx="2114550" cy="1146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对角圆角矩形 14"/>
          <p:cNvSpPr/>
          <p:nvPr/>
        </p:nvSpPr>
        <p:spPr>
          <a:xfrm>
            <a:off x="1057275" y="2997200"/>
            <a:ext cx="7546975" cy="647700"/>
          </a:xfrm>
          <a:prstGeom prst="round2DiagRect">
            <a:avLst>
              <a:gd name="adj1" fmla="val 34323"/>
              <a:gd name="adj2" fmla="val 3432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表示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两个比相等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的式子叫做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比例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22" name="对角圆角矩形 21"/>
          <p:cNvSpPr/>
          <p:nvPr/>
        </p:nvSpPr>
        <p:spPr>
          <a:xfrm>
            <a:off x="1057275" y="3784600"/>
            <a:ext cx="7546975" cy="1089025"/>
          </a:xfrm>
          <a:prstGeom prst="round2DiagRect">
            <a:avLst>
              <a:gd name="adj1" fmla="val 19610"/>
              <a:gd name="adj2" fmla="val 2225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在比例里，两个内项的积等于两个外项的积，这就是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比例的基本性质。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23" name="对角圆角矩形 22"/>
          <p:cNvSpPr/>
          <p:nvPr/>
        </p:nvSpPr>
        <p:spPr>
          <a:xfrm>
            <a:off x="1057275" y="5013325"/>
            <a:ext cx="7546975" cy="1223963"/>
          </a:xfrm>
          <a:prstGeom prst="round2DiagRect">
            <a:avLst>
              <a:gd name="adj1" fmla="val 20773"/>
              <a:gd name="adj2" fmla="val 2314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解比例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是根据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比例的基本性质，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解出比例中未知数的值。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1500" y="3716338"/>
            <a:ext cx="3402013" cy="1544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3340100"/>
            <a:ext cx="3340100" cy="1817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情境导入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4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5"/>
          <p:cNvSpPr txBox="1"/>
          <p:nvPr/>
        </p:nvSpPr>
        <p:spPr>
          <a:xfrm>
            <a:off x="1908175" y="2043113"/>
            <a:ext cx="6911975" cy="941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200"/>
              </a:lnSpc>
            </a:pPr>
            <a:r>
              <a:rPr lang="zh-CN" altLang="en-US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1" dirty="0">
                <a:solidFill>
                  <a:srgbClr val="0E0E14"/>
                </a:solidFill>
                <a:latin typeface="华文新魏" pitchFamily="2" charset="-122"/>
                <a:ea typeface="华文新魏" pitchFamily="2" charset="-122"/>
              </a:rPr>
              <a:t>）举出生活中成正比例或反比例的实例，并交流。</a:t>
            </a:r>
            <a:endParaRPr lang="en-US" altLang="zh-CN" sz="3200" b="1" dirty="0">
              <a:solidFill>
                <a:srgbClr val="0E0E14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6391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8963"/>
            <a:ext cx="2114550" cy="1146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23850" y="3790950"/>
            <a:ext cx="2879725" cy="87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2000"/>
              </a:lnSpc>
            </a:pPr>
            <a:r>
              <a:rPr lang="zh-CN" altLang="en-US" sz="2000" b="1" dirty="0">
                <a:latin typeface="华文新魏" pitchFamily="2" charset="-122"/>
                <a:ea typeface="华文新魏" pitchFamily="2" charset="-122"/>
              </a:rPr>
              <a:t>甲地到乙地的铁路长一定，火车行驶的速度和所用的时间成反比例。</a:t>
            </a:r>
            <a:endParaRPr lang="zh-CN" altLang="en-US" sz="2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80138" y="4094163"/>
            <a:ext cx="25209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华文新魏" pitchFamily="2" charset="-122"/>
                <a:ea typeface="华文新魏" pitchFamily="2" charset="-122"/>
              </a:rPr>
              <a:t>电的单价一定，电费和用电量成正比例。</a:t>
            </a:r>
            <a:endParaRPr lang="zh-CN" altLang="en-US" sz="2000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7" name="Picture 4"/>
          <p:cNvPicPr>
            <a:picLocks noChangeAspect="1"/>
          </p:cNvPicPr>
          <p:nvPr/>
        </p:nvPicPr>
        <p:blipFill>
          <a:blip r:embed="rId4"/>
          <a:srcRect l="31705" r="40559" b="50000"/>
          <a:stretch>
            <a:fillRect/>
          </a:stretch>
        </p:blipFill>
        <p:spPr>
          <a:xfrm>
            <a:off x="3767138" y="3627438"/>
            <a:ext cx="2270125" cy="2208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4"/>
          <p:cNvPicPr>
            <a:picLocks noChangeAspect="1"/>
          </p:cNvPicPr>
          <p:nvPr/>
        </p:nvPicPr>
        <p:blipFill>
          <a:blip r:embed="rId5"/>
          <a:srcRect l="31705" t="48987" r="40559"/>
          <a:stretch>
            <a:fillRect/>
          </a:stretch>
        </p:blipFill>
        <p:spPr>
          <a:xfrm>
            <a:off x="2905125" y="3787775"/>
            <a:ext cx="1889125" cy="1876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探究新知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12" name="TextBox 3"/>
          <p:cNvSpPr txBox="1"/>
          <p:nvPr/>
        </p:nvSpPr>
        <p:spPr>
          <a:xfrm>
            <a:off x="4356100" y="1289050"/>
            <a:ext cx="2560638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比和比例</a:t>
            </a:r>
            <a:endParaRPr lang="zh-CN" altLang="en-US" sz="3600" b="1" dirty="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39750" y="2205038"/>
          <a:ext cx="8353425" cy="4032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996444"/>
                <a:gridCol w="3852428"/>
              </a:tblGrid>
              <a:tr h="576064">
                <a:tc>
                  <a:txBody>
                    <a:bodyPr/>
                    <a:lstStyle/>
                    <a:p>
                      <a:endParaRPr lang="zh-CN" altLang="en-US" sz="24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solidFill>
                            <a:schemeClr val="tx1"/>
                          </a:solidFill>
                          <a:latin typeface="华文新魏" pitchFamily="2" charset="-122"/>
                          <a:ea typeface="华文新魏" pitchFamily="2" charset="-122"/>
                        </a:rPr>
                        <a:t>比</a:t>
                      </a:r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solidFill>
                            <a:schemeClr val="tx1"/>
                          </a:solidFill>
                          <a:latin typeface="华文新魏" pitchFamily="2" charset="-122"/>
                          <a:ea typeface="华文新魏" pitchFamily="2" charset="-122"/>
                        </a:rPr>
                        <a:t>比例</a:t>
                      </a:r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8407"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华文新魏" pitchFamily="2" charset="-122"/>
                          <a:ea typeface="华文新魏" pitchFamily="2" charset="-122"/>
                        </a:rPr>
                        <a:t>意义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 smtClean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 smtClean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2793"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华文新魏" pitchFamily="2" charset="-122"/>
                          <a:ea typeface="华文新魏" pitchFamily="2" charset="-122"/>
                        </a:rPr>
                        <a:t>基本性质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 smtClean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 smtClean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50441"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华文新魏" pitchFamily="2" charset="-122"/>
                          <a:ea typeface="华文新魏" pitchFamily="2" charset="-122"/>
                        </a:rPr>
                        <a:t>构成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411413" y="5837238"/>
            <a:ext cx="819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后项</a:t>
            </a:r>
            <a:endParaRPr lang="zh-CN" altLang="en-US" sz="24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38300" y="5837238"/>
            <a:ext cx="9017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前项</a:t>
            </a:r>
            <a:endParaRPr lang="zh-CN" altLang="en-US" sz="24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3938" y="5837238"/>
            <a:ext cx="9048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比值</a:t>
            </a:r>
            <a:endParaRPr lang="zh-CN" altLang="en-US" sz="24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16688" y="5373688"/>
            <a:ext cx="819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内项</a:t>
            </a:r>
            <a:endParaRPr lang="zh-CN" altLang="en-US" sz="24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6688" y="5775325"/>
            <a:ext cx="9032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外项</a:t>
            </a:r>
            <a:endParaRPr lang="zh-CN" altLang="en-US" sz="24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2700338" y="5589588"/>
            <a:ext cx="0" cy="3206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2089150" y="5589588"/>
            <a:ext cx="0" cy="3206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3851275" y="5589588"/>
            <a:ext cx="0" cy="3206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4108"/>
          <p:cNvGrpSpPr/>
          <p:nvPr/>
        </p:nvGrpSpPr>
        <p:grpSpPr>
          <a:xfrm>
            <a:off x="6011863" y="5551488"/>
            <a:ext cx="1873250" cy="615950"/>
            <a:chOff x="6012160" y="5551807"/>
            <a:chExt cx="1872208" cy="614927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012160" y="5551807"/>
              <a:ext cx="0" cy="61492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7884368" y="5553391"/>
              <a:ext cx="0" cy="61334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6012160" y="6166734"/>
              <a:ext cx="187220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4107"/>
          <p:cNvGrpSpPr/>
          <p:nvPr/>
        </p:nvGrpSpPr>
        <p:grpSpPr>
          <a:xfrm>
            <a:off x="6588125" y="5529263"/>
            <a:ext cx="720725" cy="279400"/>
            <a:chOff x="6588225" y="5529903"/>
            <a:chExt cx="720079" cy="278907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7308304" y="5529903"/>
              <a:ext cx="0" cy="27732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6588225" y="5807225"/>
              <a:ext cx="720079" cy="158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6588225" y="5529903"/>
              <a:ext cx="0" cy="27732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10" name="矩形 4109"/>
          <p:cNvSpPr/>
          <p:nvPr/>
        </p:nvSpPr>
        <p:spPr>
          <a:xfrm>
            <a:off x="1042988" y="3644900"/>
            <a:ext cx="3889375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比的前项和后项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同时乘或除以相同的数（</a:t>
            </a:r>
            <a:r>
              <a:rPr lang="en-US" altLang="zh-CN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除外），</a:t>
            </a:r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比值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，这叫做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比的基本性质。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11" name="矩形 4110"/>
          <p:cNvSpPr/>
          <p:nvPr/>
        </p:nvSpPr>
        <p:spPr>
          <a:xfrm>
            <a:off x="5003800" y="3829050"/>
            <a:ext cx="4078288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在比例里，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两个内项的积等于两个外项的积</a:t>
            </a:r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，这就是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比例的基本性质。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12" name="矩形 4111"/>
          <p:cNvSpPr/>
          <p:nvPr/>
        </p:nvSpPr>
        <p:spPr>
          <a:xfrm>
            <a:off x="1069975" y="2781300"/>
            <a:ext cx="386238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两数相除</a:t>
            </a:r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，又叫做两个数的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</a:t>
            </a:r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13" name="矩形 4112"/>
          <p:cNvSpPr/>
          <p:nvPr/>
        </p:nvSpPr>
        <p:spPr>
          <a:xfrm>
            <a:off x="5095875" y="2781300"/>
            <a:ext cx="372427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表示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两个比相等</a:t>
            </a:r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的式子叫做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比例</a:t>
            </a:r>
            <a:r>
              <a:rPr lang="zh-CN" altLang="en-US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14" name="矩形 4113"/>
          <p:cNvSpPr/>
          <p:nvPr/>
        </p:nvSpPr>
        <p:spPr>
          <a:xfrm>
            <a:off x="1912938" y="5207000"/>
            <a:ext cx="22209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2  :  5    =    0.4</a:t>
            </a:r>
            <a:endParaRPr lang="zh-CN" altLang="en-US" sz="24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15" name="矩形 4114"/>
          <p:cNvSpPr/>
          <p:nvPr/>
        </p:nvSpPr>
        <p:spPr>
          <a:xfrm>
            <a:off x="5873750" y="5157788"/>
            <a:ext cx="22209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2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3  :  4  =  6  :  8</a:t>
            </a:r>
            <a:endParaRPr lang="zh-CN" altLang="en-US" sz="24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  <p:bldP spid="20" grpId="0"/>
      <p:bldP spid="41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探究新知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436" name="TextBox 13"/>
          <p:cNvSpPr txBox="1"/>
          <p:nvPr/>
        </p:nvSpPr>
        <p:spPr>
          <a:xfrm>
            <a:off x="4213225" y="1268413"/>
            <a:ext cx="4000500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求比值和化简比</a:t>
            </a:r>
            <a:endParaRPr lang="zh-CN" altLang="en-US" sz="3600" b="1" dirty="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258888" y="2120900"/>
          <a:ext cx="7056438" cy="3900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3268099"/>
                <a:gridCol w="321262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solidFill>
                            <a:schemeClr val="tx1"/>
                          </a:solidFill>
                          <a:latin typeface="华文新魏" pitchFamily="2" charset="-122"/>
                          <a:ea typeface="华文新魏" pitchFamily="2" charset="-122"/>
                        </a:rPr>
                        <a:t>一般方法</a:t>
                      </a:r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solidFill>
                            <a:schemeClr val="tx1"/>
                          </a:solidFill>
                          <a:latin typeface="华文新魏" pitchFamily="2" charset="-122"/>
                          <a:ea typeface="华文新魏" pitchFamily="2" charset="-122"/>
                        </a:rPr>
                        <a:t>结果</a:t>
                      </a:r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求</a:t>
                      </a:r>
                      <a:endParaRPr kumimoji="1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比</a:t>
                      </a:r>
                      <a:endParaRPr kumimoji="1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值</a:t>
                      </a:r>
                      <a:endParaRPr kumimoji="1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199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化</a:t>
                      </a:r>
                      <a:endParaRPr kumimoji="1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简</a:t>
                      </a:r>
                      <a:endParaRPr kumimoji="1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defRPr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比</a:t>
                      </a:r>
                      <a:endParaRPr lang="zh-CN" altLang="en-US" sz="2400" dirty="0" smtClean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979613" y="2835275"/>
            <a:ext cx="2944812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根据</a:t>
            </a: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比的意义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，用前项除以后项。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2063" y="2835275"/>
            <a:ext cx="3141662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是一个</a:t>
            </a: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数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，可以是整数、小数或分数。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16113" y="3989388"/>
            <a:ext cx="3087687" cy="1798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根据</a:t>
            </a: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比的基本性质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，把比的前项和后项同时乘或除以相同的数（</a:t>
            </a: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0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除外）。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8263" y="4364038"/>
            <a:ext cx="3168650" cy="944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是一个</a:t>
            </a: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，它的前项和后项是互质数。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3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探究新知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0" name="TextBox 13"/>
          <p:cNvSpPr txBox="1"/>
          <p:nvPr/>
        </p:nvSpPr>
        <p:spPr>
          <a:xfrm>
            <a:off x="1516063" y="2062163"/>
            <a:ext cx="6840537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比、分数、除法的联系和区别</a:t>
            </a:r>
            <a:endParaRPr lang="zh-CN" altLang="en-US" sz="3600" b="1" dirty="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116013" y="2841625"/>
          <a:ext cx="7056438" cy="3179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1634050"/>
                <a:gridCol w="1634050"/>
                <a:gridCol w="1606311"/>
                <a:gridCol w="1606311"/>
              </a:tblGrid>
              <a:tr h="104656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solidFill>
                            <a:schemeClr val="tx1"/>
                          </a:solidFill>
                          <a:latin typeface="华文新魏" pitchFamily="2" charset="-122"/>
                          <a:ea typeface="华文新魏" pitchFamily="2" charset="-122"/>
                        </a:rPr>
                        <a:t>比</a:t>
                      </a:r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solidFill>
                          <a:schemeClr val="tx1"/>
                        </a:solidFill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465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除</a:t>
                      </a:r>
                      <a:endParaRPr kumimoji="1" lang="en-US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法</a:t>
                      </a:r>
                      <a:endParaRPr kumimoji="1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465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kumimoji="1" lang="en-US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宋体" panose="02010600030101010101" pitchFamily="2" charset="-122"/>
                        </a:rPr>
                        <a:t>数</a:t>
                      </a:r>
                      <a:endParaRPr kumimoji="1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</a:pPr>
                      <a:endParaRPr kumimoji="1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771650" y="4090988"/>
            <a:ext cx="16557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被除数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71875" y="4090988"/>
            <a:ext cx="16557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除号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7638" y="4090988"/>
            <a:ext cx="16573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除数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00888" y="4090988"/>
            <a:ext cx="16557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商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7550" y="5180013"/>
            <a:ext cx="16573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分子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7413" y="5180013"/>
            <a:ext cx="16573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分数线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27638" y="5180013"/>
            <a:ext cx="16573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分母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9088" y="5180013"/>
            <a:ext cx="16557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分数值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44700" y="3019425"/>
            <a:ext cx="9969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前项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59188" y="3019425"/>
            <a:ext cx="9969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比号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32400" y="3019425"/>
            <a:ext cx="9969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后项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02450" y="3019425"/>
            <a:ext cx="9969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比值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黑体" panose="02010600030101010101" pitchFamily="49" charset="-122"/>
              </a:rPr>
              <a:t>探究新知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黑体" panose="02010600030101010101" pitchFamily="49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4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" y="2087563"/>
            <a:ext cx="900113" cy="565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547813" y="2060575"/>
            <a:ext cx="7237412" cy="228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河南省郑州市至山东省菏泽市国道线长</a:t>
            </a: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219km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。一辆大巴车上午</a:t>
            </a: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9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时从郑州市出发，开往菏泽市，行驶的时间和路程如下表。</a:t>
            </a:r>
            <a:endParaRPr lang="zh-CN" altLang="en-US" sz="3600" b="1" dirty="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20486" name="表格 20485"/>
          <p:cNvGraphicFramePr/>
          <p:nvPr/>
        </p:nvGraphicFramePr>
        <p:xfrm>
          <a:off x="996950" y="4503738"/>
          <a:ext cx="7462838" cy="1158875"/>
        </p:xfrm>
        <a:graphic>
          <a:graphicData uri="http://schemas.openxmlformats.org/drawingml/2006/table">
            <a:tbl>
              <a:tblPr/>
              <a:tblGrid>
                <a:gridCol w="2382838"/>
                <a:gridCol w="1016000"/>
                <a:gridCol w="1016000"/>
                <a:gridCol w="1016000"/>
                <a:gridCol w="1016000"/>
                <a:gridCol w="1016000"/>
              </a:tblGrid>
              <a:tr h="5794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3200" b="1" dirty="0">
                          <a:latin typeface="华文新魏" pitchFamily="2" charset="-122"/>
                          <a:ea typeface="华文新魏" pitchFamily="2" charset="-122"/>
                        </a:rPr>
                        <a:t>时间（时）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1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  <a:endParaRPr lang="en-US" altLang="zh-CN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3200" b="1" dirty="0">
                          <a:latin typeface="华文新魏" pitchFamily="2" charset="-122"/>
                          <a:ea typeface="华文新魏" pitchFamily="2" charset="-122"/>
                        </a:rPr>
                        <a:t>路程（</a:t>
                      </a: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km)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150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200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dirty="0">
                          <a:latin typeface="华文新魏" pitchFamily="2" charset="-122"/>
                          <a:ea typeface="华文新魏" pitchFamily="2" charset="-122"/>
                        </a:rPr>
                        <a:t>219</a:t>
                      </a:r>
                      <a:endParaRPr lang="zh-CN" altLang="en-US" sz="3200" b="1" dirty="0"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1973</Words>
  <Application>WPS 演示</Application>
  <PresentationFormat>全屏显示(4:3)</PresentationFormat>
  <Paragraphs>337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华文新魏</vt:lpstr>
      <vt:lpstr>黑体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1011</cp:revision>
  <dcterms:created xsi:type="dcterms:W3CDTF">2016-09-14T06:18:36Z</dcterms:created>
  <dcterms:modified xsi:type="dcterms:W3CDTF">2018-01-27T07:10:23Z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