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6"/>
  </p:notesMasterIdLst>
  <p:sldIdLst>
    <p:sldId id="316" r:id="rId3"/>
    <p:sldId id="317" r:id="rId4"/>
    <p:sldId id="318" r:id="rId5"/>
    <p:sldId id="319" r:id="rId6"/>
    <p:sldId id="320" r:id="rId7"/>
    <p:sldId id="321" r:id="rId8"/>
    <p:sldId id="322" r:id="rId9"/>
    <p:sldId id="258" r:id="rId10"/>
    <p:sldId id="262" r:id="rId11"/>
    <p:sldId id="265" r:id="rId12"/>
    <p:sldId id="323" r:id="rId13"/>
    <p:sldId id="324" r:id="rId14"/>
    <p:sldId id="338" r:id="rId15"/>
    <p:sldId id="339" r:id="rId16"/>
    <p:sldId id="325" r:id="rId17"/>
    <p:sldId id="305" r:id="rId18"/>
    <p:sldId id="341" r:id="rId19"/>
    <p:sldId id="307" r:id="rId20"/>
    <p:sldId id="327" r:id="rId21"/>
    <p:sldId id="269" r:id="rId22"/>
    <p:sldId id="328" r:id="rId23"/>
    <p:sldId id="329" r:id="rId24"/>
    <p:sldId id="330" r:id="rId25"/>
  </p:sldIdLst>
  <p:sldSz cx="9144000" cy="6858000" type="screen4x3"/>
  <p:notesSz cx="6858000" cy="9144000"/>
  <p:custShowLst>
    <p:custShow name="自定义放映 1" id="0">
      <p:sldLst>
        <p:sld r:id="rId10"/>
      </p:sldLst>
    </p:custShow>
  </p:custShow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1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FF00"/>
    <a:srgbClr val="000099"/>
    <a:srgbClr val="6600FF"/>
    <a:srgbClr val="000000"/>
    <a:srgbClr val="FF00FF"/>
    <a:srgbClr val="FF0066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6"/>
      </p:cViewPr>
      <p:guideLst>
        <p:guide orient="horz" pos="2160"/>
        <p:guide pos="29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F52150-487B-4943-B9F3-E4BD41497492}" type="datetimeFigureOut">
              <a:rPr lang="zh-CN" altLang="en-US"/>
              <a:pPr/>
              <a:t>2017/7/11 Tuesday</a:t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5F647F8-F7D4-47C3-8D7C-DDE11DEC0E5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C5420-FA72-4FB5-A79C-9F2369C57AA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508750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24993-EFC2-4C90-9EEF-EFA83983CD7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468261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338" y="276225"/>
            <a:ext cx="2058987" cy="5664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6225"/>
            <a:ext cx="6027738" cy="5664200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7294D-0B87-4767-BC41-FE2990A8C49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840311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660090"/>
      </p:ext>
    </p:extLst>
  </p:cSld>
  <p:clrMapOvr>
    <a:masterClrMapping/>
  </p:clrMapOvr>
  <p:transition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23879"/>
      </p:ext>
    </p:extLst>
  </p:cSld>
  <p:clrMapOvr>
    <a:masterClrMapping/>
  </p:clrMapOvr>
  <p:transition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59330979"/>
      </p:ext>
    </p:extLst>
  </p:cSld>
  <p:clrMapOvr>
    <a:masterClrMapping/>
  </p:clrMapOvr>
  <p:transition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8600" cy="47148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038600" cy="47148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929202"/>
      </p:ext>
    </p:extLst>
  </p:cSld>
  <p:clrMapOvr>
    <a:masterClrMapping/>
  </p:clrMapOvr>
  <p:transition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157053"/>
      </p:ext>
    </p:extLst>
  </p:cSld>
  <p:clrMapOvr>
    <a:masterClrMapping/>
  </p:clrMapOvr>
  <p:transition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645146"/>
      </p:ext>
    </p:extLst>
  </p:cSld>
  <p:clrMapOvr>
    <a:masterClrMapping/>
  </p:clrMapOvr>
  <p:transition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9416801"/>
      </p:ext>
    </p:extLst>
  </p:cSld>
  <p:clrMapOvr>
    <a:masterClrMapping/>
  </p:clrMapOvr>
  <p:transition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42698265"/>
      </p:ext>
    </p:extLst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56167-D54B-4DAA-BE5C-A827BAAF12C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2240400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069866"/>
      </p:ext>
    </p:extLst>
  </p:cSld>
  <p:clrMapOvr>
    <a:masterClrMapping/>
  </p:clrMapOvr>
  <p:transition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715965"/>
      </p:ext>
    </p:extLst>
  </p:cSld>
  <p:clrMapOvr>
    <a:masterClrMapping/>
  </p:clrMapOvr>
  <p:transition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6225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6225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84280"/>
      </p:ext>
    </p:extLst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7B193-4DA1-43E6-86EB-4A6A25CF9E6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745865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6725" y="1412875"/>
            <a:ext cx="4038600" cy="452755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725" y="1412875"/>
            <a:ext cx="4038600" cy="452755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3F340-C0CB-4B3F-AF93-F673BF41926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733082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54C50-70EB-4919-B1BE-6F7589150CD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725428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FFF19-6BD0-41A3-B409-37F30E6483C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220023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39D91-EE49-474B-8647-2F64A9AB5B5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699054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7299D-FC86-4EB1-B934-36874ACB6EE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389628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133A4-2211-48A2-8EE3-CD438CD8748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20910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6225"/>
            <a:ext cx="82296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412875"/>
            <a:ext cx="82296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4BD053F-59D4-4276-ACC4-732F122A31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457200" y="276225"/>
            <a:ext cx="82296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457200" y="1412875"/>
            <a:ext cx="82296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2"/>
            <a:r>
              <a:rPr lang="zh-CN" altLang="zh-CN" smtClean="0"/>
              <a:t>第二级</a:t>
            </a:r>
          </a:p>
          <a:p>
            <a:pPr lvl="3"/>
            <a:r>
              <a:rPr lang="zh-CN" altLang="zh-CN" smtClean="0"/>
              <a:t>第三级</a:t>
            </a:r>
          </a:p>
          <a:p>
            <a:pPr lvl="4"/>
            <a:r>
              <a:rPr lang="zh-CN" altLang="zh-CN" smtClean="0"/>
              <a:t>第四级</a:t>
            </a:r>
          </a:p>
          <a:p>
            <a:pPr lvl="4"/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blinds dir="vert"/>
  </p:transition>
  <p:txStyles>
    <p:titleStyle>
      <a:lvl1pPr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75000"/>
        </a:spcBef>
        <a:spcAft>
          <a:spcPct val="0"/>
        </a:spcAft>
        <a:buClr>
          <a:srgbClr val="010151"/>
        </a:buClr>
        <a:buSzPct val="100000"/>
        <a:buFont typeface="Wingdings" panose="05000000000000000000" pitchFamily="2" charset="2"/>
        <a:buChar char="p"/>
        <a:defRPr kern="1200">
          <a:solidFill>
            <a:srgbClr val="010151"/>
          </a:solidFill>
          <a:latin typeface="+mn-lt"/>
          <a:ea typeface="+mn-ea"/>
          <a:cs typeface="+mn-cs"/>
        </a:defRPr>
      </a:lvl1pPr>
      <a:lvl2pPr marL="330200" indent="-215900" algn="l" rtl="0" eaLnBrk="0" fontAlgn="base" hangingPunct="0">
        <a:lnSpc>
          <a:spcPct val="150000"/>
        </a:lnSpc>
        <a:spcBef>
          <a:spcPct val="30000"/>
        </a:spcBef>
        <a:spcAft>
          <a:spcPct val="0"/>
        </a:spcAft>
        <a:buClr>
          <a:srgbClr val="010151"/>
        </a:buClr>
        <a:buSzPct val="100000"/>
        <a:buFont typeface="Wingdings" panose="05000000000000000000" pitchFamily="2" charset="2"/>
        <a:buChar char="ü"/>
        <a:defRPr sz="1400" kern="1200">
          <a:solidFill>
            <a:srgbClr val="010151"/>
          </a:solidFill>
          <a:latin typeface="+mn-lt"/>
          <a:ea typeface="+mn-ea"/>
          <a:cs typeface="+mn-cs"/>
        </a:defRPr>
      </a:lvl2pPr>
      <a:lvl3pPr marL="631825" indent="-187325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Clr>
          <a:srgbClr val="010151"/>
        </a:buClr>
        <a:buSzPct val="100000"/>
        <a:buFont typeface="Wingdings" panose="05000000000000000000" pitchFamily="2" charset="2"/>
        <a:buChar char="n"/>
        <a:defRPr sz="1200" kern="1200">
          <a:solidFill>
            <a:srgbClr val="010151"/>
          </a:solidFill>
          <a:latin typeface="+mn-lt"/>
          <a:ea typeface="+mn-ea"/>
          <a:cs typeface="+mn-cs"/>
        </a:defRPr>
      </a:lvl3pPr>
      <a:lvl4pPr marL="914400" indent="-168275" algn="l" rtl="0" eaLnBrk="0" fontAlgn="base" hangingPunct="0">
        <a:lnSpc>
          <a:spcPct val="150000"/>
        </a:lnSpc>
        <a:spcBef>
          <a:spcPct val="10000"/>
        </a:spcBef>
        <a:spcAft>
          <a:spcPct val="0"/>
        </a:spcAft>
        <a:buClr>
          <a:srgbClr val="010151"/>
        </a:buClr>
        <a:buSzPct val="100000"/>
        <a:buFont typeface="Wingdings" panose="05000000000000000000" pitchFamily="2" charset="2"/>
        <a:buChar char="u"/>
        <a:defRPr sz="1200" kern="1200">
          <a:solidFill>
            <a:srgbClr val="010151"/>
          </a:solidFill>
          <a:latin typeface="+mn-lt"/>
          <a:ea typeface="+mn-ea"/>
          <a:cs typeface="+mn-cs"/>
        </a:defRPr>
      </a:lvl4pPr>
      <a:lvl5pPr marL="1227138" indent="-198438" algn="l" rtl="0" eaLnBrk="0" fontAlgn="base" hangingPunct="0">
        <a:lnSpc>
          <a:spcPct val="150000"/>
        </a:lnSpc>
        <a:spcBef>
          <a:spcPct val="10000"/>
        </a:spcBef>
        <a:spcAft>
          <a:spcPct val="0"/>
        </a:spcAft>
        <a:buClr>
          <a:srgbClr val="010151"/>
        </a:buClr>
        <a:buSzPct val="100000"/>
        <a:buFont typeface="Wingdings" panose="05000000000000000000" pitchFamily="2" charset="2"/>
        <a:buChar char="•"/>
        <a:defRPr sz="1000" kern="1200">
          <a:solidFill>
            <a:srgbClr val="01015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/>
          </p:cNvSpPr>
          <p:nvPr/>
        </p:nvSpPr>
        <p:spPr bwMode="auto">
          <a:xfrm>
            <a:off x="1476375" y="2133600"/>
            <a:ext cx="6480175" cy="33829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4800" b="1" normalizeH="1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 panose="02010600030101010101" pitchFamily="2" charset="-122"/>
              </a:rPr>
              <a:t>说说他们的绰号</a:t>
            </a:r>
          </a:p>
        </p:txBody>
      </p:sp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6725" y="1341438"/>
            <a:ext cx="2162175" cy="4394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b="1"/>
              <a:t>须臾：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b="1"/>
              <a:t>屏息：</a:t>
            </a:r>
            <a:endParaRPr lang="zh-CN" altLang="en-US" b="1">
              <a:solidFill>
                <a:srgbClr val="FF00FF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/>
              <a:t>承蒙：</a:t>
            </a:r>
            <a:endParaRPr lang="zh-CN" altLang="en-US" b="1">
              <a:solidFill>
                <a:srgbClr val="FF00FF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/>
              <a:t>洗耳</a:t>
            </a:r>
            <a:r>
              <a:rPr lang="zh-CN" altLang="en-US" b="1">
                <a:solidFill>
                  <a:srgbClr val="FF00FF"/>
                </a:solidFill>
              </a:rPr>
              <a:t>恭</a:t>
            </a:r>
            <a:r>
              <a:rPr lang="zh-CN" altLang="en-US" b="1"/>
              <a:t>听</a:t>
            </a:r>
            <a:endParaRPr lang="zh-CN" altLang="en-US" b="1">
              <a:solidFill>
                <a:srgbClr val="FF00FF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zh-CN" altLang="en-US" b="1"/>
          </a:p>
          <a:p>
            <a:pPr eaLnBrk="1" hangingPunct="1">
              <a:lnSpc>
                <a:spcPct val="80000"/>
              </a:lnSpc>
            </a:pPr>
            <a:endParaRPr lang="zh-CN" altLang="en-US" b="1"/>
          </a:p>
          <a:p>
            <a:pPr eaLnBrk="1" hangingPunct="1">
              <a:lnSpc>
                <a:spcPct val="80000"/>
              </a:lnSpc>
            </a:pPr>
            <a:r>
              <a:rPr lang="zh-CN" altLang="en-US" b="1"/>
              <a:t>嘈杂：</a:t>
            </a:r>
            <a:endParaRPr lang="zh-CN" altLang="en-US" b="1">
              <a:solidFill>
                <a:srgbClr val="FF00FF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/>
              <a:t>轮番：</a:t>
            </a:r>
            <a:endParaRPr lang="zh-CN" altLang="en-US" b="1">
              <a:solidFill>
                <a:srgbClr val="FF00FF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/>
              <a:t>持之以恒：</a:t>
            </a:r>
            <a:endParaRPr lang="zh-CN" altLang="en-US" b="1">
              <a:solidFill>
                <a:srgbClr val="FF00FF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FF00FF"/>
                </a:solidFill>
              </a:rPr>
              <a:t>鸦</a:t>
            </a:r>
            <a:r>
              <a:rPr lang="zh-CN" altLang="en-US" b="1"/>
              <a:t>雀无声:</a:t>
            </a:r>
            <a:endParaRPr lang="zh-CN" altLang="en-US" b="1">
              <a:solidFill>
                <a:srgbClr val="FF00FF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zh-CN" altLang="en-US" b="1">
              <a:solidFill>
                <a:srgbClr val="FF00FF"/>
              </a:solidFill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413000" y="1270000"/>
            <a:ext cx="6553200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楷体" panose="02010600040101010101" pitchFamily="2" charset="-122"/>
              </a:rPr>
              <a:t>形容时间很短。</a:t>
            </a:r>
          </a:p>
          <a:p>
            <a:pPr eaLnBrk="1" hangingPunct="1"/>
            <a:r>
              <a:rPr lang="zh-CN" altLang="en-US" sz="28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楷体" panose="02010600040101010101" pitchFamily="2" charset="-122"/>
              </a:rPr>
              <a:t>指屏气。形容注意力集中或恐惧。</a:t>
            </a:r>
          </a:p>
          <a:p>
            <a:pPr eaLnBrk="1" hangingPunct="1"/>
            <a:r>
              <a:rPr lang="zh-CN" altLang="en-US" sz="28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楷体" panose="02010600040101010101" pitchFamily="2" charset="-122"/>
              </a:rPr>
              <a:t>敬辞，表示心怀感激地接受。</a:t>
            </a:r>
          </a:p>
          <a:p>
            <a:pPr eaLnBrk="1" hangingPunct="1"/>
            <a:r>
              <a:rPr lang="zh-CN" altLang="en-US" sz="28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楷体" panose="02010600040101010101" pitchFamily="2" charset="-122"/>
              </a:rPr>
              <a:t>洗净耳朵恭恭敬敬听别人讲话。请人讲话时的客气话。指专心听。</a:t>
            </a:r>
          </a:p>
          <a:p>
            <a:pPr eaLnBrk="1" hangingPunct="1"/>
            <a:endParaRPr lang="zh-CN" altLang="en-US" sz="2800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楷体" panose="02010600040101010101" pitchFamily="2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楷体" panose="02010600040101010101" pitchFamily="2" charset="-122"/>
              </a:rPr>
              <a:t>声音杂乱扰人；喧闹。</a:t>
            </a:r>
          </a:p>
          <a:p>
            <a:pPr eaLnBrk="1" hangingPunct="1"/>
            <a:r>
              <a:rPr lang="zh-CN" altLang="en-US" sz="28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楷体" panose="02010600040101010101" pitchFamily="2" charset="-122"/>
              </a:rPr>
              <a:t>即不断重复，一次又一次。</a:t>
            </a:r>
          </a:p>
          <a:p>
            <a:pPr eaLnBrk="1" hangingPunct="1"/>
            <a:r>
              <a:rPr lang="zh-CN" altLang="en-US" sz="28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楷体" panose="02010600040101010101" pitchFamily="2" charset="-122"/>
              </a:rPr>
              <a:t>长久坚持下去。</a:t>
            </a:r>
          </a:p>
          <a:p>
            <a:pPr eaLnBrk="1" hangingPunct="1"/>
            <a:r>
              <a:rPr lang="zh-CN" altLang="en-US" sz="28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楷体" panose="02010600040101010101" pitchFamily="2" charset="-122"/>
              </a:rPr>
              <a:t>连乌鸦麻雀的声音都没有。形容非常静。</a:t>
            </a:r>
          </a:p>
          <a:p>
            <a:pPr eaLnBrk="1" hangingPunct="1"/>
            <a:endParaRPr lang="zh-CN" altLang="en-US" sz="2800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楷体" panose="02010600040101010101" pitchFamily="2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79388" y="260350"/>
            <a:ext cx="53451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检查预习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1009650"/>
          </a:xfrm>
        </p:spPr>
        <p:txBody>
          <a:bodyPr/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3600" b="1"/>
              <a:t>请用一句话概括文章主要内容。</a:t>
            </a:r>
            <a:r>
              <a:rPr lang="zh-CN" altLang="en-US" sz="3600"/>
              <a:t> 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916238" y="404813"/>
            <a:ext cx="46085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F00FF"/>
                </a:solidFill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23850" y="2781300"/>
            <a:ext cx="8351838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800" b="1">
                <a:solidFill>
                  <a:srgbClr val="FF0066"/>
                </a:solidFill>
                <a:ea typeface="微软雅黑" panose="020B0503020204020204" pitchFamily="34" charset="-122"/>
              </a:rPr>
              <a:t>      本文主要写了王几何老师给“我们”上第一节几何课的情形。</a:t>
            </a:r>
          </a:p>
          <a:p>
            <a:pPr eaLnBrk="0" hangingPunct="0">
              <a:spcBef>
                <a:spcPct val="50000"/>
              </a:spcBef>
            </a:pPr>
            <a:endParaRPr lang="zh-CN" altLang="en-US" sz="480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Group 2"/>
          <p:cNvGraphicFramePr>
            <a:graphicFrameLocks noGrp="1"/>
          </p:cNvGraphicFramePr>
          <p:nvPr/>
        </p:nvGraphicFramePr>
        <p:xfrm>
          <a:off x="250825" y="476250"/>
          <a:ext cx="8642350" cy="5503990"/>
        </p:xfrm>
        <a:graphic>
          <a:graphicData uri="http://schemas.openxmlformats.org/drawingml/2006/table">
            <a:tbl>
              <a:tblPr/>
              <a:tblGrid>
                <a:gridCol w="4181475">
                  <a:extLst>
                    <a:ext uri="{9D8B030D-6E8A-4147-A177-3AD203B41FA5}">
                      <a16:colId xmlns:a16="http://schemas.microsoft.com/office/drawing/2014/main" val="329216398"/>
                    </a:ext>
                  </a:extLst>
                </a:gridCol>
                <a:gridCol w="4460875">
                  <a:extLst>
                    <a:ext uri="{9D8B030D-6E8A-4147-A177-3AD203B41FA5}">
                      <a16:colId xmlns:a16="http://schemas.microsoft.com/office/drawing/2014/main" val="3067363096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教师表现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学生反应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005882"/>
                  </a:ext>
                </a:extLst>
              </a:tr>
              <a:tr h="4778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王老师挤进们，快速站到讲台上。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111395"/>
                  </a:ext>
                </a:extLst>
              </a:tr>
              <a:tr h="701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弯腰，摇头，挤眉，弄眼，一齐哄堂大笑。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6672937"/>
                  </a:ext>
                </a:extLst>
              </a:tr>
              <a:tr h="701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王老师在黑板上反手画了一个圆和一个等边三角形。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9279827"/>
                  </a:ext>
                </a:extLst>
              </a:tr>
              <a:tr h="701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被镇住了，大气也不敢出，一个个睁大眼睛，屏息静听。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762311"/>
                  </a:ext>
                </a:extLst>
              </a:tr>
              <a:tr h="5873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王老师写出并介绍自己的绰号。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6280037"/>
                  </a:ext>
                </a:extLst>
              </a:tr>
              <a:tr h="11398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同学们轮番走上讲台；人人都笑得满脸泪水，喉咙发肿。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8864394"/>
                  </a:ext>
                </a:extLst>
              </a:tr>
              <a:tr h="736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王老师告诉大家学习的道理。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1003217"/>
                  </a:ext>
                </a:extLst>
              </a:tr>
            </a:tbl>
          </a:graphicData>
        </a:graphic>
      </p:graphicFrame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4429125" y="1628775"/>
            <a:ext cx="26511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4684713" y="1019175"/>
            <a:ext cx="34877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4500563" y="981075"/>
            <a:ext cx="44592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FF0066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大吃一惊，更安静了。</a:t>
            </a: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323850" y="1557338"/>
            <a:ext cx="414020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66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王老师一言不发，哑笑了两分钟。</a:t>
            </a: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4716463" y="2205038"/>
            <a:ext cx="4013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FF0066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惊讶。</a:t>
            </a:r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468313" y="3070225"/>
            <a:ext cx="397986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66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王老师写出自己的大名。</a:t>
            </a:r>
          </a:p>
        </p:txBody>
      </p:sp>
      <p:sp>
        <p:nvSpPr>
          <p:cNvPr id="15397" name="Text Box 37"/>
          <p:cNvSpPr txBox="1">
            <a:spLocks noChangeArrowheads="1"/>
          </p:cNvSpPr>
          <p:nvPr/>
        </p:nvSpPr>
        <p:spPr bwMode="auto">
          <a:xfrm>
            <a:off x="4645025" y="3573463"/>
            <a:ext cx="390048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FF0066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全班男生、女生哄堂大笑。</a:t>
            </a:r>
          </a:p>
          <a:p>
            <a:endParaRPr lang="zh-CN" altLang="zh-CN">
              <a:solidFill>
                <a:srgbClr val="FF0066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98" name="Text Box 38"/>
          <p:cNvSpPr txBox="1">
            <a:spLocks noChangeArrowheads="1"/>
          </p:cNvSpPr>
          <p:nvPr/>
        </p:nvSpPr>
        <p:spPr bwMode="auto">
          <a:xfrm>
            <a:off x="323850" y="4292600"/>
            <a:ext cx="38481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66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王老师请大家上台画圆和等边三角形。</a:t>
            </a:r>
            <a:endParaRPr lang="zh-CN" altLang="zh-CN" sz="2400">
              <a:solidFill>
                <a:srgbClr val="6600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endParaRPr lang="zh-CN" altLang="zh-CN" sz="2400">
              <a:solidFill>
                <a:srgbClr val="6600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99" name="Text Box 39"/>
          <p:cNvSpPr txBox="1">
            <a:spLocks noChangeArrowheads="1"/>
          </p:cNvSpPr>
          <p:nvPr/>
        </p:nvSpPr>
        <p:spPr bwMode="auto">
          <a:xfrm>
            <a:off x="4486275" y="5362575"/>
            <a:ext cx="44069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FF0066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满教室鸦雀无声。</a:t>
            </a:r>
          </a:p>
          <a:p>
            <a:endParaRPr lang="zh-CN" altLang="zh-CN">
              <a:solidFill>
                <a:srgbClr val="FF0066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0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5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3" grpId="0" bldLvl="0" autoUpdateAnimBg="0"/>
      <p:bldP spid="15394" grpId="0" bldLvl="0" autoUpdateAnimBg="0"/>
      <p:bldP spid="15396" grpId="0" bldLvl="0" autoUpdateAnimBg="0"/>
      <p:bldP spid="15398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整体感知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808913" y="1416050"/>
            <a:ext cx="1539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8616950" y="5891213"/>
            <a:ext cx="3095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23850" y="1270000"/>
            <a:ext cx="842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1、第一节几何课王老师教会我们什么？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23850" y="3933825"/>
            <a:ext cx="8845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2、给文章划分结构段落。</a:t>
            </a:r>
            <a:endParaRPr lang="zh-CN" altLang="en-US" sz="2400" b="1"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755650" y="5302250"/>
            <a:ext cx="7113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ea typeface="微软雅黑" panose="020B0503020204020204" pitchFamily="34" charset="-122"/>
              </a:rPr>
              <a:t> 课中（3~26）：一节有趣的几何课的过程。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828675" y="4581525"/>
            <a:ext cx="70564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ea typeface="微软雅黑" panose="020B0503020204020204" pitchFamily="34" charset="-122"/>
              </a:rPr>
              <a:t>课前（1~2）：我们对第一节几何课充满好奇和渴望。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804863" y="5905500"/>
            <a:ext cx="81613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</a:t>
            </a:r>
            <a:r>
              <a:rPr lang="zh-CN" altLang="en-US" sz="20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（27~29）:写这堂课给同学们留下的深刻印象，并补充交代人物身份。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539750" y="2205038"/>
            <a:ext cx="69119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懂得了“只要功夫深，铁杵磨成针”的道理，学会了热爱知识和持之以恒的精神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ldLvl="0" autoUpdateAnimBg="0"/>
      <p:bldP spid="16392" grpId="0" bldLvl="0" autoUpdateAnimBg="0"/>
      <p:bldP spid="16393" grpId="0" bldLvl="0" autoUpdateAnimBg="0"/>
      <p:bldP spid="16394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Group 2"/>
          <p:cNvGraphicFramePr>
            <a:graphicFrameLocks noGrp="1"/>
          </p:cNvGraphicFramePr>
          <p:nvPr/>
        </p:nvGraphicFramePr>
        <p:xfrm>
          <a:off x="250825" y="476250"/>
          <a:ext cx="8642350" cy="5503863"/>
        </p:xfrm>
        <a:graphic>
          <a:graphicData uri="http://schemas.openxmlformats.org/drawingml/2006/table">
            <a:tbl>
              <a:tblPr/>
              <a:tblGrid>
                <a:gridCol w="4181475">
                  <a:extLst>
                    <a:ext uri="{9D8B030D-6E8A-4147-A177-3AD203B41FA5}">
                      <a16:colId xmlns:a16="http://schemas.microsoft.com/office/drawing/2014/main" val="594354913"/>
                    </a:ext>
                  </a:extLst>
                </a:gridCol>
                <a:gridCol w="4460875">
                  <a:extLst>
                    <a:ext uri="{9D8B030D-6E8A-4147-A177-3AD203B41FA5}">
                      <a16:colId xmlns:a16="http://schemas.microsoft.com/office/drawing/2014/main" val="31177906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教师表现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学生反应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679902"/>
                  </a:ext>
                </a:extLst>
              </a:tr>
              <a:tr h="4778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王老师挤进门，快速站到讲台上。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089971"/>
                  </a:ext>
                </a:extLst>
              </a:tr>
              <a:tr h="701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弯腰，摇头，挤眉，弄眼，一齐哄堂大笑。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405415"/>
                  </a:ext>
                </a:extLst>
              </a:tr>
              <a:tr h="701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王老师在黑板上反手画了一个圆和一个等边三角形。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087235"/>
                  </a:ext>
                </a:extLst>
              </a:tr>
              <a:tr h="7016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被镇住了，大气也不敢出，一个个睁大眼睛，屏息静听。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647637"/>
                  </a:ext>
                </a:extLst>
              </a:tr>
              <a:tr h="5873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王老师写出并介绍自己的绰号。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960151"/>
                  </a:ext>
                </a:extLst>
              </a:tr>
              <a:tr h="11398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同学们轮番走上讲台；人人都笑得满脸泪水，喉咙发肿。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5156352"/>
                  </a:ext>
                </a:extLst>
              </a:tr>
              <a:tr h="736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</a:rPr>
                        <a:t>王老师告诉大家学习的道理。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680034"/>
                  </a:ext>
                </a:extLst>
              </a:tr>
            </a:tbl>
          </a:graphicData>
        </a:graphic>
      </p:graphicFrame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4429125" y="1628775"/>
            <a:ext cx="26511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17440" name="Text Box 32"/>
          <p:cNvSpPr txBox="1">
            <a:spLocks noChangeArrowheads="1"/>
          </p:cNvSpPr>
          <p:nvPr/>
        </p:nvSpPr>
        <p:spPr bwMode="auto">
          <a:xfrm>
            <a:off x="4684713" y="1019175"/>
            <a:ext cx="34877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17441" name="Text Box 33"/>
          <p:cNvSpPr txBox="1">
            <a:spLocks noChangeArrowheads="1"/>
          </p:cNvSpPr>
          <p:nvPr/>
        </p:nvSpPr>
        <p:spPr bwMode="auto">
          <a:xfrm>
            <a:off x="4500563" y="981075"/>
            <a:ext cx="44592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FF0066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大吃一惊，更安静了。</a:t>
            </a: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323850" y="1557338"/>
            <a:ext cx="414020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66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王老师一言不发，哑笑了两分钟。</a:t>
            </a:r>
          </a:p>
        </p:txBody>
      </p:sp>
      <p:sp>
        <p:nvSpPr>
          <p:cNvPr id="17443" name="Text Box 35"/>
          <p:cNvSpPr txBox="1">
            <a:spLocks noChangeArrowheads="1"/>
          </p:cNvSpPr>
          <p:nvPr/>
        </p:nvSpPr>
        <p:spPr bwMode="auto">
          <a:xfrm>
            <a:off x="4716463" y="2205038"/>
            <a:ext cx="4013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rgbClr val="FF0066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惊讶。</a:t>
            </a:r>
          </a:p>
        </p:txBody>
      </p:sp>
      <p:sp>
        <p:nvSpPr>
          <p:cNvPr id="17444" name="Text Box 36"/>
          <p:cNvSpPr txBox="1">
            <a:spLocks noChangeArrowheads="1"/>
          </p:cNvSpPr>
          <p:nvPr/>
        </p:nvSpPr>
        <p:spPr bwMode="auto">
          <a:xfrm>
            <a:off x="468313" y="3070225"/>
            <a:ext cx="397986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66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王老师写出自己的大名。</a:t>
            </a:r>
          </a:p>
        </p:txBody>
      </p:sp>
      <p:sp>
        <p:nvSpPr>
          <p:cNvPr id="17445" name="Text Box 37"/>
          <p:cNvSpPr txBox="1">
            <a:spLocks noChangeArrowheads="1"/>
          </p:cNvSpPr>
          <p:nvPr/>
        </p:nvSpPr>
        <p:spPr bwMode="auto">
          <a:xfrm>
            <a:off x="4645025" y="3573463"/>
            <a:ext cx="390048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FF0066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全班男生、女生哄堂大笑。</a:t>
            </a:r>
          </a:p>
          <a:p>
            <a:endParaRPr lang="zh-CN" altLang="zh-CN">
              <a:solidFill>
                <a:srgbClr val="FF0066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46" name="Text Box 38"/>
          <p:cNvSpPr txBox="1">
            <a:spLocks noChangeArrowheads="1"/>
          </p:cNvSpPr>
          <p:nvPr/>
        </p:nvSpPr>
        <p:spPr bwMode="auto">
          <a:xfrm>
            <a:off x="323850" y="4292600"/>
            <a:ext cx="38481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66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王老师请大家上台画圆和等边三角形。</a:t>
            </a:r>
            <a:endParaRPr lang="zh-CN" altLang="zh-CN" sz="2400">
              <a:solidFill>
                <a:srgbClr val="6600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endParaRPr lang="zh-CN" altLang="zh-CN" sz="2400">
              <a:solidFill>
                <a:srgbClr val="6600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47" name="Text Box 39"/>
          <p:cNvSpPr txBox="1">
            <a:spLocks noChangeArrowheads="1"/>
          </p:cNvSpPr>
          <p:nvPr/>
        </p:nvSpPr>
        <p:spPr bwMode="auto">
          <a:xfrm>
            <a:off x="4486275" y="5362575"/>
            <a:ext cx="44069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FF0066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满教室鸦雀无声。</a:t>
            </a:r>
          </a:p>
          <a:p>
            <a:endParaRPr lang="zh-CN" altLang="zh-CN">
              <a:solidFill>
                <a:srgbClr val="FF0066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7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0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7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7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1" grpId="0" bldLvl="0" autoUpdateAnimBg="0"/>
      <p:bldP spid="17442" grpId="0" bldLvl="0" autoUpdateAnimBg="0"/>
      <p:bldP spid="17444" grpId="0" bldLvl="0" autoUpdateAnimBg="0"/>
      <p:bldP spid="17446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整体感知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808913" y="1416050"/>
            <a:ext cx="1539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8616950" y="5891213"/>
            <a:ext cx="3095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23850" y="1270000"/>
            <a:ext cx="842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3、王老师有哪些特别的地方？根据表格概括。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828675" y="2062163"/>
            <a:ext cx="5462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黑体" panose="02010609060101010101" pitchFamily="49" charset="-122"/>
              </a:rPr>
              <a:t>老师的行为特别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828675" y="2709863"/>
            <a:ext cx="4046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ea typeface="微软雅黑" panose="020B0503020204020204" pitchFamily="34" charset="-122"/>
              </a:rPr>
              <a:t>老师的自我介绍特别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900113" y="3357563"/>
            <a:ext cx="6089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ea typeface="微软雅黑" panose="020B0503020204020204" pitchFamily="34" charset="-122"/>
              </a:rPr>
              <a:t>老师第一节几何课教的内容特别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23850" y="3933825"/>
            <a:ext cx="8845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4、文中运用了哪些描写方法刻画王老师的与众不同？</a:t>
            </a:r>
            <a:endParaRPr lang="zh-CN" altLang="en-US" sz="2400" b="1"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755650" y="5013325"/>
            <a:ext cx="7113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ea typeface="微软雅黑" panose="020B0503020204020204" pitchFamily="34" charset="-122"/>
              </a:rPr>
              <a:t>外貌描写、神态描写、动作描写、语言描写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bldLvl="0" autoUpdateAnimBg="0"/>
      <p:bldP spid="18440" grpId="0" bldLvl="0" autoUpdateAnimBg="0"/>
      <p:bldP spid="18442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1"/>
          <p:cNvSpPr txBox="1">
            <a:spLocks noGrp="1" noChangeArrowheads="1"/>
          </p:cNvSpPr>
          <p:nvPr/>
        </p:nvSpPr>
        <p:spPr bwMode="auto">
          <a:xfrm>
            <a:off x="7924800" y="6400800"/>
            <a:ext cx="1066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1C6BA26-2BFB-47F7-B8F2-4E307D6A1DB4}" type="slidenum">
              <a:rPr lang="en-US" altLang="zh-CN"/>
              <a:pPr eaLnBrk="1" hangingPunct="1"/>
              <a:t>16</a:t>
            </a:fld>
            <a:endParaRPr lang="en-US" altLang="zh-CN"/>
          </a:p>
        </p:txBody>
      </p:sp>
      <p:pic>
        <p:nvPicPr>
          <p:cNvPr id="19459" name="Picture 3" descr="图片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5153025"/>
            <a:ext cx="705008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35150" y="188913"/>
            <a:ext cx="5210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探究人物形象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0163" y="4430713"/>
            <a:ext cx="9005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/>
              <a:t>    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07950" y="5518150"/>
            <a:ext cx="8558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外貌描写、动作描写，形象地写出了王老师矮胖但动作灵活的特点。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50825" y="909638"/>
            <a:ext cx="8713788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微软雅黑" panose="020B0503020204020204" pitchFamily="34" charset="-122"/>
              </a:rPr>
              <a:t> 在文中勾画出描写王老师的外貌、动作、语言、神态等描写的语句，并分析其表现了人物怎样的性格特点。以下面句式说话。</a:t>
            </a:r>
          </a:p>
          <a:p>
            <a:endParaRPr lang="zh-CN" altLang="en-US" sz="2400" b="1"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157163" y="2370138"/>
            <a:ext cx="88788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468313" y="4076700"/>
            <a:ext cx="7885112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1、须臾，一个方头大耳、矮胖结实的中年人夹着一本厚书和一个大圆规、一个大三角板挤进门，眨眼工夫就站到了讲台上。</a:t>
            </a:r>
          </a:p>
          <a:p>
            <a:endParaRPr lang="zh-CN" altLang="en-US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323850" y="2492375"/>
            <a:ext cx="8820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———————，这是——描写，我从中读出了王老师——的特点。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 autoUpdateAnimBg="0"/>
      <p:bldP spid="19465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17475"/>
            <a:ext cx="8208963" cy="18002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</a:rPr>
              <a:t>2、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那矮胖老师一句话不说，像一尊笑面佛一样，只是站在讲台上哑笑。眉梢、眼角、鼻孔、嘴巴、耳朵，可以说，他脸上的每一个器官，每一条皱纹，甚至每一根头发都在微笑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!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25438" y="2079625"/>
            <a:ext cx="9072562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a typeface="微软雅黑" panose="020B0503020204020204" pitchFamily="34" charset="-122"/>
              </a:rPr>
              <a:t>神态描写，生动传神地写出了王老师爱笑，平易近人的性格特点。</a:t>
            </a:r>
          </a:p>
          <a:p>
            <a:endParaRPr lang="zh-CN" altLang="en-US" b="1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15900" y="2992438"/>
            <a:ext cx="89646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3、</a:t>
            </a:r>
            <a:r>
              <a:rPr lang="zh-CN" altLang="en-US" sz="24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他突然面向课堂，反手在背后的黑板上徒手画了一个篮球大的圆，紧接着，又反手画了一个等边三角形。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36550" y="4395788"/>
            <a:ext cx="85566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57175" y="4475163"/>
            <a:ext cx="88519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动作描写，王老师把他的绝技“徒手画圆”“反手画等边三角形”展示给大家，这是王老师的教学艺术。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 autoUpdateAnimBg="0"/>
      <p:bldP spid="20483" grpId="0" bldLvl="0" autoUpdateAnimBg="0"/>
      <p:bldP spid="20484" grpId="0" bldLvl="0" autoUpdateAnimBg="0"/>
      <p:bldP spid="20484" grpId="1" bldLvl="0" autoUpdateAnimBg="0"/>
      <p:bldP spid="20486" grpId="0" bldLvl="0" autoUpdateAnimBg="0"/>
      <p:bldP spid="20486" grpId="1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1"/>
          <p:cNvSpPr txBox="1">
            <a:spLocks noGrp="1" noChangeArrowheads="1"/>
          </p:cNvSpPr>
          <p:nvPr/>
        </p:nvSpPr>
        <p:spPr bwMode="auto">
          <a:xfrm>
            <a:off x="7924800" y="6400800"/>
            <a:ext cx="1066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0F197B4-5FC9-4BF0-AD50-C48696088F07}" type="slidenum">
              <a:rPr lang="en-US" altLang="zh-CN"/>
              <a:pPr eaLnBrk="1" hangingPunct="1"/>
              <a:t>18</a:t>
            </a:fld>
            <a:endParaRPr lang="en-US" altLang="zh-CN"/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-36513" y="117475"/>
            <a:ext cx="9212263" cy="44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/>
          </a:p>
          <a:p>
            <a:pPr eaLnBrk="1" hangingPunct="1">
              <a:lnSpc>
                <a:spcPct val="150000"/>
              </a:lnSpc>
            </a:pPr>
            <a:endParaRPr lang="zh-CN" altLang="en-US" sz="2800" b="1">
              <a:solidFill>
                <a:srgbClr val="FF0000"/>
              </a:solidFill>
              <a:ea typeface="楷体_GB2312" pitchFamily="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4、王老师却毫不理会满教室的笑声，继续用他那金属般的声音说：“这就是那些老同学给我取的绰号。天哪，本人太喜欢这美妙的绰号了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可惜，从来没有一位同学当面喊我‘王几何’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ea typeface="微软雅黑" panose="020B0503020204020204" pitchFamily="34" charset="-122"/>
              </a:rPr>
              <a:t>   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ea typeface="微软雅黑" panose="020B0503020204020204" pitchFamily="34" charset="-122"/>
              </a:rPr>
              <a:t>       语言描写，王老师的语言幽默风趣，非常吸引学生。从而侧面烘托了王老师的教学艺术之高。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61938" y="317500"/>
            <a:ext cx="84153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ea typeface="微软雅黑" panose="020B0503020204020204" pitchFamily="34" charset="-122"/>
              </a:rPr>
              <a:t>王老师是一个怎样的老师？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850" y="1773238"/>
            <a:ext cx="2019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①风趣幽默；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76225" y="2476500"/>
            <a:ext cx="53038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②热爱自己的教师职业，热爱学生；</a:t>
            </a:r>
          </a:p>
          <a:p>
            <a:endParaRPr lang="zh-CN" altLang="en-US" sz="2400" b="1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23850" y="3141663"/>
            <a:ext cx="593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③与学生关系融洽并受学生爱戴；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50825" y="3789363"/>
            <a:ext cx="7772400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④熟悉学生心理，善于激发学生兴趣，懂得教育艺术，充满教育智慧的好老师。 </a:t>
            </a:r>
          </a:p>
          <a:p>
            <a:endParaRPr lang="zh-CN" altLang="en-US" sz="3200" b="1">
              <a:solidFill>
                <a:srgbClr val="FF00FF"/>
              </a:solidFill>
              <a:ea typeface="黑体" panose="02010609060101010101" pitchFamily="49" charset="-122"/>
            </a:endParaRPr>
          </a:p>
          <a:p>
            <a:endParaRPr lang="zh-CN" altLang="en-US" sz="3200" b="1">
              <a:solidFill>
                <a:srgbClr val="FF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852738"/>
            <a:ext cx="7772400" cy="1470025"/>
          </a:xfrm>
        </p:spPr>
        <p:txBody>
          <a:bodyPr anchor="ctr"/>
          <a:lstStyle/>
          <a:p>
            <a:pPr algn="r"/>
            <a:endParaRPr lang="zh-CN" altLang="zh-CN" sz="320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35375" y="6021388"/>
            <a:ext cx="4105275" cy="836612"/>
          </a:xfrm>
        </p:spPr>
        <p:txBody>
          <a:bodyPr/>
          <a:lstStyle/>
          <a:p>
            <a:r>
              <a:rPr lang="zh-CN" altLang="en-US" sz="3600" b="1">
                <a:solidFill>
                  <a:srgbClr val="FF0066"/>
                </a:solidFill>
              </a:rPr>
              <a:t>及时雨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258888" y="6092825"/>
            <a:ext cx="13684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66"/>
                </a:solidFill>
                <a:ea typeface="微软雅黑" panose="020B0503020204020204" pitchFamily="34" charset="-122"/>
              </a:rPr>
              <a:t>宋江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zh-CN"/>
              <a:t>思考点评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zh-CN" altLang="en-US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/>
              <a:t>    作者是怎样描写王老师的？你觉得哪些地方可以借鉴？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      </a:t>
            </a:r>
            <a:r>
              <a:rPr lang="zh-CN" altLang="en-US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作者从不同角度描写王老师，抓住了王老师的外貌、神态、动作、语言特点进行了生动的细节描写。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拓展延伸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zh-CN" altLang="en-US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/>
              <a:t>   </a:t>
            </a:r>
            <a:endParaRPr lang="zh-CN" altLang="en-US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01625" y="1760538"/>
            <a:ext cx="8086725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    </a:t>
            </a:r>
            <a:r>
              <a:rPr lang="zh-CN" altLang="en-US" b="1"/>
              <a:t> </a:t>
            </a:r>
            <a:r>
              <a:rPr lang="zh-CN" altLang="en-US" b="1">
                <a:solidFill>
                  <a:srgbClr val="6600FF"/>
                </a:solidFill>
              </a:rPr>
              <a:t> </a:t>
            </a:r>
            <a:r>
              <a:rPr lang="zh-CN" altLang="en-US" sz="24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抓住特征，通过外貌突出了人物的特征。例如“一个方头大耳、矮胖结实的中年人夹着一本厚书和一个大圆规、一个大三角板挤进门，眨眼功夫就站到了讲台上。”这句话写出了王老师虽然胖但动作很敏捷的特点。</a:t>
            </a:r>
          </a:p>
          <a:p>
            <a:r>
              <a:rPr lang="zh-CN" altLang="en-US" sz="24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</a:p>
          <a:p>
            <a:r>
              <a:rPr lang="zh-CN" altLang="en-US" sz="24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请你选择一个熟悉的人物，用简洁的语言刻画他的外貌，突出他的特点。（100字左右）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课堂小结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zh-CN" altLang="en-US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/>
              <a:t>   </a:t>
            </a:r>
            <a:endParaRPr lang="zh-CN" altLang="en-US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23850" y="2492375"/>
            <a:ext cx="8105775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 文章通过</a:t>
            </a: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、           、         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语言描写等 描写方法，刻画了一</a:t>
            </a: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</a:rPr>
              <a:t>位               </a:t>
            </a:r>
            <a:r>
              <a:rPr lang="zh-CN" altLang="en-US" sz="3200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业务水平高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的几何老师形象，同时表达了作者对王老师的 </a:t>
            </a: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 之情。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987675" y="2492375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u="sng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外貌描写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716463" y="2492375"/>
            <a:ext cx="1552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u="sng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神态描写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372225" y="2492375"/>
            <a:ext cx="1471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6600FF"/>
                </a:solidFill>
                <a:ea typeface="微软雅黑" panose="020B0503020204020204" pitchFamily="34" charset="-122"/>
              </a:rPr>
              <a:t>动作描写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6372225" y="3070225"/>
            <a:ext cx="1412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FF"/>
                </a:solidFill>
                <a:ea typeface="微软雅黑" panose="020B0503020204020204" pitchFamily="34" charset="-122"/>
              </a:rPr>
              <a:t>风趣幽默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2987675" y="4005263"/>
            <a:ext cx="2041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6600FF"/>
                </a:solidFill>
                <a:ea typeface="微软雅黑" panose="020B0503020204020204" pitchFamily="34" charset="-122"/>
              </a:rPr>
              <a:t>敬佩、怀念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 autoUpdateAnimBg="0"/>
      <p:bldP spid="25606" grpId="0" bldLvl="0" autoUpdateAnimBg="0"/>
      <p:bldP spid="25607" grpId="0" bldLvl="0" autoUpdateAnimBg="0"/>
      <p:bldP spid="25608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作业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zh-CN" altLang="en-US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/>
              <a:t>   </a:t>
            </a:r>
            <a:endParaRPr lang="zh-CN" altLang="en-US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611188" y="2205038"/>
            <a:ext cx="7632700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1、整理第9课笔记（作者、字词、词语释意、中心）。</a:t>
            </a:r>
          </a:p>
          <a:p>
            <a:r>
              <a:rPr lang="zh-CN" altLang="en-US" sz="28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2、预习第10课（孔子简介、《论语》相关知识、课文前四章抄一）。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24300" y="188913"/>
            <a:ext cx="4835525" cy="849312"/>
          </a:xfrm>
        </p:spPr>
        <p:txBody>
          <a:bodyPr/>
          <a:lstStyle/>
          <a:p>
            <a:r>
              <a:rPr lang="zh-CN" altLang="zh-CN" sz="3600">
                <a:solidFill>
                  <a:srgbClr val="FF0066"/>
                </a:solidFill>
              </a:rPr>
              <a:t>黑旋风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187450" y="404813"/>
            <a:ext cx="1152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66"/>
                </a:solidFill>
                <a:ea typeface="微软雅黑" panose="020B0503020204020204" pitchFamily="34" charset="-122"/>
              </a:rPr>
              <a:t>李逵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0"/>
            <a:ext cx="7524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704850" y="404813"/>
            <a:ext cx="733425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微软雅黑" panose="020B0503020204020204" pitchFamily="34" charset="-122"/>
              </a:rPr>
              <a:t>智多星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49275" y="3059113"/>
            <a:ext cx="3476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66"/>
                </a:solidFill>
                <a:ea typeface="微软雅黑" panose="020B0503020204020204" pitchFamily="34" charset="-122"/>
              </a:rPr>
              <a:t>吴用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635375" y="276225"/>
            <a:ext cx="5051425" cy="849313"/>
          </a:xfrm>
        </p:spPr>
        <p:txBody>
          <a:bodyPr/>
          <a:lstStyle/>
          <a:p>
            <a:r>
              <a:rPr lang="zh-CN" altLang="zh-CN">
                <a:solidFill>
                  <a:srgbClr val="FF0066"/>
                </a:solidFill>
              </a:rPr>
              <a:t>花和尚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>
            <p:ph type="body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7"/>
          <a:stretch/>
        </p:blipFill>
        <p:spPr>
          <a:xfrm>
            <a:off x="0" y="1196975"/>
            <a:ext cx="9144000" cy="5328369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051050" y="404813"/>
            <a:ext cx="15128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66"/>
                </a:solidFill>
                <a:ea typeface="微软雅黑" panose="020B0503020204020204" pitchFamily="34" charset="-122"/>
              </a:rPr>
              <a:t>鲁智深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>
            <p:ph type="ctrTitle" idx="4294967295"/>
          </p:nvPr>
        </p:nvSpPr>
        <p:spPr>
          <a:xfrm>
            <a:off x="152400" y="1447800"/>
            <a:ext cx="5867400" cy="1470025"/>
          </a:xfrm>
        </p:spPr>
        <p:txBody>
          <a:bodyPr/>
          <a:lstStyle/>
          <a:p>
            <a:r>
              <a:rPr lang="en-US" altLang="zh-CN"/>
              <a:t>..</a:t>
            </a:r>
          </a:p>
        </p:txBody>
      </p:sp>
      <p:sp>
        <p:nvSpPr>
          <p:cNvPr id="9219" name="WordArt 3"/>
          <p:cNvSpPr>
            <a:spLocks noChangeArrowheads="1" noChangeShapeType="1"/>
          </p:cNvSpPr>
          <p:nvPr/>
        </p:nvSpPr>
        <p:spPr bwMode="auto">
          <a:xfrm>
            <a:off x="-180975" y="0"/>
            <a:ext cx="4248150" cy="3816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王几何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653088" y="5157788"/>
            <a:ext cx="29845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50825" y="4508500"/>
            <a:ext cx="2089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>
                <a:solidFill>
                  <a:schemeClr val="accent2"/>
                </a:solidFill>
                <a:ea typeface="华文行楷" panose="02010800040101010101" pitchFamily="2" charset="-122"/>
              </a:rPr>
              <a:t>马及时</a:t>
            </a:r>
          </a:p>
        </p:txBody>
      </p:sp>
      <p:pic>
        <p:nvPicPr>
          <p:cNvPr id="9222" name="Picture 4" descr="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549275"/>
            <a:ext cx="4932362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75" y="188913"/>
            <a:ext cx="4679950" cy="863600"/>
          </a:xfrm>
        </p:spPr>
        <p:txBody>
          <a:bodyPr/>
          <a:lstStyle/>
          <a:p>
            <a:pPr algn="l"/>
            <a:r>
              <a:rPr lang="zh-CN" altLang="en-US" sz="2800"/>
              <a:t>                       </a:t>
            </a:r>
            <a:r>
              <a:rPr lang="en-US" altLang="zh-CN" sz="2800"/>
              <a:t>【</a:t>
            </a:r>
            <a:r>
              <a:rPr lang="zh-CN" altLang="en-US" sz="2800"/>
              <a:t>学习目标</a:t>
            </a:r>
            <a:r>
              <a:rPr lang="en-US" altLang="zh-CN" sz="2800"/>
              <a:t>】</a:t>
            </a:r>
            <a:br>
              <a:rPr lang="en-US" altLang="zh-CN" sz="2800"/>
            </a:br>
            <a:endParaRPr lang="zh-CN" altLang="en-US" sz="280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125538"/>
            <a:ext cx="7705725" cy="5183187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zh-CN" altLang="en-US" b="1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b="1"/>
              <a:t> </a:t>
            </a:r>
            <a:r>
              <a:rPr lang="en-US" altLang="zh-CN" b="1"/>
              <a:t>1. </a:t>
            </a:r>
            <a:r>
              <a:rPr lang="zh-CN" altLang="en-US" b="1"/>
              <a:t>默读课文，掌握文中重点字词，理解课文内容。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b="1"/>
              <a:t> </a:t>
            </a:r>
            <a:r>
              <a:rPr lang="en-US" altLang="zh-CN" b="1"/>
              <a:t>2.</a:t>
            </a:r>
            <a:r>
              <a:rPr lang="zh-CN" altLang="en-US" b="1"/>
              <a:t>学习从外貌、神态、语言、动作等不同方面刻画人物形象的方法。</a:t>
            </a:r>
          </a:p>
        </p:txBody>
      </p:sp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u=2694183184,2995877898&amp;fm=23&amp;gp=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485900"/>
            <a:ext cx="3706813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认识作者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156075" y="1679575"/>
            <a:ext cx="4592638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马及时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,1946年出生。笔名小非，四川都江堰人。著有</a:t>
            </a:r>
            <a:r>
              <a:rPr lang="zh-CN" altLang="en-US" sz="40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散文诗集《最后一片树叶》，诗集《泥土与爱情》《树杈上的月亮》《中国孩子》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检查预习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836738" y="1485900"/>
            <a:ext cx="26670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zh-CN" sz="3200" b="1">
                <a:ea typeface="微软雅黑" panose="020B0503020204020204" pitchFamily="34" charset="-122"/>
              </a:rPr>
              <a:t>须</a:t>
            </a:r>
            <a:r>
              <a:rPr lang="zh-CN" altLang="zh-CN" sz="3200" b="1">
                <a:solidFill>
                  <a:srgbClr val="FF00FF"/>
                </a:solidFill>
                <a:ea typeface="微软雅黑" panose="020B0503020204020204" pitchFamily="34" charset="-122"/>
              </a:rPr>
              <a:t>臾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zh-CN" sz="3200" b="1">
                <a:ea typeface="微软雅黑" panose="020B0503020204020204" pitchFamily="34" charset="-122"/>
              </a:rPr>
              <a:t>斜</a:t>
            </a:r>
            <a:r>
              <a:rPr lang="zh-CN" altLang="zh-CN" sz="3200" b="1">
                <a:solidFill>
                  <a:srgbClr val="FF00FF"/>
                </a:solidFill>
                <a:ea typeface="微软雅黑" panose="020B0503020204020204" pitchFamily="34" charset="-122"/>
              </a:rPr>
              <a:t>翘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zh-CN" sz="3200" b="1">
                <a:solidFill>
                  <a:srgbClr val="FF00FF"/>
                </a:solidFill>
                <a:ea typeface="微软雅黑" panose="020B0503020204020204" pitchFamily="34" charset="-122"/>
              </a:rPr>
              <a:t>屏</a:t>
            </a:r>
            <a:r>
              <a:rPr lang="zh-CN" altLang="zh-CN" sz="3200" b="1">
                <a:ea typeface="微软雅黑" panose="020B0503020204020204" pitchFamily="34" charset="-122"/>
              </a:rPr>
              <a:t>息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zh-CN" sz="3200" b="1">
                <a:solidFill>
                  <a:srgbClr val="FF00FF"/>
                </a:solidFill>
                <a:ea typeface="微软雅黑" panose="020B0503020204020204" pitchFamily="34" charset="-122"/>
              </a:rPr>
              <a:t>绰</a:t>
            </a:r>
            <a:r>
              <a:rPr lang="zh-CN" altLang="zh-CN" sz="3200" b="1">
                <a:ea typeface="微软雅黑" panose="020B0503020204020204" pitchFamily="34" charset="-122"/>
              </a:rPr>
              <a:t>号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zh-CN" sz="3200" b="1">
                <a:ea typeface="微软雅黑" panose="020B0503020204020204" pitchFamily="34" charset="-122"/>
              </a:rPr>
              <a:t>叛</a:t>
            </a:r>
            <a:r>
              <a:rPr lang="zh-CN" altLang="zh-CN" sz="3200" b="1">
                <a:solidFill>
                  <a:srgbClr val="FF00FF"/>
                </a:solidFill>
                <a:ea typeface="微软雅黑" panose="020B0503020204020204" pitchFamily="34" charset="-122"/>
              </a:rPr>
              <a:t>逆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zh-CN" sz="3200" b="1">
                <a:ea typeface="微软雅黑" panose="020B0503020204020204" pitchFamily="34" charset="-122"/>
              </a:rPr>
              <a:t>持之以</a:t>
            </a:r>
            <a:r>
              <a:rPr lang="zh-CN" altLang="zh-CN" sz="3200" b="1">
                <a:solidFill>
                  <a:srgbClr val="FF00FF"/>
                </a:solidFill>
                <a:ea typeface="微软雅黑" panose="020B0503020204020204" pitchFamily="34" charset="-122"/>
              </a:rPr>
              <a:t>恒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zh-CN" sz="3200" b="1">
                <a:solidFill>
                  <a:srgbClr val="FF00FF"/>
                </a:solidFill>
                <a:ea typeface="微软雅黑" panose="020B0503020204020204" pitchFamily="34" charset="-122"/>
              </a:rPr>
              <a:t>嘈</a:t>
            </a:r>
            <a:r>
              <a:rPr lang="zh-CN" altLang="zh-CN" sz="3200" b="1">
                <a:ea typeface="微软雅黑" panose="020B0503020204020204" pitchFamily="34" charset="-122"/>
              </a:rPr>
              <a:t>杂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zh-CN" sz="3200" b="1">
                <a:solidFill>
                  <a:srgbClr val="FF00FF"/>
                </a:solidFill>
                <a:ea typeface="微软雅黑" panose="020B0503020204020204" pitchFamily="34" charset="-122"/>
              </a:rPr>
              <a:t>铭</a:t>
            </a:r>
            <a:r>
              <a:rPr lang="zh-CN" altLang="zh-CN" sz="3200" b="1">
                <a:ea typeface="微软雅黑" panose="020B0503020204020204" pitchFamily="34" charset="-122"/>
              </a:rPr>
              <a:t>记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645025" y="1412875"/>
            <a:ext cx="21336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微软雅黑" panose="020B0503020204020204" pitchFamily="34" charset="-122"/>
              </a:rPr>
              <a:t>yú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微软雅黑" panose="020B0503020204020204" pitchFamily="34" charset="-122"/>
              </a:rPr>
              <a:t>qiào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微软雅黑" panose="020B0503020204020204" pitchFamily="34" charset="-122"/>
              </a:rPr>
              <a:t>bǐng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微软雅黑" panose="020B0503020204020204" pitchFamily="34" charset="-122"/>
              </a:rPr>
              <a:t>chuò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微软雅黑" panose="020B0503020204020204" pitchFamily="34" charset="-122"/>
              </a:rPr>
              <a:t>nì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微软雅黑" panose="020B0503020204020204" pitchFamily="34" charset="-122"/>
              </a:rPr>
              <a:t>héng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微软雅黑" panose="020B0503020204020204" pitchFamily="34" charset="-122"/>
              </a:rPr>
              <a:t>cáo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  <a:ea typeface="微软雅黑" panose="020B0503020204020204" pitchFamily="34" charset="-122"/>
              </a:rPr>
              <a:t>míng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uild="p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风口浪尖处">
  <a:themeElements>
    <a:clrScheme name="风口浪尖处 13">
      <a:dk1>
        <a:srgbClr val="000066"/>
      </a:dk1>
      <a:lt1>
        <a:srgbClr val="0278DA"/>
      </a:lt1>
      <a:dk2>
        <a:srgbClr val="FFFFFF"/>
      </a:dk2>
      <a:lt2>
        <a:srgbClr val="99CCFF"/>
      </a:lt2>
      <a:accent1>
        <a:srgbClr val="00CC00"/>
      </a:accent1>
      <a:accent2>
        <a:srgbClr val="CC00CC"/>
      </a:accent2>
      <a:accent3>
        <a:srgbClr val="AABEEA"/>
      </a:accent3>
      <a:accent4>
        <a:srgbClr val="000056"/>
      </a:accent4>
      <a:accent5>
        <a:srgbClr val="AAE2AA"/>
      </a:accent5>
      <a:accent6>
        <a:srgbClr val="B900B9"/>
      </a:accent6>
      <a:hlink>
        <a:srgbClr val="3366FF"/>
      </a:hlink>
      <a:folHlink>
        <a:srgbClr val="FF6600"/>
      </a:folHlink>
    </a:clrScheme>
    <a:fontScheme name="风口浪尖处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风口浪尖处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风口浪尖处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风口浪尖处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风口浪尖处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风口浪尖处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风口浪尖处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风口浪尖处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风口浪尖处 8">
        <a:dk1>
          <a:srgbClr val="000000"/>
        </a:dk1>
        <a:lt1>
          <a:srgbClr val="FFFFFF"/>
        </a:lt1>
        <a:dk2>
          <a:srgbClr val="FFCC00"/>
        </a:dk2>
        <a:lt2>
          <a:srgbClr val="000000"/>
        </a:lt2>
        <a:accent1>
          <a:srgbClr val="339933"/>
        </a:accent1>
        <a:accent2>
          <a:srgbClr val="800000"/>
        </a:accent2>
        <a:accent3>
          <a:srgbClr val="FFFFFF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风口浪尖处 9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339933"/>
        </a:accent1>
        <a:accent2>
          <a:srgbClr val="800000"/>
        </a:accent2>
        <a:accent3>
          <a:srgbClr val="AAAAB8"/>
        </a:accent3>
        <a:accent4>
          <a:srgbClr val="DADADA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风口浪尖处 10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CC00"/>
        </a:accent1>
        <a:accent2>
          <a:srgbClr val="CC00CC"/>
        </a:accent2>
        <a:accent3>
          <a:srgbClr val="AAAAB8"/>
        </a:accent3>
        <a:accent4>
          <a:srgbClr val="DADADA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风口浪尖处 11">
        <a:dk1>
          <a:srgbClr val="000000"/>
        </a:dk1>
        <a:lt1>
          <a:srgbClr val="FFFFFF"/>
        </a:lt1>
        <a:dk2>
          <a:srgbClr val="013E71"/>
        </a:dk2>
        <a:lt2>
          <a:srgbClr val="FFCC00"/>
        </a:lt2>
        <a:accent1>
          <a:srgbClr val="00CC00"/>
        </a:accent1>
        <a:accent2>
          <a:srgbClr val="CC00CC"/>
        </a:accent2>
        <a:accent3>
          <a:srgbClr val="AAAFBB"/>
        </a:accent3>
        <a:accent4>
          <a:srgbClr val="DADADA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风口浪尖处 12">
        <a:dk1>
          <a:srgbClr val="000000"/>
        </a:dk1>
        <a:lt1>
          <a:srgbClr val="FFFFFF"/>
        </a:lt1>
        <a:dk2>
          <a:srgbClr val="0278DA"/>
        </a:dk2>
        <a:lt2>
          <a:srgbClr val="FFCC00"/>
        </a:lt2>
        <a:accent1>
          <a:srgbClr val="00CC00"/>
        </a:accent1>
        <a:accent2>
          <a:srgbClr val="CC00CC"/>
        </a:accent2>
        <a:accent3>
          <a:srgbClr val="AABEEA"/>
        </a:accent3>
        <a:accent4>
          <a:srgbClr val="DADADA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风口浪尖处 13">
        <a:dk1>
          <a:srgbClr val="000066"/>
        </a:dk1>
        <a:lt1>
          <a:srgbClr val="0278DA"/>
        </a:lt1>
        <a:dk2>
          <a:srgbClr val="FFFFFF"/>
        </a:dk2>
        <a:lt2>
          <a:srgbClr val="99CCFF"/>
        </a:lt2>
        <a:accent1>
          <a:srgbClr val="00CC00"/>
        </a:accent1>
        <a:accent2>
          <a:srgbClr val="CC00CC"/>
        </a:accent2>
        <a:accent3>
          <a:srgbClr val="AABEEA"/>
        </a:accent3>
        <a:accent4>
          <a:srgbClr val="000056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风口浪尖处 14">
        <a:dk1>
          <a:srgbClr val="000066"/>
        </a:dk1>
        <a:lt1>
          <a:srgbClr val="014985"/>
        </a:lt1>
        <a:dk2>
          <a:srgbClr val="FFFFFF"/>
        </a:dk2>
        <a:lt2>
          <a:srgbClr val="99CCFF"/>
        </a:lt2>
        <a:accent1>
          <a:srgbClr val="00CC00"/>
        </a:accent1>
        <a:accent2>
          <a:srgbClr val="CC00CC"/>
        </a:accent2>
        <a:accent3>
          <a:srgbClr val="AAB1C2"/>
        </a:accent3>
        <a:accent4>
          <a:srgbClr val="000056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风口浪尖处 15">
        <a:dk1>
          <a:srgbClr val="000066"/>
        </a:dk1>
        <a:lt1>
          <a:srgbClr val="DDDDDD"/>
        </a:lt1>
        <a:dk2>
          <a:srgbClr val="FFFFFF"/>
        </a:dk2>
        <a:lt2>
          <a:srgbClr val="99CCFF"/>
        </a:lt2>
        <a:accent1>
          <a:srgbClr val="00CC00"/>
        </a:accent1>
        <a:accent2>
          <a:srgbClr val="CC00CC"/>
        </a:accent2>
        <a:accent3>
          <a:srgbClr val="EBEBEB"/>
        </a:accent3>
        <a:accent4>
          <a:srgbClr val="000056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风口浪尖处 16">
        <a:dk1>
          <a:srgbClr val="000066"/>
        </a:dk1>
        <a:lt1>
          <a:srgbClr val="DDDDDD"/>
        </a:lt1>
        <a:dk2>
          <a:srgbClr val="FFFFFF"/>
        </a:dk2>
        <a:lt2>
          <a:srgbClr val="99CCFF"/>
        </a:lt2>
        <a:accent1>
          <a:srgbClr val="CC3300"/>
        </a:accent1>
        <a:accent2>
          <a:srgbClr val="969696"/>
        </a:accent2>
        <a:accent3>
          <a:srgbClr val="EBEBEB"/>
        </a:accent3>
        <a:accent4>
          <a:srgbClr val="000056"/>
        </a:accent4>
        <a:accent5>
          <a:srgbClr val="E2ADAA"/>
        </a:accent5>
        <a:accent6>
          <a:srgbClr val="878787"/>
        </a:accent6>
        <a:hlink>
          <a:srgbClr val="009900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1282</Words>
  <Characters>0</Characters>
  <Application>Microsoft Office PowerPoint</Application>
  <DocSecurity>0</DocSecurity>
  <PresentationFormat>全屏显示(4:3)</PresentationFormat>
  <Lines>0</Lines>
  <Paragraphs>151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  <vt:variant>
        <vt:lpstr>自定义放映</vt:lpstr>
      </vt:variant>
      <vt:variant>
        <vt:i4>1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黑体</vt:lpstr>
      <vt:lpstr>华文楷体</vt:lpstr>
      <vt:lpstr>华文行楷</vt:lpstr>
      <vt:lpstr>楷体_GB2312</vt:lpstr>
      <vt:lpstr>新宋体</vt:lpstr>
      <vt:lpstr>Times New Roman</vt:lpstr>
      <vt:lpstr>默认设计模板</vt:lpstr>
      <vt:lpstr>风口浪尖处</vt:lpstr>
      <vt:lpstr>PowerPoint 演示文稿</vt:lpstr>
      <vt:lpstr>PowerPoint 演示文稿</vt:lpstr>
      <vt:lpstr>黑旋风</vt:lpstr>
      <vt:lpstr>PowerPoint 演示文稿</vt:lpstr>
      <vt:lpstr>花和尚</vt:lpstr>
      <vt:lpstr>..</vt:lpstr>
      <vt:lpstr>                       【学习目标】 </vt:lpstr>
      <vt:lpstr>认识作者</vt:lpstr>
      <vt:lpstr>检查预习</vt:lpstr>
      <vt:lpstr>PowerPoint 演示文稿</vt:lpstr>
      <vt:lpstr>PowerPoint 演示文稿</vt:lpstr>
      <vt:lpstr>PowerPoint 演示文稿</vt:lpstr>
      <vt:lpstr>整体感知</vt:lpstr>
      <vt:lpstr>PowerPoint 演示文稿</vt:lpstr>
      <vt:lpstr>整体感知</vt:lpstr>
      <vt:lpstr>PowerPoint 演示文稿</vt:lpstr>
      <vt:lpstr>PowerPoint 演示文稿</vt:lpstr>
      <vt:lpstr>PowerPoint 演示文稿</vt:lpstr>
      <vt:lpstr>PowerPoint 演示文稿</vt:lpstr>
      <vt:lpstr>思考点评</vt:lpstr>
      <vt:lpstr>拓展延伸</vt:lpstr>
      <vt:lpstr>课堂小结</vt:lpstr>
      <vt:lpstr>作业</vt:lpstr>
      <vt:lpstr>自定义放映 1</vt:lpstr>
    </vt:vector>
  </TitlesOfParts>
  <Manager/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..</dc:title>
  <dc:subject/>
  <dc:creator>Administrator</dc:creator>
  <cp:keywords/>
  <dc:description/>
  <cp:lastModifiedBy>微软中国</cp:lastModifiedBy>
  <cp:revision>9</cp:revision>
  <dcterms:created xsi:type="dcterms:W3CDTF">2010-10-28T16:01:27Z</dcterms:created>
  <dcterms:modified xsi:type="dcterms:W3CDTF">2017-07-11T06:10:57Z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2052-9.1.0.5113</vt:lpwstr>
  </property>
</Properties>
</file>