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411" r:id="rId3"/>
    <p:sldId id="412" r:id="rId4"/>
    <p:sldId id="407" r:id="rId5"/>
    <p:sldId id="409" r:id="rId6"/>
    <p:sldId id="338" r:id="rId7"/>
    <p:sldId id="413" r:id="rId8"/>
    <p:sldId id="349" r:id="rId9"/>
    <p:sldId id="368" r:id="rId10"/>
    <p:sldId id="340" r:id="rId11"/>
    <p:sldId id="337" r:id="rId12"/>
    <p:sldId id="449" r:id="rId13"/>
    <p:sldId id="363" r:id="rId14"/>
    <p:sldId id="367" r:id="rId15"/>
    <p:sldId id="373" r:id="rId16"/>
    <p:sldId id="371" r:id="rId17"/>
    <p:sldId id="370" r:id="rId18"/>
    <p:sldId id="450" r:id="rId19"/>
    <p:sldId id="399" r:id="rId20"/>
    <p:sldId id="438" r:id="rId21"/>
    <p:sldId id="421" r:id="rId22"/>
    <p:sldId id="439" r:id="rId23"/>
    <p:sldId id="436" r:id="rId24"/>
    <p:sldId id="435" r:id="rId25"/>
    <p:sldId id="440" r:id="rId26"/>
    <p:sldId id="432" r:id="rId27"/>
    <p:sldId id="443" r:id="rId28"/>
    <p:sldId id="433" r:id="rId29"/>
    <p:sldId id="414" r:id="rId30"/>
    <p:sldId id="446" r:id="rId31"/>
    <p:sldId id="415" r:id="rId32"/>
    <p:sldId id="447" r:id="rId33"/>
    <p:sldId id="416" r:id="rId34"/>
    <p:sldId id="417" r:id="rId35"/>
    <p:sldId id="418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4620" autoAdjust="0"/>
  </p:normalViewPr>
  <p:slideViewPr>
    <p:cSldViewPr snapToGrid="0">
      <p:cViewPr varScale="1">
        <p:scale>
          <a:sx n="41" d="100"/>
          <a:sy n="41" d="100"/>
        </p:scale>
        <p:origin x="-75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3E2FDC-941F-43F3-90AB-9F37A59F0E6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9E1A5-8FBE-4D9F-806E-856890FF2C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34F9F2-4067-43C5-BE3A-91F2D18EA3B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2018/3/20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39532;&#19968;&#28085;%20-%20&#27809;&#26377;&#20849;&#20135;&#20826;&#23601;&#27809;&#26377;&#26032;&#20013;&#22269;.mp3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p.iask.com/showzsou.php?n=6&amp;keyword=%CF%E3%B8%DB%BB%D8%B9%E9&amp;page=&amp;total=616&amp;sinatotal=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://p.iask.com/showzsou.php?n=4&amp;keyword=%CF%E3%B8%DB%BB%D8%B9%E9&amp;page=&amp;total=616&amp;sinatotal=0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28800" y="2728687"/>
            <a:ext cx="24819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第四单元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08151" y="1864142"/>
            <a:ext cx="4531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课 新文化运动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1714" y="2714172"/>
            <a:ext cx="4455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13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课 五四运动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65940" y="3535518"/>
            <a:ext cx="6402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14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课 中国共产党的诞生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4093026" y="2090057"/>
            <a:ext cx="261260" cy="2017486"/>
          </a:xfrm>
          <a:prstGeom prst="lef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93471" y="470878"/>
            <a:ext cx="4724370" cy="92333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八上  第四单元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8281" y="475572"/>
            <a:ext cx="11146971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材料二：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下午，十几个学校的学生近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3000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人齐集天安门，人人手里拿着一面或两面白旗，上面写着“还我青岛”“取消二十一条”等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日，上海）出现大规模的工厂罢工和商店罢市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……6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28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日中国代表团拒绝在和约上签字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……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就是这样一场运动揭开了一个新时代的序幕。</a:t>
            </a:r>
            <a:br>
              <a:rPr lang="zh-CN" altLang="en-US" sz="32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                      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﹣﹣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金冲及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二十世纪史纲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    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据材料结合所学知识回答：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、上述材料与哪一事件有关？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、后来把该事件爆发的时间定为什么节日？ </a:t>
            </a: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、材料中的“新时代” 是指什么？</a:t>
            </a: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、该事件斗争主力有哪些变化？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                </a:t>
            </a:r>
            <a:br>
              <a:rPr lang="zh-CN" altLang="en-US" sz="3200" b="1" dirty="0" smtClean="0">
                <a:latin typeface="黑体" pitchFamily="49" charset="-122"/>
                <a:ea typeface="黑体" pitchFamily="49" charset="-122"/>
              </a:rPr>
            </a:b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14566" y="0"/>
            <a:ext cx="35774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材料研读</a:t>
            </a:r>
            <a:endParaRPr lang="zh-CN" altLang="en-US" sz="5400" b="1" cap="all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WordArt 11"/>
          <p:cNvSpPr>
            <a:spLocks noChangeArrowheads="1" noChangeShapeType="1" noTextEdit="1"/>
          </p:cNvSpPr>
          <p:nvPr/>
        </p:nvSpPr>
        <p:spPr bwMode="auto">
          <a:xfrm>
            <a:off x="1654628" y="2282235"/>
            <a:ext cx="9173029" cy="9979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fromWordArt="1">
            <a:prstTxWarp prst="textDeflate">
              <a:avLst>
                <a:gd name="adj" fmla="val 21954"/>
              </a:avLst>
            </a:prstTxWarp>
          </a:bodyPr>
          <a:lstStyle/>
          <a:p>
            <a:pPr algn="ctr"/>
            <a:r>
              <a:rPr lang="zh-CN" altLang="en-US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/>
                <a:ea typeface="黑体"/>
              </a:rPr>
              <a:t>五四运动中工人阶级开始登上政治舞台展现了伟大的力量</a:t>
            </a:r>
            <a:endParaRPr lang="zh-CN" altLang="en-US" sz="3600" b="1" kern="1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/>
              <a:ea typeface="黑体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474856" y="5486401"/>
            <a:ext cx="4354287" cy="707886"/>
            <a:chOff x="6749141" y="6531430"/>
            <a:chExt cx="4354287" cy="707886"/>
          </a:xfrm>
        </p:grpSpPr>
        <p:sp>
          <p:nvSpPr>
            <p:cNvPr id="6" name="TextBox 5"/>
            <p:cNvSpPr txBox="1"/>
            <p:nvPr/>
          </p:nvSpPr>
          <p:spPr>
            <a:xfrm>
              <a:off x="6749141" y="6531430"/>
              <a:ext cx="4354287" cy="707886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latin typeface="黑体" pitchFamily="49" charset="-122"/>
                  <a:ea typeface="黑体" pitchFamily="49" charset="-122"/>
                </a:rPr>
                <a:t>学生    工人阶级</a:t>
              </a:r>
              <a:endParaRPr lang="zh-CN" altLang="en-US" sz="4000" b="1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" name="右箭头 6"/>
            <p:cNvSpPr/>
            <p:nvPr/>
          </p:nvSpPr>
          <p:spPr>
            <a:xfrm>
              <a:off x="7968342" y="6734628"/>
              <a:ext cx="870857" cy="333829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WordArt 11"/>
          <p:cNvSpPr>
            <a:spLocks noChangeArrowheads="1" noChangeShapeType="1" noTextEdit="1"/>
          </p:cNvSpPr>
          <p:nvPr/>
        </p:nvSpPr>
        <p:spPr bwMode="auto">
          <a:xfrm>
            <a:off x="1683657" y="3428301"/>
            <a:ext cx="9085943" cy="86409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none" fromWordArt="1">
            <a:prstTxWarp prst="textStop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kern="1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/>
                <a:ea typeface="黑体"/>
              </a:rPr>
              <a:t>五四运动是新民主主义革命的开端</a:t>
            </a:r>
            <a:endParaRPr lang="zh-CN" altLang="en-US" sz="3600" b="1" kern="1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/>
              <a:ea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08520" y="0"/>
            <a:ext cx="28807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8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材料研读</a:t>
            </a:r>
            <a:endParaRPr lang="zh-CN" altLang="en-US" sz="4800" b="1" cap="all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1199" y="2756264"/>
            <a:ext cx="102761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受十月革命的影响，中国人最终选择了什么西方思想？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738779"/>
            <a:ext cx="10914743" cy="2062103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材料三： 十月革命帮助了全世界的也帮助了中国的先进知识分子，用无产阶级的宇宙观作为观察国家命运的工具，重新考虑自己的问题，走俄国人的路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这就是结论。</a:t>
            </a:r>
            <a:br>
              <a:rPr lang="zh-CN" altLang="en-US" sz="32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                  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毛泽东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论人民民主专政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 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6057" y="3294524"/>
            <a:ext cx="10784114" cy="156966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材料四：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五四运动后，越来越多的先进知识分子开始关注马克思主义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全国各地建立了许多研究和宣传马克思主义的团体。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37030" y="4760687"/>
            <a:ext cx="10885713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、先进知识分子主要向哪个群体传播马克思主义，为什么？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、传播的结果如何？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4742" y="87087"/>
            <a:ext cx="5631544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据材料结合所学知识回答：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413829" y="1349829"/>
            <a:ext cx="3294743" cy="899885"/>
          </a:xfrm>
          <a:prstGeom prst="wedgeRoundRectCallout">
            <a:avLst>
              <a:gd name="adj1" fmla="val 32470"/>
              <a:gd name="adj2" fmla="val 116129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马克思主义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22514" y="5979886"/>
            <a:ext cx="10784114" cy="660398"/>
          </a:xfrm>
          <a:prstGeom prst="wedgeRoundRectCallout">
            <a:avLst>
              <a:gd name="adj1" fmla="val -27026"/>
              <a:gd name="adj2" fmla="val -89128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马克思主义开始与工人运动结合起来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558971" y="3439886"/>
            <a:ext cx="3185880" cy="892628"/>
          </a:xfrm>
          <a:prstGeom prst="wedgeRoundRectCallout">
            <a:avLst>
              <a:gd name="adj1" fmla="val -29644"/>
              <a:gd name="adj2" fmla="val 100000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工人阶级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83200" y="1132113"/>
            <a:ext cx="4180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马克思主义的传播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2386" y="1719942"/>
            <a:ext cx="659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马克思主义与工人运动结合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9642" y="2351314"/>
            <a:ext cx="7024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第一个共产党早期组织的建立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3710" y="1778389"/>
            <a:ext cx="2096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成立条件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634" y="349287"/>
            <a:ext cx="4965142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三、中国共产党的诞生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65198" y="2337194"/>
            <a:ext cx="2096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组织基础：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72453" y="1705820"/>
            <a:ext cx="2096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阶级基础：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65195" y="1147020"/>
            <a:ext cx="2096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思想基础：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167617" y="3252805"/>
          <a:ext cx="9282668" cy="23642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7882"/>
                <a:gridCol w="1622793"/>
                <a:gridCol w="1421801"/>
                <a:gridCol w="1378715"/>
                <a:gridCol w="1393077"/>
                <a:gridCol w="1198400"/>
              </a:tblGrid>
              <a:tr h="788075">
                <a:tc>
                  <a:txBody>
                    <a:bodyPr/>
                    <a:lstStyle/>
                    <a:p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latin typeface="黑体" pitchFamily="49" charset="-122"/>
                          <a:ea typeface="黑体" pitchFamily="49" charset="-122"/>
                        </a:rPr>
                        <a:t>时 间</a:t>
                      </a:r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latin typeface="黑体" pitchFamily="49" charset="-122"/>
                          <a:ea typeface="黑体" pitchFamily="49" charset="-122"/>
                        </a:rPr>
                        <a:t>地 点</a:t>
                      </a:r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latin typeface="黑体" pitchFamily="49" charset="-122"/>
                          <a:ea typeface="黑体" pitchFamily="49" charset="-122"/>
                        </a:rPr>
                        <a:t>人物</a:t>
                      </a:r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latin typeface="黑体" pitchFamily="49" charset="-122"/>
                          <a:ea typeface="黑体" pitchFamily="49" charset="-122"/>
                        </a:rPr>
                        <a:t>内容</a:t>
                      </a:r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latin typeface="黑体" pitchFamily="49" charset="-122"/>
                          <a:ea typeface="黑体" pitchFamily="49" charset="-122"/>
                        </a:rPr>
                        <a:t>意义</a:t>
                      </a:r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88075"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latin typeface="黑体" pitchFamily="49" charset="-122"/>
                          <a:ea typeface="黑体" pitchFamily="49" charset="-122"/>
                        </a:rPr>
                        <a:t>中共一大</a:t>
                      </a:r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88075"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latin typeface="黑体" pitchFamily="49" charset="-122"/>
                          <a:ea typeface="黑体" pitchFamily="49" charset="-122"/>
                        </a:rPr>
                        <a:t>中共二大</a:t>
                      </a:r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6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11" name="直接连接符 10"/>
          <p:cNvCxnSpPr/>
          <p:nvPr/>
        </p:nvCxnSpPr>
        <p:spPr>
          <a:xfrm flipH="1">
            <a:off x="6850743" y="4963886"/>
            <a:ext cx="653143" cy="37737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左大括号 11"/>
          <p:cNvSpPr/>
          <p:nvPr/>
        </p:nvSpPr>
        <p:spPr>
          <a:xfrm>
            <a:off x="2931887" y="1378857"/>
            <a:ext cx="333828" cy="1465943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/>
      <p:bldP spid="9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4744" y="1190173"/>
            <a:ext cx="102906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、党的领导机构是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________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、党领导工人运动的机构是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__________________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、中共一大确定党的中心工作是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_______________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、中共二大规定党的主要任务是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_________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74857" y="3309258"/>
            <a:ext cx="4717143" cy="66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领导和组织工人运动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28995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注意区分</a:t>
            </a:r>
            <a:endParaRPr lang="zh-CN" altLang="en-US" sz="4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73375" y="2278734"/>
            <a:ext cx="4383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中国劳动组合书记部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1660" y="1182905"/>
            <a:ext cx="2090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中央局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04571" y="5370286"/>
            <a:ext cx="7039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667658" y="5529943"/>
            <a:ext cx="11117943" cy="827314"/>
          </a:xfrm>
          <a:prstGeom prst="wedgeRectCallout">
            <a:avLst>
              <a:gd name="adj1" fmla="val 19312"/>
              <a:gd name="adj2" fmla="val -12262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打倒军阀，推翻帝国主义，将中国统一为真正的民主共和国。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544" y="802247"/>
            <a:ext cx="115969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材料三：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辛亥革命后，中国人民革命的洪流汹涌澎湃、势不可挡。新文化运动、五四运动相继爆发。不久在马克思列宁主义同中国工人相结合的过程中，中国共产党诞生了。从此，中国人民革命进入了崭新的发展阶段。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 --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江泽民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在纪念辛亥革命九十周年大会上的讲话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971" y="4020236"/>
            <a:ext cx="1107440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上述材料对中国近代革命历程的回顾，给了你什么样的启示？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08520" y="0"/>
            <a:ext cx="36724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材料研读</a:t>
            </a:r>
            <a:endParaRPr lang="zh-CN" altLang="en-US" sz="5400" b="1" cap="all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1160842" y="3973286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11124893" y="3922487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3018669" y="3900714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6233582" y="3893458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8780842" y="3915228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34431" y="4252690"/>
            <a:ext cx="18790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1840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218260" y="4182842"/>
            <a:ext cx="18790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191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5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10312959" y="4124784"/>
            <a:ext cx="18790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1949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7929643" y="4132043"/>
            <a:ext cx="18790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19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21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491230" y="4132041"/>
            <a:ext cx="18790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1919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</a:t>
            </a: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856345" y="4180114"/>
            <a:ext cx="10943769" cy="43543"/>
          </a:xfrm>
          <a:prstGeom prst="straightConnector1">
            <a:avLst/>
          </a:prstGeom>
          <a:ln w="38100">
            <a:solidFill>
              <a:schemeClr val="tx1"/>
            </a:solidFill>
            <a:prstDash val="lgDashDot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utoShape 16"/>
          <p:cNvSpPr>
            <a:spLocks/>
          </p:cNvSpPr>
          <p:nvPr/>
        </p:nvSpPr>
        <p:spPr bwMode="auto">
          <a:xfrm rot="-5400000">
            <a:off x="3352802" y="2017483"/>
            <a:ext cx="653143" cy="5065489"/>
          </a:xfrm>
          <a:prstGeom prst="leftBrace">
            <a:avLst>
              <a:gd name="adj1" fmla="val 75330"/>
              <a:gd name="adj2" fmla="val 4809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zh-CN" altLang="zh-CN" sz="4400" b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1979883" y="5907314"/>
            <a:ext cx="3042051" cy="646331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/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资产阶级领导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7075117" y="5936327"/>
            <a:ext cx="3055843" cy="646331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/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无产阶级领导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7" name="AutoShape 16"/>
          <p:cNvSpPr>
            <a:spLocks/>
          </p:cNvSpPr>
          <p:nvPr/>
        </p:nvSpPr>
        <p:spPr bwMode="auto">
          <a:xfrm rot="-5400000">
            <a:off x="8367493" y="2126342"/>
            <a:ext cx="609598" cy="4804231"/>
          </a:xfrm>
          <a:prstGeom prst="leftBrace">
            <a:avLst>
              <a:gd name="adj1" fmla="val 75330"/>
              <a:gd name="adj2" fmla="val 4809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zh-CN" altLang="zh-CN" sz="4400" b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6865258" y="4920340"/>
            <a:ext cx="3541486" cy="646331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/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 新民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主主义革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命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1828679" y="4924510"/>
            <a:ext cx="3541486" cy="646331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/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 旧民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主主义革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命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40" name="下箭头 39"/>
          <p:cNvSpPr/>
          <p:nvPr/>
        </p:nvSpPr>
        <p:spPr>
          <a:xfrm>
            <a:off x="3381828" y="5617027"/>
            <a:ext cx="188685" cy="3048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下箭头 40"/>
          <p:cNvSpPr/>
          <p:nvPr/>
        </p:nvSpPr>
        <p:spPr>
          <a:xfrm>
            <a:off x="8454571" y="5595255"/>
            <a:ext cx="188685" cy="3048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-108519" y="0"/>
            <a:ext cx="33452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合作探究</a:t>
            </a:r>
            <a:endParaRPr lang="zh-CN" altLang="en-US" sz="5400" b="1" cap="all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5086" y="700647"/>
            <a:ext cx="115969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材料三：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辛亥革命后，中国人民革命的洪流汹涌澎湃、势不可挡。新文化运动、五四运动相继爆发。不久在马克思列宁主义同中国工人相结合的过程中，中国共产党诞生了。从此，中国人民革命进入了崭新的发展阶段。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" name="AutoShape 16"/>
          <p:cNvSpPr>
            <a:spLocks/>
          </p:cNvSpPr>
          <p:nvPr/>
        </p:nvSpPr>
        <p:spPr bwMode="auto">
          <a:xfrm rot="5400000">
            <a:off x="5907314" y="-1204685"/>
            <a:ext cx="457202" cy="9906002"/>
          </a:xfrm>
          <a:prstGeom prst="leftBrace">
            <a:avLst>
              <a:gd name="adj1" fmla="val 75330"/>
              <a:gd name="adj2" fmla="val 4809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zh-CN" altLang="zh-CN" sz="4400" b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92916" y="3048001"/>
            <a:ext cx="2714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中国近代史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右箭头 31"/>
          <p:cNvSpPr/>
          <p:nvPr/>
        </p:nvSpPr>
        <p:spPr>
          <a:xfrm rot="14032411">
            <a:off x="1533716" y="2948519"/>
            <a:ext cx="1861968" cy="2382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 rot="14032411">
            <a:off x="7546835" y="3246374"/>
            <a:ext cx="1583127" cy="2392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右箭头 36"/>
          <p:cNvSpPr/>
          <p:nvPr/>
        </p:nvSpPr>
        <p:spPr>
          <a:xfrm rot="13371970">
            <a:off x="4259384" y="2911311"/>
            <a:ext cx="2284417" cy="2337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478972" y="1727200"/>
            <a:ext cx="2307772" cy="522514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流程图: 联系 33"/>
          <p:cNvSpPr/>
          <p:nvPr/>
        </p:nvSpPr>
        <p:spPr>
          <a:xfrm>
            <a:off x="3033485" y="1734457"/>
            <a:ext cx="1886857" cy="522514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流程图: 联系 37"/>
          <p:cNvSpPr/>
          <p:nvPr/>
        </p:nvSpPr>
        <p:spPr>
          <a:xfrm>
            <a:off x="5123543" y="2191657"/>
            <a:ext cx="2960914" cy="624114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641600" y="4093028"/>
            <a:ext cx="10014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A</a:t>
            </a:r>
            <a:endParaRPr lang="zh-CN" altLang="en-US" sz="6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929085" y="4143832"/>
            <a:ext cx="10014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B</a:t>
            </a:r>
            <a:endParaRPr lang="zh-CN" altLang="en-US" sz="60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8469086" y="4071257"/>
            <a:ext cx="10014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/>
              <a:t>C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40" grpId="0" animBg="1"/>
      <p:bldP spid="41" grpId="0" animBg="1"/>
      <p:bldP spid="33" grpId="0" animBg="1"/>
      <p:bldP spid="33" grpId="1" animBg="1"/>
      <p:bldP spid="35" grpId="0"/>
      <p:bldP spid="32" grpId="0" animBg="1"/>
      <p:bldP spid="36" grpId="0" animBg="1"/>
      <p:bldP spid="37" grpId="0" animBg="1"/>
      <p:bldP spid="31" grpId="0" animBg="1"/>
      <p:bldP spid="34" grpId="0" animBg="1"/>
      <p:bldP spid="38" grpId="0" animBg="1"/>
      <p:bldP spid="39" grpId="0"/>
      <p:bldP spid="39" grpId="1"/>
      <p:bldP spid="42" grpId="0"/>
      <p:bldP spid="42" grpId="1"/>
      <p:bldP spid="43" grpId="0"/>
      <p:bldP spid="4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544" y="802247"/>
            <a:ext cx="115969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材料三：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辛亥革命后，中国人民革命的洪流汹涌澎湃、势不可挡。新文化运动、五四运动相继爆发。不久在马克思列宁主义同中国工人相结合的过程中，中国共产党诞生了。从此，中国人民革命进入了崭新的发展阶段。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 --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江泽民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在纪念辛亥革命九十周年大会上的讲话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971" y="4020236"/>
            <a:ext cx="1107440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上述材料对中国近代革命历程的回顾，给了你什么样的启示？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08520" y="0"/>
            <a:ext cx="36724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材料研读</a:t>
            </a:r>
            <a:endParaRPr lang="zh-CN" altLang="en-US" sz="5400" b="1" cap="all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7256" y="4804228"/>
            <a:ext cx="5747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①只有无产阶级才能救中国②没有共产党就没有新中国。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636" y="1872342"/>
            <a:ext cx="638629" cy="286232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新文化运动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2956" y="2271480"/>
            <a:ext cx="638629" cy="230832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五四运动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19856" y="1872345"/>
            <a:ext cx="638629" cy="286232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共产党诞生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1030213" y="4742543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11182950" y="4677229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3018669" y="4728029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6102955" y="4648201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8824385" y="4713514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90888" y="4847775"/>
            <a:ext cx="18790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1840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319861" y="4865013"/>
            <a:ext cx="18790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191</a:t>
            </a:r>
            <a:r>
              <a:rPr lang="en-US" altLang="zh-CN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5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</a:t>
            </a:r>
            <a:endParaRPr lang="zh-CN" altLang="en-US" sz="4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10410361" y="4777927"/>
            <a:ext cx="18790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1949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7857072" y="5029016"/>
            <a:ext cx="18790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19</a:t>
            </a:r>
            <a:r>
              <a:rPr lang="en-US" altLang="zh-CN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21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</a:t>
            </a:r>
            <a:endParaRPr lang="zh-CN" altLang="en-US" sz="4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375123" y="4857755"/>
            <a:ext cx="187904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1919</a:t>
            </a:r>
            <a:r>
              <a:rPr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</a:t>
            </a: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827317" y="4876800"/>
            <a:ext cx="11001826" cy="58056"/>
          </a:xfrm>
          <a:prstGeom prst="straightConnector1">
            <a:avLst/>
          </a:prstGeom>
          <a:ln w="38100">
            <a:solidFill>
              <a:schemeClr val="tx1"/>
            </a:solidFill>
            <a:prstDash val="lgDashDot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2"/>
          <p:cNvGrpSpPr/>
          <p:nvPr/>
        </p:nvGrpSpPr>
        <p:grpSpPr>
          <a:xfrm>
            <a:off x="2917371" y="1422400"/>
            <a:ext cx="5878286" cy="812800"/>
            <a:chOff x="2917371" y="1422400"/>
            <a:chExt cx="5878286" cy="740229"/>
          </a:xfrm>
        </p:grpSpPr>
        <p:sp>
          <p:nvSpPr>
            <p:cNvPr id="37" name="下箭头 36"/>
            <p:cNvSpPr/>
            <p:nvPr/>
          </p:nvSpPr>
          <p:spPr>
            <a:xfrm>
              <a:off x="2917371" y="1436915"/>
              <a:ext cx="87086" cy="361890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41"/>
            <p:cNvGrpSpPr/>
            <p:nvPr/>
          </p:nvGrpSpPr>
          <p:grpSpPr>
            <a:xfrm>
              <a:off x="2931904" y="1422400"/>
              <a:ext cx="5863753" cy="740229"/>
              <a:chOff x="2931886" y="1422400"/>
              <a:chExt cx="5863771" cy="653143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2931886" y="1422400"/>
                <a:ext cx="586377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下箭头 37"/>
              <p:cNvSpPr/>
              <p:nvPr/>
            </p:nvSpPr>
            <p:spPr>
              <a:xfrm>
                <a:off x="6008913" y="1422400"/>
                <a:ext cx="159658" cy="653143"/>
              </a:xfrm>
              <a:prstGeom prst="down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下箭头 38"/>
          <p:cNvSpPr/>
          <p:nvPr/>
        </p:nvSpPr>
        <p:spPr>
          <a:xfrm>
            <a:off x="8737602" y="1407887"/>
            <a:ext cx="130628" cy="459941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3381829" y="711199"/>
            <a:ext cx="5428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第四单元 新时代的曙光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203196" y="0"/>
            <a:ext cx="3635896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课堂小结</a:t>
            </a:r>
            <a:endParaRPr lang="zh-CN" altLang="en-US" sz="5400" b="1" cap="all" spc="0" dirty="0">
              <a:ln w="9000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631543" y="377371"/>
            <a:ext cx="1001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/>
              <a:t>A</a:t>
            </a:r>
            <a:endParaRPr lang="zh-CN" altLang="en-US" sz="8000" b="1" dirty="0"/>
          </a:p>
        </p:txBody>
      </p:sp>
      <p:sp>
        <p:nvSpPr>
          <p:cNvPr id="48" name="右箭头 47"/>
          <p:cNvSpPr/>
          <p:nvPr/>
        </p:nvSpPr>
        <p:spPr>
          <a:xfrm>
            <a:off x="3396343" y="3222171"/>
            <a:ext cx="2249714" cy="2467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>
            <a:off x="6487887" y="3236685"/>
            <a:ext cx="2017483" cy="2757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3643086" y="2612576"/>
            <a:ext cx="1872343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思想宣传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531427" y="2627086"/>
            <a:ext cx="185783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无产阶级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39" grpId="0" animBg="1"/>
      <p:bldP spid="44" grpId="0"/>
      <p:bldP spid="45" grpId="0" animBg="1"/>
      <p:bldP spid="47" grpId="0"/>
      <p:bldP spid="47" grpId="1"/>
      <p:bldP spid="48" grpId="0" animBg="1"/>
      <p:bldP spid="49" grpId="0" animBg="1"/>
      <p:bldP spid="51" grpId="0" animBg="1"/>
      <p:bldP spid="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6027" y="0"/>
            <a:ext cx="1131994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027" y="0"/>
            <a:ext cx="11319945" cy="6858000"/>
          </a:xfrm>
          <a:prstGeom prst="rect">
            <a:avLst/>
          </a:prstGeom>
        </p:spPr>
      </p:pic>
      <p:pic>
        <p:nvPicPr>
          <p:cNvPr id="3" name="马一涵 - 没有共产党就没有新中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94229" y="613591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8005" y="1851780"/>
          <a:ext cx="11408226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8643"/>
                <a:gridCol w="1057237"/>
                <a:gridCol w="1295887"/>
                <a:gridCol w="1320800"/>
                <a:gridCol w="1335315"/>
                <a:gridCol w="1132115"/>
                <a:gridCol w="1683657"/>
                <a:gridCol w="2104572"/>
              </a:tblGrid>
              <a:tr h="370840"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背景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开始时间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开始标志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领导人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核心思想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 内 容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 意 义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新文化运动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①②③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①②③④</a:t>
                      </a:r>
                    </a:p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410858" y="261258"/>
            <a:ext cx="41456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基础知识我梳理</a:t>
            </a:r>
            <a:endParaRPr lang="zh-CN" altLang="en-US" sz="4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516" y="1059544"/>
            <a:ext cx="3875315" cy="70788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一、新文化运动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mg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58857" y="0"/>
            <a:ext cx="5733143" cy="2916464"/>
          </a:xfrm>
          <a:prstGeom prst="rect">
            <a:avLst/>
          </a:prstGeom>
        </p:spPr>
      </p:pic>
      <p:pic>
        <p:nvPicPr>
          <p:cNvPr id="4" name="图片 3" descr="timg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8686" y="0"/>
            <a:ext cx="6502399" cy="6858000"/>
          </a:xfrm>
          <a:prstGeom prst="rect">
            <a:avLst/>
          </a:prstGeom>
        </p:spPr>
      </p:pic>
      <p:pic>
        <p:nvPicPr>
          <p:cNvPr id="3" name="图片 2" descr="timg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76157" y="2016902"/>
            <a:ext cx="7015843" cy="4608869"/>
          </a:xfrm>
          <a:prstGeom prst="rect">
            <a:avLst/>
          </a:prstGeom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img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1143" y="130626"/>
            <a:ext cx="10787446" cy="63147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1257" y="1640114"/>
            <a:ext cx="63862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八一南昌起义</a:t>
            </a:r>
            <a:endParaRPr lang="zh-CN" altLang="en-US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5059" y="0"/>
            <a:ext cx="9681882" cy="6858000"/>
          </a:xfrm>
          <a:prstGeom prst="rect">
            <a:avLst/>
          </a:prstGeom>
        </p:spPr>
      </p:pic>
    </p:spTree>
  </p:cSld>
  <p:clrMapOvr>
    <a:masterClrMapping/>
  </p:clrMapOvr>
  <p:transition advClick="0" advTm="4000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3086" y="145145"/>
            <a:ext cx="11088913" cy="66257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1257" y="1640114"/>
            <a:ext cx="6386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遵义会议</a:t>
            </a:r>
            <a:endParaRPr lang="zh-CN" altLang="en-US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 (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5029" y="0"/>
            <a:ext cx="10607107" cy="68719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1257" y="1640114"/>
            <a:ext cx="63862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抢渡大渡河</a:t>
            </a:r>
            <a:endParaRPr lang="zh-CN" altLang="en-US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9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75657" y="0"/>
            <a:ext cx="10189027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0286" y="1436915"/>
            <a:ext cx="101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中共七大</a:t>
            </a:r>
            <a:endParaRPr lang="zh-CN" altLang="en-US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1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771" y="-1"/>
            <a:ext cx="11654972" cy="6858001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1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515" y="104300"/>
            <a:ext cx="10769600" cy="6697936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1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3085" y="209802"/>
            <a:ext cx="10566400" cy="64445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1257" y="1640114"/>
            <a:ext cx="6386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解放南京</a:t>
            </a:r>
            <a:endParaRPr lang="zh-CN" altLang="en-US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828b209446e5b4237af4803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76784" cy="6858000"/>
          </a:xfrm>
          <a:prstGeom prst="rect">
            <a:avLst/>
          </a:prstGeom>
          <a:noFill/>
        </p:spPr>
      </p:pic>
      <p:sp>
        <p:nvSpPr>
          <p:cNvPr id="22531" name="Oval 3"/>
          <p:cNvSpPr>
            <a:spLocks noChangeArrowheads="1"/>
          </p:cNvSpPr>
          <p:nvPr/>
        </p:nvSpPr>
        <p:spPr bwMode="auto">
          <a:xfrm>
            <a:off x="9169400" y="2492375"/>
            <a:ext cx="2592917" cy="21605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6000" b="1" dirty="0">
                <a:solidFill>
                  <a:srgbClr val="A40886"/>
                </a:solidFill>
                <a:latin typeface="黑体" pitchFamily="49" charset="-122"/>
                <a:ea typeface="黑体" pitchFamily="49" charset="-122"/>
              </a:rPr>
              <a:t>独立梦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8005" y="1851780"/>
          <a:ext cx="11408226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8643"/>
                <a:gridCol w="1057237"/>
                <a:gridCol w="1295887"/>
                <a:gridCol w="1320800"/>
                <a:gridCol w="1335315"/>
                <a:gridCol w="1132115"/>
                <a:gridCol w="1683657"/>
                <a:gridCol w="2104572"/>
              </a:tblGrid>
              <a:tr h="370840"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背景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开始时间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开始标志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领导人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核心思想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 内 容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 意 义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新文化运动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①②③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①②③④</a:t>
                      </a:r>
                    </a:p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410858" y="261258"/>
            <a:ext cx="41456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基础知识我梳理</a:t>
            </a:r>
            <a:endParaRPr lang="zh-CN" altLang="en-US" sz="4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516" y="1059544"/>
            <a:ext cx="3875315" cy="70788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一、新文化运动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973" y="4122057"/>
            <a:ext cx="11045371" cy="10772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、社会主义核心价值观中有“富强、民主、文明、和谐”等内容，其中在中国近代最早提出“民主”口号的运动是：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6056" y="5297715"/>
            <a:ext cx="11030856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、洋务运动  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、五四运动 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、戊戌变法  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、新文化运动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95669" y="5276336"/>
            <a:ext cx="95731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latin typeface="黑体" pitchFamily="49" charset="-122"/>
                <a:ea typeface="黑体" pitchFamily="49" charset="-122"/>
              </a:rPr>
              <a:t>√</a:t>
            </a:r>
            <a:endParaRPr lang="zh-CN" altLang="en-US" sz="6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d055cab55ee1c1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24" y="0"/>
            <a:ext cx="12061706" cy="68580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点击进入下一张图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2600" y="0"/>
            <a:ext cx="9169400" cy="3429000"/>
          </a:xfrm>
          <a:prstGeom prst="rect">
            <a:avLst/>
          </a:prstGeom>
          <a:noFill/>
        </p:spPr>
      </p:pic>
      <p:pic>
        <p:nvPicPr>
          <p:cNvPr id="23555" name="Picture 3" descr="点击进入下一张图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22600" y="3429000"/>
            <a:ext cx="9169400" cy="3429000"/>
          </a:xfrm>
          <a:prstGeom prst="rect">
            <a:avLst/>
          </a:prstGeom>
          <a:noFill/>
        </p:spPr>
      </p:pic>
      <p:sp>
        <p:nvSpPr>
          <p:cNvPr id="23556" name="Oval 4"/>
          <p:cNvSpPr>
            <a:spLocks noChangeArrowheads="1"/>
          </p:cNvSpPr>
          <p:nvPr/>
        </p:nvSpPr>
        <p:spPr bwMode="auto">
          <a:xfrm>
            <a:off x="46567" y="2205039"/>
            <a:ext cx="2785533" cy="20161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6000" b="1">
                <a:solidFill>
                  <a:srgbClr val="A40886"/>
                </a:solidFill>
                <a:latin typeface="黑体" pitchFamily="49" charset="-122"/>
                <a:ea typeface="黑体" pitchFamily="49" charset="-122"/>
              </a:rPr>
              <a:t>回归梦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012bb8db9a3f05b4d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0985" y="217714"/>
            <a:ext cx="10615986" cy="6457826"/>
          </a:xfr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7" descr="申奥成功一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5517" y="0"/>
            <a:ext cx="657648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申奥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81388"/>
            <a:ext cx="6191251" cy="3376612"/>
          </a:xfrm>
          <a:prstGeom prst="rect">
            <a:avLst/>
          </a:prstGeom>
          <a:noFill/>
        </p:spPr>
      </p:pic>
      <p:pic>
        <p:nvPicPr>
          <p:cNvPr id="24580" name="Picture 5" descr="萨马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615517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7920568" y="4076700"/>
            <a:ext cx="2976033" cy="19446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6000" b="1">
                <a:solidFill>
                  <a:srgbClr val="A40886"/>
                </a:solidFill>
                <a:latin typeface="黑体" pitchFamily="49" charset="-122"/>
                <a:ea typeface="黑体" pitchFamily="49" charset="-122"/>
              </a:rPr>
              <a:t>奥运梦</a:t>
            </a:r>
          </a:p>
        </p:txBody>
      </p:sp>
      <p:pic>
        <p:nvPicPr>
          <p:cNvPr id="6" name="图片 5" descr="timg (2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3494314"/>
            <a:ext cx="6168571" cy="3363686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WTO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76784" cy="6858000"/>
          </a:xfrm>
          <a:prstGeom prst="rect">
            <a:avLst/>
          </a:prstGeom>
          <a:noFill/>
        </p:spPr>
      </p:pic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9264651" y="2060576"/>
            <a:ext cx="2495549" cy="20161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6000" b="1">
                <a:solidFill>
                  <a:srgbClr val="A40886"/>
                </a:solidFill>
                <a:latin typeface="黑体" pitchFamily="49" charset="-122"/>
                <a:ea typeface="黑体" pitchFamily="49" charset="-122"/>
              </a:rPr>
              <a:t>入世梦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申博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2584" y="0"/>
            <a:ext cx="8879416" cy="3613150"/>
          </a:xfrm>
          <a:prstGeom prst="rect">
            <a:avLst/>
          </a:prstGeom>
          <a:noFill/>
        </p:spPr>
      </p:pic>
      <p:pic>
        <p:nvPicPr>
          <p:cNvPr id="26627" name="Picture 3" descr="申奥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2584" y="3576638"/>
            <a:ext cx="8879416" cy="3281362"/>
          </a:xfrm>
          <a:prstGeom prst="rect">
            <a:avLst/>
          </a:prstGeom>
          <a:noFill/>
        </p:spPr>
      </p:pic>
      <p:sp>
        <p:nvSpPr>
          <p:cNvPr id="26628" name="Oval 4"/>
          <p:cNvSpPr>
            <a:spLocks noChangeArrowheads="1"/>
          </p:cNvSpPr>
          <p:nvPr/>
        </p:nvSpPr>
        <p:spPr bwMode="auto">
          <a:xfrm>
            <a:off x="239185" y="2205039"/>
            <a:ext cx="2688167" cy="20161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6000" b="1">
                <a:solidFill>
                  <a:srgbClr val="A40886"/>
                </a:solidFill>
                <a:latin typeface="黑体" pitchFamily="49" charset="-122"/>
                <a:ea typeface="黑体" pitchFamily="49" charset="-122"/>
              </a:rPr>
              <a:t>世博梦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8004" y="1851780"/>
          <a:ext cx="11408224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8643"/>
                <a:gridCol w="1057237"/>
                <a:gridCol w="1295887"/>
                <a:gridCol w="1320800"/>
                <a:gridCol w="1335314"/>
                <a:gridCol w="1132114"/>
                <a:gridCol w="1683657"/>
                <a:gridCol w="2104572"/>
              </a:tblGrid>
              <a:tr h="370840"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背景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开始时间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开始标志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领导人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核心思想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 内 容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 意 义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新文化运动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①②③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①②③④</a:t>
                      </a:r>
                    </a:p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410858" y="261257"/>
            <a:ext cx="41456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基础知识我梳理</a:t>
            </a:r>
            <a:endParaRPr lang="zh-CN" altLang="en-US" sz="4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515" y="1059543"/>
            <a:ext cx="3875315" cy="70788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一、新文化运动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973" y="4149399"/>
            <a:ext cx="11451771" cy="12003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、新文化运动期间，有人提出“打倒孔家店”的口号。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     </a:t>
            </a: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               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--《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中国近代史资料汇编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7715" y="5417932"/>
            <a:ext cx="11393714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说出：新文化运动对待传统文化的态度是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____________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7944" y="5399314"/>
            <a:ext cx="1335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批孔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52001" y="5369842"/>
            <a:ext cx="1335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抨击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68003" y="5369843"/>
            <a:ext cx="1335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否定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0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7886" y="0"/>
            <a:ext cx="10716228" cy="6858000"/>
          </a:xfrm>
          <a:prstGeom prst="rect">
            <a:avLst/>
          </a:prstGeom>
        </p:spPr>
      </p:pic>
      <p:pic>
        <p:nvPicPr>
          <p:cNvPr id="3" name="图片 2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0229" y="0"/>
            <a:ext cx="10813142" cy="6858000"/>
          </a:xfrm>
          <a:prstGeom prst="rect">
            <a:avLst/>
          </a:prstGeom>
        </p:spPr>
      </p:pic>
      <p:pic>
        <p:nvPicPr>
          <p:cNvPr id="5" name="图片 4" descr="IMG_20171031_071759.jpg"/>
          <p:cNvPicPr>
            <a:picLocks noChangeAspect="1"/>
          </p:cNvPicPr>
          <p:nvPr/>
        </p:nvPicPr>
        <p:blipFill>
          <a:blip r:embed="rId4" cstate="print"/>
          <a:srcRect t="24339" b="10899"/>
          <a:stretch>
            <a:fillRect/>
          </a:stretch>
        </p:blipFill>
        <p:spPr>
          <a:xfrm>
            <a:off x="1407886" y="87089"/>
            <a:ext cx="8989785" cy="66402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67543" y="4223656"/>
            <a:ext cx="3367314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黑体" pitchFamily="49" charset="-122"/>
                <a:ea typeface="黑体" pitchFamily="49" charset="-122"/>
              </a:rPr>
              <a:t>全校师生：  </a:t>
            </a:r>
            <a:endParaRPr lang="en-US" altLang="zh-CN" sz="54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67543" y="5254171"/>
            <a:ext cx="3352800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 拜孔，祭孔，弘扬传统文化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526E-6 L -0.25716 -0.27491 " pathEditMode="relative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96532E-6 L 0.24987 -0.25133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7341E-6 L 0.22252 0.277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28802" y="1681965"/>
            <a:ext cx="740227" cy="286232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新文化运动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400" y="5617029"/>
            <a:ext cx="11480800" cy="66765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新文化运动对于中国传统文化的看法带有一定的片面性。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08520" y="0"/>
            <a:ext cx="35774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材料研读</a:t>
            </a:r>
            <a:endParaRPr lang="zh-CN" altLang="en-US" sz="5400" b="1" cap="all" spc="0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33428" y="1834363"/>
            <a:ext cx="776512" cy="230832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全校师生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" name="图片 11" descr="2.JPG"/>
          <p:cNvPicPr>
            <a:picLocks noChangeAspect="1"/>
          </p:cNvPicPr>
          <p:nvPr/>
        </p:nvPicPr>
        <p:blipFill>
          <a:blip r:embed="rId2" cstate="print"/>
          <a:srcRect l="31658" t="16720" r="36738" b="10053"/>
          <a:stretch>
            <a:fillRect/>
          </a:stretch>
        </p:blipFill>
        <p:spPr>
          <a:xfrm>
            <a:off x="4586514" y="566058"/>
            <a:ext cx="3251200" cy="502194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461658" y="529772"/>
            <a:ext cx="5348513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你如何评价新文化运动？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2598057" y="2772229"/>
            <a:ext cx="1973943" cy="36285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rot="10800000">
            <a:off x="7859483" y="2692400"/>
            <a:ext cx="1973943" cy="36285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960914" y="2249714"/>
            <a:ext cx="1335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批孔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24629" y="3098800"/>
            <a:ext cx="1335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抨击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58628" y="3018971"/>
            <a:ext cx="1335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弘扬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36856" y="2184400"/>
            <a:ext cx="1335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祭孔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8004" y="1851780"/>
          <a:ext cx="11408224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8643"/>
                <a:gridCol w="1057237"/>
                <a:gridCol w="1295887"/>
                <a:gridCol w="1320800"/>
                <a:gridCol w="1335314"/>
                <a:gridCol w="1132114"/>
                <a:gridCol w="1683657"/>
                <a:gridCol w="2104572"/>
              </a:tblGrid>
              <a:tr h="370840"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背景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开始时间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开始标志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领导人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核心思想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 内 容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 意 义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新文化运动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①②③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①②③④</a:t>
                      </a:r>
                    </a:p>
                    <a:p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410857" y="298176"/>
            <a:ext cx="4162759" cy="7951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基础知识我梳理</a:t>
            </a:r>
            <a:endParaRPr lang="zh-CN" altLang="en-US" sz="4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515" y="1059543"/>
            <a:ext cx="3875315" cy="70788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一、新文化运动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9507"/>
          <p:cNvGrpSpPr>
            <a:grpSpLocks/>
          </p:cNvGrpSpPr>
          <p:nvPr/>
        </p:nvGrpSpPr>
        <p:grpSpPr bwMode="auto">
          <a:xfrm>
            <a:off x="1332537" y="918568"/>
            <a:ext cx="9732155" cy="5521509"/>
            <a:chOff x="1440" y="885"/>
            <a:chExt cx="2807" cy="2775"/>
          </a:xfrm>
        </p:grpSpPr>
        <p:grpSp>
          <p:nvGrpSpPr>
            <p:cNvPr id="3" name="组合 149508"/>
            <p:cNvGrpSpPr>
              <a:grpSpLocks/>
            </p:cNvGrpSpPr>
            <p:nvPr/>
          </p:nvGrpSpPr>
          <p:grpSpPr bwMode="auto">
            <a:xfrm>
              <a:off x="1440" y="885"/>
              <a:ext cx="2807" cy="2538"/>
              <a:chOff x="1444" y="1025"/>
              <a:chExt cx="2012" cy="1815"/>
            </a:xfrm>
          </p:grpSpPr>
          <p:sp>
            <p:nvSpPr>
              <p:cNvPr id="5128" name="椭圆 149509"/>
              <p:cNvSpPr>
                <a:spLocks noChangeArrowheads="1"/>
              </p:cNvSpPr>
              <p:nvPr/>
            </p:nvSpPr>
            <p:spPr bwMode="auto">
              <a:xfrm>
                <a:off x="2459" y="1135"/>
                <a:ext cx="340" cy="215"/>
              </a:xfrm>
              <a:prstGeom prst="ellipse">
                <a:avLst/>
              </a:prstGeom>
              <a:solidFill>
                <a:srgbClr val="FFFF6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3600" b="1" dirty="0" smtClean="0">
                    <a:latin typeface="黑体" pitchFamily="49" charset="-122"/>
                    <a:ea typeface="黑体" pitchFamily="49" charset="-122"/>
                  </a:rPr>
                  <a:t>结果</a:t>
                </a:r>
                <a:endParaRPr lang="zh-CN" altLang="en-US" sz="3600" b="1" dirty="0"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5129" name="任意多边形 149510"/>
              <p:cNvSpPr>
                <a:spLocks noChangeArrowheads="1"/>
              </p:cNvSpPr>
              <p:nvPr/>
            </p:nvSpPr>
            <p:spPr bwMode="auto">
              <a:xfrm>
                <a:off x="2044" y="2169"/>
                <a:ext cx="164" cy="649"/>
              </a:xfrm>
              <a:custGeom>
                <a:avLst/>
                <a:gdLst/>
                <a:ahLst/>
                <a:cxnLst>
                  <a:cxn ang="0">
                    <a:pos x="284" y="0"/>
                  </a:cxn>
                  <a:cxn ang="0">
                    <a:pos x="289" y="496"/>
                  </a:cxn>
                  <a:cxn ang="0">
                    <a:pos x="257" y="736"/>
                  </a:cxn>
                  <a:cxn ang="0">
                    <a:pos x="225" y="816"/>
                  </a:cxn>
                  <a:cxn ang="0">
                    <a:pos x="193" y="907"/>
                  </a:cxn>
                  <a:cxn ang="0">
                    <a:pos x="65" y="1094"/>
                  </a:cxn>
                  <a:cxn ang="0">
                    <a:pos x="1" y="1131"/>
                  </a:cxn>
                  <a:cxn ang="0">
                    <a:pos x="1" y="1136"/>
                  </a:cxn>
                </a:cxnLst>
                <a:rect l="0" t="0" r="r" b="b"/>
                <a:pathLst>
                  <a:path w="318" h="1136">
                    <a:moveTo>
                      <a:pt x="284" y="0"/>
                    </a:moveTo>
                    <a:cubicBezTo>
                      <a:pt x="318" y="151"/>
                      <a:pt x="291" y="397"/>
                      <a:pt x="289" y="496"/>
                    </a:cubicBezTo>
                    <a:cubicBezTo>
                      <a:pt x="287" y="576"/>
                      <a:pt x="286" y="660"/>
                      <a:pt x="257" y="736"/>
                    </a:cubicBezTo>
                    <a:cubicBezTo>
                      <a:pt x="252" y="764"/>
                      <a:pt x="241" y="793"/>
                      <a:pt x="225" y="816"/>
                    </a:cubicBezTo>
                    <a:cubicBezTo>
                      <a:pt x="215" y="848"/>
                      <a:pt x="212" y="879"/>
                      <a:pt x="193" y="907"/>
                    </a:cubicBezTo>
                    <a:cubicBezTo>
                      <a:pt x="172" y="974"/>
                      <a:pt x="104" y="1037"/>
                      <a:pt x="65" y="1094"/>
                    </a:cubicBezTo>
                    <a:cubicBezTo>
                      <a:pt x="50" y="1116"/>
                      <a:pt x="21" y="1119"/>
                      <a:pt x="1" y="1131"/>
                    </a:cubicBezTo>
                    <a:cubicBezTo>
                      <a:pt x="0" y="1132"/>
                      <a:pt x="1" y="1134"/>
                      <a:pt x="1" y="113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0" name="任意多边形 149511"/>
              <p:cNvSpPr>
                <a:spLocks noChangeArrowheads="1"/>
              </p:cNvSpPr>
              <p:nvPr/>
            </p:nvSpPr>
            <p:spPr bwMode="auto">
              <a:xfrm>
                <a:off x="2428" y="2136"/>
                <a:ext cx="227" cy="680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111" y="635"/>
                  </a:cxn>
                  <a:cxn ang="0">
                    <a:pos x="122" y="928"/>
                  </a:cxn>
                  <a:cxn ang="0">
                    <a:pos x="202" y="1093"/>
                  </a:cxn>
                  <a:cxn ang="0">
                    <a:pos x="229" y="1083"/>
                  </a:cxn>
                </a:cxnLst>
                <a:rect l="0" t="0" r="r" b="b"/>
                <a:pathLst>
                  <a:path w="231" h="1097">
                    <a:moveTo>
                      <a:pt x="69" y="0"/>
                    </a:moveTo>
                    <a:cubicBezTo>
                      <a:pt x="0" y="243"/>
                      <a:pt x="99" y="414"/>
                      <a:pt x="111" y="635"/>
                    </a:cubicBezTo>
                    <a:cubicBezTo>
                      <a:pt x="123" y="861"/>
                      <a:pt x="111" y="686"/>
                      <a:pt x="122" y="928"/>
                    </a:cubicBezTo>
                    <a:cubicBezTo>
                      <a:pt x="126" y="1016"/>
                      <a:pt x="128" y="1047"/>
                      <a:pt x="202" y="1093"/>
                    </a:cubicBezTo>
                    <a:cubicBezTo>
                      <a:pt x="231" y="1088"/>
                      <a:pt x="229" y="1097"/>
                      <a:pt x="229" y="108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" name="任意多边形 149512"/>
              <p:cNvSpPr>
                <a:spLocks noChangeArrowheads="1"/>
              </p:cNvSpPr>
              <p:nvPr/>
            </p:nvSpPr>
            <p:spPr bwMode="auto">
              <a:xfrm rot="20657467">
                <a:off x="1648" y="2070"/>
                <a:ext cx="538" cy="217"/>
              </a:xfrm>
              <a:custGeom>
                <a:avLst/>
                <a:gdLst/>
                <a:ahLst/>
                <a:cxnLst>
                  <a:cxn ang="0">
                    <a:pos x="576" y="230"/>
                  </a:cxn>
                  <a:cxn ang="0">
                    <a:pos x="501" y="166"/>
                  </a:cxn>
                  <a:cxn ang="0">
                    <a:pos x="448" y="145"/>
                  </a:cxn>
                  <a:cxn ang="0">
                    <a:pos x="389" y="118"/>
                  </a:cxn>
                  <a:cxn ang="0">
                    <a:pos x="346" y="102"/>
                  </a:cxn>
                  <a:cxn ang="0">
                    <a:pos x="245" y="65"/>
                  </a:cxn>
                  <a:cxn ang="0">
                    <a:pos x="165" y="33"/>
                  </a:cxn>
                  <a:cxn ang="0">
                    <a:pos x="0" y="11"/>
                  </a:cxn>
                </a:cxnLst>
                <a:rect l="0" t="0" r="r" b="b"/>
                <a:pathLst>
                  <a:path w="576" h="230">
                    <a:moveTo>
                      <a:pt x="576" y="230"/>
                    </a:moveTo>
                    <a:cubicBezTo>
                      <a:pt x="546" y="210"/>
                      <a:pt x="529" y="187"/>
                      <a:pt x="501" y="166"/>
                    </a:cubicBezTo>
                    <a:cubicBezTo>
                      <a:pt x="474" y="146"/>
                      <a:pt x="482" y="163"/>
                      <a:pt x="448" y="145"/>
                    </a:cubicBezTo>
                    <a:cubicBezTo>
                      <a:pt x="400" y="120"/>
                      <a:pt x="420" y="128"/>
                      <a:pt x="389" y="118"/>
                    </a:cubicBezTo>
                    <a:cubicBezTo>
                      <a:pt x="351" y="92"/>
                      <a:pt x="400" y="122"/>
                      <a:pt x="346" y="102"/>
                    </a:cubicBezTo>
                    <a:cubicBezTo>
                      <a:pt x="310" y="88"/>
                      <a:pt x="283" y="74"/>
                      <a:pt x="245" y="65"/>
                    </a:cubicBezTo>
                    <a:cubicBezTo>
                      <a:pt x="220" y="52"/>
                      <a:pt x="193" y="40"/>
                      <a:pt x="165" y="33"/>
                    </a:cubicBezTo>
                    <a:cubicBezTo>
                      <a:pt x="118" y="0"/>
                      <a:pt x="56" y="11"/>
                      <a:pt x="0" y="1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" name="任意多边形 149513"/>
              <p:cNvSpPr>
                <a:spLocks noChangeArrowheads="1"/>
              </p:cNvSpPr>
              <p:nvPr/>
            </p:nvSpPr>
            <p:spPr bwMode="auto">
              <a:xfrm rot="20781411">
                <a:off x="1734" y="2028"/>
                <a:ext cx="446" cy="103"/>
              </a:xfrm>
              <a:custGeom>
                <a:avLst/>
                <a:gdLst/>
                <a:ahLst/>
                <a:cxnLst>
                  <a:cxn ang="0">
                    <a:pos x="480" y="145"/>
                  </a:cxn>
                  <a:cxn ang="0">
                    <a:pos x="379" y="70"/>
                  </a:cxn>
                  <a:cxn ang="0">
                    <a:pos x="0" y="33"/>
                  </a:cxn>
                </a:cxnLst>
                <a:rect l="0" t="0" r="r" b="b"/>
                <a:pathLst>
                  <a:path w="480" h="145">
                    <a:moveTo>
                      <a:pt x="480" y="145"/>
                    </a:moveTo>
                    <a:cubicBezTo>
                      <a:pt x="457" y="108"/>
                      <a:pt x="421" y="83"/>
                      <a:pt x="379" y="70"/>
                    </a:cubicBezTo>
                    <a:cubicBezTo>
                      <a:pt x="277" y="0"/>
                      <a:pt x="95" y="33"/>
                      <a:pt x="0" y="3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" name="任意多边形 149516"/>
              <p:cNvSpPr>
                <a:spLocks noChangeArrowheads="1"/>
              </p:cNvSpPr>
              <p:nvPr/>
            </p:nvSpPr>
            <p:spPr bwMode="auto">
              <a:xfrm rot="1296213">
                <a:off x="2347" y="1296"/>
                <a:ext cx="139" cy="673"/>
              </a:xfrm>
              <a:custGeom>
                <a:avLst/>
                <a:gdLst/>
                <a:ahLst/>
                <a:cxnLst>
                  <a:cxn ang="0">
                    <a:pos x="20" y="357"/>
                  </a:cxn>
                  <a:cxn ang="0">
                    <a:pos x="52" y="85"/>
                  </a:cxn>
                  <a:cxn ang="0">
                    <a:pos x="68" y="16"/>
                  </a:cxn>
                  <a:cxn ang="0">
                    <a:pos x="79" y="0"/>
                  </a:cxn>
                </a:cxnLst>
                <a:rect l="0" t="0" r="r" b="b"/>
                <a:pathLst>
                  <a:path w="79" h="357">
                    <a:moveTo>
                      <a:pt x="20" y="357"/>
                    </a:moveTo>
                    <a:cubicBezTo>
                      <a:pt x="22" y="282"/>
                      <a:pt x="0" y="160"/>
                      <a:pt x="52" y="85"/>
                    </a:cubicBezTo>
                    <a:cubicBezTo>
                      <a:pt x="59" y="62"/>
                      <a:pt x="61" y="38"/>
                      <a:pt x="68" y="16"/>
                    </a:cubicBezTo>
                    <a:cubicBezTo>
                      <a:pt x="70" y="10"/>
                      <a:pt x="79" y="0"/>
                      <a:pt x="79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" name="任意多边形 149517"/>
              <p:cNvSpPr>
                <a:spLocks noChangeArrowheads="1"/>
              </p:cNvSpPr>
              <p:nvPr/>
            </p:nvSpPr>
            <p:spPr bwMode="auto">
              <a:xfrm rot="269663" flipH="1">
                <a:off x="2399" y="1327"/>
                <a:ext cx="138" cy="6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614"/>
                  </a:cxn>
                </a:cxnLst>
                <a:rect l="0" t="0" r="r" b="b"/>
                <a:pathLst>
                  <a:path w="16" h="614">
                    <a:moveTo>
                      <a:pt x="0" y="0"/>
                    </a:moveTo>
                    <a:cubicBezTo>
                      <a:pt x="3" y="209"/>
                      <a:pt x="16" y="406"/>
                      <a:pt x="16" y="61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" name="任意多边形 149518"/>
              <p:cNvSpPr>
                <a:spLocks noChangeArrowheads="1"/>
              </p:cNvSpPr>
              <p:nvPr/>
            </p:nvSpPr>
            <p:spPr bwMode="auto">
              <a:xfrm rot="20903450">
                <a:off x="2364" y="1472"/>
                <a:ext cx="621" cy="546"/>
              </a:xfrm>
              <a:custGeom>
                <a:avLst/>
                <a:gdLst/>
                <a:ahLst/>
                <a:cxnLst>
                  <a:cxn ang="0">
                    <a:pos x="0" y="485"/>
                  </a:cxn>
                  <a:cxn ang="0">
                    <a:pos x="117" y="341"/>
                  </a:cxn>
                  <a:cxn ang="0">
                    <a:pos x="155" y="293"/>
                  </a:cxn>
                  <a:cxn ang="0">
                    <a:pos x="181" y="272"/>
                  </a:cxn>
                  <a:cxn ang="0">
                    <a:pos x="219" y="224"/>
                  </a:cxn>
                  <a:cxn ang="0">
                    <a:pos x="288" y="170"/>
                  </a:cxn>
                  <a:cxn ang="0">
                    <a:pos x="347" y="112"/>
                  </a:cxn>
                  <a:cxn ang="0">
                    <a:pos x="395" y="85"/>
                  </a:cxn>
                  <a:cxn ang="0">
                    <a:pos x="459" y="37"/>
                  </a:cxn>
                  <a:cxn ang="0">
                    <a:pos x="491" y="16"/>
                  </a:cxn>
                  <a:cxn ang="0">
                    <a:pos x="496" y="0"/>
                  </a:cxn>
                  <a:cxn ang="0">
                    <a:pos x="480" y="16"/>
                  </a:cxn>
                  <a:cxn ang="0">
                    <a:pos x="437" y="80"/>
                  </a:cxn>
                  <a:cxn ang="0">
                    <a:pos x="389" y="144"/>
                  </a:cxn>
                  <a:cxn ang="0">
                    <a:pos x="379" y="165"/>
                  </a:cxn>
                  <a:cxn ang="0">
                    <a:pos x="357" y="186"/>
                  </a:cxn>
                  <a:cxn ang="0">
                    <a:pos x="352" y="208"/>
                  </a:cxn>
                  <a:cxn ang="0">
                    <a:pos x="277" y="314"/>
                  </a:cxn>
                  <a:cxn ang="0">
                    <a:pos x="256" y="352"/>
                  </a:cxn>
                  <a:cxn ang="0">
                    <a:pos x="224" y="384"/>
                  </a:cxn>
                  <a:cxn ang="0">
                    <a:pos x="187" y="426"/>
                  </a:cxn>
                  <a:cxn ang="0">
                    <a:pos x="160" y="453"/>
                  </a:cxn>
                  <a:cxn ang="0">
                    <a:pos x="144" y="469"/>
                  </a:cxn>
                  <a:cxn ang="0">
                    <a:pos x="165" y="464"/>
                  </a:cxn>
                  <a:cxn ang="0">
                    <a:pos x="331" y="416"/>
                  </a:cxn>
                  <a:cxn ang="0">
                    <a:pos x="512" y="378"/>
                  </a:cxn>
                  <a:cxn ang="0">
                    <a:pos x="757" y="357"/>
                  </a:cxn>
                  <a:cxn ang="0">
                    <a:pos x="816" y="352"/>
                  </a:cxn>
                  <a:cxn ang="0">
                    <a:pos x="832" y="346"/>
                  </a:cxn>
                  <a:cxn ang="0">
                    <a:pos x="800" y="362"/>
                  </a:cxn>
                  <a:cxn ang="0">
                    <a:pos x="736" y="410"/>
                  </a:cxn>
                  <a:cxn ang="0">
                    <a:pos x="608" y="485"/>
                  </a:cxn>
                  <a:cxn ang="0">
                    <a:pos x="581" y="506"/>
                  </a:cxn>
                  <a:cxn ang="0">
                    <a:pos x="475" y="549"/>
                  </a:cxn>
                  <a:cxn ang="0">
                    <a:pos x="421" y="570"/>
                  </a:cxn>
                  <a:cxn ang="0">
                    <a:pos x="176" y="602"/>
                  </a:cxn>
                  <a:cxn ang="0">
                    <a:pos x="123" y="618"/>
                  </a:cxn>
                  <a:cxn ang="0">
                    <a:pos x="75" y="634"/>
                  </a:cxn>
                </a:cxnLst>
                <a:rect l="0" t="0" r="r" b="b"/>
                <a:pathLst>
                  <a:path w="832" h="634">
                    <a:moveTo>
                      <a:pt x="0" y="485"/>
                    </a:moveTo>
                    <a:cubicBezTo>
                      <a:pt x="21" y="413"/>
                      <a:pt x="70" y="395"/>
                      <a:pt x="117" y="341"/>
                    </a:cubicBezTo>
                    <a:cubicBezTo>
                      <a:pt x="130" y="326"/>
                      <a:pt x="141" y="307"/>
                      <a:pt x="155" y="293"/>
                    </a:cubicBezTo>
                    <a:cubicBezTo>
                      <a:pt x="163" y="285"/>
                      <a:pt x="174" y="280"/>
                      <a:pt x="181" y="272"/>
                    </a:cubicBezTo>
                    <a:cubicBezTo>
                      <a:pt x="201" y="250"/>
                      <a:pt x="198" y="240"/>
                      <a:pt x="219" y="224"/>
                    </a:cubicBezTo>
                    <a:cubicBezTo>
                      <a:pt x="242" y="207"/>
                      <a:pt x="266" y="190"/>
                      <a:pt x="288" y="170"/>
                    </a:cubicBezTo>
                    <a:cubicBezTo>
                      <a:pt x="308" y="151"/>
                      <a:pt x="321" y="122"/>
                      <a:pt x="347" y="112"/>
                    </a:cubicBezTo>
                    <a:cubicBezTo>
                      <a:pt x="366" y="105"/>
                      <a:pt x="378" y="102"/>
                      <a:pt x="395" y="85"/>
                    </a:cubicBezTo>
                    <a:cubicBezTo>
                      <a:pt x="413" y="67"/>
                      <a:pt x="434" y="45"/>
                      <a:pt x="459" y="37"/>
                    </a:cubicBezTo>
                    <a:cubicBezTo>
                      <a:pt x="470" y="1"/>
                      <a:pt x="452" y="41"/>
                      <a:pt x="491" y="16"/>
                    </a:cubicBezTo>
                    <a:cubicBezTo>
                      <a:pt x="496" y="13"/>
                      <a:pt x="502" y="0"/>
                      <a:pt x="496" y="0"/>
                    </a:cubicBezTo>
                    <a:cubicBezTo>
                      <a:pt x="488" y="0"/>
                      <a:pt x="485" y="11"/>
                      <a:pt x="480" y="16"/>
                    </a:cubicBezTo>
                    <a:cubicBezTo>
                      <a:pt x="471" y="44"/>
                      <a:pt x="454" y="59"/>
                      <a:pt x="437" y="80"/>
                    </a:cubicBezTo>
                    <a:cubicBezTo>
                      <a:pt x="419" y="103"/>
                      <a:pt x="409" y="124"/>
                      <a:pt x="389" y="144"/>
                    </a:cubicBezTo>
                    <a:cubicBezTo>
                      <a:pt x="386" y="151"/>
                      <a:pt x="384" y="159"/>
                      <a:pt x="379" y="165"/>
                    </a:cubicBezTo>
                    <a:cubicBezTo>
                      <a:pt x="373" y="173"/>
                      <a:pt x="362" y="177"/>
                      <a:pt x="357" y="186"/>
                    </a:cubicBezTo>
                    <a:cubicBezTo>
                      <a:pt x="353" y="192"/>
                      <a:pt x="355" y="201"/>
                      <a:pt x="352" y="208"/>
                    </a:cubicBezTo>
                    <a:cubicBezTo>
                      <a:pt x="333" y="247"/>
                      <a:pt x="298" y="277"/>
                      <a:pt x="277" y="314"/>
                    </a:cubicBezTo>
                    <a:cubicBezTo>
                      <a:pt x="270" y="327"/>
                      <a:pt x="265" y="341"/>
                      <a:pt x="256" y="352"/>
                    </a:cubicBezTo>
                    <a:cubicBezTo>
                      <a:pt x="247" y="364"/>
                      <a:pt x="224" y="384"/>
                      <a:pt x="224" y="384"/>
                    </a:cubicBezTo>
                    <a:cubicBezTo>
                      <a:pt x="217" y="406"/>
                      <a:pt x="206" y="414"/>
                      <a:pt x="187" y="426"/>
                    </a:cubicBezTo>
                    <a:cubicBezTo>
                      <a:pt x="177" y="451"/>
                      <a:pt x="187" y="437"/>
                      <a:pt x="160" y="453"/>
                    </a:cubicBezTo>
                    <a:cubicBezTo>
                      <a:pt x="109" y="484"/>
                      <a:pt x="122" y="475"/>
                      <a:pt x="144" y="469"/>
                    </a:cubicBezTo>
                    <a:cubicBezTo>
                      <a:pt x="151" y="467"/>
                      <a:pt x="158" y="466"/>
                      <a:pt x="165" y="464"/>
                    </a:cubicBezTo>
                    <a:cubicBezTo>
                      <a:pt x="210" y="419"/>
                      <a:pt x="270" y="422"/>
                      <a:pt x="331" y="416"/>
                    </a:cubicBezTo>
                    <a:cubicBezTo>
                      <a:pt x="391" y="402"/>
                      <a:pt x="451" y="386"/>
                      <a:pt x="512" y="378"/>
                    </a:cubicBezTo>
                    <a:cubicBezTo>
                      <a:pt x="597" y="352"/>
                      <a:pt x="653" y="360"/>
                      <a:pt x="757" y="357"/>
                    </a:cubicBezTo>
                    <a:cubicBezTo>
                      <a:pt x="777" y="355"/>
                      <a:pt x="796" y="355"/>
                      <a:pt x="816" y="352"/>
                    </a:cubicBezTo>
                    <a:cubicBezTo>
                      <a:pt x="822" y="351"/>
                      <a:pt x="832" y="340"/>
                      <a:pt x="832" y="346"/>
                    </a:cubicBezTo>
                    <a:cubicBezTo>
                      <a:pt x="832" y="354"/>
                      <a:pt x="804" y="361"/>
                      <a:pt x="800" y="362"/>
                    </a:cubicBezTo>
                    <a:cubicBezTo>
                      <a:pt x="781" y="389"/>
                      <a:pt x="765" y="396"/>
                      <a:pt x="736" y="410"/>
                    </a:cubicBezTo>
                    <a:cubicBezTo>
                      <a:pt x="702" y="444"/>
                      <a:pt x="654" y="470"/>
                      <a:pt x="608" y="485"/>
                    </a:cubicBezTo>
                    <a:cubicBezTo>
                      <a:pt x="585" y="518"/>
                      <a:pt x="611" y="488"/>
                      <a:pt x="581" y="506"/>
                    </a:cubicBezTo>
                    <a:cubicBezTo>
                      <a:pt x="531" y="536"/>
                      <a:pt x="536" y="541"/>
                      <a:pt x="475" y="549"/>
                    </a:cubicBezTo>
                    <a:cubicBezTo>
                      <a:pt x="455" y="555"/>
                      <a:pt x="442" y="565"/>
                      <a:pt x="421" y="570"/>
                    </a:cubicBezTo>
                    <a:cubicBezTo>
                      <a:pt x="350" y="607"/>
                      <a:pt x="253" y="597"/>
                      <a:pt x="176" y="602"/>
                    </a:cubicBezTo>
                    <a:cubicBezTo>
                      <a:pt x="159" y="609"/>
                      <a:pt x="141" y="612"/>
                      <a:pt x="123" y="618"/>
                    </a:cubicBezTo>
                    <a:cubicBezTo>
                      <a:pt x="106" y="630"/>
                      <a:pt x="96" y="634"/>
                      <a:pt x="75" y="63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" name="椭圆 149519"/>
              <p:cNvSpPr>
                <a:spLocks noChangeArrowheads="1"/>
              </p:cNvSpPr>
              <p:nvPr/>
            </p:nvSpPr>
            <p:spPr bwMode="auto">
              <a:xfrm>
                <a:off x="1444" y="1614"/>
                <a:ext cx="338" cy="215"/>
              </a:xfrm>
              <a:prstGeom prst="ellipse">
                <a:avLst/>
              </a:prstGeom>
              <a:solidFill>
                <a:srgbClr val="FFFF6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3600" b="1" dirty="0">
                    <a:latin typeface="黑体" pitchFamily="49" charset="-122"/>
                    <a:ea typeface="黑体" pitchFamily="49" charset="-122"/>
                  </a:rPr>
                  <a:t>爆发</a:t>
                </a:r>
              </a:p>
            </p:txBody>
          </p:sp>
          <p:sp>
            <p:nvSpPr>
              <p:cNvPr id="5139" name="椭圆 149520"/>
              <p:cNvSpPr>
                <a:spLocks noChangeArrowheads="1"/>
              </p:cNvSpPr>
              <p:nvPr/>
            </p:nvSpPr>
            <p:spPr bwMode="auto">
              <a:xfrm>
                <a:off x="1726" y="1174"/>
                <a:ext cx="339" cy="215"/>
              </a:xfrm>
              <a:prstGeom prst="ellipse">
                <a:avLst/>
              </a:prstGeom>
              <a:solidFill>
                <a:srgbClr val="FFFF6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3600" b="1" dirty="0">
                    <a:latin typeface="黑体" pitchFamily="49" charset="-122"/>
                    <a:ea typeface="黑体" pitchFamily="49" charset="-122"/>
                  </a:rPr>
                  <a:t>口号</a:t>
                </a:r>
              </a:p>
            </p:txBody>
          </p:sp>
          <p:sp>
            <p:nvSpPr>
              <p:cNvPr id="5140" name="椭圆 149521"/>
              <p:cNvSpPr>
                <a:spLocks noChangeArrowheads="1"/>
              </p:cNvSpPr>
              <p:nvPr/>
            </p:nvSpPr>
            <p:spPr bwMode="auto">
              <a:xfrm>
                <a:off x="2114" y="1025"/>
                <a:ext cx="338" cy="213"/>
              </a:xfrm>
              <a:prstGeom prst="ellipse">
                <a:avLst/>
              </a:prstGeom>
              <a:solidFill>
                <a:srgbClr val="FFFF6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3600" b="1" dirty="0">
                    <a:latin typeface="黑体" pitchFamily="49" charset="-122"/>
                    <a:ea typeface="黑体" pitchFamily="49" charset="-122"/>
                  </a:rPr>
                  <a:t>扩大</a:t>
                </a:r>
              </a:p>
            </p:txBody>
          </p:sp>
          <p:sp>
            <p:nvSpPr>
              <p:cNvPr id="5141" name="椭圆 149522"/>
              <p:cNvSpPr>
                <a:spLocks noChangeArrowheads="1"/>
              </p:cNvSpPr>
              <p:nvPr/>
            </p:nvSpPr>
            <p:spPr bwMode="auto">
              <a:xfrm>
                <a:off x="3116" y="1895"/>
                <a:ext cx="340" cy="215"/>
              </a:xfrm>
              <a:prstGeom prst="ellipse">
                <a:avLst/>
              </a:prstGeom>
              <a:solidFill>
                <a:srgbClr val="FFFF6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3600" b="1" dirty="0">
                    <a:latin typeface="黑体" pitchFamily="49" charset="-122"/>
                    <a:ea typeface="黑体" pitchFamily="49" charset="-122"/>
                  </a:rPr>
                  <a:t>意义</a:t>
                </a:r>
              </a:p>
            </p:txBody>
          </p:sp>
          <p:sp>
            <p:nvSpPr>
              <p:cNvPr id="5142" name="文本框 149523"/>
              <p:cNvSpPr txBox="1">
                <a:spLocks noChangeArrowheads="1"/>
              </p:cNvSpPr>
              <p:nvPr/>
            </p:nvSpPr>
            <p:spPr bwMode="auto">
              <a:xfrm>
                <a:off x="2456" y="2115"/>
                <a:ext cx="70" cy="7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endParaRPr lang="zh-CN" altLang="en-US" sz="1000"/>
              </a:p>
            </p:txBody>
          </p:sp>
        </p:grpSp>
        <p:sp>
          <p:nvSpPr>
            <p:cNvPr id="5143" name="文本框 149524"/>
            <p:cNvSpPr txBox="1">
              <a:spLocks noChangeArrowheads="1"/>
            </p:cNvSpPr>
            <p:nvPr/>
          </p:nvSpPr>
          <p:spPr bwMode="auto">
            <a:xfrm>
              <a:off x="2562" y="2287"/>
              <a:ext cx="266" cy="1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r>
                <a:rPr lang="zh-CN" altLang="en-US" sz="4800" b="1" dirty="0">
                  <a:solidFill>
                    <a:srgbClr val="CC0000"/>
                  </a:solidFill>
                  <a:latin typeface="经典繁颜体" charset="-122"/>
                  <a:ea typeface="经典繁颜体" charset="-122"/>
                </a:rPr>
                <a:t>五四运动</a:t>
              </a:r>
            </a:p>
          </p:txBody>
        </p:sp>
      </p:grpSp>
      <p:sp>
        <p:nvSpPr>
          <p:cNvPr id="25" name="任意多边形 149518"/>
          <p:cNvSpPr>
            <a:spLocks noChangeArrowheads="1"/>
          </p:cNvSpPr>
          <p:nvPr/>
        </p:nvSpPr>
        <p:spPr bwMode="auto">
          <a:xfrm rot="17273326">
            <a:off x="3706792" y="1374467"/>
            <a:ext cx="2253271" cy="2028119"/>
          </a:xfrm>
          <a:custGeom>
            <a:avLst/>
            <a:gdLst/>
            <a:ahLst/>
            <a:cxnLst>
              <a:cxn ang="0">
                <a:pos x="0" y="485"/>
              </a:cxn>
              <a:cxn ang="0">
                <a:pos x="117" y="341"/>
              </a:cxn>
              <a:cxn ang="0">
                <a:pos x="155" y="293"/>
              </a:cxn>
              <a:cxn ang="0">
                <a:pos x="181" y="272"/>
              </a:cxn>
              <a:cxn ang="0">
                <a:pos x="219" y="224"/>
              </a:cxn>
              <a:cxn ang="0">
                <a:pos x="288" y="170"/>
              </a:cxn>
              <a:cxn ang="0">
                <a:pos x="347" y="112"/>
              </a:cxn>
              <a:cxn ang="0">
                <a:pos x="395" y="85"/>
              </a:cxn>
              <a:cxn ang="0">
                <a:pos x="459" y="37"/>
              </a:cxn>
              <a:cxn ang="0">
                <a:pos x="491" y="16"/>
              </a:cxn>
              <a:cxn ang="0">
                <a:pos x="496" y="0"/>
              </a:cxn>
              <a:cxn ang="0">
                <a:pos x="480" y="16"/>
              </a:cxn>
              <a:cxn ang="0">
                <a:pos x="437" y="80"/>
              </a:cxn>
              <a:cxn ang="0">
                <a:pos x="389" y="144"/>
              </a:cxn>
              <a:cxn ang="0">
                <a:pos x="379" y="165"/>
              </a:cxn>
              <a:cxn ang="0">
                <a:pos x="357" y="186"/>
              </a:cxn>
              <a:cxn ang="0">
                <a:pos x="352" y="208"/>
              </a:cxn>
              <a:cxn ang="0">
                <a:pos x="277" y="314"/>
              </a:cxn>
              <a:cxn ang="0">
                <a:pos x="256" y="352"/>
              </a:cxn>
              <a:cxn ang="0">
                <a:pos x="224" y="384"/>
              </a:cxn>
              <a:cxn ang="0">
                <a:pos x="187" y="426"/>
              </a:cxn>
              <a:cxn ang="0">
                <a:pos x="160" y="453"/>
              </a:cxn>
              <a:cxn ang="0">
                <a:pos x="144" y="469"/>
              </a:cxn>
              <a:cxn ang="0">
                <a:pos x="165" y="464"/>
              </a:cxn>
              <a:cxn ang="0">
                <a:pos x="331" y="416"/>
              </a:cxn>
              <a:cxn ang="0">
                <a:pos x="512" y="378"/>
              </a:cxn>
              <a:cxn ang="0">
                <a:pos x="757" y="357"/>
              </a:cxn>
              <a:cxn ang="0">
                <a:pos x="816" y="352"/>
              </a:cxn>
              <a:cxn ang="0">
                <a:pos x="832" y="346"/>
              </a:cxn>
              <a:cxn ang="0">
                <a:pos x="800" y="362"/>
              </a:cxn>
              <a:cxn ang="0">
                <a:pos x="736" y="410"/>
              </a:cxn>
              <a:cxn ang="0">
                <a:pos x="608" y="485"/>
              </a:cxn>
              <a:cxn ang="0">
                <a:pos x="581" y="506"/>
              </a:cxn>
              <a:cxn ang="0">
                <a:pos x="475" y="549"/>
              </a:cxn>
              <a:cxn ang="0">
                <a:pos x="421" y="570"/>
              </a:cxn>
              <a:cxn ang="0">
                <a:pos x="176" y="602"/>
              </a:cxn>
              <a:cxn ang="0">
                <a:pos x="123" y="618"/>
              </a:cxn>
              <a:cxn ang="0">
                <a:pos x="75" y="634"/>
              </a:cxn>
            </a:cxnLst>
            <a:rect l="0" t="0" r="r" b="b"/>
            <a:pathLst>
              <a:path w="832" h="634">
                <a:moveTo>
                  <a:pt x="0" y="485"/>
                </a:moveTo>
                <a:cubicBezTo>
                  <a:pt x="21" y="413"/>
                  <a:pt x="70" y="395"/>
                  <a:pt x="117" y="341"/>
                </a:cubicBezTo>
                <a:cubicBezTo>
                  <a:pt x="130" y="326"/>
                  <a:pt x="141" y="307"/>
                  <a:pt x="155" y="293"/>
                </a:cubicBezTo>
                <a:cubicBezTo>
                  <a:pt x="163" y="285"/>
                  <a:pt x="174" y="280"/>
                  <a:pt x="181" y="272"/>
                </a:cubicBezTo>
                <a:cubicBezTo>
                  <a:pt x="201" y="250"/>
                  <a:pt x="198" y="240"/>
                  <a:pt x="219" y="224"/>
                </a:cubicBezTo>
                <a:cubicBezTo>
                  <a:pt x="242" y="207"/>
                  <a:pt x="266" y="190"/>
                  <a:pt x="288" y="170"/>
                </a:cubicBezTo>
                <a:cubicBezTo>
                  <a:pt x="308" y="151"/>
                  <a:pt x="321" y="122"/>
                  <a:pt x="347" y="112"/>
                </a:cubicBezTo>
                <a:cubicBezTo>
                  <a:pt x="366" y="105"/>
                  <a:pt x="378" y="102"/>
                  <a:pt x="395" y="85"/>
                </a:cubicBezTo>
                <a:cubicBezTo>
                  <a:pt x="413" y="67"/>
                  <a:pt x="434" y="45"/>
                  <a:pt x="459" y="37"/>
                </a:cubicBezTo>
                <a:cubicBezTo>
                  <a:pt x="470" y="1"/>
                  <a:pt x="452" y="41"/>
                  <a:pt x="491" y="16"/>
                </a:cubicBezTo>
                <a:cubicBezTo>
                  <a:pt x="496" y="13"/>
                  <a:pt x="502" y="0"/>
                  <a:pt x="496" y="0"/>
                </a:cubicBezTo>
                <a:cubicBezTo>
                  <a:pt x="488" y="0"/>
                  <a:pt x="485" y="11"/>
                  <a:pt x="480" y="16"/>
                </a:cubicBezTo>
                <a:cubicBezTo>
                  <a:pt x="471" y="44"/>
                  <a:pt x="454" y="59"/>
                  <a:pt x="437" y="80"/>
                </a:cubicBezTo>
                <a:cubicBezTo>
                  <a:pt x="419" y="103"/>
                  <a:pt x="409" y="124"/>
                  <a:pt x="389" y="144"/>
                </a:cubicBezTo>
                <a:cubicBezTo>
                  <a:pt x="386" y="151"/>
                  <a:pt x="384" y="159"/>
                  <a:pt x="379" y="165"/>
                </a:cubicBezTo>
                <a:cubicBezTo>
                  <a:pt x="373" y="173"/>
                  <a:pt x="362" y="177"/>
                  <a:pt x="357" y="186"/>
                </a:cubicBezTo>
                <a:cubicBezTo>
                  <a:pt x="353" y="192"/>
                  <a:pt x="355" y="201"/>
                  <a:pt x="352" y="208"/>
                </a:cubicBezTo>
                <a:cubicBezTo>
                  <a:pt x="333" y="247"/>
                  <a:pt x="298" y="277"/>
                  <a:pt x="277" y="314"/>
                </a:cubicBezTo>
                <a:cubicBezTo>
                  <a:pt x="270" y="327"/>
                  <a:pt x="265" y="341"/>
                  <a:pt x="256" y="352"/>
                </a:cubicBezTo>
                <a:cubicBezTo>
                  <a:pt x="247" y="364"/>
                  <a:pt x="224" y="384"/>
                  <a:pt x="224" y="384"/>
                </a:cubicBezTo>
                <a:cubicBezTo>
                  <a:pt x="217" y="406"/>
                  <a:pt x="206" y="414"/>
                  <a:pt x="187" y="426"/>
                </a:cubicBezTo>
                <a:cubicBezTo>
                  <a:pt x="177" y="451"/>
                  <a:pt x="187" y="437"/>
                  <a:pt x="160" y="453"/>
                </a:cubicBezTo>
                <a:cubicBezTo>
                  <a:pt x="109" y="484"/>
                  <a:pt x="122" y="475"/>
                  <a:pt x="144" y="469"/>
                </a:cubicBezTo>
                <a:cubicBezTo>
                  <a:pt x="151" y="467"/>
                  <a:pt x="158" y="466"/>
                  <a:pt x="165" y="464"/>
                </a:cubicBezTo>
                <a:cubicBezTo>
                  <a:pt x="210" y="419"/>
                  <a:pt x="270" y="422"/>
                  <a:pt x="331" y="416"/>
                </a:cubicBezTo>
                <a:cubicBezTo>
                  <a:pt x="391" y="402"/>
                  <a:pt x="451" y="386"/>
                  <a:pt x="512" y="378"/>
                </a:cubicBezTo>
                <a:cubicBezTo>
                  <a:pt x="597" y="352"/>
                  <a:pt x="653" y="360"/>
                  <a:pt x="757" y="357"/>
                </a:cubicBezTo>
                <a:cubicBezTo>
                  <a:pt x="777" y="355"/>
                  <a:pt x="796" y="355"/>
                  <a:pt x="816" y="352"/>
                </a:cubicBezTo>
                <a:cubicBezTo>
                  <a:pt x="822" y="351"/>
                  <a:pt x="832" y="340"/>
                  <a:pt x="832" y="346"/>
                </a:cubicBezTo>
                <a:cubicBezTo>
                  <a:pt x="832" y="354"/>
                  <a:pt x="804" y="361"/>
                  <a:pt x="800" y="362"/>
                </a:cubicBezTo>
                <a:cubicBezTo>
                  <a:pt x="781" y="389"/>
                  <a:pt x="765" y="396"/>
                  <a:pt x="736" y="410"/>
                </a:cubicBezTo>
                <a:cubicBezTo>
                  <a:pt x="702" y="444"/>
                  <a:pt x="654" y="470"/>
                  <a:pt x="608" y="485"/>
                </a:cubicBezTo>
                <a:cubicBezTo>
                  <a:pt x="585" y="518"/>
                  <a:pt x="611" y="488"/>
                  <a:pt x="581" y="506"/>
                </a:cubicBezTo>
                <a:cubicBezTo>
                  <a:pt x="531" y="536"/>
                  <a:pt x="536" y="541"/>
                  <a:pt x="475" y="549"/>
                </a:cubicBezTo>
                <a:cubicBezTo>
                  <a:pt x="455" y="555"/>
                  <a:pt x="442" y="565"/>
                  <a:pt x="421" y="570"/>
                </a:cubicBezTo>
                <a:cubicBezTo>
                  <a:pt x="350" y="607"/>
                  <a:pt x="253" y="597"/>
                  <a:pt x="176" y="602"/>
                </a:cubicBezTo>
                <a:cubicBezTo>
                  <a:pt x="159" y="609"/>
                  <a:pt x="141" y="612"/>
                  <a:pt x="123" y="618"/>
                </a:cubicBezTo>
                <a:cubicBezTo>
                  <a:pt x="106" y="630"/>
                  <a:pt x="96" y="634"/>
                  <a:pt x="75" y="63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椭圆 149509"/>
          <p:cNvSpPr>
            <a:spLocks noChangeArrowheads="1"/>
          </p:cNvSpPr>
          <p:nvPr/>
        </p:nvSpPr>
        <p:spPr bwMode="auto">
          <a:xfrm>
            <a:off x="7485575" y="1732204"/>
            <a:ext cx="1644677" cy="598963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性质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30"/>
          <p:cNvGrpSpPr/>
          <p:nvPr/>
        </p:nvGrpSpPr>
        <p:grpSpPr>
          <a:xfrm>
            <a:off x="6443453" y="3178626"/>
            <a:ext cx="3155300" cy="1207738"/>
            <a:chOff x="5017642" y="3270624"/>
            <a:chExt cx="2366475" cy="1021955"/>
          </a:xfrm>
        </p:grpSpPr>
        <p:sp>
          <p:nvSpPr>
            <p:cNvPr id="28" name="任意多边形 149517"/>
            <p:cNvSpPr>
              <a:spLocks noChangeArrowheads="1"/>
            </p:cNvSpPr>
            <p:nvPr/>
          </p:nvSpPr>
          <p:spPr bwMode="auto">
            <a:xfrm rot="177612" flipV="1">
              <a:off x="5039814" y="3802957"/>
              <a:ext cx="2344303" cy="2475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614"/>
                </a:cxn>
              </a:cxnLst>
              <a:rect l="0" t="0" r="r" b="b"/>
              <a:pathLst>
                <a:path w="16" h="614">
                  <a:moveTo>
                    <a:pt x="0" y="0"/>
                  </a:moveTo>
                  <a:cubicBezTo>
                    <a:pt x="3" y="209"/>
                    <a:pt x="16" y="406"/>
                    <a:pt x="16" y="61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任意多边形 149516"/>
            <p:cNvSpPr>
              <a:spLocks noChangeArrowheads="1"/>
            </p:cNvSpPr>
            <p:nvPr/>
          </p:nvSpPr>
          <p:spPr bwMode="auto">
            <a:xfrm rot="4152849">
              <a:off x="5532209" y="2756057"/>
              <a:ext cx="1021955" cy="2051090"/>
            </a:xfrm>
            <a:custGeom>
              <a:avLst/>
              <a:gdLst/>
              <a:ahLst/>
              <a:cxnLst>
                <a:cxn ang="0">
                  <a:pos x="20" y="357"/>
                </a:cxn>
                <a:cxn ang="0">
                  <a:pos x="52" y="85"/>
                </a:cxn>
                <a:cxn ang="0">
                  <a:pos x="68" y="16"/>
                </a:cxn>
                <a:cxn ang="0">
                  <a:pos x="79" y="0"/>
                </a:cxn>
              </a:cxnLst>
              <a:rect l="0" t="0" r="r" b="b"/>
              <a:pathLst>
                <a:path w="79" h="357">
                  <a:moveTo>
                    <a:pt x="20" y="357"/>
                  </a:moveTo>
                  <a:cubicBezTo>
                    <a:pt x="22" y="282"/>
                    <a:pt x="0" y="160"/>
                    <a:pt x="52" y="85"/>
                  </a:cubicBezTo>
                  <a:cubicBezTo>
                    <a:pt x="59" y="62"/>
                    <a:pt x="61" y="38"/>
                    <a:pt x="68" y="16"/>
                  </a:cubicBezTo>
                  <a:cubicBezTo>
                    <a:pt x="70" y="10"/>
                    <a:pt x="79" y="0"/>
                    <a:pt x="79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椭圆 149522"/>
          <p:cNvSpPr>
            <a:spLocks noChangeArrowheads="1"/>
          </p:cNvSpPr>
          <p:nvPr/>
        </p:nvSpPr>
        <p:spPr bwMode="auto">
          <a:xfrm>
            <a:off x="8762032" y="2373424"/>
            <a:ext cx="1644677" cy="598808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精神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26976" y="0"/>
            <a:ext cx="41456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基础知识我梳理</a:t>
            </a:r>
            <a:endParaRPr lang="zh-CN" altLang="en-US" sz="4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609600"/>
            <a:ext cx="3062514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二、五四运动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3" name="组合 30"/>
          <p:cNvGrpSpPr/>
          <p:nvPr/>
        </p:nvGrpSpPr>
        <p:grpSpPr>
          <a:xfrm rot="2076422">
            <a:off x="2722173" y="2425584"/>
            <a:ext cx="2376100" cy="1538911"/>
            <a:chOff x="5038647" y="3423778"/>
            <a:chExt cx="1995953" cy="1302184"/>
          </a:xfrm>
        </p:grpSpPr>
        <p:sp>
          <p:nvSpPr>
            <p:cNvPr id="34" name="任意多边形 149517"/>
            <p:cNvSpPr>
              <a:spLocks noChangeArrowheads="1"/>
            </p:cNvSpPr>
            <p:nvPr/>
          </p:nvSpPr>
          <p:spPr bwMode="auto">
            <a:xfrm rot="20962835" flipV="1">
              <a:off x="5061351" y="4081648"/>
              <a:ext cx="1973249" cy="2090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614"/>
                </a:cxn>
              </a:cxnLst>
              <a:rect l="0" t="0" r="r" b="b"/>
              <a:pathLst>
                <a:path w="16" h="614">
                  <a:moveTo>
                    <a:pt x="0" y="0"/>
                  </a:moveTo>
                  <a:cubicBezTo>
                    <a:pt x="3" y="209"/>
                    <a:pt x="16" y="406"/>
                    <a:pt x="16" y="61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任意多边形 149516"/>
            <p:cNvSpPr>
              <a:spLocks noChangeArrowheads="1"/>
            </p:cNvSpPr>
            <p:nvPr/>
          </p:nvSpPr>
          <p:spPr bwMode="auto">
            <a:xfrm rot="2855719">
              <a:off x="5313643" y="3148782"/>
              <a:ext cx="1302184" cy="1852176"/>
            </a:xfrm>
            <a:custGeom>
              <a:avLst/>
              <a:gdLst/>
              <a:ahLst/>
              <a:cxnLst>
                <a:cxn ang="0">
                  <a:pos x="20" y="357"/>
                </a:cxn>
                <a:cxn ang="0">
                  <a:pos x="52" y="85"/>
                </a:cxn>
                <a:cxn ang="0">
                  <a:pos x="68" y="16"/>
                </a:cxn>
                <a:cxn ang="0">
                  <a:pos x="79" y="0"/>
                </a:cxn>
              </a:cxnLst>
              <a:rect l="0" t="0" r="r" b="b"/>
              <a:pathLst>
                <a:path w="79" h="357">
                  <a:moveTo>
                    <a:pt x="20" y="357"/>
                  </a:moveTo>
                  <a:cubicBezTo>
                    <a:pt x="22" y="282"/>
                    <a:pt x="0" y="160"/>
                    <a:pt x="52" y="85"/>
                  </a:cubicBezTo>
                  <a:cubicBezTo>
                    <a:pt x="59" y="62"/>
                    <a:pt x="61" y="38"/>
                    <a:pt x="68" y="16"/>
                  </a:cubicBezTo>
                  <a:cubicBezTo>
                    <a:pt x="70" y="10"/>
                    <a:pt x="79" y="0"/>
                    <a:pt x="79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椭圆 149519"/>
          <p:cNvSpPr>
            <a:spLocks noChangeArrowheads="1"/>
          </p:cNvSpPr>
          <p:nvPr/>
        </p:nvSpPr>
        <p:spPr bwMode="auto">
          <a:xfrm>
            <a:off x="1001486" y="3947887"/>
            <a:ext cx="1727200" cy="652332"/>
          </a:xfrm>
          <a:prstGeom prst="ellipse">
            <a:avLst/>
          </a:prstGeom>
          <a:solidFill>
            <a:srgbClr val="FFFF6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导火线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1521" y="980728"/>
            <a:ext cx="9659394" cy="230832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材料一：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、“外争主权，内除国贼”</a:t>
            </a:r>
            <a:endParaRPr lang="en-US" altLang="zh-CN" sz="36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2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、“誓死力争，还我青岛”</a:t>
            </a:r>
            <a:endParaRPr lang="en-US" altLang="zh-CN" sz="36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3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、废除“二十一条”</a:t>
            </a:r>
            <a:endParaRPr lang="en-US" altLang="zh-CN" sz="36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4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、拒绝在“和约”上签字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382" y="188641"/>
            <a:ext cx="33603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材料研读：</a:t>
            </a:r>
            <a:endParaRPr lang="en-US" altLang="zh-CN" sz="44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6937" y="3374039"/>
            <a:ext cx="116172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思考：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、从材料一可以看出五四运动的性质是什么？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、我们应该学习青年学生的什么精神？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9456" y="5373216"/>
            <a:ext cx="9505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WordArt 11"/>
          <p:cNvSpPr>
            <a:spLocks noChangeArrowheads="1" noChangeShapeType="1" noTextEdit="1"/>
          </p:cNvSpPr>
          <p:nvPr/>
        </p:nvSpPr>
        <p:spPr bwMode="auto">
          <a:xfrm>
            <a:off x="1025285" y="5140987"/>
            <a:ext cx="9889099" cy="93610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1954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一次彻底地反帝反封的爱国运动</a:t>
            </a:r>
          </a:p>
        </p:txBody>
      </p:sp>
      <p:sp>
        <p:nvSpPr>
          <p:cNvPr id="10" name="矩形标注 9"/>
          <p:cNvSpPr/>
          <p:nvPr/>
        </p:nvSpPr>
        <p:spPr>
          <a:xfrm>
            <a:off x="3744685" y="232229"/>
            <a:ext cx="1480457" cy="595334"/>
          </a:xfrm>
          <a:prstGeom prst="wedgeRectCallout">
            <a:avLst>
              <a:gd name="adj1" fmla="val -7861"/>
              <a:gd name="adj2" fmla="val 992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反帝</a:t>
            </a:r>
            <a:endParaRPr lang="zh-CN" altLang="en-US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6313715" y="275771"/>
            <a:ext cx="1248228" cy="551791"/>
          </a:xfrm>
          <a:prstGeom prst="wedgeRectCallout">
            <a:avLst>
              <a:gd name="adj1" fmla="val 6113"/>
              <a:gd name="adj2" fmla="val 1124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反封</a:t>
            </a:r>
            <a:endParaRPr lang="zh-CN" altLang="en-US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1640114" y="2148114"/>
            <a:ext cx="1465943" cy="551542"/>
          </a:xfrm>
          <a:prstGeom prst="wedgeRectCallout">
            <a:avLst>
              <a:gd name="adj1" fmla="val 120844"/>
              <a:gd name="adj2" fmla="val -776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彻底</a:t>
            </a:r>
            <a:endParaRPr lang="zh-CN" altLang="en-US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>
            <a:spLocks noChangeArrowheads="1" noChangeShapeType="1" noTextEdit="1"/>
          </p:cNvSpPr>
          <p:nvPr/>
        </p:nvSpPr>
        <p:spPr bwMode="auto">
          <a:xfrm>
            <a:off x="9347198" y="1814285"/>
            <a:ext cx="1277257" cy="819673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b="1" kern="1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爱国 </a:t>
            </a:r>
            <a:endParaRPr lang="zh-CN" altLang="en-US" b="1" kern="1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右大括号 14"/>
          <p:cNvSpPr/>
          <p:nvPr/>
        </p:nvSpPr>
        <p:spPr>
          <a:xfrm>
            <a:off x="8694059" y="1233714"/>
            <a:ext cx="522514" cy="1973943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 animBg="1"/>
      <p:bldP spid="11" grpId="0" animBg="1"/>
      <p:bldP spid="12" grpId="0" animBg="1"/>
      <p:bldP spid="14" grpId="0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</TotalTime>
  <Words>979</Words>
  <Application>Microsoft Office PowerPoint</Application>
  <PresentationFormat>自定义</PresentationFormat>
  <Paragraphs>200</Paragraphs>
  <Slides>35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王善文</cp:lastModifiedBy>
  <cp:revision>213</cp:revision>
  <dcterms:created xsi:type="dcterms:W3CDTF">2015-05-05T08:02:00Z</dcterms:created>
  <dcterms:modified xsi:type="dcterms:W3CDTF">2018-03-20T07:09:44Z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