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>
  <p:sldMasterIdLst>
    <p:sldMasterId id="2147483648" r:id="rId1"/>
  </p:sldMasterIdLst>
  <p:notesMasterIdLst>
    <p:notesMasterId r:id="rId4"/>
  </p:notesMasterIdLst>
  <p:sldIdLst>
    <p:sldId id="287" r:id="rId3"/>
    <p:sldId id="298" r:id="rId5"/>
    <p:sldId id="288" r:id="rId6"/>
    <p:sldId id="289" r:id="rId7"/>
    <p:sldId id="290" r:id="rId8"/>
    <p:sldId id="291" r:id="rId9"/>
    <p:sldId id="292" r:id="rId10"/>
    <p:sldId id="293" r:id="rId11"/>
    <p:sldId id="294" r:id="rId12"/>
    <p:sldId id="295" r:id="rId13"/>
    <p:sldId id="296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737" autoAdjust="0"/>
    <p:restoredTop sz="94620" autoAdjust="0"/>
  </p:normalViewPr>
  <p:slideViewPr>
    <p:cSldViewPr snapToGrid="0">
      <p:cViewPr varScale="1">
        <p:scale>
          <a:sx n="110" d="100"/>
          <a:sy n="110" d="100"/>
        </p:scale>
        <p:origin x="858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7" Type="http://schemas.openxmlformats.org/officeDocument/2006/relationships/tableStyles" Target="tableStyles.xml"/><Relationship Id="rId16" Type="http://schemas.openxmlformats.org/officeDocument/2006/relationships/viewProps" Target="viewProps.xml"/><Relationship Id="rId15" Type="http://schemas.openxmlformats.org/officeDocument/2006/relationships/presProps" Target="presProps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222C25-E94C-48A9-ADB2-88687A2B6C20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058F0FB-8466-4EF2-868D-D8C5CC054A5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algn="r" defTabSz="91440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9AD698A-D66C-4FA1-BBD8-F72AE9E6E751}" type="slidenum">
              <a:rPr kumimoji="0" lang="zh-CN" altLang="en-US" sz="1200" b="0" i="0" u="none" strike="noStrike" kern="120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  <a:ea typeface="微软雅黑" panose="020B0503020204020204" pitchFamily="34" charset="-122"/>
              </a:rPr>
            </a:fld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 pitchFamily="34" charset="0"/>
              <a:ea typeface="微软雅黑" panose="020B0503020204020204" pitchFamily="34" charset="-122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hasCustomPrompt="1"/>
          </p:nvPr>
        </p:nvSpPr>
        <p:spPr>
          <a:xfrm>
            <a:off x="1524000" y="2006601"/>
            <a:ext cx="9144000" cy="1503362"/>
          </a:xfrm>
        </p:spPr>
        <p:txBody>
          <a:bodyPr anchor="b">
            <a:normAutofit/>
          </a:bodyPr>
          <a:lstStyle>
            <a:lvl1pPr algn="ctr">
              <a:defRPr sz="72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</p:nvPr>
        </p:nvSpPr>
        <p:spPr>
          <a:xfrm>
            <a:off x="838200" y="551543"/>
            <a:ext cx="10515600" cy="5558971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5" name="标题 4"/>
          <p:cNvSpPr>
            <a:spLocks noGrp="1"/>
          </p:cNvSpPr>
          <p:nvPr>
            <p:ph type="title" hasCustomPrompt="1"/>
          </p:nvPr>
        </p:nvSpPr>
        <p:spPr>
          <a:xfrm>
            <a:off x="838200" y="2187443"/>
            <a:ext cx="10515600" cy="2483115"/>
          </a:xfrm>
        </p:spPr>
        <p:txBody>
          <a:bodyPr>
            <a:normAutofit/>
          </a:bodyPr>
          <a:lstStyle>
            <a:lvl1pPr algn="ctr">
              <a:defRPr sz="7200" b="1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</p:nvPr>
        </p:nvSpPr>
        <p:spPr>
          <a:xfrm>
            <a:off x="3238500" y="2159000"/>
            <a:ext cx="5715000" cy="1382450"/>
          </a:xfrm>
        </p:spPr>
        <p:txBody>
          <a:bodyPr anchor="b" anchorCtr="0">
            <a:normAutofit/>
          </a:bodyPr>
          <a:lstStyle>
            <a:lvl1pPr algn="ctr">
              <a:defRPr sz="8000" b="1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DD7636-5BE1-44BC-BB5F-15739D9E18E1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7C0E1D-24C4-406F-9615-DBDA8D2D1F93}" type="slidenum">
              <a:rPr lang="zh-CN" altLang="en-US" smtClean="0"/>
            </a:fld>
            <a:endParaRPr lang="zh-CN" altLang="en-US"/>
          </a:p>
        </p:txBody>
      </p:sp>
      <p:sp>
        <p:nvSpPr>
          <p:cNvPr id="37" name="内容占位符 36"/>
          <p:cNvSpPr>
            <a:spLocks noGrp="1"/>
          </p:cNvSpPr>
          <p:nvPr>
            <p:ph sz="quarter" idx="13" hasCustomPrompt="1"/>
          </p:nvPr>
        </p:nvSpPr>
        <p:spPr>
          <a:xfrm>
            <a:off x="3238500" y="3733201"/>
            <a:ext cx="5715000" cy="1185937"/>
          </a:xfrm>
        </p:spPr>
        <p:txBody>
          <a:bodyPr>
            <a:normAutofit/>
          </a:bodyPr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</a:lstStyle>
          <a:p>
            <a:pPr lvl="0"/>
            <a:r>
              <a:rPr lang="zh-CN" altLang="en-US" dirty="0"/>
              <a:t>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7" y="457200"/>
            <a:ext cx="4165200" cy="1600200"/>
          </a:xfrm>
        </p:spPr>
        <p:txBody>
          <a:bodyPr anchor="t" anchorCtr="0"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图片占位符 2"/>
          <p:cNvSpPr>
            <a:spLocks noGrp="1" noChangeAspect="1"/>
          </p:cNvSpPr>
          <p:nvPr>
            <p:ph type="pic" idx="1"/>
          </p:nvPr>
        </p:nvSpPr>
        <p:spPr>
          <a:xfrm>
            <a:off x="5184000" y="457200"/>
            <a:ext cx="6170400" cy="540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7" y="2057400"/>
            <a:ext cx="4165200" cy="3811588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10487024" y="365125"/>
            <a:ext cx="866775" cy="5811838"/>
          </a:xfrm>
        </p:spPr>
        <p:txBody>
          <a:bodyPr vert="eaVert">
            <a:normAutofit/>
          </a:bodyPr>
          <a:lstStyle>
            <a:lvl1pPr>
              <a:defRPr sz="3600"/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199" y="365125"/>
            <a:ext cx="9553575" cy="5811838"/>
          </a:xfrm>
        </p:spPr>
        <p:txBody>
          <a:bodyPr vert="eaVert"/>
          <a:lstStyle/>
          <a:p>
            <a:pPr lvl="0"/>
            <a:r>
              <a:rPr lang="zh-CN" altLang="en-US"/>
              <a:t>单击此处编辑母版文本样式</a:t>
            </a:r>
            <a:endParaRPr lang="zh-CN" altLang="en-US"/>
          </a:p>
          <a:p>
            <a:pPr lvl="1"/>
            <a:r>
              <a:rPr lang="zh-CN" altLang="en-US"/>
              <a:t>第二级</a:t>
            </a:r>
            <a:endParaRPr lang="zh-CN" altLang="en-US"/>
          </a:p>
          <a:p>
            <a:pPr lvl="2"/>
            <a:r>
              <a:rPr lang="zh-CN" altLang="en-US"/>
              <a:t>第三级</a:t>
            </a:r>
            <a:endParaRPr lang="zh-CN" altLang="en-US"/>
          </a:p>
          <a:p>
            <a:pPr lvl="3"/>
            <a:r>
              <a:rPr lang="zh-CN" altLang="en-US"/>
              <a:t>第四级</a:t>
            </a:r>
            <a:endParaRPr lang="zh-CN" altLang="en-US"/>
          </a:p>
          <a:p>
            <a:pPr lvl="4"/>
            <a:r>
              <a:rPr lang="zh-CN" altLang="en-US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4" Type="http://schemas.openxmlformats.org/officeDocument/2006/relationships/theme" Target="../theme/theme1.xml"/><Relationship Id="rId13" Type="http://schemas.openxmlformats.org/officeDocument/2006/relationships/tags" Target="../tags/tag3.xml"/><Relationship Id="rId12" Type="http://schemas.openxmlformats.org/officeDocument/2006/relationships/tags" Target="../tags/tag2.xml"/><Relationship Id="rId11" Type="http://schemas.openxmlformats.org/officeDocument/2006/relationships/tags" Target="../tags/tag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gradFill rotWithShape="0">
          <a:gsLst>
            <a:gs pos="0">
              <a:srgbClr val="9EE256"/>
            </a:gs>
            <a:gs pos="100000">
              <a:srgbClr val="52762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1"/>
            </p:custDataLst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2"/>
            </p:custDataLst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bg1"/>
                </a:solidFill>
              </a:defRPr>
            </a:lvl1pPr>
          </a:lstStyle>
          <a:p>
            <a:fld id="{CBB34228-C879-4F9F-A3D5-15E4064FED1D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bg1"/>
                </a:solidFill>
              </a:defRPr>
            </a:lvl1pPr>
          </a:lstStyle>
          <a:p>
            <a:fld id="{59F2B990-54D4-489C-8006-7A7248FD2064}" type="slidenum">
              <a:rPr lang="zh-CN" altLang="en-US" smtClean="0"/>
            </a:fld>
            <a:endParaRPr lang="zh-CN" altLang="en-US"/>
          </a:p>
        </p:txBody>
      </p:sp>
      <p:sp>
        <p:nvSpPr>
          <p:cNvPr id="7" name="KSO_TEMPLATE" hidden="1"/>
          <p:cNvSpPr/>
          <p:nvPr userDrawn="1">
            <p:custDataLst>
              <p:tags r:id="rId13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3.xml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1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.xml"/><Relationship Id="rId1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0.xml"/></Relationships>
</file>

<file path=ppt/slides/_rels/slide8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8.xml"/><Relationship Id="rId5" Type="http://schemas.openxmlformats.org/officeDocument/2006/relationships/slideLayout" Target="../slideLayouts/slideLayout1.xml"/><Relationship Id="rId4" Type="http://schemas.openxmlformats.org/officeDocument/2006/relationships/tags" Target="../tags/tag11.xml"/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9.xml"/><Relationship Id="rId3" Type="http://schemas.openxmlformats.org/officeDocument/2006/relationships/slideLayout" Target="../slideLayouts/slideLayout1.xml"/><Relationship Id="rId2" Type="http://schemas.openxmlformats.org/officeDocument/2006/relationships/tags" Target="../tags/tag12.xml"/><Relationship Id="rId1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55115" y="1332230"/>
            <a:ext cx="9364980" cy="470789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部编人教版八年级历史下册</a:t>
            </a:r>
            <a:endParaRPr lang="zh-CN" altLang="en-US" sz="6000" b="1">
              <a:solidFill>
                <a:srgbClr val="003399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endParaRPr lang="zh-CN" altLang="en-US" sz="6000" b="1">
              <a:solidFill>
                <a:srgbClr val="003399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全册知识结构图</a:t>
            </a:r>
            <a:endParaRPr lang="zh-CN" altLang="en-US" sz="6000" b="1">
              <a:solidFill>
                <a:srgbClr val="003399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第一部分（</a:t>
            </a:r>
            <a:r>
              <a:rPr lang="en-US" altLang="zh-CN" sz="6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1-6</a:t>
            </a:r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课）</a:t>
            </a:r>
            <a:endParaRPr lang="zh-CN" altLang="en-US" sz="6000" b="1">
              <a:solidFill>
                <a:srgbClr val="003399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/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共计</a:t>
            </a:r>
            <a:r>
              <a:rPr lang="en-US" altLang="zh-CN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11</a:t>
            </a:r>
            <a:r>
              <a:rPr lang="zh-CN" altLang="en-US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张</a:t>
            </a:r>
            <a:r>
              <a:rPr lang="en-US" altLang="zh-CN" sz="6000" b="1">
                <a:solidFill>
                  <a:srgbClr val="003399"/>
                </a:solidFill>
                <a:latin typeface="黑体" panose="02010600030101010101" charset="-122"/>
                <a:ea typeface="黑体" panose="02010600030101010101" charset="-122"/>
              </a:rPr>
              <a:t>ppt</a:t>
            </a:r>
            <a:endParaRPr lang="en-US" altLang="zh-CN" sz="6000" b="1">
              <a:solidFill>
                <a:srgbClr val="003399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框 11"/>
          <p:cNvSpPr txBox="1"/>
          <p:nvPr/>
        </p:nvSpPr>
        <p:spPr>
          <a:xfrm>
            <a:off x="538480" y="1019810"/>
            <a:ext cx="372745" cy="50158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严重的挫折</a:t>
            </a:r>
            <a:endParaRPr lang="zh-CN" altLang="en-US" sz="3200" b="1">
              <a:solidFill>
                <a:srgbClr val="FF0000"/>
              </a:solidFill>
            </a:endParaRPr>
          </a:p>
          <a:p>
            <a:r>
              <a:rPr lang="zh-CN" altLang="en-US" sz="3200" b="1"/>
              <a:t>文化大革命</a:t>
            </a:r>
            <a:endParaRPr lang="zh-CN" altLang="en-US" sz="3200" b="1"/>
          </a:p>
        </p:txBody>
      </p:sp>
      <p:sp>
        <p:nvSpPr>
          <p:cNvPr id="2" name="文本框 1"/>
          <p:cNvSpPr txBox="1"/>
          <p:nvPr/>
        </p:nvSpPr>
        <p:spPr>
          <a:xfrm>
            <a:off x="1583690" y="273050"/>
            <a:ext cx="1304290" cy="590613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pPr>
              <a:lnSpc>
                <a:spcPct val="130000"/>
              </a:lnSpc>
            </a:pPr>
            <a:r>
              <a:rPr lang="zh-CN" altLang="en-US" sz="2800" b="1"/>
              <a:t>原   因</a:t>
            </a:r>
            <a:endParaRPr lang="zh-CN" altLang="en-US" sz="2800" b="1"/>
          </a:p>
          <a:p>
            <a:pPr>
              <a:lnSpc>
                <a:spcPct val="130000"/>
              </a:lnSpc>
            </a:pPr>
            <a:r>
              <a:rPr lang="zh-CN" altLang="en-US" sz="2800" b="1"/>
              <a:t>时   间</a:t>
            </a:r>
            <a:endParaRPr lang="zh-CN" altLang="en-US" sz="2800" b="1"/>
          </a:p>
          <a:p>
            <a:pPr>
              <a:lnSpc>
                <a:spcPct val="160000"/>
              </a:lnSpc>
            </a:pPr>
            <a:r>
              <a:rPr lang="zh-CN" altLang="en-US" sz="2800" b="1"/>
              <a:t>指挥部</a:t>
            </a:r>
            <a:endParaRPr lang="zh-CN" altLang="en-US" sz="2800" b="1"/>
          </a:p>
          <a:p>
            <a:pPr>
              <a:lnSpc>
                <a:spcPct val="160000"/>
              </a:lnSpc>
            </a:pPr>
            <a:endParaRPr lang="zh-CN" altLang="en-US" sz="2800" b="1"/>
          </a:p>
          <a:p>
            <a:pPr>
              <a:lnSpc>
                <a:spcPct val="110000"/>
              </a:lnSpc>
            </a:pPr>
            <a:r>
              <a:rPr lang="zh-CN" altLang="en-US" sz="2800" b="1"/>
              <a:t>动乱的表现</a:t>
            </a:r>
            <a:endParaRPr lang="zh-CN" altLang="en-US" sz="2800" b="1"/>
          </a:p>
          <a:p>
            <a:pPr>
              <a:lnSpc>
                <a:spcPct val="110000"/>
              </a:lnSpc>
            </a:pPr>
            <a:endParaRPr lang="zh-CN" altLang="en-US" sz="2800" b="1"/>
          </a:p>
          <a:p>
            <a:pPr>
              <a:lnSpc>
                <a:spcPct val="110000"/>
              </a:lnSpc>
            </a:pPr>
            <a:endParaRPr lang="zh-CN" altLang="en-US" sz="2800" b="1"/>
          </a:p>
          <a:p>
            <a:pPr>
              <a:lnSpc>
                <a:spcPct val="110000"/>
              </a:lnSpc>
            </a:pPr>
            <a:r>
              <a:rPr lang="zh-CN" altLang="en-US" sz="2800" b="1"/>
              <a:t>抗   争</a:t>
            </a:r>
            <a:endParaRPr lang="zh-CN" altLang="en-US" sz="2800" b="1"/>
          </a:p>
          <a:p>
            <a:pPr>
              <a:lnSpc>
                <a:spcPct val="110000"/>
              </a:lnSpc>
            </a:pPr>
            <a:endParaRPr lang="zh-CN" altLang="en-US" sz="2800" b="1"/>
          </a:p>
          <a:p>
            <a:pPr>
              <a:lnSpc>
                <a:spcPct val="110000"/>
              </a:lnSpc>
            </a:pPr>
            <a:r>
              <a:rPr lang="zh-CN" altLang="en-US" sz="2800" b="1"/>
              <a:t>影   响</a:t>
            </a:r>
            <a:endParaRPr lang="zh-CN" altLang="en-US" sz="2800" b="1"/>
          </a:p>
        </p:txBody>
      </p:sp>
      <p:sp>
        <p:nvSpPr>
          <p:cNvPr id="3" name="文本框 2"/>
          <p:cNvSpPr txBox="1"/>
          <p:nvPr/>
        </p:nvSpPr>
        <p:spPr>
          <a:xfrm>
            <a:off x="3147060" y="2351405"/>
            <a:ext cx="8646795" cy="193802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造反派打砸抢；学校停课、工厂停工</a:t>
            </a:r>
            <a:r>
              <a:rPr lang="en-US" altLang="zh-CN" sz="2400" b="1"/>
              <a:t>“</a:t>
            </a:r>
            <a:r>
              <a:rPr lang="zh-CN" altLang="en-US" sz="2400" b="1"/>
              <a:t>闹革命</a:t>
            </a:r>
            <a:r>
              <a:rPr lang="en-US" altLang="zh-CN" sz="2400" b="1"/>
              <a:t>”</a:t>
            </a:r>
            <a:r>
              <a:rPr lang="zh-CN" altLang="en-US" sz="2400" b="1"/>
              <a:t>；党政机关受冲击，领导干部和知识分子遭到批判揪斗，刘少奇被迫害致死。</a:t>
            </a:r>
            <a:endParaRPr lang="zh-CN" altLang="en-US" sz="2400" b="1"/>
          </a:p>
          <a:p>
            <a:r>
              <a:rPr lang="zh-CN" altLang="en-US" sz="2400" b="1"/>
              <a:t>林彪反革命集团阴谋策动反革命政变，夺取最高权力。</a:t>
            </a:r>
            <a:endParaRPr lang="zh-CN" altLang="en-US" sz="2400" b="1"/>
          </a:p>
          <a:p>
            <a:r>
              <a:rPr lang="zh-CN" altLang="en-US" sz="2400" b="1"/>
              <a:t>江青反革命集团（</a:t>
            </a:r>
            <a:r>
              <a:rPr lang="zh-CN" altLang="en-US" sz="2400" b="1">
                <a:solidFill>
                  <a:srgbClr val="FF0000"/>
                </a:solidFill>
              </a:rPr>
              <a:t>王、张、江、姚</a:t>
            </a:r>
            <a:r>
              <a:rPr lang="zh-CN" altLang="en-US" sz="2400" b="1"/>
              <a:t>）进行篡党夺权的阴谋活动。毛泽东逝世后，加紧夺取党和国家最高领导权的阴谋活动。</a:t>
            </a:r>
            <a:endParaRPr lang="zh-CN" altLang="en-US" sz="2400" b="1"/>
          </a:p>
        </p:txBody>
      </p:sp>
      <p:sp>
        <p:nvSpPr>
          <p:cNvPr id="5" name="文本框 4"/>
          <p:cNvSpPr txBox="1"/>
          <p:nvPr/>
        </p:nvSpPr>
        <p:spPr>
          <a:xfrm>
            <a:off x="3147060" y="1019810"/>
            <a:ext cx="7814310" cy="460375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r>
              <a:rPr lang="en-US" altLang="zh-CN" sz="2400" b="1"/>
              <a:t>1966</a:t>
            </a:r>
            <a:r>
              <a:rPr lang="zh-CN" altLang="en-US" sz="2400" b="1"/>
              <a:t>年夏</a:t>
            </a:r>
            <a:r>
              <a:rPr lang="en-US" altLang="zh-CN" sz="2400" b="1"/>
              <a:t>---1976</a:t>
            </a:r>
            <a:r>
              <a:rPr lang="zh-CN" altLang="en-US" sz="2400" b="1"/>
              <a:t>年</a:t>
            </a:r>
            <a:r>
              <a:rPr lang="en-US" altLang="zh-CN" sz="2400" b="1"/>
              <a:t>10</a:t>
            </a:r>
            <a:r>
              <a:rPr lang="zh-CN" altLang="en-US" sz="2400" b="1"/>
              <a:t>月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3200400" y="1625600"/>
            <a:ext cx="7903210" cy="46037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中央文革小组（陈伯达、江青、康生、张春桥等）</a:t>
            </a:r>
            <a:endParaRPr lang="zh-CN" altLang="en-US" sz="2400" b="1"/>
          </a:p>
        </p:txBody>
      </p:sp>
      <p:sp>
        <p:nvSpPr>
          <p:cNvPr id="9" name="文本框 8"/>
          <p:cNvSpPr txBox="1"/>
          <p:nvPr/>
        </p:nvSpPr>
        <p:spPr>
          <a:xfrm>
            <a:off x="3110230" y="89535"/>
            <a:ext cx="8082915" cy="829945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毛泽东认为党和国家面临资本主义复辟的危险。他强调</a:t>
            </a:r>
            <a:r>
              <a:rPr lang="en-US" altLang="zh-CN" sz="2400" b="1"/>
              <a:t>“</a:t>
            </a:r>
            <a:r>
              <a:rPr lang="zh-CN" altLang="en-US" sz="2400" b="1"/>
              <a:t>以阶级斗争为纲</a:t>
            </a:r>
            <a:r>
              <a:rPr lang="en-US" altLang="zh-CN" sz="2400" b="1"/>
              <a:t>”</a:t>
            </a:r>
            <a:r>
              <a:rPr lang="zh-CN" altLang="en-US" sz="2400" b="1"/>
              <a:t>，想发动</a:t>
            </a:r>
            <a:r>
              <a:rPr lang="en-US" altLang="zh-CN" sz="2400" b="1"/>
              <a:t>“</a:t>
            </a:r>
            <a:r>
              <a:rPr lang="zh-CN" altLang="en-US" sz="2400" b="1"/>
              <a:t>文化大革命</a:t>
            </a:r>
            <a:r>
              <a:rPr lang="en-US" altLang="zh-CN" sz="2400" b="1"/>
              <a:t>”</a:t>
            </a:r>
            <a:r>
              <a:rPr lang="zh-CN" altLang="en-US" sz="2400" b="1"/>
              <a:t>来防止资本主义复辟。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3147060" y="4436745"/>
            <a:ext cx="8451215" cy="1198880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 sz="2400" b="1">
                <a:sym typeface="+mn-ea"/>
              </a:rPr>
              <a:t>周恩来等</a:t>
            </a:r>
            <a:r>
              <a:rPr lang="zh-CN" altLang="en-US" sz="2400" b="1"/>
              <a:t>老一辈革命家对江青等人展开针锋相对的斗争；</a:t>
            </a:r>
            <a:endParaRPr lang="zh-CN" altLang="en-US" sz="2400" b="1"/>
          </a:p>
          <a:p>
            <a:r>
              <a:rPr lang="zh-CN" altLang="en-US" sz="2400" b="1"/>
              <a:t>毛泽东、周恩来粉碎了林彪反革命集团的阴谋。</a:t>
            </a:r>
            <a:endParaRPr lang="zh-CN" altLang="en-US" sz="2400" b="1"/>
          </a:p>
          <a:p>
            <a:r>
              <a:rPr lang="zh-CN" altLang="en-US" sz="2400" b="1"/>
              <a:t>华国锋、叶剑英等粉碎江青反革命集团，结束</a:t>
            </a:r>
            <a:r>
              <a:rPr lang="en-US" altLang="zh-CN" sz="2400" b="1"/>
              <a:t>“</a:t>
            </a:r>
            <a:r>
              <a:rPr lang="zh-CN" altLang="en-US" sz="2400" b="1">
                <a:sym typeface="+mn-ea"/>
              </a:rPr>
              <a:t>文革</a:t>
            </a:r>
            <a:r>
              <a:rPr lang="en-US" altLang="zh-CN" sz="2400" b="1"/>
              <a:t>”</a:t>
            </a:r>
            <a:r>
              <a:rPr lang="zh-CN" altLang="en-US" sz="2400" b="1"/>
              <a:t>。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3147060" y="5635625"/>
            <a:ext cx="7814310" cy="82994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给党、国家和各族人民带来新中国成立后最严重的挫折，造成了巨大的损失。</a:t>
            </a:r>
            <a:endParaRPr lang="zh-CN" altLang="en-US" sz="2400" b="1"/>
          </a:p>
        </p:txBody>
      </p:sp>
      <p:cxnSp>
        <p:nvCxnSpPr>
          <p:cNvPr id="6" name="直接箭头连接符 5"/>
          <p:cNvCxnSpPr/>
          <p:nvPr/>
        </p:nvCxnSpPr>
        <p:spPr>
          <a:xfrm flipV="1">
            <a:off x="1184275" y="570230"/>
            <a:ext cx="15240" cy="28905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箭头连接符 7"/>
          <p:cNvCxnSpPr/>
          <p:nvPr/>
        </p:nvCxnSpPr>
        <p:spPr>
          <a:xfrm flipV="1">
            <a:off x="1169035" y="3288665"/>
            <a:ext cx="15240" cy="28905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 flipH="1">
            <a:off x="1199515" y="570230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 flipH="1">
            <a:off x="1184275" y="1249680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/>
        </p:nvCxnSpPr>
        <p:spPr>
          <a:xfrm flipH="1">
            <a:off x="1184275" y="1856105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 flipH="1">
            <a:off x="1169035" y="3225800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 flipH="1">
            <a:off x="1199515" y="4913630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H="1">
            <a:off x="1169035" y="5766435"/>
            <a:ext cx="394970" cy="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5" grpId="0" animBg="1"/>
      <p:bldP spid="7" grpId="0" animBg="1"/>
      <p:bldP spid="3" grpId="0" animBg="1"/>
      <p:bldP spid="10" grpId="0" animBg="1"/>
      <p:bldP spid="11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文本框 7"/>
          <p:cNvSpPr txBox="1"/>
          <p:nvPr/>
        </p:nvSpPr>
        <p:spPr>
          <a:xfrm>
            <a:off x="3218180" y="83820"/>
            <a:ext cx="2223135" cy="64516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600" b="1"/>
              <a:t>建设成就</a:t>
            </a:r>
            <a:endParaRPr lang="en-US" altLang="zh-CN" sz="3600" b="1"/>
          </a:p>
        </p:txBody>
      </p:sp>
      <p:sp>
        <p:nvSpPr>
          <p:cNvPr id="3" name="文本框 2"/>
          <p:cNvSpPr txBox="1"/>
          <p:nvPr/>
        </p:nvSpPr>
        <p:spPr>
          <a:xfrm>
            <a:off x="847725" y="728980"/>
            <a:ext cx="65024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一、全面社会主义建设时期</a:t>
            </a:r>
            <a:r>
              <a:rPr lang="en-US" altLang="zh-CN" sz="2800" b="1">
                <a:solidFill>
                  <a:srgbClr val="FF0000"/>
                </a:solidFill>
              </a:rPr>
              <a:t>1956----1966</a:t>
            </a:r>
            <a:endParaRPr lang="en-US" altLang="zh-CN" sz="2800" b="1">
              <a:solidFill>
                <a:srgbClr val="FF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2821940" y="1312545"/>
            <a:ext cx="5059680" cy="46037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none" rtlCol="0" anchor="t">
            <a:spAutoFit/>
          </a:bodyPr>
          <a:p>
            <a:r>
              <a:rPr lang="zh-CN" altLang="en-US" sz="2400" b="1"/>
              <a:t>武汉、包头两大钢铁基地建设起来；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984885" y="125095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/>
              <a:t>钢铁工业</a:t>
            </a:r>
            <a:endParaRPr lang="zh-CN" altLang="en-US" sz="2800" b="1"/>
          </a:p>
        </p:txBody>
      </p:sp>
      <p:sp>
        <p:nvSpPr>
          <p:cNvPr id="9" name="文本框 8"/>
          <p:cNvSpPr txBox="1"/>
          <p:nvPr/>
        </p:nvSpPr>
        <p:spPr>
          <a:xfrm>
            <a:off x="1082675" y="186944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/>
              <a:t>石油工业</a:t>
            </a:r>
            <a:endParaRPr lang="zh-CN" altLang="en-US" sz="2800" b="1"/>
          </a:p>
        </p:txBody>
      </p:sp>
      <p:sp>
        <p:nvSpPr>
          <p:cNvPr id="10" name="文本框 9"/>
          <p:cNvSpPr txBox="1"/>
          <p:nvPr/>
        </p:nvSpPr>
        <p:spPr>
          <a:xfrm>
            <a:off x="2821940" y="1900555"/>
            <a:ext cx="9168765" cy="460375"/>
          </a:xfrm>
          <a:prstGeom prst="rect">
            <a:avLst/>
          </a:prstGeom>
          <a:solidFill>
            <a:schemeClr val="accent2">
              <a:lumMod val="60000"/>
              <a:lumOff val="40000"/>
            </a:schemeClr>
          </a:solidFill>
        </p:spPr>
        <p:txBody>
          <a:bodyPr wrap="square" rtlCol="0" anchor="t">
            <a:spAutoFit/>
          </a:bodyPr>
          <a:p>
            <a:r>
              <a:rPr lang="zh-CN" altLang="en-US" sz="2400" b="1"/>
              <a:t>大庆、胜利、大港油田建立，</a:t>
            </a:r>
            <a:r>
              <a:rPr lang="en-US" altLang="zh-CN" sz="2400" b="1"/>
              <a:t>1965</a:t>
            </a:r>
            <a:r>
              <a:rPr lang="zh-CN" altLang="en-US" sz="2400" b="1"/>
              <a:t>年原油和石油产品实现全部自给。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1064260" y="262001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/>
              <a:t>工业布局</a:t>
            </a:r>
            <a:endParaRPr lang="zh-CN" altLang="en-US" sz="2800" b="1"/>
          </a:p>
        </p:txBody>
      </p:sp>
      <p:sp>
        <p:nvSpPr>
          <p:cNvPr id="12" name="文本框 11"/>
          <p:cNvSpPr txBox="1"/>
          <p:nvPr/>
        </p:nvSpPr>
        <p:spPr>
          <a:xfrm>
            <a:off x="2821940" y="2620010"/>
            <a:ext cx="9169400" cy="460375"/>
          </a:xfrm>
          <a:prstGeom prst="rect">
            <a:avLst/>
          </a:prstGeom>
          <a:blipFill>
            <a:blip r:embed="rId1"/>
          </a:blipFill>
        </p:spPr>
        <p:txBody>
          <a:bodyPr wrap="square" rtlCol="0" anchor="t">
            <a:spAutoFit/>
          </a:bodyPr>
          <a:p>
            <a:r>
              <a:rPr lang="zh-CN" sz="2400" b="1"/>
              <a:t>沿海工业基地得到加强，内地新建了不同规模的现代工业。</a:t>
            </a:r>
            <a:endParaRPr lang="zh-CN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197485" y="1312545"/>
            <a:ext cx="554990" cy="41541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工业建设成就及模范人物</a:t>
            </a:r>
            <a:endParaRPr lang="zh-CN" altLang="en-US" sz="2400" b="1"/>
          </a:p>
        </p:txBody>
      </p:sp>
      <p:sp>
        <p:nvSpPr>
          <p:cNvPr id="14" name="文本框 13"/>
          <p:cNvSpPr txBox="1"/>
          <p:nvPr/>
        </p:nvSpPr>
        <p:spPr>
          <a:xfrm>
            <a:off x="1082675" y="3346450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/>
              <a:t>新兴工业</a:t>
            </a:r>
            <a:endParaRPr lang="zh-CN" altLang="en-US" sz="2800" b="1"/>
          </a:p>
        </p:txBody>
      </p:sp>
      <p:sp>
        <p:nvSpPr>
          <p:cNvPr id="16" name="文本框 15"/>
          <p:cNvSpPr txBox="1"/>
          <p:nvPr/>
        </p:nvSpPr>
        <p:spPr>
          <a:xfrm>
            <a:off x="2924175" y="3346450"/>
            <a:ext cx="6256655" cy="460375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spAutoFit/>
          </a:bodyPr>
          <a:p>
            <a:r>
              <a:rPr lang="zh-CN" sz="2400" b="1"/>
              <a:t>电子、原子能、航天工业从无到有发展起来。</a:t>
            </a:r>
            <a:endParaRPr lang="zh-CN" sz="2400" b="1"/>
          </a:p>
        </p:txBody>
      </p:sp>
      <p:cxnSp>
        <p:nvCxnSpPr>
          <p:cNvPr id="17" name="直接连接符 16"/>
          <p:cNvCxnSpPr>
            <a:stCxn id="14" idx="1"/>
          </p:cNvCxnSpPr>
          <p:nvPr/>
        </p:nvCxnSpPr>
        <p:spPr>
          <a:xfrm flipH="1" flipV="1">
            <a:off x="660400" y="2693670"/>
            <a:ext cx="422275" cy="9137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8" name="直接连接符 17"/>
          <p:cNvCxnSpPr/>
          <p:nvPr/>
        </p:nvCxnSpPr>
        <p:spPr>
          <a:xfrm flipV="1">
            <a:off x="660400" y="1628140"/>
            <a:ext cx="403860" cy="10655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连接符 18"/>
          <p:cNvCxnSpPr>
            <a:endCxn id="11" idx="1"/>
          </p:cNvCxnSpPr>
          <p:nvPr/>
        </p:nvCxnSpPr>
        <p:spPr>
          <a:xfrm>
            <a:off x="672465" y="2693670"/>
            <a:ext cx="391795" cy="18732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0" name="直接连接符 19"/>
          <p:cNvCxnSpPr/>
          <p:nvPr/>
        </p:nvCxnSpPr>
        <p:spPr>
          <a:xfrm flipV="1">
            <a:off x="697230" y="2143125"/>
            <a:ext cx="526415" cy="50165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1" name="文本框 20"/>
          <p:cNvSpPr txBox="1"/>
          <p:nvPr/>
        </p:nvSpPr>
        <p:spPr>
          <a:xfrm>
            <a:off x="2924175" y="3989070"/>
            <a:ext cx="4456430" cy="4603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完成人工合成结晶牛胰岛素</a:t>
            </a:r>
            <a:endParaRPr lang="zh-CN" altLang="en-US" sz="2400" b="1"/>
          </a:p>
        </p:txBody>
      </p:sp>
      <p:sp>
        <p:nvSpPr>
          <p:cNvPr id="22" name="文本框 21"/>
          <p:cNvSpPr txBox="1"/>
          <p:nvPr/>
        </p:nvSpPr>
        <p:spPr>
          <a:xfrm>
            <a:off x="2924175" y="4511040"/>
            <a:ext cx="7013575" cy="460375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p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“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铁人</a:t>
            </a:r>
            <a:r>
              <a:rPr lang="en-US" altLang="zh-CN" sz="2400" b="1">
                <a:latin typeface="黑体" panose="02010600030101010101" charset="-122"/>
                <a:ea typeface="黑体" panose="02010600030101010101" charset="-122"/>
              </a:rPr>
              <a:t>”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  <a:sym typeface="+mn-ea"/>
              </a:rPr>
              <a:t>王进喜</a:t>
            </a:r>
            <a:r>
              <a:rPr lang="zh-CN" altLang="en-US" sz="2400" b="1">
                <a:latin typeface="黑体" panose="02010600030101010101" charset="-122"/>
                <a:ea typeface="黑体" panose="02010600030101010101" charset="-122"/>
              </a:rPr>
              <a:t>、好干部焦裕禄、好战士雷锋</a:t>
            </a:r>
            <a:endParaRPr lang="zh-CN" altLang="en-US" sz="2400" b="1"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1064260" y="4449445"/>
            <a:ext cx="16052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/>
              <a:t>英模人物</a:t>
            </a:r>
            <a:endParaRPr lang="zh-CN" altLang="en-US" sz="2800" b="1"/>
          </a:p>
        </p:txBody>
      </p:sp>
      <p:sp>
        <p:nvSpPr>
          <p:cNvPr id="24" name="文本框 23"/>
          <p:cNvSpPr txBox="1"/>
          <p:nvPr/>
        </p:nvSpPr>
        <p:spPr>
          <a:xfrm>
            <a:off x="984885" y="5299710"/>
            <a:ext cx="373888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二、文革时期建设成就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223645" y="5821680"/>
            <a:ext cx="8047990" cy="953135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p>
            <a:r>
              <a:rPr lang="zh-CN" altLang="en-US" sz="2800" b="1">
                <a:latin typeface="黑体" panose="02010600030101010101" charset="-122"/>
                <a:ea typeface="黑体" panose="02010600030101010101" charset="-122"/>
              </a:rPr>
              <a:t>我国成功爆炸第一颗氢弹、发射第一颗人造卫星、</a:t>
            </a:r>
            <a:endParaRPr lang="zh-CN" altLang="en-US" sz="2800" b="1">
              <a:latin typeface="黑体" panose="02010600030101010101" charset="-122"/>
              <a:ea typeface="黑体" panose="02010600030101010101" charset="-122"/>
            </a:endParaRPr>
          </a:p>
          <a:p>
            <a:r>
              <a:rPr lang="zh-CN" altLang="en-US" sz="2800" b="1">
                <a:latin typeface="黑体" panose="02010600030101010101" charset="-122"/>
                <a:ea typeface="黑体" panose="02010600030101010101" charset="-122"/>
              </a:rPr>
              <a:t>首次培育成功籼型杂交水稻</a:t>
            </a:r>
            <a:endParaRPr lang="zh-CN" altLang="en-US" sz="2800" b="1"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26" name="直接连接符 25"/>
          <p:cNvCxnSpPr/>
          <p:nvPr/>
        </p:nvCxnSpPr>
        <p:spPr>
          <a:xfrm flipH="1" flipV="1">
            <a:off x="660400" y="2791460"/>
            <a:ext cx="459105" cy="18846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9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" grpId="0" animBg="1"/>
      <p:bldP spid="12" grpId="0" animBg="1"/>
      <p:bldP spid="16" grpId="0" animBg="1"/>
      <p:bldP spid="21" grpId="0" animBg="1"/>
      <p:bldP spid="22" grpId="0" animBg="1"/>
      <p:bldP spid="2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1272540" y="668655"/>
            <a:ext cx="9098280" cy="341503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endParaRPr lang="zh-CN" altLang="en-US" sz="5400"/>
          </a:p>
          <a:p>
            <a:pPr algn="ctr">
              <a:lnSpc>
                <a:spcPct val="150000"/>
              </a:lnSpc>
            </a:pPr>
            <a:r>
              <a:rPr lang="zh-CN" altLang="en-US" sz="5400" b="1"/>
              <a:t>第一单元 </a:t>
            </a:r>
            <a:endParaRPr lang="zh-CN" altLang="en-US" sz="5400" b="1"/>
          </a:p>
          <a:p>
            <a:pPr>
              <a:lnSpc>
                <a:spcPct val="150000"/>
              </a:lnSpc>
            </a:pPr>
            <a:r>
              <a:rPr lang="zh-CN" altLang="en-US" sz="5400" b="1"/>
              <a:t>中华人民共和国的成立和巩固</a:t>
            </a:r>
            <a:endParaRPr lang="zh-CN" altLang="en-US" sz="5400" b="1"/>
          </a:p>
        </p:txBody>
      </p:sp>
    </p:spTree>
    <p:custDataLst>
      <p:tags r:id="rId1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555115" y="1332230"/>
            <a:ext cx="2224405" cy="58356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p>
            <a:r>
              <a:rPr lang="zh-CN" altLang="en-US" sz="32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筹建新中国</a:t>
            </a:r>
            <a:endParaRPr lang="zh-CN" altLang="en-US" sz="32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630045" y="3004820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新中国的成立</a:t>
            </a:r>
            <a:endParaRPr lang="zh-CN" altLang="en-US" sz="3200" b="1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670050" y="4595495"/>
            <a:ext cx="263271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西藏和平解放</a:t>
            </a:r>
            <a:endParaRPr lang="zh-CN" altLang="en-US" sz="32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cxnSp>
        <p:nvCxnSpPr>
          <p:cNvPr id="5" name="直接连接符 4"/>
          <p:cNvCxnSpPr/>
          <p:nvPr/>
        </p:nvCxnSpPr>
        <p:spPr>
          <a:xfrm>
            <a:off x="1009650" y="1579245"/>
            <a:ext cx="43180" cy="33134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011555" y="1568450"/>
            <a:ext cx="524510" cy="114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075055" y="489331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1011555" y="329120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95250" y="1410970"/>
            <a:ext cx="675005" cy="4188460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3200" b="1">
                <a:solidFill>
                  <a:schemeClr val="tx1"/>
                </a:solidFill>
              </a:rPr>
              <a:t>中华人民共和国成立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cxnSp>
        <p:nvCxnSpPr>
          <p:cNvPr id="11" name="直接连接符 10"/>
          <p:cNvCxnSpPr/>
          <p:nvPr/>
        </p:nvCxnSpPr>
        <p:spPr>
          <a:xfrm>
            <a:off x="579120" y="329120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3922395" y="156845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4058920" y="328041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/>
        </p:nvCxnSpPr>
        <p:spPr>
          <a:xfrm>
            <a:off x="4262755" y="488188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5" name="文本框 14"/>
          <p:cNvSpPr txBox="1"/>
          <p:nvPr/>
        </p:nvSpPr>
        <p:spPr>
          <a:xfrm>
            <a:off x="4717415" y="1003300"/>
            <a:ext cx="3230880" cy="119888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p>
            <a:r>
              <a:rPr lang="zh-CN" altLang="en-US" sz="2400" b="1"/>
              <a:t>中国人民政治协商会议</a:t>
            </a:r>
            <a:endParaRPr lang="zh-CN" altLang="en-US" sz="2400" b="1"/>
          </a:p>
          <a:p>
            <a:r>
              <a:rPr lang="zh-CN" altLang="en-US" sz="2400" b="1"/>
              <a:t>第一届全体会议召开</a:t>
            </a:r>
            <a:endParaRPr lang="zh-CN" altLang="en-US" sz="2400" b="1"/>
          </a:p>
          <a:p>
            <a:r>
              <a:rPr lang="en-US" altLang="zh-CN" sz="2400" b="1"/>
              <a:t>1949</a:t>
            </a:r>
            <a:r>
              <a:rPr lang="zh-CN" altLang="en-US" sz="2400" b="1"/>
              <a:t>年</a:t>
            </a:r>
            <a:r>
              <a:rPr lang="en-US" altLang="zh-CN" sz="2400" b="1"/>
              <a:t>9</a:t>
            </a:r>
            <a:r>
              <a:rPr lang="zh-CN" altLang="en-US" sz="2400" b="1"/>
              <a:t>月  北平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4797425" y="2747645"/>
            <a:ext cx="3581400" cy="953135"/>
          </a:xfrm>
          <a:prstGeom prst="rect">
            <a:avLst/>
          </a:prstGeom>
          <a:solidFill>
            <a:schemeClr val="accent2"/>
          </a:solidFill>
        </p:spPr>
        <p:txBody>
          <a:bodyPr wrap="none" rtlCol="0">
            <a:spAutoFit/>
          </a:bodyPr>
          <a:p>
            <a:r>
              <a:rPr lang="zh-CN" sz="2800" b="1"/>
              <a:t>开国大典  北京天安门</a:t>
            </a:r>
            <a:endParaRPr lang="zh-CN" sz="2800" b="1"/>
          </a:p>
          <a:p>
            <a:r>
              <a:rPr lang="en-US" altLang="zh-CN" sz="2800" b="1"/>
              <a:t>1949</a:t>
            </a:r>
            <a:r>
              <a:rPr lang="zh-CN" altLang="en-US" sz="2800" b="1"/>
              <a:t>年</a:t>
            </a:r>
            <a:r>
              <a:rPr lang="en-US" altLang="zh-CN" sz="2800" b="1"/>
              <a:t>10</a:t>
            </a:r>
            <a:r>
              <a:rPr lang="zh-CN" altLang="en-US" sz="2800" b="1"/>
              <a:t>月</a:t>
            </a:r>
            <a:r>
              <a:rPr lang="en-US" altLang="zh-CN" sz="2800" b="1"/>
              <a:t>1</a:t>
            </a:r>
            <a:r>
              <a:rPr lang="zh-CN" altLang="en-US" sz="2800" b="1"/>
              <a:t>日</a:t>
            </a:r>
            <a:endParaRPr lang="zh-CN" altLang="en-US" sz="2800" b="1"/>
          </a:p>
        </p:txBody>
      </p:sp>
      <p:sp>
        <p:nvSpPr>
          <p:cNvPr id="17" name="文本框 16"/>
          <p:cNvSpPr txBox="1"/>
          <p:nvPr/>
        </p:nvSpPr>
        <p:spPr>
          <a:xfrm>
            <a:off x="4797425" y="3945890"/>
            <a:ext cx="2926080" cy="1938020"/>
          </a:xfrm>
          <a:prstGeom prst="rect">
            <a:avLst/>
          </a:prstGeom>
          <a:solidFill>
            <a:srgbClr val="FFC000"/>
          </a:solidFill>
        </p:spPr>
        <p:txBody>
          <a:bodyPr wrap="none" rtlCol="0">
            <a:spAutoFit/>
          </a:bodyPr>
          <a:p>
            <a:r>
              <a:rPr lang="en-US" altLang="zh-CN" sz="2400" b="1"/>
              <a:t>1951</a:t>
            </a:r>
            <a:r>
              <a:rPr lang="zh-CN" altLang="en-US" sz="2400" b="1"/>
              <a:t>年</a:t>
            </a:r>
            <a:endParaRPr lang="zh-CN" altLang="en-US" sz="2400" b="1"/>
          </a:p>
          <a:p>
            <a:r>
              <a:rPr lang="zh-CN" altLang="en-US" sz="2400" b="1"/>
              <a:t>西藏地方政府与中央</a:t>
            </a:r>
            <a:endParaRPr lang="zh-CN" altLang="en-US" sz="2400" b="1"/>
          </a:p>
          <a:p>
            <a:r>
              <a:rPr lang="zh-CN" altLang="en-US" sz="2400" b="1"/>
              <a:t>人民政府达成</a:t>
            </a:r>
            <a:endParaRPr lang="zh-CN" altLang="en-US" sz="2400" b="1"/>
          </a:p>
          <a:p>
            <a:r>
              <a:rPr lang="zh-CN" altLang="en-US" sz="2400" b="1"/>
              <a:t>和平解放西藏的协议</a:t>
            </a:r>
            <a:endParaRPr lang="zh-CN" altLang="en-US" sz="2400" b="1"/>
          </a:p>
          <a:p>
            <a:endParaRPr lang="zh-CN" altLang="en-US" sz="2400" b="1"/>
          </a:p>
        </p:txBody>
      </p:sp>
      <p:sp>
        <p:nvSpPr>
          <p:cNvPr id="18" name="文本框 17"/>
          <p:cNvSpPr txBox="1"/>
          <p:nvPr/>
        </p:nvSpPr>
        <p:spPr>
          <a:xfrm>
            <a:off x="1993900" y="147320"/>
            <a:ext cx="57880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200" b="1">
                <a:solidFill>
                  <a:schemeClr val="tx1"/>
                </a:solidFill>
              </a:rPr>
              <a:t>第</a:t>
            </a:r>
            <a:r>
              <a:rPr lang="en-US" altLang="zh-CN" sz="3200" b="1">
                <a:solidFill>
                  <a:schemeClr val="tx1"/>
                </a:solidFill>
              </a:rPr>
              <a:t>1</a:t>
            </a:r>
            <a:r>
              <a:rPr lang="zh-CN" altLang="en-US" sz="3200" b="1">
                <a:solidFill>
                  <a:schemeClr val="tx1"/>
                </a:solidFill>
              </a:rPr>
              <a:t>课 中华人民共和国成立</a:t>
            </a:r>
            <a:r>
              <a:rPr lang="zh-CN" altLang="en-US">
                <a:solidFill>
                  <a:schemeClr val="tx1"/>
                </a:solidFill>
              </a:rPr>
              <a:t>  </a:t>
            </a:r>
            <a:endParaRPr lang="zh-CN" altLang="en-US">
              <a:solidFill>
                <a:schemeClr val="tx1"/>
              </a:solidFill>
            </a:endParaRPr>
          </a:p>
        </p:txBody>
      </p:sp>
      <p:cxnSp>
        <p:nvCxnSpPr>
          <p:cNvPr id="19" name="直接连接符 18"/>
          <p:cNvCxnSpPr/>
          <p:nvPr/>
        </p:nvCxnSpPr>
        <p:spPr>
          <a:xfrm>
            <a:off x="8105140" y="156845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8863965" y="1003300"/>
            <a:ext cx="3230880" cy="1198880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p>
            <a:r>
              <a:rPr lang="zh-CN" sz="2400" b="1"/>
              <a:t>初步建立了中国共产党</a:t>
            </a:r>
            <a:endParaRPr lang="zh-CN" sz="2400" b="1"/>
          </a:p>
          <a:p>
            <a:r>
              <a:rPr lang="zh-CN" sz="2400" b="1"/>
              <a:t>领导的多党合作和</a:t>
            </a:r>
            <a:endParaRPr lang="zh-CN" sz="2400" b="1"/>
          </a:p>
          <a:p>
            <a:r>
              <a:rPr lang="zh-CN" sz="2400" b="1"/>
              <a:t>政治协商制度</a:t>
            </a:r>
            <a:endParaRPr lang="zh-CN" sz="2400" b="1"/>
          </a:p>
        </p:txBody>
      </p:sp>
      <p:cxnSp>
        <p:nvCxnSpPr>
          <p:cNvPr id="21" name="直接连接符 20"/>
          <p:cNvCxnSpPr/>
          <p:nvPr/>
        </p:nvCxnSpPr>
        <p:spPr>
          <a:xfrm>
            <a:off x="8378825" y="326961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2" name="文本框 21"/>
          <p:cNvSpPr txBox="1"/>
          <p:nvPr/>
        </p:nvSpPr>
        <p:spPr>
          <a:xfrm>
            <a:off x="8536305" y="4595495"/>
            <a:ext cx="3434080" cy="58356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t">
            <a:spAutoFit/>
          </a:bodyPr>
          <a:p>
            <a:r>
              <a:rPr lang="zh-CN" altLang="en-US" sz="3200" b="1">
                <a:sym typeface="+mn-ea"/>
              </a:rPr>
              <a:t>祖国大陆获得统一</a:t>
            </a:r>
            <a:endParaRPr lang="zh-CN" altLang="en-US" sz="3200" b="1">
              <a:sym typeface="+mn-ea"/>
            </a:endParaRPr>
          </a:p>
        </p:txBody>
      </p:sp>
      <p:cxnSp>
        <p:nvCxnSpPr>
          <p:cNvPr id="23" name="直接连接符 22"/>
          <p:cNvCxnSpPr/>
          <p:nvPr/>
        </p:nvCxnSpPr>
        <p:spPr>
          <a:xfrm>
            <a:off x="7720330" y="488251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9102090" y="2686050"/>
            <a:ext cx="275399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/>
              <a:t>开辟了中国历史的新纪元，中国人民从此站起来了。</a:t>
            </a:r>
            <a:endParaRPr lang="zh-CN" altLang="en-US" sz="2400" b="1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  <p:bldP spid="17" grpId="0" animBg="1"/>
      <p:bldP spid="20" grpId="0" animBg="1"/>
      <p:bldP spid="25" grpId="0"/>
      <p:bldP spid="22" grpId="0" bldLvl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63645" y="36195"/>
            <a:ext cx="3759200" cy="7067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4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第</a:t>
            </a:r>
            <a:r>
              <a:rPr lang="en-US" altLang="zh-CN" sz="4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2</a:t>
            </a:r>
            <a:r>
              <a:rPr lang="zh-CN" altLang="en-US" sz="4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课 抗美援朝</a:t>
            </a:r>
            <a:endParaRPr lang="zh-CN" altLang="en-US" sz="40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434975" y="2095500"/>
            <a:ext cx="859790" cy="2336800"/>
          </a:xfrm>
          <a:prstGeom prst="rect">
            <a:avLst/>
          </a:prstGeom>
          <a:solidFill>
            <a:srgbClr val="FFC000"/>
          </a:solidFill>
        </p:spPr>
        <p:txBody>
          <a:bodyPr vert="eaVert" wrap="none" rtlCol="0">
            <a:spAutoFit/>
          </a:bodyPr>
          <a:p>
            <a:r>
              <a:rPr lang="zh-CN" altLang="en-US" sz="4400" b="1">
                <a:solidFill>
                  <a:srgbClr val="FF0000"/>
                </a:solidFill>
                <a:latin typeface="+mj-ea"/>
                <a:ea typeface="+mj-ea"/>
              </a:rPr>
              <a:t>抗美援朝</a:t>
            </a:r>
            <a:endParaRPr lang="zh-CN" altLang="en-US" sz="4400" b="1">
              <a:solidFill>
                <a:srgbClr val="FF0000"/>
              </a:solidFill>
              <a:latin typeface="+mj-ea"/>
              <a:ea typeface="+mj-ea"/>
            </a:endParaRPr>
          </a:p>
        </p:txBody>
      </p:sp>
      <p:cxnSp>
        <p:nvCxnSpPr>
          <p:cNvPr id="9" name="直接连接符 8"/>
          <p:cNvCxnSpPr/>
          <p:nvPr/>
        </p:nvCxnSpPr>
        <p:spPr>
          <a:xfrm>
            <a:off x="1130300" y="316484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" name="直接连接符 3"/>
          <p:cNvCxnSpPr/>
          <p:nvPr/>
        </p:nvCxnSpPr>
        <p:spPr>
          <a:xfrm flipH="1">
            <a:off x="1788795" y="1289685"/>
            <a:ext cx="1905" cy="42792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>
            <a:off x="1790700" y="128968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>
            <a:off x="1788795" y="317563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1790700" y="555815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0" name="文本框 9"/>
          <p:cNvSpPr txBox="1"/>
          <p:nvPr/>
        </p:nvSpPr>
        <p:spPr>
          <a:xfrm>
            <a:off x="2534920" y="1111250"/>
            <a:ext cx="433070" cy="953135"/>
          </a:xfrm>
          <a:prstGeom prst="rect">
            <a:avLst/>
          </a:prstGeom>
          <a:solidFill>
            <a:srgbClr val="00B050"/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背景</a:t>
            </a:r>
            <a:endParaRPr lang="zh-CN" altLang="en-US" sz="2800" b="1"/>
          </a:p>
        </p:txBody>
      </p:sp>
      <p:sp>
        <p:nvSpPr>
          <p:cNvPr id="11" name="文本框 10"/>
          <p:cNvSpPr txBox="1"/>
          <p:nvPr/>
        </p:nvSpPr>
        <p:spPr>
          <a:xfrm>
            <a:off x="2449195" y="2583180"/>
            <a:ext cx="518160" cy="117348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>
            <a:spAutoFit/>
          </a:bodyPr>
          <a:p>
            <a:pPr>
              <a:lnSpc>
                <a:spcPct val="110000"/>
              </a:lnSpc>
            </a:pPr>
            <a:r>
              <a:rPr lang="zh-CN" altLang="en-US" sz="3200" b="1"/>
              <a:t>过程</a:t>
            </a:r>
            <a:endParaRPr lang="zh-CN" altLang="en-US" sz="3200" b="1"/>
          </a:p>
        </p:txBody>
      </p:sp>
      <p:sp>
        <p:nvSpPr>
          <p:cNvPr id="12" name="文本框 11"/>
          <p:cNvSpPr txBox="1"/>
          <p:nvPr/>
        </p:nvSpPr>
        <p:spPr>
          <a:xfrm>
            <a:off x="2534920" y="5036185"/>
            <a:ext cx="624205" cy="953135"/>
          </a:xfrm>
          <a:prstGeom prst="rect">
            <a:avLst/>
          </a:prstGeom>
          <a:solidFill>
            <a:srgbClr val="FFC000"/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意义</a:t>
            </a:r>
            <a:endParaRPr lang="zh-CN" altLang="en-US" sz="2800" b="1"/>
          </a:p>
        </p:txBody>
      </p:sp>
      <p:sp>
        <p:nvSpPr>
          <p:cNvPr id="13" name="文本框 12"/>
          <p:cNvSpPr txBox="1"/>
          <p:nvPr/>
        </p:nvSpPr>
        <p:spPr>
          <a:xfrm>
            <a:off x="3903980" y="880110"/>
            <a:ext cx="5974080" cy="829945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p>
            <a:r>
              <a:rPr lang="zh-CN" altLang="en-US" sz="2400"/>
              <a:t>美国的侵略活动严重威胁中国的安全</a:t>
            </a:r>
            <a:endParaRPr lang="zh-CN" altLang="en-US" sz="2400"/>
          </a:p>
          <a:p>
            <a:r>
              <a:rPr lang="zh-CN" altLang="en-US" sz="2400"/>
              <a:t>朝鲜民主主义人民共和国请求中国派兵援助</a:t>
            </a:r>
            <a:endParaRPr lang="zh-CN" altLang="en-US" sz="2400"/>
          </a:p>
        </p:txBody>
      </p:sp>
      <p:sp>
        <p:nvSpPr>
          <p:cNvPr id="14" name="文本框 13"/>
          <p:cNvSpPr txBox="1"/>
          <p:nvPr/>
        </p:nvSpPr>
        <p:spPr>
          <a:xfrm>
            <a:off x="3903980" y="1887855"/>
            <a:ext cx="8014970" cy="319278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1</a:t>
            </a:r>
            <a:r>
              <a:rPr lang="zh-CN" altLang="en-US" sz="2400" b="1">
                <a:sym typeface="+mn-ea"/>
              </a:rPr>
              <a:t>、</a:t>
            </a:r>
            <a:r>
              <a:rPr lang="en-US" altLang="zh-CN" sz="2400" b="1">
                <a:sym typeface="+mn-ea"/>
              </a:rPr>
              <a:t>1950</a:t>
            </a:r>
            <a:r>
              <a:rPr lang="zh-CN" altLang="en-US" sz="2400" b="1">
                <a:sym typeface="+mn-ea"/>
              </a:rPr>
              <a:t>年</a:t>
            </a:r>
            <a:r>
              <a:rPr lang="en-US" altLang="zh-CN" sz="2400" b="1">
                <a:sym typeface="+mn-ea"/>
              </a:rPr>
              <a:t>10</a:t>
            </a:r>
            <a:r>
              <a:rPr lang="zh-CN" altLang="en-US" sz="2400" b="1">
                <a:sym typeface="+mn-ea"/>
              </a:rPr>
              <a:t>月，彭德怀率领中国人民志愿军入朝作战；</a:t>
            </a:r>
            <a:endParaRPr lang="zh-CN" altLang="en-US" sz="2400" b="1"/>
          </a:p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2</a:t>
            </a:r>
            <a:r>
              <a:rPr lang="zh-CN" altLang="en-US" sz="2400" b="1">
                <a:sym typeface="+mn-ea"/>
              </a:rPr>
              <a:t>、五战五捷，把美国侵略军赶回到</a:t>
            </a:r>
            <a:r>
              <a:rPr lang="en-US" altLang="zh-CN" sz="2400" b="1">
                <a:sym typeface="+mn-ea"/>
              </a:rPr>
              <a:t>“</a:t>
            </a:r>
            <a:r>
              <a:rPr lang="zh-CN" altLang="en-US" sz="2400" b="1">
                <a:sym typeface="+mn-ea"/>
              </a:rPr>
              <a:t>三八线</a:t>
            </a:r>
            <a:r>
              <a:rPr lang="en-US" altLang="zh-CN" sz="2400" b="1">
                <a:sym typeface="+mn-ea"/>
              </a:rPr>
              <a:t>”</a:t>
            </a:r>
            <a:r>
              <a:rPr lang="zh-CN" altLang="en-US" sz="2400" b="1">
                <a:sym typeface="+mn-ea"/>
              </a:rPr>
              <a:t>附近；</a:t>
            </a:r>
            <a:endParaRPr lang="zh-CN" altLang="en-US" sz="2400" b="1"/>
          </a:p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3</a:t>
            </a:r>
            <a:r>
              <a:rPr lang="zh-CN" altLang="en-US" sz="2400" b="1">
                <a:sym typeface="+mn-ea"/>
              </a:rPr>
              <a:t>、战斗英雄：黄继光、邱少云</a:t>
            </a:r>
            <a:endParaRPr lang="zh-CN" altLang="en-US" sz="2400" b="1"/>
          </a:p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4</a:t>
            </a:r>
            <a:r>
              <a:rPr lang="zh-CN" altLang="en-US" sz="2400" b="1">
                <a:sym typeface="+mn-ea"/>
              </a:rPr>
              <a:t>、著名战役：上甘岭战役；</a:t>
            </a:r>
            <a:endParaRPr lang="zh-CN" altLang="en-US" sz="2400" b="1">
              <a:sym typeface="+mn-ea"/>
            </a:endParaRPr>
          </a:p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5</a:t>
            </a:r>
            <a:r>
              <a:rPr lang="zh-CN" altLang="en-US" sz="2400" b="1">
                <a:sym typeface="+mn-ea"/>
              </a:rPr>
              <a:t>、志愿军被誉为</a:t>
            </a:r>
            <a:r>
              <a:rPr lang="en-US" altLang="zh-CN" sz="2400" b="1">
                <a:sym typeface="+mn-ea"/>
              </a:rPr>
              <a:t>“</a:t>
            </a:r>
            <a:r>
              <a:rPr lang="zh-CN" altLang="en-US" sz="2400" b="1">
                <a:sym typeface="+mn-ea"/>
              </a:rPr>
              <a:t>最可爱的人</a:t>
            </a:r>
            <a:r>
              <a:rPr lang="en-US" altLang="zh-CN" sz="2400" b="1">
                <a:sym typeface="+mn-ea"/>
              </a:rPr>
              <a:t>”</a:t>
            </a:r>
            <a:r>
              <a:rPr lang="zh-CN" altLang="en-US" sz="2400" b="1">
                <a:sym typeface="+mn-ea"/>
              </a:rPr>
              <a:t>；</a:t>
            </a:r>
            <a:endParaRPr lang="zh-CN" altLang="en-US" sz="2400" b="1"/>
          </a:p>
          <a:p>
            <a:pPr>
              <a:lnSpc>
                <a:spcPct val="120000"/>
              </a:lnSpc>
            </a:pPr>
            <a:r>
              <a:rPr lang="en-US" altLang="zh-CN" sz="2400" b="1">
                <a:sym typeface="+mn-ea"/>
              </a:rPr>
              <a:t>6</a:t>
            </a:r>
            <a:r>
              <a:rPr lang="zh-CN" altLang="en-US" sz="2400" b="1">
                <a:sym typeface="+mn-ea"/>
              </a:rPr>
              <a:t>、</a:t>
            </a:r>
            <a:r>
              <a:rPr lang="en-US" altLang="zh-CN" sz="2400" b="1">
                <a:sym typeface="+mn-ea"/>
              </a:rPr>
              <a:t>1953</a:t>
            </a:r>
            <a:r>
              <a:rPr lang="zh-CN" altLang="en-US" sz="2400" b="1">
                <a:sym typeface="+mn-ea"/>
              </a:rPr>
              <a:t>年</a:t>
            </a:r>
            <a:r>
              <a:rPr lang="en-US" altLang="zh-CN" sz="2400" b="1">
                <a:sym typeface="+mn-ea"/>
              </a:rPr>
              <a:t>7</a:t>
            </a:r>
            <a:r>
              <a:rPr lang="zh-CN" altLang="en-US" sz="2400" b="1">
                <a:sym typeface="+mn-ea"/>
              </a:rPr>
              <a:t>月，美国被迫在停战协定上签字，中朝人民取得胜利； 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4003040" y="5078730"/>
            <a:ext cx="6127750" cy="9772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pPr>
              <a:lnSpc>
                <a:spcPct val="120000"/>
              </a:lnSpc>
            </a:pPr>
            <a:r>
              <a:rPr lang="zh-CN" altLang="en-US" sz="2400" b="1">
                <a:sym typeface="+mn-ea"/>
              </a:rPr>
              <a:t>为我国积极建设赢得了一个稳定的和平环境，</a:t>
            </a:r>
            <a:endParaRPr lang="zh-CN" altLang="en-US" sz="2400" b="1"/>
          </a:p>
          <a:p>
            <a:pPr>
              <a:lnSpc>
                <a:spcPct val="120000"/>
              </a:lnSpc>
            </a:pPr>
            <a:r>
              <a:rPr lang="zh-CN" altLang="en-US" sz="2400" b="1">
                <a:sym typeface="+mn-ea"/>
              </a:rPr>
              <a:t>大大提高了我国的国际地位。</a:t>
            </a:r>
            <a:endParaRPr lang="zh-CN" altLang="en-US" sz="2400"/>
          </a:p>
        </p:txBody>
      </p:sp>
      <p:cxnSp>
        <p:nvCxnSpPr>
          <p:cNvPr id="6" name="直接连接符 5"/>
          <p:cNvCxnSpPr/>
          <p:nvPr/>
        </p:nvCxnSpPr>
        <p:spPr>
          <a:xfrm>
            <a:off x="3105150" y="1431925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6" name="直接连接符 15"/>
          <p:cNvCxnSpPr/>
          <p:nvPr/>
        </p:nvCxnSpPr>
        <p:spPr>
          <a:xfrm>
            <a:off x="3159125" y="316484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7" name="直接连接符 16"/>
          <p:cNvCxnSpPr/>
          <p:nvPr/>
        </p:nvCxnSpPr>
        <p:spPr>
          <a:xfrm>
            <a:off x="3245485" y="5568950"/>
            <a:ext cx="65849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bldLvl="0" animBg="1"/>
      <p:bldP spid="14" grpId="0" bldLvl="0" animBg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884295" y="86995"/>
            <a:ext cx="296037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3200" b="1">
                <a:solidFill>
                  <a:schemeClr val="tx1"/>
                </a:solidFill>
              </a:rPr>
              <a:t>第</a:t>
            </a:r>
            <a:r>
              <a:rPr lang="en-US" altLang="zh-CN" sz="3200" b="1">
                <a:solidFill>
                  <a:schemeClr val="tx1"/>
                </a:solidFill>
              </a:rPr>
              <a:t>3</a:t>
            </a:r>
            <a:r>
              <a:rPr lang="zh-CN" altLang="en-US" sz="3200" b="1">
                <a:solidFill>
                  <a:schemeClr val="tx1"/>
                </a:solidFill>
              </a:rPr>
              <a:t>课 土地改革</a:t>
            </a:r>
            <a:endParaRPr lang="zh-CN" altLang="en-US" sz="3200" b="1">
              <a:solidFill>
                <a:schemeClr val="tx1"/>
              </a:solidFill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87655" y="1579245"/>
            <a:ext cx="798195" cy="21234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p>
            <a:r>
              <a:rPr lang="zh-CN" altLang="en-US" sz="4000" b="1">
                <a:solidFill>
                  <a:srgbClr val="C00000"/>
                </a:solidFill>
              </a:rPr>
              <a:t>土地改革</a:t>
            </a:r>
            <a:endParaRPr lang="zh-CN" altLang="en-US" sz="4000" b="1">
              <a:solidFill>
                <a:srgbClr val="C00000"/>
              </a:solidFill>
            </a:endParaRPr>
          </a:p>
        </p:txBody>
      </p:sp>
      <p:cxnSp>
        <p:nvCxnSpPr>
          <p:cNvPr id="4" name="直接连接符 3"/>
          <p:cNvCxnSpPr/>
          <p:nvPr/>
        </p:nvCxnSpPr>
        <p:spPr>
          <a:xfrm>
            <a:off x="1019810" y="2887345"/>
            <a:ext cx="1427480" cy="825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5" name="直接连接符 4"/>
          <p:cNvCxnSpPr/>
          <p:nvPr/>
        </p:nvCxnSpPr>
        <p:spPr>
          <a:xfrm flipH="1">
            <a:off x="1725295" y="1346835"/>
            <a:ext cx="16510" cy="355790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直接连接符 6"/>
          <p:cNvCxnSpPr/>
          <p:nvPr/>
        </p:nvCxnSpPr>
        <p:spPr>
          <a:xfrm flipV="1">
            <a:off x="1725295" y="1337945"/>
            <a:ext cx="831215" cy="88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 flipV="1">
            <a:off x="1725295" y="4882515"/>
            <a:ext cx="831215" cy="1397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9" name="文本框 8"/>
          <p:cNvSpPr txBox="1"/>
          <p:nvPr/>
        </p:nvSpPr>
        <p:spPr>
          <a:xfrm>
            <a:off x="2656205" y="1019810"/>
            <a:ext cx="113030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原    因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672715" y="1904365"/>
            <a:ext cx="1706880" cy="230695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土改地区：</a:t>
            </a:r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法律依据：</a:t>
            </a:r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结       果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2707640" y="4570095"/>
            <a:ext cx="160401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意      义：</a:t>
            </a:r>
            <a:endParaRPr lang="zh-CN" altLang="en-US" sz="2400" b="1"/>
          </a:p>
        </p:txBody>
      </p:sp>
      <p:sp>
        <p:nvSpPr>
          <p:cNvPr id="12" name="文本框 11"/>
          <p:cNvSpPr txBox="1"/>
          <p:nvPr/>
        </p:nvSpPr>
        <p:spPr>
          <a:xfrm>
            <a:off x="3884295" y="835025"/>
            <a:ext cx="7760970" cy="829945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p>
            <a:r>
              <a:rPr lang="zh-CN" altLang="en-US" sz="2400" b="1">
                <a:sym typeface="+mn-ea"/>
              </a:rPr>
              <a:t>封建剥削土地制度严重阻碍农村经济和中国社会的发展。</a:t>
            </a:r>
            <a:endParaRPr lang="zh-CN" altLang="en-US" sz="2400" b="1"/>
          </a:p>
          <a:p>
            <a:r>
              <a:rPr lang="zh-CN" altLang="en-US" sz="2400" b="1">
                <a:sym typeface="+mn-ea"/>
              </a:rPr>
              <a:t>广大农民迫切要求进行土地改革，获得土地。</a:t>
            </a:r>
            <a:endParaRPr lang="zh-CN" altLang="en-US" sz="2400"/>
          </a:p>
        </p:txBody>
      </p:sp>
      <p:sp>
        <p:nvSpPr>
          <p:cNvPr id="13" name="文本框 12"/>
          <p:cNvSpPr txBox="1"/>
          <p:nvPr/>
        </p:nvSpPr>
        <p:spPr>
          <a:xfrm>
            <a:off x="4479925" y="1904365"/>
            <a:ext cx="140208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 anchor="t">
            <a:spAutoFit/>
          </a:bodyPr>
          <a:p>
            <a:r>
              <a:rPr lang="zh-CN" altLang="en-US" sz="2400" b="1">
                <a:sym typeface="+mn-ea"/>
              </a:rPr>
              <a:t>新解放区</a:t>
            </a:r>
            <a:endParaRPr lang="zh-CN" altLang="en-US" sz="2400" b="1">
              <a:sym typeface="+mn-ea"/>
            </a:endParaRPr>
          </a:p>
        </p:txBody>
      </p:sp>
      <p:sp>
        <p:nvSpPr>
          <p:cNvPr id="14" name="文本框 13"/>
          <p:cNvSpPr txBox="1"/>
          <p:nvPr/>
        </p:nvSpPr>
        <p:spPr>
          <a:xfrm>
            <a:off x="4379595" y="2364740"/>
            <a:ext cx="6853555" cy="119888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7030A0"/>
                </a:solidFill>
                <a:sym typeface="+mn-ea"/>
              </a:rPr>
              <a:t>《中华人民共和国土地改革法》</a:t>
            </a:r>
            <a:r>
              <a:rPr lang="en-US" altLang="zh-CN" sz="2400" b="1">
                <a:solidFill>
                  <a:srgbClr val="7030A0"/>
                </a:solidFill>
                <a:sym typeface="+mn-ea"/>
              </a:rPr>
              <a:t>1950</a:t>
            </a:r>
            <a:r>
              <a:rPr lang="zh-CN" altLang="en-US" sz="2400" b="1">
                <a:solidFill>
                  <a:srgbClr val="7030A0"/>
                </a:solidFill>
                <a:sym typeface="+mn-ea"/>
              </a:rPr>
              <a:t>年</a:t>
            </a:r>
            <a:endParaRPr lang="zh-CN" altLang="en-US" sz="2400" b="1">
              <a:solidFill>
                <a:srgbClr val="7030A0"/>
              </a:solidFill>
              <a:sym typeface="+mn-ea"/>
            </a:endParaRPr>
          </a:p>
          <a:p>
            <a:r>
              <a:rPr lang="zh-CN" altLang="en-US" sz="2400" b="1">
                <a:solidFill>
                  <a:srgbClr val="7030A0"/>
                </a:solidFill>
                <a:sym typeface="+mn-ea"/>
              </a:rPr>
              <a:t>  废除地主阶级封建剥削的土地所有制，实行农民土地所有制</a:t>
            </a:r>
            <a:r>
              <a:rPr lang="zh-CN" altLang="en-US" b="1">
                <a:solidFill>
                  <a:srgbClr val="7030A0"/>
                </a:solidFill>
                <a:sym typeface="+mn-ea"/>
              </a:rPr>
              <a:t>。</a:t>
            </a:r>
            <a:endParaRPr lang="zh-CN" altLang="en-US" b="1">
              <a:solidFill>
                <a:srgbClr val="7030A0"/>
              </a:solidFill>
              <a:sym typeface="+mn-ea"/>
            </a:endParaRPr>
          </a:p>
        </p:txBody>
      </p:sp>
      <p:sp>
        <p:nvSpPr>
          <p:cNvPr id="15" name="文本框 14"/>
          <p:cNvSpPr txBox="1"/>
          <p:nvPr/>
        </p:nvSpPr>
        <p:spPr>
          <a:xfrm>
            <a:off x="4479925" y="3702685"/>
            <a:ext cx="634746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 anchor="t">
            <a:spAutoFit/>
          </a:bodyPr>
          <a:p>
            <a:r>
              <a:rPr lang="en-US" altLang="zh-CN" sz="2400" b="1">
                <a:sym typeface="+mn-ea"/>
              </a:rPr>
              <a:t>1952</a:t>
            </a:r>
            <a:r>
              <a:rPr lang="zh-CN" altLang="en-US" sz="2400" b="1">
                <a:sym typeface="+mn-ea"/>
              </a:rPr>
              <a:t>年底，全国大陆基本上完成了土地改革。</a:t>
            </a:r>
            <a:endParaRPr lang="zh-CN" altLang="en-US" sz="2400"/>
          </a:p>
        </p:txBody>
      </p:sp>
      <p:sp>
        <p:nvSpPr>
          <p:cNvPr id="16" name="文本框 15"/>
          <p:cNvSpPr txBox="1"/>
          <p:nvPr/>
        </p:nvSpPr>
        <p:spPr>
          <a:xfrm>
            <a:off x="4462780" y="4361815"/>
            <a:ext cx="7115175" cy="2306955"/>
          </a:xfrm>
          <a:prstGeom prst="rect">
            <a:avLst/>
          </a:prstGeom>
          <a:solidFill>
            <a:schemeClr val="bg1"/>
          </a:solidFill>
        </p:spPr>
        <p:txBody>
          <a:bodyPr wrap="square" rtlCol="0" anchor="t">
            <a:spAutoFit/>
          </a:bodyPr>
          <a:p>
            <a:r>
              <a:rPr lang="zh-CN" altLang="en-US" sz="2400" b="1">
                <a:solidFill>
                  <a:srgbClr val="002060"/>
                </a:solidFill>
                <a:sym typeface="+mn-ea"/>
              </a:rPr>
              <a:t>彻底摧毁了我国存在</a:t>
            </a:r>
            <a:r>
              <a:rPr lang="en-US" altLang="zh-CN" sz="2400" b="1">
                <a:solidFill>
                  <a:srgbClr val="002060"/>
                </a:solidFill>
                <a:sym typeface="+mn-ea"/>
              </a:rPr>
              <a:t>2000</a:t>
            </a:r>
            <a:r>
              <a:rPr lang="zh-CN" altLang="en-US" sz="2400" b="1">
                <a:solidFill>
                  <a:srgbClr val="002060"/>
                </a:solidFill>
                <a:sym typeface="+mn-ea"/>
              </a:rPr>
              <a:t>多年的封建土地制度，消灭了地主阶级；</a:t>
            </a:r>
            <a:endParaRPr lang="zh-CN" altLang="en-US" sz="2400" b="1">
              <a:solidFill>
                <a:srgbClr val="002060"/>
              </a:solidFill>
              <a:sym typeface="+mn-ea"/>
            </a:endParaRPr>
          </a:p>
          <a:p>
            <a:r>
              <a:rPr lang="zh-CN" altLang="en-US" sz="2400" b="1">
                <a:solidFill>
                  <a:srgbClr val="002060"/>
                </a:solidFill>
                <a:sym typeface="+mn-ea"/>
              </a:rPr>
              <a:t>农民翻了身，得到了土地，成为土地的主人。</a:t>
            </a:r>
            <a:endParaRPr lang="zh-CN" altLang="en-US" sz="2400" b="1">
              <a:solidFill>
                <a:srgbClr val="002060"/>
              </a:solidFill>
              <a:sym typeface="+mn-ea"/>
            </a:endParaRPr>
          </a:p>
          <a:p>
            <a:r>
              <a:rPr lang="zh-CN" altLang="en-US" sz="2400" b="1">
                <a:solidFill>
                  <a:srgbClr val="002060"/>
                </a:solidFill>
                <a:sym typeface="+mn-ea"/>
              </a:rPr>
              <a:t>人民政权更加巩固，大大解放了农村生产力。农业生产获得迅速恢复和发展，为国家工业化建设准备了条件。</a:t>
            </a:r>
            <a:endParaRPr lang="zh-CN" altLang="en-US" sz="2400" b="1">
              <a:solidFill>
                <a:srgbClr val="002060"/>
              </a:solidFill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3" grpId="0" animBg="1"/>
      <p:bldP spid="14" grpId="0"/>
      <p:bldP spid="15" grpId="0" animBg="1"/>
      <p:bldP spid="1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697355" y="1310005"/>
            <a:ext cx="8987155" cy="369252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>
              <a:lnSpc>
                <a:spcPct val="130000"/>
              </a:lnSpc>
            </a:pPr>
            <a:r>
              <a:rPr lang="zh-CN" altLang="en-US" sz="6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第二单元 </a:t>
            </a:r>
            <a:endParaRPr lang="zh-CN" altLang="en-US" sz="60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 algn="ctr">
              <a:lnSpc>
                <a:spcPct val="130000"/>
              </a:lnSpc>
            </a:pPr>
            <a:r>
              <a:rPr lang="zh-CN" altLang="en-US" sz="6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社会主义制度的建立</a:t>
            </a:r>
            <a:endParaRPr lang="zh-CN" altLang="en-US" sz="60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pPr>
              <a:lnSpc>
                <a:spcPct val="130000"/>
              </a:lnSpc>
            </a:pPr>
            <a:r>
              <a:rPr lang="zh-CN" altLang="en-US" sz="60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  与社会主义建设的探索</a:t>
            </a:r>
            <a:r>
              <a:rPr lang="zh-CN" altLang="en-US" sz="6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 </a:t>
            </a:r>
            <a:endParaRPr lang="zh-CN" altLang="en-US" sz="6000" b="1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</p:spTree>
    <p:custDataLst>
      <p:tags r:id="rId1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1716405" y="69850"/>
            <a:ext cx="8759190" cy="58356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ctr"/>
            <a:r>
              <a:rPr lang="zh-CN" altLang="en-US" sz="32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第</a:t>
            </a:r>
            <a:r>
              <a:rPr lang="en-US" altLang="zh-CN" sz="32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4</a:t>
            </a:r>
            <a:r>
              <a:rPr lang="zh-CN" altLang="en-US" sz="3200" b="1">
                <a:solidFill>
                  <a:schemeClr val="tx1"/>
                </a:solidFill>
                <a:latin typeface="黑体" panose="02010600030101010101" charset="-122"/>
                <a:ea typeface="黑体" panose="02010600030101010101" charset="-122"/>
              </a:rPr>
              <a:t>课 工业化的起步和人民代表大会制度的确立</a:t>
            </a:r>
            <a:endParaRPr lang="zh-CN" altLang="en-US" sz="3200" b="1">
              <a:solidFill>
                <a:schemeClr val="tx1"/>
              </a:solidFill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93675" y="789940"/>
            <a:ext cx="551815" cy="5577840"/>
          </a:xfrm>
          <a:prstGeom prst="rect">
            <a:avLst/>
          </a:prstGeom>
          <a:noFill/>
        </p:spPr>
        <p:txBody>
          <a:bodyPr vert="eaVert" wrap="none" rtlCol="0">
            <a:spAutoFit/>
          </a:bodyPr>
          <a:p>
            <a:r>
              <a:rPr lang="zh-CN" altLang="en-US" sz="2400" b="1">
                <a:solidFill>
                  <a:srgbClr val="C00000"/>
                </a:solidFill>
              </a:rPr>
              <a:t>工业化的起步和人民代表大会制度的确立</a:t>
            </a:r>
            <a:endParaRPr lang="zh-CN" altLang="en-US" sz="2400" b="1">
              <a:solidFill>
                <a:srgbClr val="C00000"/>
              </a:solidFill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243965" y="958215"/>
            <a:ext cx="134302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/>
              <a:t>经济</a:t>
            </a:r>
            <a:endParaRPr lang="zh-CN" altLang="en-US" sz="2800" b="1"/>
          </a:p>
          <a:p>
            <a:r>
              <a:rPr lang="zh-CN" altLang="en-US" sz="2800" b="1"/>
              <a:t>建设</a:t>
            </a:r>
            <a:endParaRPr lang="zh-CN" altLang="en-US" sz="2800" b="1"/>
          </a:p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一五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  <a:p>
            <a:r>
              <a:rPr lang="zh-CN" altLang="en-US" sz="2800" b="1">
                <a:solidFill>
                  <a:srgbClr val="FF0000"/>
                </a:solidFill>
                <a:sym typeface="+mn-ea"/>
              </a:rPr>
              <a:t>计划</a:t>
            </a:r>
            <a:endParaRPr lang="zh-CN" altLang="en-US" sz="2800" b="1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43965" y="4573905"/>
            <a:ext cx="1212850" cy="224536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zh-CN" altLang="en-US" sz="2800" b="1"/>
              <a:t>政治</a:t>
            </a:r>
            <a:endParaRPr lang="zh-CN" altLang="en-US" sz="2800" b="1"/>
          </a:p>
          <a:p>
            <a:r>
              <a:rPr lang="zh-CN" altLang="en-US" sz="2800" b="1"/>
              <a:t>建设</a:t>
            </a:r>
            <a:endParaRPr lang="zh-CN" altLang="en-US" sz="2800" b="1"/>
          </a:p>
          <a:p>
            <a:r>
              <a:rPr lang="zh-CN" altLang="en-US" sz="2800" b="1">
                <a:solidFill>
                  <a:srgbClr val="FF0000"/>
                </a:solidFill>
              </a:rPr>
              <a:t>一届全国人大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8" name="文本框 7"/>
          <p:cNvSpPr txBox="1"/>
          <p:nvPr/>
        </p:nvSpPr>
        <p:spPr>
          <a:xfrm>
            <a:off x="2378075" y="789305"/>
            <a:ext cx="1714500" cy="37846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起止时间</a:t>
            </a:r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基本任务  </a:t>
            </a:r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            </a:t>
            </a:r>
            <a:endParaRPr lang="zh-CN" altLang="en-US" sz="2400" b="1"/>
          </a:p>
          <a:p>
            <a:r>
              <a:rPr lang="zh-CN" altLang="en-US" sz="2400" b="1"/>
              <a:t>取得成就</a:t>
            </a:r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 意    义</a:t>
            </a:r>
            <a:endParaRPr lang="zh-CN" altLang="en-US" sz="2400" b="1"/>
          </a:p>
        </p:txBody>
      </p:sp>
      <p:sp>
        <p:nvSpPr>
          <p:cNvPr id="9" name="文本框 8"/>
          <p:cNvSpPr txBox="1"/>
          <p:nvPr/>
        </p:nvSpPr>
        <p:spPr>
          <a:xfrm>
            <a:off x="4142740" y="4727575"/>
            <a:ext cx="5465445" cy="460375"/>
          </a:xfrm>
          <a:prstGeom prst="rect">
            <a:avLst/>
          </a:prstGeom>
          <a:solidFill>
            <a:srgbClr val="00B0F0"/>
          </a:solidFill>
        </p:spPr>
        <p:txBody>
          <a:bodyPr wrap="square" rtlCol="0">
            <a:spAutoFit/>
          </a:bodyPr>
          <a:p>
            <a:r>
              <a:rPr lang="zh-CN" altLang="en-US" sz="2400" b="1"/>
              <a:t>第一届全国人民代表大会   </a:t>
            </a:r>
            <a:r>
              <a:rPr lang="en-US" altLang="zh-CN" sz="2400" b="1"/>
              <a:t>1954</a:t>
            </a:r>
            <a:r>
              <a:rPr lang="zh-CN" altLang="en-US" sz="2400" b="1"/>
              <a:t>年</a:t>
            </a:r>
            <a:r>
              <a:rPr lang="en-US" altLang="zh-CN" sz="2400" b="1"/>
              <a:t>9</a:t>
            </a:r>
            <a:r>
              <a:rPr lang="zh-CN" altLang="en-US" sz="2400" b="1"/>
              <a:t>月</a:t>
            </a:r>
            <a:endParaRPr lang="zh-CN" altLang="en-US" sz="2400" b="1"/>
          </a:p>
        </p:txBody>
      </p:sp>
      <p:cxnSp>
        <p:nvCxnSpPr>
          <p:cNvPr id="10" name="直接连接符 9"/>
          <p:cNvCxnSpPr/>
          <p:nvPr/>
        </p:nvCxnSpPr>
        <p:spPr>
          <a:xfrm>
            <a:off x="893445" y="1334770"/>
            <a:ext cx="0" cy="4356735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893445" y="1334770"/>
            <a:ext cx="350520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893445" y="5691505"/>
            <a:ext cx="350520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/>
        </p:nvCxnSpPr>
        <p:spPr>
          <a:xfrm>
            <a:off x="542925" y="3423920"/>
            <a:ext cx="350520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4" name="文本框 13"/>
          <p:cNvSpPr txBox="1"/>
          <p:nvPr/>
        </p:nvSpPr>
        <p:spPr>
          <a:xfrm>
            <a:off x="4276090" y="789940"/>
            <a:ext cx="2741295" cy="460375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wrap="none" rtlCol="0" anchor="t">
            <a:spAutoFit/>
          </a:bodyPr>
          <a:p>
            <a:r>
              <a:rPr lang="en-US" altLang="zh-CN" sz="2400" b="1">
                <a:sym typeface="+mn-ea"/>
              </a:rPr>
              <a:t>1953 -----1957</a:t>
            </a:r>
            <a:r>
              <a:rPr lang="zh-CN" altLang="en-US" sz="2400" b="1">
                <a:sym typeface="+mn-ea"/>
              </a:rPr>
              <a:t>年底</a:t>
            </a:r>
            <a:endParaRPr lang="zh-CN" altLang="en-US" sz="2400" b="1"/>
          </a:p>
        </p:txBody>
      </p:sp>
      <p:sp>
        <p:nvSpPr>
          <p:cNvPr id="15" name="文本框 14"/>
          <p:cNvSpPr txBox="1"/>
          <p:nvPr/>
        </p:nvSpPr>
        <p:spPr>
          <a:xfrm>
            <a:off x="4092575" y="1250315"/>
            <a:ext cx="6885940" cy="119888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spAutoFit/>
          </a:bodyPr>
          <a:p>
            <a:r>
              <a:rPr lang="zh-CN" altLang="en-US" sz="2400" b="1">
                <a:sym typeface="+mn-ea"/>
              </a:rPr>
              <a:t>（</a:t>
            </a:r>
            <a:r>
              <a:rPr lang="en-US" altLang="zh-CN" sz="2400" b="1">
                <a:sym typeface="+mn-ea"/>
              </a:rPr>
              <a:t>1</a:t>
            </a:r>
            <a:r>
              <a:rPr lang="zh-CN" altLang="en-US" sz="2400" b="1">
                <a:sym typeface="+mn-ea"/>
              </a:rPr>
              <a:t>）集中力量发展重工业；</a:t>
            </a:r>
            <a:endParaRPr lang="zh-CN" altLang="en-US" sz="2400" b="1"/>
          </a:p>
          <a:p>
            <a:r>
              <a:rPr lang="zh-CN" altLang="en-US" sz="2400" b="1">
                <a:sym typeface="+mn-ea"/>
              </a:rPr>
              <a:t>（</a:t>
            </a:r>
            <a:r>
              <a:rPr lang="en-US" altLang="zh-CN" sz="2400" b="1">
                <a:sym typeface="+mn-ea"/>
              </a:rPr>
              <a:t>2</a:t>
            </a:r>
            <a:r>
              <a:rPr lang="zh-CN" altLang="en-US" sz="2400" b="1">
                <a:sym typeface="+mn-ea"/>
              </a:rPr>
              <a:t>）发展交通运输业、轻工业、农业和商业；</a:t>
            </a:r>
            <a:endParaRPr lang="zh-CN" altLang="en-US" sz="2400" b="1"/>
          </a:p>
          <a:p>
            <a:r>
              <a:rPr lang="zh-CN" altLang="en-US" sz="2400" b="1">
                <a:sym typeface="+mn-ea"/>
              </a:rPr>
              <a:t>（</a:t>
            </a:r>
            <a:r>
              <a:rPr lang="en-US" altLang="zh-CN" sz="2400" b="1">
                <a:sym typeface="+mn-ea"/>
              </a:rPr>
              <a:t>3</a:t>
            </a:r>
            <a:r>
              <a:rPr lang="zh-CN" altLang="en-US" sz="2400" b="1">
                <a:sym typeface="+mn-ea"/>
              </a:rPr>
              <a:t>）相应地培养建设人才。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4124960" y="2449195"/>
            <a:ext cx="7292340" cy="1568450"/>
          </a:xfrm>
          <a:prstGeom prst="rect">
            <a:avLst/>
          </a:prstGeom>
          <a:solidFill>
            <a:schemeClr val="tx2">
              <a:lumMod val="40000"/>
              <a:lumOff val="60000"/>
            </a:schemeClr>
          </a:solidFill>
        </p:spPr>
        <p:txBody>
          <a:bodyPr wrap="square" rtlCol="0" anchor="t">
            <a:spAutoFit/>
          </a:bodyPr>
          <a:p>
            <a:r>
              <a:rPr lang="zh-CN" altLang="en-US" sz="2400" b="1">
                <a:sym typeface="+mn-ea"/>
              </a:rPr>
              <a:t>鞍山钢铁公司无缝钢管厂等三大工程，长春第 一汽车制造厂、沈阳机床厂和飞机制造厂等建成投产。</a:t>
            </a:r>
            <a:endParaRPr lang="zh-CN" altLang="en-US" sz="2400" b="1">
              <a:sym typeface="+mn-ea"/>
            </a:endParaRPr>
          </a:p>
          <a:p>
            <a:r>
              <a:rPr lang="zh-CN" altLang="en-US" sz="2400" b="1">
                <a:solidFill>
                  <a:srgbClr val="002060"/>
                </a:solidFill>
              </a:rPr>
              <a:t>宝成、鹰厦等铁路建成；川藏、青藏、新藏公路相继通车；武汉长江大桥建成。</a:t>
            </a:r>
            <a:endParaRPr lang="zh-CN" altLang="en-US" sz="2400" b="1">
              <a:solidFill>
                <a:srgbClr val="002060"/>
              </a:solidFill>
            </a:endParaRPr>
          </a:p>
        </p:txBody>
      </p:sp>
      <p:sp>
        <p:nvSpPr>
          <p:cNvPr id="17" name="文本框 16"/>
          <p:cNvSpPr txBox="1"/>
          <p:nvPr/>
        </p:nvSpPr>
        <p:spPr>
          <a:xfrm>
            <a:off x="4124960" y="4113530"/>
            <a:ext cx="4754880" cy="460375"/>
          </a:xfrm>
          <a:prstGeom prst="rect">
            <a:avLst/>
          </a:prstGeom>
          <a:solidFill>
            <a:srgbClr val="FFFF00"/>
          </a:solidFill>
        </p:spPr>
        <p:txBody>
          <a:bodyPr wrap="none" rtlCol="0" anchor="t">
            <a:spAutoFit/>
          </a:bodyPr>
          <a:p>
            <a:r>
              <a:rPr lang="zh-CN" altLang="en-US" sz="2400" b="1">
                <a:sym typeface="+mn-ea"/>
              </a:rPr>
              <a:t>开始改变了我国工业落后的面貌。</a:t>
            </a:r>
            <a:endParaRPr lang="zh-CN" altLang="en-US" sz="2400" b="1">
              <a:sym typeface="+mn-ea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378075" y="4727575"/>
            <a:ext cx="1470660" cy="1938020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p>
            <a:r>
              <a:rPr lang="zh-CN" altLang="en-US">
                <a:sym typeface="+mn-ea"/>
              </a:rPr>
              <a:t> </a:t>
            </a:r>
            <a:r>
              <a:rPr lang="zh-CN" altLang="en-US" sz="2400" b="1">
                <a:sym typeface="+mn-ea"/>
              </a:rPr>
              <a:t>重大会议</a:t>
            </a:r>
            <a:endParaRPr lang="zh-CN" altLang="en-US" sz="2400" b="1">
              <a:sym typeface="+mn-ea"/>
            </a:endParaRPr>
          </a:p>
          <a:p>
            <a:endParaRPr lang="zh-CN" altLang="en-US" sz="2400" b="1"/>
          </a:p>
          <a:p>
            <a:r>
              <a:rPr lang="zh-CN" altLang="en-US" sz="2400" b="1"/>
              <a:t>根本大法</a:t>
            </a:r>
            <a:endParaRPr lang="zh-CN" altLang="en-US" sz="2400" b="1"/>
          </a:p>
          <a:p>
            <a:endParaRPr lang="zh-CN" altLang="en-US" sz="2400" b="1"/>
          </a:p>
          <a:p>
            <a:r>
              <a:rPr lang="zh-CN" altLang="en-US" sz="2400" b="1"/>
              <a:t>政治制度</a:t>
            </a:r>
            <a:endParaRPr lang="zh-CN" altLang="en-US" sz="2400" b="1"/>
          </a:p>
        </p:txBody>
      </p:sp>
      <p:sp>
        <p:nvSpPr>
          <p:cNvPr id="19" name="文本框 18"/>
          <p:cNvSpPr txBox="1"/>
          <p:nvPr/>
        </p:nvSpPr>
        <p:spPr>
          <a:xfrm>
            <a:off x="4142740" y="5466080"/>
            <a:ext cx="8412480" cy="460375"/>
          </a:xfrm>
          <a:prstGeom prst="rect">
            <a:avLst/>
          </a:prstGeom>
          <a:solidFill>
            <a:schemeClr val="bg1"/>
          </a:solidFill>
        </p:spPr>
        <p:txBody>
          <a:bodyPr wrap="none" rtlCol="0" anchor="t">
            <a:spAutoFit/>
          </a:bodyPr>
          <a:p>
            <a:r>
              <a:rPr lang="zh-CN" altLang="en-US" sz="2400" b="1">
                <a:sym typeface="+mn-ea"/>
              </a:rPr>
              <a:t>《中华人民共和国宪法》这是我国第一部社会主义类型的宪法</a:t>
            </a:r>
            <a:endParaRPr lang="zh-CN" altLang="en-US" sz="2400" b="1">
              <a:sym typeface="+mn-ea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4276090" y="6205220"/>
            <a:ext cx="7802880" cy="460375"/>
          </a:xfrm>
          <a:prstGeom prst="rect">
            <a:avLst/>
          </a:prstGeom>
          <a:solidFill>
            <a:srgbClr val="0070C0"/>
          </a:solidFill>
        </p:spPr>
        <p:txBody>
          <a:bodyPr wrap="none" rtlCol="0" anchor="t">
            <a:spAutoFit/>
          </a:bodyPr>
          <a:p>
            <a:r>
              <a:rPr lang="zh-CN" altLang="en-US" sz="2400" b="1">
                <a:sym typeface="+mn-ea"/>
              </a:rPr>
              <a:t>确立人民代表大会制度，奠定社会主义民主政治的基础。</a:t>
            </a:r>
            <a:endParaRPr lang="zh-CN" altLang="en-US" sz="2400" b="1">
              <a:sym typeface="+mn-ea"/>
            </a:endParaRPr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bldLvl="0" animBg="1"/>
      <p:bldP spid="15" grpId="0" bldLvl="0" animBg="1"/>
      <p:bldP spid="16" grpId="0" animBg="1"/>
      <p:bldP spid="17" grpId="0" bldLvl="0" animBg="1"/>
      <p:bldP spid="9" grpId="0" bldLvl="0" animBg="1"/>
      <p:bldP spid="19" grpId="0" animBg="1"/>
      <p:bldP spid="20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文本框 5"/>
          <p:cNvSpPr txBox="1"/>
          <p:nvPr/>
        </p:nvSpPr>
        <p:spPr>
          <a:xfrm>
            <a:off x="3695065" y="38735"/>
            <a:ext cx="3398520" cy="645160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p>
            <a:r>
              <a:rPr lang="zh-CN" altLang="en-US" sz="3600" b="1">
                <a:solidFill>
                  <a:schemeClr val="accent4"/>
                </a:solidFill>
                <a:effectLst/>
                <a:latin typeface="黑体" panose="02010600030101010101" charset="-122"/>
                <a:ea typeface="黑体" panose="02010600030101010101" charset="-122"/>
              </a:rPr>
              <a:t>第</a:t>
            </a:r>
            <a:r>
              <a:rPr lang="en-US" altLang="zh-CN" sz="3600" b="1">
                <a:solidFill>
                  <a:schemeClr val="accent4"/>
                </a:solidFill>
                <a:effectLst/>
                <a:latin typeface="黑体" panose="02010600030101010101" charset="-122"/>
                <a:ea typeface="黑体" panose="02010600030101010101" charset="-122"/>
              </a:rPr>
              <a:t>5</a:t>
            </a:r>
            <a:r>
              <a:rPr lang="zh-CN" altLang="en-US" sz="3600" b="1">
                <a:solidFill>
                  <a:schemeClr val="accent4"/>
                </a:solidFill>
                <a:effectLst/>
                <a:latin typeface="黑体" panose="02010600030101010101" charset="-122"/>
                <a:ea typeface="黑体" panose="02010600030101010101" charset="-122"/>
              </a:rPr>
              <a:t>课 三大改造</a:t>
            </a:r>
            <a:endParaRPr lang="zh-CN" altLang="en-US" sz="3600" b="1">
              <a:solidFill>
                <a:schemeClr val="accent4"/>
              </a:solidFill>
              <a:effectLst/>
              <a:latin typeface="黑体" panose="02010600030101010101" charset="-122"/>
              <a:ea typeface="黑体" panose="02010600030101010101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113665" y="2570480"/>
            <a:ext cx="675005" cy="171704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</p:spPr>
        <p:txBody>
          <a:bodyPr vert="eaVert" wrap="none" rtlCol="0">
            <a:spAutoFit/>
          </a:bodyPr>
          <a:p>
            <a:r>
              <a:rPr lang="zh-CN" altLang="en-US" sz="3200" b="1">
                <a:solidFill>
                  <a:srgbClr val="C00000"/>
                </a:solidFill>
              </a:rPr>
              <a:t>三大改造</a:t>
            </a:r>
            <a:endParaRPr lang="zh-CN" altLang="en-US" sz="3200" b="1">
              <a:solidFill>
                <a:srgbClr val="C00000"/>
              </a:solidFill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119505" y="850900"/>
            <a:ext cx="193294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改造内容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2229485" y="2737485"/>
            <a:ext cx="309880" cy="36830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endParaRPr lang="zh-CN" altLang="en-US"/>
          </a:p>
        </p:txBody>
      </p:sp>
      <p:sp>
        <p:nvSpPr>
          <p:cNvPr id="8" name="文本框 7"/>
          <p:cNvSpPr txBox="1"/>
          <p:nvPr/>
        </p:nvSpPr>
        <p:spPr>
          <a:xfrm rot="10800000" flipV="1">
            <a:off x="1162685" y="1963420"/>
            <a:ext cx="1995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改造方式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289300" y="850900"/>
            <a:ext cx="1699895" cy="5219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农   业</a:t>
            </a:r>
            <a:endParaRPr lang="zh-CN" altLang="en-US" sz="2800" b="1"/>
          </a:p>
        </p:txBody>
      </p:sp>
      <p:sp>
        <p:nvSpPr>
          <p:cNvPr id="12" name="文本框 11"/>
          <p:cNvSpPr txBox="1"/>
          <p:nvPr/>
        </p:nvSpPr>
        <p:spPr>
          <a:xfrm>
            <a:off x="5360670" y="850900"/>
            <a:ext cx="1631315" cy="583565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3200" b="1"/>
              <a:t>手工业</a:t>
            </a:r>
            <a:endParaRPr lang="zh-CN" altLang="en-US" sz="3200" b="1"/>
          </a:p>
        </p:txBody>
      </p:sp>
      <p:sp>
        <p:nvSpPr>
          <p:cNvPr id="13" name="文本框 12"/>
          <p:cNvSpPr txBox="1"/>
          <p:nvPr/>
        </p:nvSpPr>
        <p:spPr>
          <a:xfrm>
            <a:off x="7496810" y="881380"/>
            <a:ext cx="3542665" cy="52197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资本主义工商业</a:t>
            </a:r>
            <a:endParaRPr lang="zh-CN" altLang="en-US" sz="2800" b="1"/>
          </a:p>
        </p:txBody>
      </p:sp>
      <p:sp>
        <p:nvSpPr>
          <p:cNvPr id="14" name="文本框 13"/>
          <p:cNvSpPr txBox="1"/>
          <p:nvPr/>
        </p:nvSpPr>
        <p:spPr>
          <a:xfrm>
            <a:off x="3957955" y="2049145"/>
            <a:ext cx="3324225" cy="583565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3200" b="1"/>
              <a:t>建立生产合作社</a:t>
            </a:r>
            <a:endParaRPr lang="zh-CN" altLang="en-US" sz="3200" b="1"/>
          </a:p>
        </p:txBody>
      </p:sp>
      <p:sp>
        <p:nvSpPr>
          <p:cNvPr id="16" name="文本框 15"/>
          <p:cNvSpPr txBox="1"/>
          <p:nvPr/>
        </p:nvSpPr>
        <p:spPr>
          <a:xfrm>
            <a:off x="8028305" y="2062480"/>
            <a:ext cx="2062480" cy="521970"/>
          </a:xfrm>
          <a:prstGeom prst="rect">
            <a:avLst/>
          </a:prstGeom>
          <a:solidFill>
            <a:srgbClr val="FFFF00"/>
          </a:solidFill>
        </p:spPr>
        <p:txBody>
          <a:bodyPr wrap="square" rtlCol="0">
            <a:spAutoFit/>
          </a:bodyPr>
          <a:p>
            <a:r>
              <a:rPr lang="zh-CN" altLang="en-US" sz="2800" b="1"/>
              <a:t>公私合营</a:t>
            </a:r>
            <a:endParaRPr lang="zh-CN" altLang="en-US" sz="2800" b="1"/>
          </a:p>
        </p:txBody>
      </p:sp>
      <p:sp>
        <p:nvSpPr>
          <p:cNvPr id="17" name="文本框 16"/>
          <p:cNvSpPr txBox="1"/>
          <p:nvPr/>
        </p:nvSpPr>
        <p:spPr>
          <a:xfrm rot="10800000" flipV="1">
            <a:off x="1374140" y="4024630"/>
            <a:ext cx="1995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完成时间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8" name="文本框 17"/>
          <p:cNvSpPr txBox="1"/>
          <p:nvPr/>
        </p:nvSpPr>
        <p:spPr>
          <a:xfrm rot="10800000" flipV="1">
            <a:off x="1387475" y="4912360"/>
            <a:ext cx="19951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意     义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sp>
        <p:nvSpPr>
          <p:cNvPr id="19" name="文本框 18"/>
          <p:cNvSpPr txBox="1"/>
          <p:nvPr/>
        </p:nvSpPr>
        <p:spPr>
          <a:xfrm rot="10800000" flipV="1">
            <a:off x="4150360" y="3931920"/>
            <a:ext cx="3346450" cy="583565"/>
          </a:xfrm>
          <a:prstGeom prst="rect">
            <a:avLst/>
          </a:prstGeom>
          <a:blipFill>
            <a:blip r:embed="rId1"/>
          </a:blipFill>
        </p:spPr>
        <p:txBody>
          <a:bodyPr wrap="square" rtlCol="0">
            <a:spAutoFit/>
          </a:bodyPr>
          <a:p>
            <a:r>
              <a:rPr lang="en-US" altLang="zh-CN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1956</a:t>
            </a:r>
            <a:r>
              <a:rPr lang="zh-CN" altLang="en-US" sz="3200" b="1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年底</a:t>
            </a:r>
            <a:endParaRPr lang="zh-CN" altLang="en-US" sz="3200" b="1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文本框 21"/>
          <p:cNvSpPr txBox="1"/>
          <p:nvPr/>
        </p:nvSpPr>
        <p:spPr>
          <a:xfrm rot="10800000" flipV="1">
            <a:off x="1255395" y="3136900"/>
            <a:ext cx="22586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FF0000"/>
                </a:solidFill>
              </a:rPr>
              <a:t>改造的实质</a:t>
            </a:r>
            <a:endParaRPr lang="zh-CN" altLang="en-US" sz="3200" b="1">
              <a:solidFill>
                <a:srgbClr val="FF0000"/>
              </a:solidFill>
            </a:endParaRPr>
          </a:p>
        </p:txBody>
      </p:sp>
      <p:cxnSp>
        <p:nvCxnSpPr>
          <p:cNvPr id="23" name="直接连接符 22"/>
          <p:cNvCxnSpPr/>
          <p:nvPr/>
        </p:nvCxnSpPr>
        <p:spPr>
          <a:xfrm flipH="1">
            <a:off x="916305" y="2400300"/>
            <a:ext cx="339090" cy="104267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接连接符 24"/>
          <p:cNvCxnSpPr/>
          <p:nvPr/>
        </p:nvCxnSpPr>
        <p:spPr>
          <a:xfrm flipH="1">
            <a:off x="801370" y="1520190"/>
            <a:ext cx="229235" cy="10502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接连接符 25"/>
          <p:cNvCxnSpPr/>
          <p:nvPr/>
        </p:nvCxnSpPr>
        <p:spPr>
          <a:xfrm flipH="1" flipV="1">
            <a:off x="916305" y="3442970"/>
            <a:ext cx="330835" cy="1079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连接符 26"/>
          <p:cNvCxnSpPr>
            <a:endCxn id="17" idx="3"/>
          </p:cNvCxnSpPr>
          <p:nvPr/>
        </p:nvCxnSpPr>
        <p:spPr>
          <a:xfrm>
            <a:off x="916305" y="3336290"/>
            <a:ext cx="457835" cy="98044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连接符 27"/>
          <p:cNvCxnSpPr>
            <a:endCxn id="18" idx="3"/>
          </p:cNvCxnSpPr>
          <p:nvPr/>
        </p:nvCxnSpPr>
        <p:spPr>
          <a:xfrm>
            <a:off x="788670" y="4252595"/>
            <a:ext cx="598805" cy="951865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3818890" y="1372870"/>
            <a:ext cx="614045" cy="5905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5509895" y="1370965"/>
            <a:ext cx="525145" cy="69151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文本框 30"/>
          <p:cNvSpPr txBox="1"/>
          <p:nvPr/>
        </p:nvSpPr>
        <p:spPr>
          <a:xfrm rot="10800000" flipV="1">
            <a:off x="4149725" y="3136900"/>
            <a:ext cx="6800215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把生产资料私有制转变为社会主义公有制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cxnSp>
        <p:nvCxnSpPr>
          <p:cNvPr id="32" name="直接箭头连接符 31"/>
          <p:cNvCxnSpPr/>
          <p:nvPr/>
        </p:nvCxnSpPr>
        <p:spPr>
          <a:xfrm>
            <a:off x="8830310" y="1336675"/>
            <a:ext cx="24765" cy="57213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3" name="直接箭头连接符 32"/>
          <p:cNvCxnSpPr/>
          <p:nvPr/>
        </p:nvCxnSpPr>
        <p:spPr>
          <a:xfrm>
            <a:off x="3042920" y="2249170"/>
            <a:ext cx="766445" cy="127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>
            <a:off x="3289300" y="3422650"/>
            <a:ext cx="766445" cy="127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>
            <a:off x="3191510" y="4316730"/>
            <a:ext cx="766445" cy="127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6" name="文本框 35"/>
          <p:cNvSpPr txBox="1"/>
          <p:nvPr/>
        </p:nvSpPr>
        <p:spPr>
          <a:xfrm rot="10800000" flipV="1">
            <a:off x="3514090" y="4789170"/>
            <a:ext cx="8248650" cy="829945"/>
          </a:xfrm>
          <a:prstGeom prst="rect">
            <a:avLst/>
          </a:prstGeom>
          <a:blipFill>
            <a:blip r:embed="rId2"/>
          </a:blipFill>
        </p:spPr>
        <p:txBody>
          <a:bodyPr wrap="square" rtlCol="0">
            <a:spAutoFit/>
          </a:bodyPr>
          <a:p>
            <a:r>
              <a:rPr lang="zh-CN" altLang="en-US" sz="2400" b="1">
                <a:solidFill>
                  <a:schemeClr val="tx1"/>
                </a:solidFill>
              </a:rPr>
              <a:t>实现了生产资料私有制向社会主义公有制的转变，社会主义基本制度建立起来，我国进入社会主义初级阶段</a:t>
            </a:r>
            <a:endParaRPr lang="zh-CN" altLang="en-US" sz="2400" b="1">
              <a:solidFill>
                <a:schemeClr val="tx1"/>
              </a:solidFill>
            </a:endParaRPr>
          </a:p>
        </p:txBody>
      </p:sp>
      <p:cxnSp>
        <p:nvCxnSpPr>
          <p:cNvPr id="37" name="直接箭头连接符 36"/>
          <p:cNvCxnSpPr/>
          <p:nvPr/>
        </p:nvCxnSpPr>
        <p:spPr>
          <a:xfrm>
            <a:off x="2747645" y="5208905"/>
            <a:ext cx="766445" cy="127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8" name="文本框 37"/>
          <p:cNvSpPr txBox="1"/>
          <p:nvPr/>
        </p:nvSpPr>
        <p:spPr>
          <a:xfrm rot="10800000" flipV="1">
            <a:off x="1374140" y="5746115"/>
            <a:ext cx="1995170" cy="5219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rgbClr val="FF0000"/>
                </a:solidFill>
              </a:rPr>
              <a:t>局限或不足</a:t>
            </a:r>
            <a:endParaRPr lang="zh-CN" altLang="en-US" sz="2800" b="1">
              <a:solidFill>
                <a:srgbClr val="FF0000"/>
              </a:solidFill>
            </a:endParaRPr>
          </a:p>
        </p:txBody>
      </p:sp>
      <p:cxnSp>
        <p:nvCxnSpPr>
          <p:cNvPr id="39" name="直接连接符 38"/>
          <p:cNvCxnSpPr>
            <a:endCxn id="38" idx="3"/>
          </p:cNvCxnSpPr>
          <p:nvPr/>
        </p:nvCxnSpPr>
        <p:spPr>
          <a:xfrm>
            <a:off x="418465" y="4414520"/>
            <a:ext cx="955675" cy="159258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 rot="10800000" flipV="1">
            <a:off x="3695065" y="5746115"/>
            <a:ext cx="5597525" cy="521970"/>
          </a:xfrm>
          <a:prstGeom prst="rect">
            <a:avLst/>
          </a:prstGeom>
          <a:blipFill>
            <a:blip r:embed="rId3"/>
          </a:blipFill>
        </p:spPr>
        <p:txBody>
          <a:bodyPr wrap="square" rtlCol="0">
            <a:spAutoFit/>
          </a:bodyPr>
          <a:p>
            <a:r>
              <a:rPr lang="zh-CN" altLang="en-US" sz="2800" b="1">
                <a:solidFill>
                  <a:schemeClr val="tx1"/>
                </a:solidFill>
              </a:rPr>
              <a:t>要求过急、工作过粗、改变过快</a:t>
            </a:r>
            <a:endParaRPr lang="zh-CN" altLang="en-US" sz="2800" b="1">
              <a:solidFill>
                <a:schemeClr val="tx1"/>
              </a:solidFill>
            </a:endParaRPr>
          </a:p>
        </p:txBody>
      </p:sp>
      <p:cxnSp>
        <p:nvCxnSpPr>
          <p:cNvPr id="41" name="直接箭头连接符 40"/>
          <p:cNvCxnSpPr>
            <a:endCxn id="40" idx="3"/>
          </p:cNvCxnSpPr>
          <p:nvPr/>
        </p:nvCxnSpPr>
        <p:spPr>
          <a:xfrm>
            <a:off x="3289300" y="6007100"/>
            <a:ext cx="405765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custDataLst>
      <p:tags r:id="rId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ldLvl="0" animBg="1"/>
      <p:bldP spid="12" grpId="0" bldLvl="0" animBg="1"/>
      <p:bldP spid="13" grpId="0" bldLvl="0" animBg="1"/>
      <p:bldP spid="14" grpId="0" bldLvl="0" animBg="1"/>
      <p:bldP spid="16" grpId="0" bldLvl="0" animBg="1"/>
      <p:bldP spid="31" grpId="0"/>
      <p:bldP spid="19" grpId="0" bldLvl="0" animBg="1"/>
      <p:bldP spid="36" grpId="0" bldLvl="0" animBg="1"/>
      <p:bldP spid="40" grpId="0" bldLvl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4038600" y="76835"/>
            <a:ext cx="395859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第</a:t>
            </a:r>
            <a:r>
              <a:rPr lang="en-US" altLang="zh-CN" sz="2400" b="1"/>
              <a:t>6</a:t>
            </a:r>
            <a:r>
              <a:rPr lang="zh-CN" altLang="en-US" sz="2400" b="1"/>
              <a:t>课   艰辛探索与建设成就</a:t>
            </a:r>
            <a:endParaRPr lang="zh-CN" altLang="en-US" sz="2400" b="1"/>
          </a:p>
        </p:txBody>
      </p:sp>
      <p:sp>
        <p:nvSpPr>
          <p:cNvPr id="3" name="文本框 2"/>
          <p:cNvSpPr txBox="1"/>
          <p:nvPr/>
        </p:nvSpPr>
        <p:spPr>
          <a:xfrm>
            <a:off x="270510" y="1641475"/>
            <a:ext cx="551815" cy="2992755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p>
            <a:r>
              <a:rPr lang="zh-CN" altLang="en-US" sz="2400" b="1"/>
              <a:t>艰辛探索与建设成就</a:t>
            </a:r>
            <a:endParaRPr lang="zh-CN" altLang="en-US" sz="2400" b="1"/>
          </a:p>
        </p:txBody>
      </p:sp>
      <p:sp>
        <p:nvSpPr>
          <p:cNvPr id="4" name="文本框 3"/>
          <p:cNvSpPr txBox="1"/>
          <p:nvPr/>
        </p:nvSpPr>
        <p:spPr>
          <a:xfrm>
            <a:off x="1054100" y="2696210"/>
            <a:ext cx="410210" cy="193802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曲折与失误</a:t>
            </a:r>
            <a:endParaRPr lang="zh-CN" altLang="en-US" sz="2400" b="1"/>
          </a:p>
        </p:txBody>
      </p:sp>
      <p:sp>
        <p:nvSpPr>
          <p:cNvPr id="7" name="文本框 6"/>
          <p:cNvSpPr txBox="1"/>
          <p:nvPr/>
        </p:nvSpPr>
        <p:spPr>
          <a:xfrm>
            <a:off x="2331720" y="1293495"/>
            <a:ext cx="1407160" cy="460375"/>
          </a:xfrm>
          <a:prstGeom prst="rect">
            <a:avLst/>
          </a:prstGeom>
          <a:solidFill>
            <a:schemeClr val="accent1"/>
          </a:solidFill>
        </p:spPr>
        <p:txBody>
          <a:bodyPr wrap="none" rtlCol="0">
            <a:spAutoFit/>
          </a:bodyPr>
          <a:p>
            <a:r>
              <a:rPr lang="zh-CN" altLang="en-US" sz="2400" b="1">
                <a:solidFill>
                  <a:srgbClr val="FF0000"/>
                </a:solidFill>
              </a:rPr>
              <a:t>中共八大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2331720" y="2378075"/>
            <a:ext cx="1706880" cy="82994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社会主义</a:t>
            </a:r>
            <a:endParaRPr lang="zh-CN" altLang="en-US" sz="2400" b="1"/>
          </a:p>
          <a:p>
            <a:r>
              <a:rPr lang="zh-CN" altLang="en-US" sz="2400" b="1"/>
              <a:t>建设总路线</a:t>
            </a:r>
            <a:endParaRPr lang="zh-CN" altLang="en-US" sz="2400" b="1"/>
          </a:p>
        </p:txBody>
      </p:sp>
      <p:sp>
        <p:nvSpPr>
          <p:cNvPr id="10" name="文本框 9"/>
          <p:cNvSpPr txBox="1"/>
          <p:nvPr/>
        </p:nvSpPr>
        <p:spPr>
          <a:xfrm>
            <a:off x="2331720" y="3804285"/>
            <a:ext cx="14020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大跃进和</a:t>
            </a:r>
            <a:endParaRPr lang="zh-CN" altLang="en-US" sz="2400" b="1"/>
          </a:p>
          <a:p>
            <a:r>
              <a:rPr lang="zh-CN" altLang="en-US" sz="2400" b="1"/>
              <a:t>人民公社</a:t>
            </a:r>
            <a:endParaRPr lang="zh-CN" altLang="en-US" sz="2400" b="1"/>
          </a:p>
          <a:p>
            <a:r>
              <a:rPr lang="zh-CN" altLang="en-US" sz="2400" b="1"/>
              <a:t>化运动</a:t>
            </a:r>
            <a:endParaRPr lang="zh-CN" altLang="en-US" sz="2400" b="1"/>
          </a:p>
        </p:txBody>
      </p:sp>
      <p:sp>
        <p:nvSpPr>
          <p:cNvPr id="11" name="文本框 10"/>
          <p:cNvSpPr txBox="1"/>
          <p:nvPr/>
        </p:nvSpPr>
        <p:spPr>
          <a:xfrm>
            <a:off x="1874520" y="5747385"/>
            <a:ext cx="2316480" cy="460375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国民经济的调整</a:t>
            </a:r>
            <a:endParaRPr lang="zh-CN" altLang="en-US" sz="2400" b="1"/>
          </a:p>
        </p:txBody>
      </p:sp>
      <p:sp>
        <p:nvSpPr>
          <p:cNvPr id="13" name="文本框 12"/>
          <p:cNvSpPr txBox="1"/>
          <p:nvPr/>
        </p:nvSpPr>
        <p:spPr>
          <a:xfrm>
            <a:off x="4471670" y="698500"/>
            <a:ext cx="109156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时间：</a:t>
            </a:r>
            <a:endParaRPr lang="zh-CN" altLang="en-US" sz="2400" b="1"/>
          </a:p>
          <a:p>
            <a:r>
              <a:rPr lang="zh-CN" altLang="en-US" sz="2400" b="1"/>
              <a:t>内容：</a:t>
            </a:r>
            <a:endParaRPr lang="zh-CN" altLang="en-US" sz="2400" b="1"/>
          </a:p>
        </p:txBody>
      </p:sp>
      <p:sp>
        <p:nvSpPr>
          <p:cNvPr id="14" name="文本框 13"/>
          <p:cNvSpPr txBox="1"/>
          <p:nvPr/>
        </p:nvSpPr>
        <p:spPr>
          <a:xfrm>
            <a:off x="4385310" y="2193290"/>
            <a:ext cx="10972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r>
              <a:rPr lang="zh-CN" altLang="en-US" sz="2400" b="1"/>
              <a:t>时间：</a:t>
            </a:r>
            <a:endParaRPr lang="zh-CN" altLang="en-US" sz="2400" b="1"/>
          </a:p>
          <a:p>
            <a:r>
              <a:rPr lang="zh-CN" altLang="en-US" sz="2400" b="1"/>
              <a:t>会议：</a:t>
            </a:r>
            <a:endParaRPr lang="zh-CN" altLang="en-US" sz="2400" b="1"/>
          </a:p>
          <a:p>
            <a:r>
              <a:rPr lang="zh-CN" altLang="en-US" sz="2400" b="1"/>
              <a:t>内容：</a:t>
            </a:r>
            <a:endParaRPr lang="zh-CN" altLang="en-US" sz="2400" b="1"/>
          </a:p>
        </p:txBody>
      </p:sp>
      <p:sp>
        <p:nvSpPr>
          <p:cNvPr id="16" name="文本框 15"/>
          <p:cNvSpPr txBox="1"/>
          <p:nvPr/>
        </p:nvSpPr>
        <p:spPr>
          <a:xfrm>
            <a:off x="4648200" y="3804285"/>
            <a:ext cx="1096645" cy="82994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2400" b="1"/>
              <a:t>时间：</a:t>
            </a:r>
            <a:endParaRPr lang="zh-CN" altLang="en-US" sz="2400" b="1"/>
          </a:p>
          <a:p>
            <a:r>
              <a:rPr lang="zh-CN" altLang="en-US" sz="2400" b="1"/>
              <a:t>评价：</a:t>
            </a:r>
            <a:endParaRPr lang="zh-CN" altLang="en-US" sz="2400" b="1"/>
          </a:p>
        </p:txBody>
      </p:sp>
      <p:sp>
        <p:nvSpPr>
          <p:cNvPr id="17" name="文本框 16"/>
          <p:cNvSpPr txBox="1"/>
          <p:nvPr/>
        </p:nvSpPr>
        <p:spPr>
          <a:xfrm>
            <a:off x="4648200" y="5497195"/>
            <a:ext cx="944880" cy="11988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>
              <a:lnSpc>
                <a:spcPct val="60000"/>
              </a:lnSpc>
            </a:pPr>
            <a:r>
              <a:rPr lang="zh-CN" altLang="en-US" sz="2000" b="1"/>
              <a:t>背景：</a:t>
            </a:r>
            <a:endParaRPr lang="zh-CN" altLang="en-US" sz="2000" b="1"/>
          </a:p>
          <a:p>
            <a:pPr>
              <a:lnSpc>
                <a:spcPct val="60000"/>
              </a:lnSpc>
            </a:pPr>
            <a:endParaRPr lang="zh-CN" altLang="en-US" sz="2000" b="1"/>
          </a:p>
          <a:p>
            <a:pPr>
              <a:lnSpc>
                <a:spcPct val="60000"/>
              </a:lnSpc>
            </a:pPr>
            <a:endParaRPr lang="zh-CN" altLang="en-US" sz="2000" b="1"/>
          </a:p>
          <a:p>
            <a:pPr>
              <a:lnSpc>
                <a:spcPct val="60000"/>
              </a:lnSpc>
            </a:pPr>
            <a:r>
              <a:rPr lang="zh-CN" altLang="en-US" sz="2000" b="1"/>
              <a:t>措施：</a:t>
            </a:r>
            <a:endParaRPr lang="zh-CN" altLang="en-US" sz="2000" b="1"/>
          </a:p>
          <a:p>
            <a:pPr>
              <a:lnSpc>
                <a:spcPct val="60000"/>
              </a:lnSpc>
            </a:pPr>
            <a:endParaRPr lang="zh-CN" altLang="en-US" sz="2000" b="1"/>
          </a:p>
          <a:p>
            <a:pPr>
              <a:lnSpc>
                <a:spcPct val="60000"/>
              </a:lnSpc>
            </a:pPr>
            <a:r>
              <a:rPr lang="zh-CN" altLang="en-US" sz="2000" b="1"/>
              <a:t>成效：</a:t>
            </a:r>
            <a:endParaRPr lang="zh-CN" altLang="en-US" sz="2000" b="1"/>
          </a:p>
        </p:txBody>
      </p:sp>
      <p:sp>
        <p:nvSpPr>
          <p:cNvPr id="18" name="文本框 17"/>
          <p:cNvSpPr txBox="1"/>
          <p:nvPr/>
        </p:nvSpPr>
        <p:spPr>
          <a:xfrm>
            <a:off x="5563235" y="3804285"/>
            <a:ext cx="5006340" cy="1568450"/>
          </a:xfrm>
          <a:prstGeom prst="rect">
            <a:avLst/>
          </a:prstGeom>
          <a:blipFill>
            <a:blip r:embed="rId1"/>
          </a:blipFill>
        </p:spPr>
        <p:txBody>
          <a:bodyPr wrap="square" rtlCol="0" anchor="t">
            <a:spAutoFit/>
          </a:bodyPr>
          <a:p>
            <a:r>
              <a:rPr lang="en-US" altLang="zh-CN" sz="2400" b="1">
                <a:sym typeface="+mn-ea"/>
              </a:rPr>
              <a:t>1958</a:t>
            </a:r>
            <a:r>
              <a:rPr lang="zh-CN" altLang="en-US" sz="2400" b="1">
                <a:sym typeface="+mn-ea"/>
              </a:rPr>
              <a:t>年掀起  </a:t>
            </a:r>
            <a:endParaRPr lang="zh-CN" altLang="en-US" sz="2400" b="1">
              <a:sym typeface="+mn-ea"/>
            </a:endParaRPr>
          </a:p>
          <a:p>
            <a:r>
              <a:rPr lang="zh-CN" altLang="en-US" sz="2400" b="1">
                <a:sym typeface="+mn-ea"/>
              </a:rPr>
              <a:t>反映了人民群众迫切要求改变我国</a:t>
            </a:r>
            <a:endParaRPr lang="zh-CN" altLang="en-US" sz="2400" b="1"/>
          </a:p>
          <a:p>
            <a:r>
              <a:rPr lang="zh-CN" altLang="en-US" sz="2400" b="1">
                <a:sym typeface="+mn-ea"/>
              </a:rPr>
              <a:t>工业落后状况的愿望，但急于求成，忽视了客观经济规律。</a:t>
            </a:r>
            <a:endParaRPr lang="zh-CN" altLang="en-US" sz="2400" b="1"/>
          </a:p>
        </p:txBody>
      </p:sp>
      <p:sp>
        <p:nvSpPr>
          <p:cNvPr id="19" name="文本框 18"/>
          <p:cNvSpPr txBox="1"/>
          <p:nvPr/>
        </p:nvSpPr>
        <p:spPr>
          <a:xfrm>
            <a:off x="5612130" y="2099310"/>
            <a:ext cx="5866130" cy="1568450"/>
          </a:xfrm>
          <a:prstGeom prst="rect">
            <a:avLst/>
          </a:prstGeom>
          <a:solidFill>
            <a:srgbClr val="00B0F0"/>
          </a:solidFill>
        </p:spPr>
        <p:txBody>
          <a:bodyPr wrap="square" rtlCol="0" anchor="t">
            <a:spAutoFit/>
          </a:bodyPr>
          <a:p>
            <a:r>
              <a:rPr lang="en-US" altLang="zh-CN" sz="2400" b="1">
                <a:sym typeface="+mn-ea"/>
              </a:rPr>
              <a:t>1958</a:t>
            </a:r>
            <a:r>
              <a:rPr lang="zh-CN" altLang="en-US" sz="2400" b="1">
                <a:sym typeface="+mn-ea"/>
              </a:rPr>
              <a:t>年 </a:t>
            </a:r>
            <a:endParaRPr lang="zh-CN" altLang="en-US" sz="2400" b="1">
              <a:sym typeface="+mn-ea"/>
            </a:endParaRPr>
          </a:p>
          <a:p>
            <a:r>
              <a:rPr lang="zh-CN" altLang="en-US" sz="2400" b="1">
                <a:sym typeface="+mn-ea"/>
              </a:rPr>
              <a:t>中共八大二次会议提出</a:t>
            </a:r>
            <a:endParaRPr lang="zh-CN" altLang="en-US" sz="2400" b="1"/>
          </a:p>
          <a:p>
            <a:r>
              <a:rPr lang="zh-CN" altLang="en-US" sz="2400" b="1">
                <a:sym typeface="+mn-ea"/>
              </a:rPr>
              <a:t>鼓足干劲、力争上游、多快好省地建设社会主义</a:t>
            </a:r>
            <a:endParaRPr lang="zh-CN" altLang="en-US" sz="2400" b="1"/>
          </a:p>
        </p:txBody>
      </p:sp>
      <p:sp>
        <p:nvSpPr>
          <p:cNvPr id="20" name="文本框 19"/>
          <p:cNvSpPr txBox="1"/>
          <p:nvPr/>
        </p:nvSpPr>
        <p:spPr>
          <a:xfrm>
            <a:off x="5593080" y="5435600"/>
            <a:ext cx="5974080" cy="1322070"/>
          </a:xfrm>
          <a:prstGeom prst="rect">
            <a:avLst/>
          </a:prstGeom>
          <a:solidFill>
            <a:srgbClr val="FFFF00"/>
          </a:solidFill>
        </p:spPr>
        <p:txBody>
          <a:bodyPr wrap="square" rtlCol="0" anchor="t">
            <a:spAutoFit/>
          </a:bodyPr>
          <a:p>
            <a:r>
              <a:rPr lang="zh-CN" sz="2000" b="1">
                <a:sym typeface="+mn-ea"/>
              </a:rPr>
              <a:t>大跃进和人民公社化运动加上自然灾害严重等因素，使国民经济发生严重困难。</a:t>
            </a:r>
            <a:endParaRPr lang="zh-CN" sz="2000" b="1">
              <a:sym typeface="+mn-ea"/>
            </a:endParaRPr>
          </a:p>
          <a:p>
            <a:r>
              <a:rPr lang="zh-CN" sz="2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提出</a:t>
            </a:r>
            <a:r>
              <a:rPr lang="en-US" altLang="zh-CN" sz="2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“</a:t>
            </a:r>
            <a:r>
              <a:rPr lang="zh-CN" altLang="en-US" sz="2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调整、巩固、充实、提高</a:t>
            </a:r>
            <a:r>
              <a:rPr lang="en-US" altLang="zh-CN" sz="2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”</a:t>
            </a:r>
            <a:r>
              <a:rPr lang="zh-CN" altLang="en-US" sz="2000" b="1">
                <a:solidFill>
                  <a:srgbClr val="FF0000"/>
                </a:solidFill>
                <a:latin typeface="黑体" panose="02010600030101010101" charset="-122"/>
                <a:ea typeface="黑体" panose="02010600030101010101" charset="-122"/>
              </a:rPr>
              <a:t>八字方针。</a:t>
            </a:r>
            <a:endParaRPr lang="zh-CN" altLang="en-US" sz="2000" b="1">
              <a:solidFill>
                <a:srgbClr val="FF0000"/>
              </a:solidFill>
              <a:latin typeface="黑体" panose="02010600030101010101" charset="-122"/>
              <a:ea typeface="黑体" panose="02010600030101010101" charset="-122"/>
            </a:endParaRPr>
          </a:p>
          <a:p>
            <a:r>
              <a:rPr lang="zh-CN" altLang="en-US" sz="2000" b="1"/>
              <a:t>工农业生产得到恢复和发展，物价稳定、市场繁荣。</a:t>
            </a:r>
            <a:endParaRPr lang="zh-CN" altLang="en-US" sz="2000" b="1"/>
          </a:p>
        </p:txBody>
      </p:sp>
      <p:sp>
        <p:nvSpPr>
          <p:cNvPr id="21" name="文本框 20"/>
          <p:cNvSpPr txBox="1"/>
          <p:nvPr/>
        </p:nvSpPr>
        <p:spPr>
          <a:xfrm>
            <a:off x="5612130" y="625475"/>
            <a:ext cx="2548890" cy="46037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wrap="square" rtlCol="0" anchor="t">
            <a:spAutoFit/>
          </a:bodyPr>
          <a:p>
            <a:r>
              <a:rPr lang="en-US" altLang="zh-CN" sz="2400" b="1">
                <a:solidFill>
                  <a:srgbClr val="FF0000"/>
                </a:solidFill>
                <a:sym typeface="+mn-ea"/>
              </a:rPr>
              <a:t>1956</a:t>
            </a:r>
            <a:r>
              <a:rPr lang="zh-CN" altLang="en-US" sz="2400" b="1">
                <a:solidFill>
                  <a:srgbClr val="FF0000"/>
                </a:solidFill>
                <a:sym typeface="+mn-ea"/>
              </a:rPr>
              <a:t>年 北京召开</a:t>
            </a:r>
            <a:r>
              <a:rPr lang="zh-CN" altLang="en-US" sz="2400" b="1">
                <a:sym typeface="+mn-ea"/>
              </a:rPr>
              <a:t> </a:t>
            </a:r>
            <a:endParaRPr lang="zh-CN" altLang="en-US" sz="2400"/>
          </a:p>
        </p:txBody>
      </p:sp>
      <p:cxnSp>
        <p:nvCxnSpPr>
          <p:cNvPr id="22" name="直接连接符 21"/>
          <p:cNvCxnSpPr>
            <a:endCxn id="4" idx="1"/>
          </p:cNvCxnSpPr>
          <p:nvPr/>
        </p:nvCxnSpPr>
        <p:spPr>
          <a:xfrm flipV="1">
            <a:off x="664210" y="3665220"/>
            <a:ext cx="389890" cy="1079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1896745" y="1555115"/>
            <a:ext cx="365125" cy="317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4" name="直接箭头连接符 23"/>
          <p:cNvCxnSpPr>
            <a:endCxn id="9" idx="1"/>
          </p:cNvCxnSpPr>
          <p:nvPr/>
        </p:nvCxnSpPr>
        <p:spPr>
          <a:xfrm flipV="1">
            <a:off x="1584960" y="2793365"/>
            <a:ext cx="746760" cy="25781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直接箭头连接符 24"/>
          <p:cNvCxnSpPr/>
          <p:nvPr/>
        </p:nvCxnSpPr>
        <p:spPr>
          <a:xfrm>
            <a:off x="1530350" y="3665220"/>
            <a:ext cx="745490" cy="5708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6" name="直接箭头连接符 25"/>
          <p:cNvCxnSpPr/>
          <p:nvPr/>
        </p:nvCxnSpPr>
        <p:spPr>
          <a:xfrm>
            <a:off x="1361440" y="4509770"/>
            <a:ext cx="486410" cy="12566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7" name="直接箭头连接符 26"/>
          <p:cNvCxnSpPr/>
          <p:nvPr/>
        </p:nvCxnSpPr>
        <p:spPr>
          <a:xfrm flipV="1">
            <a:off x="3763010" y="961390"/>
            <a:ext cx="696595" cy="48641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V="1">
            <a:off x="3937000" y="2787650"/>
            <a:ext cx="442595" cy="1016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9" name="直接箭头连接符 28"/>
          <p:cNvCxnSpPr/>
          <p:nvPr/>
        </p:nvCxnSpPr>
        <p:spPr>
          <a:xfrm>
            <a:off x="3792220" y="4401820"/>
            <a:ext cx="732790" cy="381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>
            <a:off x="4385310" y="5859145"/>
            <a:ext cx="382905" cy="2374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4" name="直接箭头连接符 33"/>
          <p:cNvCxnSpPr/>
          <p:nvPr/>
        </p:nvCxnSpPr>
        <p:spPr>
          <a:xfrm flipV="1">
            <a:off x="3883660" y="2378075"/>
            <a:ext cx="549275" cy="35242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5" name="直接箭头连接符 34"/>
          <p:cNvCxnSpPr/>
          <p:nvPr/>
        </p:nvCxnSpPr>
        <p:spPr>
          <a:xfrm flipV="1">
            <a:off x="3733800" y="1356995"/>
            <a:ext cx="748030" cy="1714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6" name="直接箭头连接符 35"/>
          <p:cNvCxnSpPr/>
          <p:nvPr/>
        </p:nvCxnSpPr>
        <p:spPr>
          <a:xfrm>
            <a:off x="4064000" y="2924810"/>
            <a:ext cx="383540" cy="24320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7" name="直接箭头连接符 36"/>
          <p:cNvCxnSpPr/>
          <p:nvPr/>
        </p:nvCxnSpPr>
        <p:spPr>
          <a:xfrm flipV="1">
            <a:off x="3763010" y="4067810"/>
            <a:ext cx="654050" cy="30289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8" name="直接箭头连接符 37"/>
          <p:cNvCxnSpPr/>
          <p:nvPr/>
        </p:nvCxnSpPr>
        <p:spPr>
          <a:xfrm flipV="1">
            <a:off x="4312285" y="5623560"/>
            <a:ext cx="395605" cy="21526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直接箭头连接符 38"/>
          <p:cNvCxnSpPr/>
          <p:nvPr/>
        </p:nvCxnSpPr>
        <p:spPr>
          <a:xfrm>
            <a:off x="4312285" y="5848985"/>
            <a:ext cx="373380" cy="5892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40" name="文本框 39"/>
          <p:cNvSpPr txBox="1"/>
          <p:nvPr/>
        </p:nvSpPr>
        <p:spPr>
          <a:xfrm>
            <a:off x="5593080" y="1108710"/>
            <a:ext cx="6794500" cy="706755"/>
          </a:xfrm>
          <a:prstGeom prst="rect">
            <a:avLst/>
          </a:prstGeom>
          <a:solidFill>
            <a:srgbClr val="FFFF00"/>
          </a:solidFill>
        </p:spPr>
        <p:txBody>
          <a:bodyPr wrap="none" rtlCol="0" anchor="t">
            <a:spAutoFit/>
          </a:bodyPr>
          <a:p>
            <a:r>
              <a:rPr lang="zh-CN" altLang="en-US" sz="2000" b="1">
                <a:sym typeface="+mn-ea"/>
              </a:rPr>
              <a:t>分析国内的主要矛盾，指出党和人民的主要任务是</a:t>
            </a:r>
            <a:endParaRPr lang="zh-CN" altLang="en-US" sz="2000" b="1">
              <a:sym typeface="+mn-ea"/>
            </a:endParaRPr>
          </a:p>
          <a:p>
            <a:r>
              <a:rPr lang="zh-CN" altLang="en-US" sz="2000" b="1">
                <a:sym typeface="+mn-ea"/>
              </a:rPr>
              <a:t>集中力量把我国尽快地</a:t>
            </a:r>
            <a:r>
              <a:rPr lang="zh-CN" altLang="en-US" sz="2000" b="1">
                <a:solidFill>
                  <a:srgbClr val="FF0000"/>
                </a:solidFill>
                <a:sym typeface="+mn-ea"/>
              </a:rPr>
              <a:t>由落后的农业国变为先进的工业国</a:t>
            </a:r>
            <a:r>
              <a:rPr lang="zh-CN" altLang="en-US" b="1">
                <a:sym typeface="+mn-ea"/>
              </a:rPr>
              <a:t>。</a:t>
            </a:r>
            <a:endParaRPr lang="zh-CN" altLang="en-US"/>
          </a:p>
        </p:txBody>
      </p:sp>
      <p:sp>
        <p:nvSpPr>
          <p:cNvPr id="5" name="文本框 4"/>
          <p:cNvSpPr txBox="1"/>
          <p:nvPr/>
        </p:nvSpPr>
        <p:spPr>
          <a:xfrm>
            <a:off x="1183640" y="1356995"/>
            <a:ext cx="690880" cy="398780"/>
          </a:xfrm>
          <a:prstGeom prst="rect">
            <a:avLst/>
          </a:prstGeom>
          <a:noFill/>
        </p:spPr>
        <p:txBody>
          <a:bodyPr wrap="none" rtlCol="0">
            <a:spAutoFit/>
          </a:bodyPr>
          <a:p>
            <a:pPr algn="l"/>
            <a:r>
              <a:rPr lang="zh-CN" altLang="en-US" sz="2000" b="1">
                <a:sym typeface="+mn-ea"/>
              </a:rPr>
              <a:t>探索</a:t>
            </a:r>
            <a:endParaRPr lang="zh-CN" altLang="en-US" sz="2000" b="1"/>
          </a:p>
        </p:txBody>
      </p:sp>
    </p:spTree>
    <p:custDataLst>
      <p:tags r:id="rId2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ldLvl="0" animBg="1"/>
      <p:bldP spid="9" grpId="0"/>
      <p:bldP spid="10" grpId="0"/>
      <p:bldP spid="11" grpId="0"/>
      <p:bldP spid="13" grpId="0"/>
      <p:bldP spid="21" grpId="0" bldLvl="0" animBg="1"/>
      <p:bldP spid="40" grpId="0" bldLvl="0" animBg="1"/>
      <p:bldP spid="14" grpId="0"/>
      <p:bldP spid="19" grpId="0" animBg="1"/>
      <p:bldP spid="16" grpId="0"/>
      <p:bldP spid="18" grpId="0" bldLvl="0" animBg="1"/>
      <p:bldP spid="17" grpId="0"/>
      <p:bldP spid="20" grpId="0" bldLvl="0" animBg="1"/>
    </p:bldLst>
  </p:timing>
</p:sld>
</file>

<file path=ppt/tags/tag1.xml><?xml version="1.0" encoding="utf-8"?>
<p:tagLst xmlns:p="http://schemas.openxmlformats.org/presentationml/2006/main">
  <p:tag name="KSO_WM_TAG_VERSION" val="1.0"/>
  <p:tag name="KSO_WM_TEMPLATE_CATEGORY" val="custom"/>
  <p:tag name="KSO_WM_TEMPLATE_INDEX" val="20184555"/>
</p:tagLst>
</file>

<file path=ppt/tags/tag10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11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12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13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14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2.xml><?xml version="1.0" encoding="utf-8"?>
<p:tagLst xmlns:p="http://schemas.openxmlformats.org/presentationml/2006/main">
  <p:tag name="KSO_WM_TAG_VERSION" val="1.0"/>
  <p:tag name="KSO_WM_TEMPLATE_CATEGORY" val="custom"/>
  <p:tag name="KSO_WM_TEMPLATE_INDEX" val="20184555"/>
</p:tagLst>
</file>

<file path=ppt/tags/tag3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BEAUTIFY_FLAG" val="#wm#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</p:tagLst>
</file>

<file path=ppt/tags/tag4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5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6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7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8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ags/tag9.xml><?xml version="1.0" encoding="utf-8"?>
<p:tagLst xmlns:p="http://schemas.openxmlformats.org/presentationml/2006/main">
  <p:tag name="KSO_WM_TEMPLATE_CATEGORY" val="custom"/>
  <p:tag name="KSO_WM_TEMPLATE_INDEX" val="20184555"/>
  <p:tag name="KSO_WM_TAG_VERSION" val="1.0"/>
  <p:tag name="KSO_WM_SLIDE_ID" val="custom20184555_1"/>
  <p:tag name="KSO_WM_SLIDE_INDEX" val="1"/>
  <p:tag name="KSO_WM_SLIDE_ITEM_CNT" val="2"/>
  <p:tag name="KSO_WM_SLIDE_LAYOUT" val="a_b"/>
  <p:tag name="KSO_WM_SLIDE_LAYOUT_CNT" val="1_1"/>
  <p:tag name="KSO_WM_SLIDE_TYPE" val="title"/>
  <p:tag name="KSO_WM_BEAUTIFY_FLAG" val="#wm#"/>
  <p:tag name="KSO_WM_SLIDE_POSITION" val="66*144"/>
  <p:tag name="KSO_WM_SLIDE_SIZE" val="828*343"/>
  <p:tag name="KSO_WM_TEMPLATE_THUMBS_INDEX" val="1"/>
  <p:tag name="KSO_WM_TEMPLATE_TOPIC_ID" val="2869567"/>
  <p:tag name="KSO_WM_TEMPLATE_OUTLINE_ID" val="15"/>
  <p:tag name="KSO_WM_TEMPLATE_SCENE_ID" val="1"/>
  <p:tag name="KSO_WM_TEMPLATE_JOB_ID" val="2"/>
  <p:tag name="KSO_WM_TEMPLATE_TOPIC_DEFAULT" val="1"/>
  <p:tag name="KSO_WM_SLIDE_SUBTYPE" val="pureTxt"/>
</p:tagLst>
</file>

<file path=ppt/theme/theme1.xml><?xml version="1.0" encoding="utf-8"?>
<a:theme xmlns:a="http://schemas.openxmlformats.org/drawingml/2006/main" name="自定义设计方案">
  <a:themeElements>
    <a:clrScheme name="自定义 101">
      <a:dk1>
        <a:srgbClr val="000000"/>
      </a:dk1>
      <a:lt1>
        <a:srgbClr val="FFFFFF"/>
      </a:lt1>
      <a:dk2>
        <a:srgbClr val="016C9E"/>
      </a:dk2>
      <a:lt2>
        <a:srgbClr val="FFFFFF"/>
      </a:lt2>
      <a:accent1>
        <a:srgbClr val="FFFFFF"/>
      </a:accent1>
      <a:accent2>
        <a:srgbClr val="016C9E"/>
      </a:accent2>
      <a:accent3>
        <a:srgbClr val="016C9E"/>
      </a:accent3>
      <a:accent4>
        <a:srgbClr val="016C9E"/>
      </a:accent4>
      <a:accent5>
        <a:srgbClr val="016C9E"/>
      </a:accent5>
      <a:accent6>
        <a:srgbClr val="016C9E"/>
      </a:accent6>
      <a:hlink>
        <a:srgbClr val="0563C1"/>
      </a:hlink>
      <a:folHlink>
        <a:srgbClr val="954F72"/>
      </a:folHlink>
    </a:clrScheme>
    <a:fontScheme name="自定义 2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2138</Words>
  <Application>WPS 演示</Application>
  <PresentationFormat>宽屏</PresentationFormat>
  <Paragraphs>293</Paragraphs>
  <Slides>11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11</vt:i4>
      </vt:variant>
    </vt:vector>
  </HeadingPairs>
  <TitlesOfParts>
    <vt:vector size="21" baseType="lpstr">
      <vt:lpstr>Arial</vt:lpstr>
      <vt:lpstr>宋体</vt:lpstr>
      <vt:lpstr>Wingdings</vt:lpstr>
      <vt:lpstr>黑体</vt:lpstr>
      <vt:lpstr>Calibri</vt:lpstr>
      <vt:lpstr>微软雅黑</vt:lpstr>
      <vt:lpstr>Arial Unicode MS</vt:lpstr>
      <vt:lpstr>Lucida Sans Unicode</vt:lpstr>
      <vt:lpstr>微软雅黑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>昨夜西风</cp:lastModifiedBy>
  <cp:revision>8</cp:revision>
  <dcterms:created xsi:type="dcterms:W3CDTF">2018-03-08T08:36:00Z</dcterms:created>
  <dcterms:modified xsi:type="dcterms:W3CDTF">2018-03-26T10:52:40Z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2052-10.1.0.7224</vt:lpwstr>
  </property>
</Properties>
</file>