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wdp" ContentType="image/vnd.ms-photo"/>
  <Default Extension="gif" ContentType="image/gif"/>
  <Default Extension="png" ContentType="image/png"/>
  <Default Extension="wmf" ContentType="image/x-w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78" r:id="rId3"/>
    <p:sldId id="279" r:id="rId4"/>
    <p:sldId id="288" r:id="rId5"/>
    <p:sldId id="280" r:id="rId6"/>
    <p:sldId id="257" r:id="rId7"/>
    <p:sldId id="256" r:id="rId8"/>
    <p:sldId id="281" r:id="rId9"/>
    <p:sldId id="258" r:id="rId10"/>
    <p:sldId id="282" r:id="rId11"/>
    <p:sldId id="283" r:id="rId12"/>
    <p:sldId id="284" r:id="rId13"/>
    <p:sldId id="285" r:id="rId14"/>
    <p:sldId id="261" r:id="rId15"/>
    <p:sldId id="311" r:id="rId16"/>
    <p:sldId id="263" r:id="rId17"/>
    <p:sldId id="262" r:id="rId18"/>
    <p:sldId id="265" r:id="rId19"/>
    <p:sldId id="266" r:id="rId21"/>
    <p:sldId id="286" r:id="rId22"/>
    <p:sldId id="287" r:id="rId23"/>
    <p:sldId id="267" r:id="rId24"/>
    <p:sldId id="268" r:id="rId25"/>
    <p:sldId id="270" r:id="rId26"/>
    <p:sldId id="271" r:id="rId27"/>
    <p:sldId id="273" r:id="rId28"/>
    <p:sldId id="289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浅色样式 3 - 强调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59" autoAdjust="0"/>
  </p:normalViewPr>
  <p:slideViewPr>
    <p:cSldViewPr>
      <p:cViewPr varScale="1">
        <p:scale>
          <a:sx n="67" d="100"/>
          <a:sy n="67" d="100"/>
        </p:scale>
        <p:origin x="-147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FC2F71-F57B-40D0-8FB2-F97AC145E5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18CB42-A8B0-47D1-BA14-25B44225A16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洪国荣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18CB42-A8B0-47D1-BA14-25B44225A1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reeform 2"/>
          <p:cNvSpPr/>
          <p:nvPr/>
        </p:nvSpPr>
        <p:spPr bwMode="auto">
          <a:xfrm>
            <a:off x="4760913" y="20638"/>
            <a:ext cx="4438650" cy="4038600"/>
          </a:xfrm>
          <a:custGeom>
            <a:avLst/>
            <a:gdLst>
              <a:gd name="T0" fmla="*/ 23 w 546"/>
              <a:gd name="T1" fmla="*/ 4 h 497"/>
              <a:gd name="T2" fmla="*/ 11 w 546"/>
              <a:gd name="T3" fmla="*/ 71 h 497"/>
              <a:gd name="T4" fmla="*/ 25 w 546"/>
              <a:gd name="T5" fmla="*/ 393 h 497"/>
              <a:gd name="T6" fmla="*/ 54 w 546"/>
              <a:gd name="T7" fmla="*/ 457 h 497"/>
              <a:gd name="T8" fmla="*/ 158 w 546"/>
              <a:gd name="T9" fmla="*/ 482 h 497"/>
              <a:gd name="T10" fmla="*/ 204 w 546"/>
              <a:gd name="T11" fmla="*/ 495 h 497"/>
              <a:gd name="T12" fmla="*/ 520 w 546"/>
              <a:gd name="T13" fmla="*/ 475 h 497"/>
              <a:gd name="T14" fmla="*/ 533 w 546"/>
              <a:gd name="T15" fmla="*/ 167 h 497"/>
              <a:gd name="T16" fmla="*/ 369 w 546"/>
              <a:gd name="T17" fmla="*/ 16 h 497"/>
              <a:gd name="T18" fmla="*/ 249 w 546"/>
              <a:gd name="T19" fmla="*/ 29 h 497"/>
              <a:gd name="T20" fmla="*/ 198 w 546"/>
              <a:gd name="T21" fmla="*/ 11 h 497"/>
              <a:gd name="T22" fmla="*/ 151 w 546"/>
              <a:gd name="T23" fmla="*/ 2 h 497"/>
              <a:gd name="T24" fmla="*/ 23 w 546"/>
              <a:gd name="T25" fmla="*/ 4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20483" name="Group 3"/>
          <p:cNvGrpSpPr/>
          <p:nvPr/>
        </p:nvGrpSpPr>
        <p:grpSpPr bwMode="auto">
          <a:xfrm>
            <a:off x="4572000" y="28575"/>
            <a:ext cx="4756150" cy="4338638"/>
            <a:chOff x="2918" y="18"/>
            <a:chExt cx="2958" cy="2699"/>
          </a:xfrm>
        </p:grpSpPr>
        <p:sp>
          <p:nvSpPr>
            <p:cNvPr id="20484" name="Freeform 4"/>
            <p:cNvSpPr/>
            <p:nvPr/>
          </p:nvSpPr>
          <p:spPr bwMode="auto">
            <a:xfrm>
              <a:off x="3060" y="18"/>
              <a:ext cx="490" cy="187"/>
            </a:xfrm>
            <a:custGeom>
              <a:avLst/>
              <a:gdLst>
                <a:gd name="T0" fmla="*/ 71 w 97"/>
                <a:gd name="T1" fmla="*/ 25 h 37"/>
                <a:gd name="T2" fmla="*/ 91 w 97"/>
                <a:gd name="T3" fmla="*/ 20 h 37"/>
                <a:gd name="T4" fmla="*/ 92 w 97"/>
                <a:gd name="T5" fmla="*/ 17 h 37"/>
                <a:gd name="T6" fmla="*/ 88 w 97"/>
                <a:gd name="T7" fmla="*/ 0 h 37"/>
                <a:gd name="T8" fmla="*/ 25 w 97"/>
                <a:gd name="T9" fmla="*/ 0 h 37"/>
                <a:gd name="T10" fmla="*/ 10 w 97"/>
                <a:gd name="T11" fmla="*/ 22 h 37"/>
                <a:gd name="T12" fmla="*/ 71 w 97"/>
                <a:gd name="T13" fmla="*/ 2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485" name="Freeform 5"/>
            <p:cNvSpPr>
              <a:spLocks noEditPoints="1"/>
            </p:cNvSpPr>
            <p:nvPr/>
          </p:nvSpPr>
          <p:spPr bwMode="auto">
            <a:xfrm>
              <a:off x="2918" y="18"/>
              <a:ext cx="2958" cy="2699"/>
            </a:xfrm>
            <a:custGeom>
              <a:avLst/>
              <a:gdLst>
                <a:gd name="T0" fmla="*/ 504 w 585"/>
                <a:gd name="T1" fmla="*/ 1 h 534"/>
                <a:gd name="T2" fmla="*/ 157 w 585"/>
                <a:gd name="T3" fmla="*/ 0 h 534"/>
                <a:gd name="T4" fmla="*/ 225 w 585"/>
                <a:gd name="T5" fmla="*/ 21 h 534"/>
                <a:gd name="T6" fmla="*/ 174 w 585"/>
                <a:gd name="T7" fmla="*/ 39 h 534"/>
                <a:gd name="T8" fmla="*/ 207 w 585"/>
                <a:gd name="T9" fmla="*/ 71 h 534"/>
                <a:gd name="T10" fmla="*/ 74 w 585"/>
                <a:gd name="T11" fmla="*/ 60 h 534"/>
                <a:gd name="T12" fmla="*/ 26 w 585"/>
                <a:gd name="T13" fmla="*/ 63 h 534"/>
                <a:gd name="T14" fmla="*/ 199 w 585"/>
                <a:gd name="T15" fmla="*/ 487 h 534"/>
                <a:gd name="T16" fmla="*/ 144 w 585"/>
                <a:gd name="T17" fmla="*/ 341 h 534"/>
                <a:gd name="T18" fmla="*/ 105 w 585"/>
                <a:gd name="T19" fmla="*/ 376 h 534"/>
                <a:gd name="T20" fmla="*/ 94 w 585"/>
                <a:gd name="T21" fmla="*/ 435 h 534"/>
                <a:gd name="T22" fmla="*/ 124 w 585"/>
                <a:gd name="T23" fmla="*/ 265 h 534"/>
                <a:gd name="T24" fmla="*/ 153 w 585"/>
                <a:gd name="T25" fmla="*/ 228 h 534"/>
                <a:gd name="T26" fmla="*/ 209 w 585"/>
                <a:gd name="T27" fmla="*/ 237 h 534"/>
                <a:gd name="T28" fmla="*/ 188 w 585"/>
                <a:gd name="T29" fmla="*/ 306 h 534"/>
                <a:gd name="T30" fmla="*/ 192 w 585"/>
                <a:gd name="T31" fmla="*/ 395 h 534"/>
                <a:gd name="T32" fmla="*/ 515 w 585"/>
                <a:gd name="T33" fmla="*/ 483 h 534"/>
                <a:gd name="T34" fmla="*/ 454 w 585"/>
                <a:gd name="T35" fmla="*/ 427 h 534"/>
                <a:gd name="T36" fmla="*/ 425 w 585"/>
                <a:gd name="T37" fmla="*/ 345 h 534"/>
                <a:gd name="T38" fmla="*/ 396 w 585"/>
                <a:gd name="T39" fmla="*/ 270 h 534"/>
                <a:gd name="T40" fmla="*/ 460 w 585"/>
                <a:gd name="T41" fmla="*/ 256 h 534"/>
                <a:gd name="T42" fmla="*/ 407 w 585"/>
                <a:gd name="T43" fmla="*/ 223 h 534"/>
                <a:gd name="T44" fmla="*/ 439 w 585"/>
                <a:gd name="T45" fmla="*/ 226 h 534"/>
                <a:gd name="T46" fmla="*/ 438 w 585"/>
                <a:gd name="T47" fmla="*/ 209 h 534"/>
                <a:gd name="T48" fmla="*/ 376 w 585"/>
                <a:gd name="T49" fmla="*/ 211 h 534"/>
                <a:gd name="T50" fmla="*/ 357 w 585"/>
                <a:gd name="T51" fmla="*/ 343 h 534"/>
                <a:gd name="T52" fmla="*/ 347 w 585"/>
                <a:gd name="T53" fmla="*/ 230 h 534"/>
                <a:gd name="T54" fmla="*/ 331 w 585"/>
                <a:gd name="T55" fmla="*/ 182 h 534"/>
                <a:gd name="T56" fmla="*/ 347 w 585"/>
                <a:gd name="T57" fmla="*/ 136 h 534"/>
                <a:gd name="T58" fmla="*/ 339 w 585"/>
                <a:gd name="T59" fmla="*/ 99 h 534"/>
                <a:gd name="T60" fmla="*/ 331 w 585"/>
                <a:gd name="T61" fmla="*/ 62 h 534"/>
                <a:gd name="T62" fmla="*/ 369 w 585"/>
                <a:gd name="T63" fmla="*/ 103 h 534"/>
                <a:gd name="T64" fmla="*/ 415 w 585"/>
                <a:gd name="T65" fmla="*/ 47 h 534"/>
                <a:gd name="T66" fmla="*/ 409 w 585"/>
                <a:gd name="T67" fmla="*/ 95 h 534"/>
                <a:gd name="T68" fmla="*/ 401 w 585"/>
                <a:gd name="T69" fmla="*/ 130 h 534"/>
                <a:gd name="T70" fmla="*/ 401 w 585"/>
                <a:gd name="T71" fmla="*/ 181 h 534"/>
                <a:gd name="T72" fmla="*/ 558 w 585"/>
                <a:gd name="T73" fmla="*/ 181 h 534"/>
                <a:gd name="T74" fmla="*/ 554 w 585"/>
                <a:gd name="T75" fmla="*/ 76 h 534"/>
                <a:gd name="T76" fmla="*/ 249 w 585"/>
                <a:gd name="T77" fmla="*/ 69 h 534"/>
                <a:gd name="T78" fmla="*/ 293 w 585"/>
                <a:gd name="T79" fmla="*/ 93 h 534"/>
                <a:gd name="T80" fmla="*/ 171 w 585"/>
                <a:gd name="T81" fmla="*/ 195 h 534"/>
                <a:gd name="T82" fmla="*/ 69 w 585"/>
                <a:gd name="T83" fmla="*/ 98 h 534"/>
                <a:gd name="T84" fmla="*/ 191 w 585"/>
                <a:gd name="T85" fmla="*/ 106 h 534"/>
                <a:gd name="T86" fmla="*/ 220 w 585"/>
                <a:gd name="T87" fmla="*/ 105 h 534"/>
                <a:gd name="T88" fmla="*/ 302 w 585"/>
                <a:gd name="T89" fmla="*/ 121 h 534"/>
                <a:gd name="T90" fmla="*/ 276 w 585"/>
                <a:gd name="T91" fmla="*/ 256 h 534"/>
                <a:gd name="T92" fmla="*/ 260 w 585"/>
                <a:gd name="T93" fmla="*/ 137 h 534"/>
                <a:gd name="T94" fmla="*/ 171 w 585"/>
                <a:gd name="T95" fmla="*/ 195 h 534"/>
                <a:gd name="T96" fmla="*/ 223 w 585"/>
                <a:gd name="T97" fmla="*/ 225 h 534"/>
                <a:gd name="T98" fmla="*/ 247 w 585"/>
                <a:gd name="T99" fmla="*/ 158 h 534"/>
                <a:gd name="T100" fmla="*/ 326 w 585"/>
                <a:gd name="T101" fmla="*/ 292 h 534"/>
                <a:gd name="T102" fmla="*/ 215 w 585"/>
                <a:gd name="T103" fmla="*/ 321 h 534"/>
                <a:gd name="T104" fmla="*/ 309 w 585"/>
                <a:gd name="T105" fmla="*/ 277 h 534"/>
                <a:gd name="T106" fmla="*/ 318 w 585"/>
                <a:gd name="T107" fmla="*/ 133 h 534"/>
                <a:gd name="T108" fmla="*/ 313 w 585"/>
                <a:gd name="T109" fmla="*/ 213 h 534"/>
                <a:gd name="T110" fmla="*/ 299 w 585"/>
                <a:gd name="T111" fmla="*/ 144 h 534"/>
                <a:gd name="T112" fmla="*/ 507 w 585"/>
                <a:gd name="T113" fmla="*/ 179 h 534"/>
                <a:gd name="T114" fmla="*/ 461 w 585"/>
                <a:gd name="T115" fmla="*/ 162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486" name="Freeform 6"/>
            <p:cNvSpPr/>
            <p:nvPr/>
          </p:nvSpPr>
          <p:spPr bwMode="auto">
            <a:xfrm>
              <a:off x="3621" y="1287"/>
              <a:ext cx="238" cy="283"/>
            </a:xfrm>
            <a:custGeom>
              <a:avLst/>
              <a:gdLst>
                <a:gd name="T0" fmla="*/ 40 w 47"/>
                <a:gd name="T1" fmla="*/ 15 h 56"/>
                <a:gd name="T2" fmla="*/ 27 w 47"/>
                <a:gd name="T3" fmla="*/ 56 h 56"/>
                <a:gd name="T4" fmla="*/ 40 w 47"/>
                <a:gd name="T5" fmla="*/ 1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487" name="Freeform 7"/>
            <p:cNvSpPr/>
            <p:nvPr/>
          </p:nvSpPr>
          <p:spPr bwMode="auto">
            <a:xfrm>
              <a:off x="3403" y="1403"/>
              <a:ext cx="208" cy="379"/>
            </a:xfrm>
            <a:custGeom>
              <a:avLst/>
              <a:gdLst>
                <a:gd name="T0" fmla="*/ 19 w 41"/>
                <a:gd name="T1" fmla="*/ 27 h 75"/>
                <a:gd name="T2" fmla="*/ 12 w 41"/>
                <a:gd name="T3" fmla="*/ 69 h 75"/>
                <a:gd name="T4" fmla="*/ 40 w 41"/>
                <a:gd name="T5" fmla="*/ 45 h 75"/>
                <a:gd name="T6" fmla="*/ 37 w 41"/>
                <a:gd name="T7" fmla="*/ 24 h 75"/>
                <a:gd name="T8" fmla="*/ 19 w 41"/>
                <a:gd name="T9" fmla="*/ 2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488" name="Freeform 8"/>
            <p:cNvSpPr/>
            <p:nvPr/>
          </p:nvSpPr>
          <p:spPr bwMode="auto">
            <a:xfrm>
              <a:off x="3272" y="645"/>
              <a:ext cx="683" cy="318"/>
            </a:xfrm>
            <a:custGeom>
              <a:avLst/>
              <a:gdLst>
                <a:gd name="T0" fmla="*/ 112 w 135"/>
                <a:gd name="T1" fmla="*/ 4 h 63"/>
                <a:gd name="T2" fmla="*/ 24 w 135"/>
                <a:gd name="T3" fmla="*/ 4 h 63"/>
                <a:gd name="T4" fmla="*/ 2 w 135"/>
                <a:gd name="T5" fmla="*/ 25 h 63"/>
                <a:gd name="T6" fmla="*/ 60 w 135"/>
                <a:gd name="T7" fmla="*/ 58 h 63"/>
                <a:gd name="T8" fmla="*/ 96 w 135"/>
                <a:gd name="T9" fmla="*/ 54 h 63"/>
                <a:gd name="T10" fmla="*/ 113 w 135"/>
                <a:gd name="T11" fmla="*/ 53 h 63"/>
                <a:gd name="T12" fmla="*/ 112 w 135"/>
                <a:gd name="T13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489" name="Freeform 9"/>
            <p:cNvSpPr/>
            <p:nvPr/>
          </p:nvSpPr>
          <p:spPr bwMode="auto">
            <a:xfrm>
              <a:off x="4046" y="1545"/>
              <a:ext cx="490" cy="515"/>
            </a:xfrm>
            <a:custGeom>
              <a:avLst/>
              <a:gdLst>
                <a:gd name="T0" fmla="*/ 67 w 97"/>
                <a:gd name="T1" fmla="*/ 5 h 102"/>
                <a:gd name="T2" fmla="*/ 31 w 97"/>
                <a:gd name="T3" fmla="*/ 5 h 102"/>
                <a:gd name="T4" fmla="*/ 12 w 97"/>
                <a:gd name="T5" fmla="*/ 57 h 102"/>
                <a:gd name="T6" fmla="*/ 79 w 97"/>
                <a:gd name="T7" fmla="*/ 62 h 102"/>
                <a:gd name="T8" fmla="*/ 67 w 97"/>
                <a:gd name="T9" fmla="*/ 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490" name="Freeform 10"/>
            <p:cNvSpPr/>
            <p:nvPr/>
          </p:nvSpPr>
          <p:spPr bwMode="auto">
            <a:xfrm>
              <a:off x="5173" y="1024"/>
              <a:ext cx="501" cy="96"/>
            </a:xfrm>
            <a:custGeom>
              <a:avLst/>
              <a:gdLst>
                <a:gd name="T0" fmla="*/ 15 w 99"/>
                <a:gd name="T1" fmla="*/ 0 h 19"/>
                <a:gd name="T2" fmla="*/ 40 w 99"/>
                <a:gd name="T3" fmla="*/ 15 h 19"/>
                <a:gd name="T4" fmla="*/ 15 w 9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491" name="Freeform 11"/>
            <p:cNvSpPr/>
            <p:nvPr/>
          </p:nvSpPr>
          <p:spPr bwMode="auto">
            <a:xfrm>
              <a:off x="5340" y="1004"/>
              <a:ext cx="385" cy="237"/>
            </a:xfrm>
            <a:custGeom>
              <a:avLst/>
              <a:gdLst>
                <a:gd name="T0" fmla="*/ 21 w 76"/>
                <a:gd name="T1" fmla="*/ 37 h 47"/>
                <a:gd name="T2" fmla="*/ 70 w 76"/>
                <a:gd name="T3" fmla="*/ 17 h 47"/>
                <a:gd name="T4" fmla="*/ 48 w 76"/>
                <a:gd name="T5" fmla="*/ 3 h 47"/>
                <a:gd name="T6" fmla="*/ 19 w 76"/>
                <a:gd name="T7" fmla="*/ 32 h 47"/>
                <a:gd name="T8" fmla="*/ 21 w 76"/>
                <a:gd name="T9" fmla="*/ 3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492" name="Freeform 12"/>
            <p:cNvSpPr/>
            <p:nvPr/>
          </p:nvSpPr>
          <p:spPr bwMode="auto">
            <a:xfrm>
              <a:off x="5325" y="1201"/>
              <a:ext cx="415" cy="187"/>
            </a:xfrm>
            <a:custGeom>
              <a:avLst/>
              <a:gdLst>
                <a:gd name="T0" fmla="*/ 72 w 82"/>
                <a:gd name="T1" fmla="*/ 6 h 37"/>
                <a:gd name="T2" fmla="*/ 24 w 82"/>
                <a:gd name="T3" fmla="*/ 17 h 37"/>
                <a:gd name="T4" fmla="*/ 17 w 82"/>
                <a:gd name="T5" fmla="*/ 26 h 37"/>
                <a:gd name="T6" fmla="*/ 76 w 82"/>
                <a:gd name="T7" fmla="*/ 23 h 37"/>
                <a:gd name="T8" fmla="*/ 82 w 82"/>
                <a:gd name="T9" fmla="*/ 20 h 37"/>
                <a:gd name="T10" fmla="*/ 82 w 82"/>
                <a:gd name="T11" fmla="*/ 0 h 37"/>
                <a:gd name="T12" fmla="*/ 72 w 82"/>
                <a:gd name="T13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493" name="Freeform 13"/>
            <p:cNvSpPr/>
            <p:nvPr/>
          </p:nvSpPr>
          <p:spPr bwMode="auto">
            <a:xfrm>
              <a:off x="5001" y="1378"/>
              <a:ext cx="698" cy="167"/>
            </a:xfrm>
            <a:custGeom>
              <a:avLst/>
              <a:gdLst>
                <a:gd name="T0" fmla="*/ 21 w 138"/>
                <a:gd name="T1" fmla="*/ 1 h 33"/>
                <a:gd name="T2" fmla="*/ 8 w 138"/>
                <a:gd name="T3" fmla="*/ 14 h 33"/>
                <a:gd name="T4" fmla="*/ 57 w 138"/>
                <a:gd name="T5" fmla="*/ 22 h 33"/>
                <a:gd name="T6" fmla="*/ 117 w 138"/>
                <a:gd name="T7" fmla="*/ 23 h 33"/>
                <a:gd name="T8" fmla="*/ 114 w 138"/>
                <a:gd name="T9" fmla="*/ 8 h 33"/>
                <a:gd name="T10" fmla="*/ 82 w 138"/>
                <a:gd name="T11" fmla="*/ 3 h 33"/>
                <a:gd name="T12" fmla="*/ 21 w 138"/>
                <a:gd name="T1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494" name="Freeform 14"/>
            <p:cNvSpPr/>
            <p:nvPr/>
          </p:nvSpPr>
          <p:spPr bwMode="auto">
            <a:xfrm>
              <a:off x="5077" y="1540"/>
              <a:ext cx="567" cy="146"/>
            </a:xfrm>
            <a:custGeom>
              <a:avLst/>
              <a:gdLst>
                <a:gd name="T0" fmla="*/ 98 w 112"/>
                <a:gd name="T1" fmla="*/ 19 h 29"/>
                <a:gd name="T2" fmla="*/ 103 w 112"/>
                <a:gd name="T3" fmla="*/ 4 h 29"/>
                <a:gd name="T4" fmla="*/ 74 w 112"/>
                <a:gd name="T5" fmla="*/ 10 h 29"/>
                <a:gd name="T6" fmla="*/ 36 w 112"/>
                <a:gd name="T7" fmla="*/ 6 h 29"/>
                <a:gd name="T8" fmla="*/ 2 w 112"/>
                <a:gd name="T9" fmla="*/ 4 h 29"/>
                <a:gd name="T10" fmla="*/ 98 w 112"/>
                <a:gd name="T11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495" name="Freeform 15"/>
            <p:cNvSpPr/>
            <p:nvPr/>
          </p:nvSpPr>
          <p:spPr bwMode="auto">
            <a:xfrm>
              <a:off x="5042" y="1656"/>
              <a:ext cx="581" cy="480"/>
            </a:xfrm>
            <a:custGeom>
              <a:avLst/>
              <a:gdLst>
                <a:gd name="T0" fmla="*/ 3 w 115"/>
                <a:gd name="T1" fmla="*/ 53 h 95"/>
                <a:gd name="T2" fmla="*/ 26 w 115"/>
                <a:gd name="T3" fmla="*/ 54 h 95"/>
                <a:gd name="T4" fmla="*/ 50 w 115"/>
                <a:gd name="T5" fmla="*/ 77 h 95"/>
                <a:gd name="T6" fmla="*/ 59 w 115"/>
                <a:gd name="T7" fmla="*/ 84 h 95"/>
                <a:gd name="T8" fmla="*/ 81 w 115"/>
                <a:gd name="T9" fmla="*/ 52 h 95"/>
                <a:gd name="T10" fmla="*/ 111 w 115"/>
                <a:gd name="T11" fmla="*/ 52 h 95"/>
                <a:gd name="T12" fmla="*/ 79 w 115"/>
                <a:gd name="T13" fmla="*/ 27 h 95"/>
                <a:gd name="T14" fmla="*/ 37 w 115"/>
                <a:gd name="T15" fmla="*/ 16 h 95"/>
                <a:gd name="T16" fmla="*/ 12 w 115"/>
                <a:gd name="T17" fmla="*/ 41 h 95"/>
                <a:gd name="T18" fmla="*/ 3 w 115"/>
                <a:gd name="T19" fmla="*/ 5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496" name="Freeform 16"/>
            <p:cNvSpPr/>
            <p:nvPr/>
          </p:nvSpPr>
          <p:spPr bwMode="auto">
            <a:xfrm>
              <a:off x="5421" y="1464"/>
              <a:ext cx="329" cy="854"/>
            </a:xfrm>
            <a:custGeom>
              <a:avLst/>
              <a:gdLst>
                <a:gd name="T0" fmla="*/ 51 w 65"/>
                <a:gd name="T1" fmla="*/ 40 h 169"/>
                <a:gd name="T2" fmla="*/ 22 w 65"/>
                <a:gd name="T3" fmla="*/ 49 h 169"/>
                <a:gd name="T4" fmla="*/ 22 w 65"/>
                <a:gd name="T5" fmla="*/ 59 h 169"/>
                <a:gd name="T6" fmla="*/ 50 w 65"/>
                <a:gd name="T7" fmla="*/ 90 h 169"/>
                <a:gd name="T8" fmla="*/ 34 w 65"/>
                <a:gd name="T9" fmla="*/ 118 h 169"/>
                <a:gd name="T10" fmla="*/ 0 w 65"/>
                <a:gd name="T11" fmla="*/ 148 h 169"/>
                <a:gd name="T12" fmla="*/ 17 w 65"/>
                <a:gd name="T13" fmla="*/ 155 h 169"/>
                <a:gd name="T14" fmla="*/ 47 w 65"/>
                <a:gd name="T15" fmla="*/ 166 h 169"/>
                <a:gd name="T16" fmla="*/ 63 w 65"/>
                <a:gd name="T17" fmla="*/ 162 h 169"/>
                <a:gd name="T18" fmla="*/ 65 w 65"/>
                <a:gd name="T19" fmla="*/ 0 h 169"/>
                <a:gd name="T20" fmla="*/ 51 w 65"/>
                <a:gd name="T21" fmla="*/ 4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20497" name="Group 17"/>
          <p:cNvGrpSpPr/>
          <p:nvPr/>
        </p:nvGrpSpPr>
        <p:grpSpPr bwMode="auto">
          <a:xfrm>
            <a:off x="554038" y="36513"/>
            <a:ext cx="7891462" cy="6821487"/>
            <a:chOff x="349" y="23"/>
            <a:chExt cx="4971" cy="4297"/>
          </a:xfrm>
        </p:grpSpPr>
        <p:sp>
          <p:nvSpPr>
            <p:cNvPr id="20498" name="Rectangle 1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499" name="Freeform 1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00" name="Freeform 2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01" name="Freeform 2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02" name="Freeform 2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03" name="Freeform 2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04" name="Freeform 2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05" name="Freeform 2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06" name="Freeform 2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07" name="Freeform 2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08" name="Freeform 2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09" name="Rectangle 2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10" name="Rectangle 3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11" name="Freeform 3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12" name="Freeform 3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13" name="Freeform 3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14" name="Freeform 3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15" name="Freeform 3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16" name="Freeform 3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17" name="Freeform 3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18" name="Freeform 3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19" name="Freeform 3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20" name="Freeform 4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21" name="Rectangle 4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22" name="Rectangle 4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23" name="Freeform 4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24" name="Freeform 4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25" name="Freeform 4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26" name="Freeform 4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27" name="Freeform 4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28" name="Freeform 4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29" name="Freeform 4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30" name="Freeform 5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31" name="Freeform 5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32" name="Freeform 5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33" name="Rectangle 5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34" name="Rectangle 5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35" name="Freeform 5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36" name="Freeform 5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37" name="Freeform 5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38" name="Freeform 5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39" name="Freeform 5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40" name="Freeform 6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41" name="Freeform 6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42" name="Freeform 6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43" name="Freeform 6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44" name="Freeform 6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45" name="Rectangle 6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46" name="Rectangle 6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47" name="Freeform 6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48" name="Freeform 6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49" name="Freeform 6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50" name="Freeform 7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51" name="Freeform 7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52" name="Freeform 7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53" name="Freeform 7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54" name="Freeform 7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55" name="Freeform 7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56" name="Freeform 7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57" name="Rectangle 7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58" name="Rectangle 7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59" name="Freeform 7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60" name="Freeform 8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61" name="Freeform 8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62" name="Freeform 8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63" name="Freeform 8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64" name="Freeform 8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65" name="Freeform 8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66" name="Freeform 8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67" name="Freeform 8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68" name="Freeform 8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69" name="Rectangle 8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70" name="Rectangle 9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71" name="Freeform 9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72" name="Freeform 9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73" name="Freeform 9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74" name="Freeform 9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75" name="Freeform 9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76" name="Freeform 9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77" name="Freeform 9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78" name="Freeform 9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79" name="Freeform 9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80" name="Freeform 10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81" name="Rectangle 10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82" name="Rectangle 10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83" name="Freeform 10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84" name="Freeform 10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85" name="Freeform 10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86" name="Freeform 10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87" name="Freeform 10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88" name="Freeform 10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89" name="Freeform 10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90" name="Freeform 11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91" name="Freeform 11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92" name="Freeform 11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93" name="Rectangle 11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94" name="Rectangle 11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95" name="Freeform 11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96" name="Freeform 11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97" name="Freeform 11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98" name="Freeform 11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99" name="Freeform 11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00" name="Freeform 12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01" name="Freeform 12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02" name="Freeform 12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03" name="Freeform 12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04" name="Freeform 12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05" name="Rectangle 12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06" name="Rectangle 12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07" name="Freeform 12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08" name="Freeform 12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09" name="Freeform 12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10" name="Freeform 13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11" name="Freeform 13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12" name="Freeform 13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13" name="Freeform 13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14" name="Freeform 13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15" name="Freeform 13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16" name="Freeform 13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17" name="Rectangle 13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18" name="Rectangle 13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19" name="Freeform 13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20" name="Freeform 14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21" name="Freeform 14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22" name="Freeform 14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23" name="Freeform 14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24" name="Freeform 14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25" name="Freeform 14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26" name="Freeform 14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27" name="Freeform 14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28" name="Freeform 14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29" name="Rectangle 14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30" name="Rectangle 15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31" name="Freeform 15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32" name="Freeform 15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33" name="Freeform 15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34" name="Freeform 15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35" name="Freeform 15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36" name="Freeform 15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37" name="Freeform 15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38" name="Freeform 15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39" name="Freeform 15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40" name="Freeform 16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41" name="Rectangle 16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42" name="Freeform 162"/>
            <p:cNvSpPr/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20643" name="Rectangle 163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20644" name="Rectangle 164"/>
          <p:cNvSpPr>
            <a:spLocks noGrp="1" noChangeArrowheads="1"/>
          </p:cNvSpPr>
          <p:nvPr>
            <p:ph type="dt" sz="half" idx="2"/>
          </p:nvPr>
        </p:nvSpPr>
        <p:spPr>
          <a:xfrm>
            <a:off x="301625" y="624840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20645" name="Rectangle 16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20646" name="Rectangle 16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9BC8A61C-9166-415A-A72D-BA71573AB035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20647" name="Rectangle 167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grpSp>
        <p:nvGrpSpPr>
          <p:cNvPr id="20648" name="Group 168"/>
          <p:cNvGrpSpPr/>
          <p:nvPr/>
        </p:nvGrpSpPr>
        <p:grpSpPr bwMode="auto">
          <a:xfrm>
            <a:off x="152400" y="4724400"/>
            <a:ext cx="1685925" cy="1557338"/>
            <a:chOff x="96" y="2784"/>
            <a:chExt cx="1062" cy="981"/>
          </a:xfrm>
        </p:grpSpPr>
        <p:sp>
          <p:nvSpPr>
            <p:cNvPr id="20649" name="Freeform 169"/>
            <p:cNvSpPr/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50" name="Freeform 170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51" name="Freeform 171"/>
            <p:cNvSpPr/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52" name="Freeform 172"/>
            <p:cNvSpPr/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53" name="Freeform 173"/>
            <p:cNvSpPr/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54" name="Freeform 174"/>
            <p:cNvSpPr/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55" name="Freeform 175"/>
            <p:cNvSpPr/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56" name="Freeform 176"/>
            <p:cNvSpPr/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57" name="Freeform 177"/>
            <p:cNvSpPr/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58" name="Freeform 178"/>
            <p:cNvSpPr/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59" name="Freeform 179"/>
            <p:cNvSpPr/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60" name="Freeform 180"/>
            <p:cNvSpPr/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661" name="Freeform 181"/>
            <p:cNvSpPr/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7644BB-FF37-4B29-8487-85EC0554E51E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7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22FA02-0980-4AEB-8170-EFE1F96C42A3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标题，文本与媒体剪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8450" y="228600"/>
            <a:ext cx="854075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媒体占位符 3"/>
          <p:cNvSpPr>
            <a:spLocks noGrp="1"/>
          </p:cNvSpPr>
          <p:nvPr>
            <p:ph type="media" sz="half" idx="2"/>
          </p:nvPr>
        </p:nvSpPr>
        <p:spPr>
          <a:xfrm>
            <a:off x="4762500" y="1600200"/>
            <a:ext cx="4000500" cy="449897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298450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1025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0025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5F0EFD2D-B50D-429A-A1D3-AC2A1E6B68E3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1DC694-F8F6-4140-A5A6-BC627D2F77B4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62E6F2-BC65-4DFB-8551-D4FEFAFD4203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9DCB2B-E5A9-4B6D-9240-A0A6A14DF9E0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48E40D-D7BD-4EF7-A4ED-4E67F3B1B266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B85609-73F9-4025-9C42-D123776D6531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6346B8-85B0-4EE4-8BF2-8370391DAD1B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25322F-2641-4049-9C62-ED29A4CB343F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AC733B-C05D-496B-B569-B81AAD3B4700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2"/>
          <p:cNvGrpSpPr/>
          <p:nvPr/>
        </p:nvGrpSpPr>
        <p:grpSpPr bwMode="auto">
          <a:xfrm>
            <a:off x="566738" y="0"/>
            <a:ext cx="7891462" cy="6821488"/>
            <a:chOff x="349" y="23"/>
            <a:chExt cx="4971" cy="4297"/>
          </a:xfrm>
        </p:grpSpPr>
        <p:sp>
          <p:nvSpPr>
            <p:cNvPr id="19459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60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61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62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63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64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65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66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67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68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69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70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71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72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73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74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75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76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77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78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79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80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81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82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83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84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85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86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87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88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89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90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91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92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93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94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95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96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97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98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99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00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01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02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03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04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05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06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07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08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09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10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11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12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13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14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15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16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17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18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19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20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21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22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23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24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25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26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27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28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29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30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31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32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33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34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35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36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37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38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39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40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41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42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43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44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45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46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47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48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49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50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51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52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53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54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55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56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57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58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59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60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61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62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63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64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65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66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67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68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69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70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71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72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73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74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75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76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77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78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79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80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81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82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83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84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85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86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87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88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89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90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91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92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93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94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95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96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97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98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99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00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01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02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03" name="Freeform 147"/>
            <p:cNvSpPr/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9604" name="Group 148"/>
          <p:cNvGrpSpPr/>
          <p:nvPr/>
        </p:nvGrpSpPr>
        <p:grpSpPr bwMode="auto">
          <a:xfrm>
            <a:off x="1066800" y="3444875"/>
            <a:ext cx="533400" cy="492125"/>
            <a:chOff x="96" y="2784"/>
            <a:chExt cx="1062" cy="981"/>
          </a:xfrm>
        </p:grpSpPr>
        <p:sp>
          <p:nvSpPr>
            <p:cNvPr id="19605" name="Freeform 149"/>
            <p:cNvSpPr/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06" name="Freeform 150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07" name="Freeform 151"/>
            <p:cNvSpPr/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08" name="Freeform 152"/>
            <p:cNvSpPr/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09" name="Freeform 153"/>
            <p:cNvSpPr/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10" name="Freeform 154"/>
            <p:cNvSpPr/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11" name="Freeform 155"/>
            <p:cNvSpPr/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12" name="Freeform 156"/>
            <p:cNvSpPr/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13" name="Freeform 157"/>
            <p:cNvSpPr/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14" name="Freeform 158"/>
            <p:cNvSpPr/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15" name="Freeform 159"/>
            <p:cNvSpPr/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16" name="Freeform 160"/>
            <p:cNvSpPr/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17" name="Freeform 161"/>
            <p:cNvSpPr/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9618" name="Group 162"/>
          <p:cNvGrpSpPr/>
          <p:nvPr/>
        </p:nvGrpSpPr>
        <p:grpSpPr bwMode="auto">
          <a:xfrm>
            <a:off x="1066800" y="4552950"/>
            <a:ext cx="533400" cy="492125"/>
            <a:chOff x="96" y="2784"/>
            <a:chExt cx="1062" cy="981"/>
          </a:xfrm>
        </p:grpSpPr>
        <p:sp>
          <p:nvSpPr>
            <p:cNvPr id="19619" name="Freeform 163"/>
            <p:cNvSpPr/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20" name="Freeform 164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21" name="Freeform 165"/>
            <p:cNvSpPr/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22" name="Freeform 166"/>
            <p:cNvSpPr/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23" name="Freeform 167"/>
            <p:cNvSpPr/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24" name="Freeform 168"/>
            <p:cNvSpPr/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25" name="Freeform 169"/>
            <p:cNvSpPr/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26" name="Freeform 170"/>
            <p:cNvSpPr/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27" name="Freeform 171"/>
            <p:cNvSpPr/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28" name="Freeform 172"/>
            <p:cNvSpPr/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29" name="Freeform 173"/>
            <p:cNvSpPr/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30" name="Freeform 174"/>
            <p:cNvSpPr/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31" name="Freeform 175"/>
            <p:cNvSpPr/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9632" name="Group 176"/>
          <p:cNvGrpSpPr/>
          <p:nvPr/>
        </p:nvGrpSpPr>
        <p:grpSpPr bwMode="auto">
          <a:xfrm>
            <a:off x="1066800" y="5562600"/>
            <a:ext cx="533400" cy="492125"/>
            <a:chOff x="96" y="2784"/>
            <a:chExt cx="1062" cy="981"/>
          </a:xfrm>
        </p:grpSpPr>
        <p:sp>
          <p:nvSpPr>
            <p:cNvPr id="19633" name="Freeform 177"/>
            <p:cNvSpPr/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34" name="Freeform 178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35" name="Freeform 179"/>
            <p:cNvSpPr/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36" name="Freeform 180"/>
            <p:cNvSpPr/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37" name="Freeform 181"/>
            <p:cNvSpPr/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38" name="Freeform 182"/>
            <p:cNvSpPr/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39" name="Freeform 183"/>
            <p:cNvSpPr/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40" name="Freeform 184"/>
            <p:cNvSpPr/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41" name="Freeform 185"/>
            <p:cNvSpPr/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42" name="Freeform 186"/>
            <p:cNvSpPr/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43" name="Freeform 187"/>
            <p:cNvSpPr/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44" name="Freeform 188"/>
            <p:cNvSpPr/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45" name="Freeform 189"/>
            <p:cNvSpPr/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9646" name="Group 190"/>
          <p:cNvGrpSpPr/>
          <p:nvPr/>
        </p:nvGrpSpPr>
        <p:grpSpPr bwMode="auto">
          <a:xfrm>
            <a:off x="381000" y="3962400"/>
            <a:ext cx="533400" cy="492125"/>
            <a:chOff x="96" y="2784"/>
            <a:chExt cx="1062" cy="981"/>
          </a:xfrm>
        </p:grpSpPr>
        <p:sp>
          <p:nvSpPr>
            <p:cNvPr id="19647" name="Freeform 191"/>
            <p:cNvSpPr/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48" name="Freeform 192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49" name="Freeform 193"/>
            <p:cNvSpPr/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50" name="Freeform 194"/>
            <p:cNvSpPr/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51" name="Freeform 195"/>
            <p:cNvSpPr/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52" name="Freeform 196"/>
            <p:cNvSpPr/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53" name="Freeform 197"/>
            <p:cNvSpPr/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54" name="Freeform 198"/>
            <p:cNvSpPr/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55" name="Freeform 199"/>
            <p:cNvSpPr/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56" name="Freeform 200"/>
            <p:cNvSpPr/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57" name="Freeform 201"/>
            <p:cNvSpPr/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58" name="Freeform 202"/>
            <p:cNvSpPr/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59" name="Freeform 203"/>
            <p:cNvSpPr/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9660" name="Group 204"/>
          <p:cNvGrpSpPr/>
          <p:nvPr/>
        </p:nvGrpSpPr>
        <p:grpSpPr bwMode="auto">
          <a:xfrm>
            <a:off x="381000" y="5070475"/>
            <a:ext cx="533400" cy="492125"/>
            <a:chOff x="96" y="2784"/>
            <a:chExt cx="1062" cy="981"/>
          </a:xfrm>
        </p:grpSpPr>
        <p:sp>
          <p:nvSpPr>
            <p:cNvPr id="19661" name="Freeform 205"/>
            <p:cNvSpPr/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62" name="Freeform 206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63" name="Freeform 207"/>
            <p:cNvSpPr/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64" name="Freeform 208"/>
            <p:cNvSpPr/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65" name="Freeform 209"/>
            <p:cNvSpPr/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66" name="Freeform 210"/>
            <p:cNvSpPr/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67" name="Freeform 211"/>
            <p:cNvSpPr/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68" name="Freeform 212"/>
            <p:cNvSpPr/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69" name="Freeform 213"/>
            <p:cNvSpPr/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70" name="Freeform 214"/>
            <p:cNvSpPr/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71" name="Freeform 215"/>
            <p:cNvSpPr/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72" name="Freeform 216"/>
            <p:cNvSpPr/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73" name="Freeform 217"/>
            <p:cNvSpPr/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9674" name="Group 218"/>
          <p:cNvGrpSpPr/>
          <p:nvPr/>
        </p:nvGrpSpPr>
        <p:grpSpPr bwMode="auto">
          <a:xfrm>
            <a:off x="381000" y="6121400"/>
            <a:ext cx="533400" cy="492125"/>
            <a:chOff x="96" y="2784"/>
            <a:chExt cx="1062" cy="981"/>
          </a:xfrm>
        </p:grpSpPr>
        <p:sp>
          <p:nvSpPr>
            <p:cNvPr id="19675" name="Freeform 219"/>
            <p:cNvSpPr/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76" name="Freeform 220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77" name="Freeform 221"/>
            <p:cNvSpPr/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78" name="Freeform 222"/>
            <p:cNvSpPr/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79" name="Freeform 223"/>
            <p:cNvSpPr/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80" name="Freeform 224"/>
            <p:cNvSpPr/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81" name="Freeform 225"/>
            <p:cNvSpPr/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82" name="Freeform 226"/>
            <p:cNvSpPr/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83" name="Freeform 227"/>
            <p:cNvSpPr/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84" name="Freeform 228"/>
            <p:cNvSpPr/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85" name="Freeform 229"/>
            <p:cNvSpPr/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86" name="Freeform 230"/>
            <p:cNvSpPr/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687" name="Freeform 231"/>
            <p:cNvSpPr/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9688" name="Group 232"/>
          <p:cNvGrpSpPr/>
          <p:nvPr/>
        </p:nvGrpSpPr>
        <p:grpSpPr bwMode="auto">
          <a:xfrm>
            <a:off x="6934200" y="-7938"/>
            <a:ext cx="2317750" cy="2063751"/>
            <a:chOff x="4080" y="-5"/>
            <a:chExt cx="1748" cy="1556"/>
          </a:xfrm>
        </p:grpSpPr>
        <p:sp>
          <p:nvSpPr>
            <p:cNvPr id="19689" name="Freeform 233"/>
            <p:cNvSpPr/>
            <p:nvPr userDrawn="1"/>
          </p:nvSpPr>
          <p:spPr bwMode="auto">
            <a:xfrm>
              <a:off x="4161" y="-5"/>
              <a:ext cx="1586" cy="1443"/>
            </a:xfrm>
            <a:custGeom>
              <a:avLst/>
              <a:gdLst>
                <a:gd name="T0" fmla="*/ 23 w 546"/>
                <a:gd name="T1" fmla="*/ 4 h 497"/>
                <a:gd name="T2" fmla="*/ 11 w 546"/>
                <a:gd name="T3" fmla="*/ 71 h 497"/>
                <a:gd name="T4" fmla="*/ 25 w 546"/>
                <a:gd name="T5" fmla="*/ 393 h 497"/>
                <a:gd name="T6" fmla="*/ 54 w 546"/>
                <a:gd name="T7" fmla="*/ 457 h 497"/>
                <a:gd name="T8" fmla="*/ 158 w 546"/>
                <a:gd name="T9" fmla="*/ 482 h 497"/>
                <a:gd name="T10" fmla="*/ 204 w 546"/>
                <a:gd name="T11" fmla="*/ 495 h 497"/>
                <a:gd name="T12" fmla="*/ 520 w 546"/>
                <a:gd name="T13" fmla="*/ 475 h 497"/>
                <a:gd name="T14" fmla="*/ 533 w 546"/>
                <a:gd name="T15" fmla="*/ 167 h 497"/>
                <a:gd name="T16" fmla="*/ 369 w 546"/>
                <a:gd name="T17" fmla="*/ 16 h 497"/>
                <a:gd name="T18" fmla="*/ 249 w 546"/>
                <a:gd name="T19" fmla="*/ 29 h 497"/>
                <a:gd name="T20" fmla="*/ 198 w 546"/>
                <a:gd name="T21" fmla="*/ 11 h 497"/>
                <a:gd name="T22" fmla="*/ 151 w 546"/>
                <a:gd name="T23" fmla="*/ 2 h 497"/>
                <a:gd name="T24" fmla="*/ 23 w 546"/>
                <a:gd name="T25" fmla="*/ 4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19690" name="Group 234"/>
            <p:cNvGrpSpPr/>
            <p:nvPr userDrawn="1"/>
          </p:nvGrpSpPr>
          <p:grpSpPr bwMode="auto"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19691" name="Freeform 235"/>
              <p:cNvSpPr/>
              <p:nvPr/>
            </p:nvSpPr>
            <p:spPr bwMode="auto">
              <a:xfrm>
                <a:off x="3060" y="18"/>
                <a:ext cx="490" cy="187"/>
              </a:xfrm>
              <a:custGeom>
                <a:avLst/>
                <a:gdLst>
                  <a:gd name="T0" fmla="*/ 71 w 97"/>
                  <a:gd name="T1" fmla="*/ 25 h 37"/>
                  <a:gd name="T2" fmla="*/ 91 w 97"/>
                  <a:gd name="T3" fmla="*/ 20 h 37"/>
                  <a:gd name="T4" fmla="*/ 92 w 97"/>
                  <a:gd name="T5" fmla="*/ 17 h 37"/>
                  <a:gd name="T6" fmla="*/ 88 w 97"/>
                  <a:gd name="T7" fmla="*/ 0 h 37"/>
                  <a:gd name="T8" fmla="*/ 25 w 97"/>
                  <a:gd name="T9" fmla="*/ 0 h 37"/>
                  <a:gd name="T10" fmla="*/ 10 w 97"/>
                  <a:gd name="T11" fmla="*/ 22 h 37"/>
                  <a:gd name="T12" fmla="*/ 71 w 97"/>
                  <a:gd name="T13" fmla="*/ 2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9692" name="Freeform 236"/>
              <p:cNvSpPr>
                <a:spLocks noEditPoints="1"/>
              </p:cNvSpPr>
              <p:nvPr/>
            </p:nvSpPr>
            <p:spPr bwMode="auto">
              <a:xfrm>
                <a:off x="2918" y="18"/>
                <a:ext cx="2958" cy="2699"/>
              </a:xfrm>
              <a:custGeom>
                <a:avLst/>
                <a:gdLst>
                  <a:gd name="T0" fmla="*/ 504 w 585"/>
                  <a:gd name="T1" fmla="*/ 1 h 534"/>
                  <a:gd name="T2" fmla="*/ 157 w 585"/>
                  <a:gd name="T3" fmla="*/ 0 h 534"/>
                  <a:gd name="T4" fmla="*/ 225 w 585"/>
                  <a:gd name="T5" fmla="*/ 21 h 534"/>
                  <a:gd name="T6" fmla="*/ 174 w 585"/>
                  <a:gd name="T7" fmla="*/ 39 h 534"/>
                  <a:gd name="T8" fmla="*/ 207 w 585"/>
                  <a:gd name="T9" fmla="*/ 71 h 534"/>
                  <a:gd name="T10" fmla="*/ 74 w 585"/>
                  <a:gd name="T11" fmla="*/ 60 h 534"/>
                  <a:gd name="T12" fmla="*/ 26 w 585"/>
                  <a:gd name="T13" fmla="*/ 63 h 534"/>
                  <a:gd name="T14" fmla="*/ 199 w 585"/>
                  <a:gd name="T15" fmla="*/ 487 h 534"/>
                  <a:gd name="T16" fmla="*/ 144 w 585"/>
                  <a:gd name="T17" fmla="*/ 341 h 534"/>
                  <a:gd name="T18" fmla="*/ 105 w 585"/>
                  <a:gd name="T19" fmla="*/ 376 h 534"/>
                  <a:gd name="T20" fmla="*/ 94 w 585"/>
                  <a:gd name="T21" fmla="*/ 435 h 534"/>
                  <a:gd name="T22" fmla="*/ 124 w 585"/>
                  <a:gd name="T23" fmla="*/ 265 h 534"/>
                  <a:gd name="T24" fmla="*/ 153 w 585"/>
                  <a:gd name="T25" fmla="*/ 228 h 534"/>
                  <a:gd name="T26" fmla="*/ 209 w 585"/>
                  <a:gd name="T27" fmla="*/ 237 h 534"/>
                  <a:gd name="T28" fmla="*/ 188 w 585"/>
                  <a:gd name="T29" fmla="*/ 306 h 534"/>
                  <a:gd name="T30" fmla="*/ 192 w 585"/>
                  <a:gd name="T31" fmla="*/ 395 h 534"/>
                  <a:gd name="T32" fmla="*/ 515 w 585"/>
                  <a:gd name="T33" fmla="*/ 483 h 534"/>
                  <a:gd name="T34" fmla="*/ 454 w 585"/>
                  <a:gd name="T35" fmla="*/ 427 h 534"/>
                  <a:gd name="T36" fmla="*/ 425 w 585"/>
                  <a:gd name="T37" fmla="*/ 345 h 534"/>
                  <a:gd name="T38" fmla="*/ 396 w 585"/>
                  <a:gd name="T39" fmla="*/ 270 h 534"/>
                  <a:gd name="T40" fmla="*/ 460 w 585"/>
                  <a:gd name="T41" fmla="*/ 256 h 534"/>
                  <a:gd name="T42" fmla="*/ 407 w 585"/>
                  <a:gd name="T43" fmla="*/ 223 h 534"/>
                  <a:gd name="T44" fmla="*/ 439 w 585"/>
                  <a:gd name="T45" fmla="*/ 226 h 534"/>
                  <a:gd name="T46" fmla="*/ 438 w 585"/>
                  <a:gd name="T47" fmla="*/ 209 h 534"/>
                  <a:gd name="T48" fmla="*/ 376 w 585"/>
                  <a:gd name="T49" fmla="*/ 211 h 534"/>
                  <a:gd name="T50" fmla="*/ 357 w 585"/>
                  <a:gd name="T51" fmla="*/ 343 h 534"/>
                  <a:gd name="T52" fmla="*/ 347 w 585"/>
                  <a:gd name="T53" fmla="*/ 230 h 534"/>
                  <a:gd name="T54" fmla="*/ 331 w 585"/>
                  <a:gd name="T55" fmla="*/ 182 h 534"/>
                  <a:gd name="T56" fmla="*/ 347 w 585"/>
                  <a:gd name="T57" fmla="*/ 136 h 534"/>
                  <a:gd name="T58" fmla="*/ 339 w 585"/>
                  <a:gd name="T59" fmla="*/ 99 h 534"/>
                  <a:gd name="T60" fmla="*/ 331 w 585"/>
                  <a:gd name="T61" fmla="*/ 62 h 534"/>
                  <a:gd name="T62" fmla="*/ 369 w 585"/>
                  <a:gd name="T63" fmla="*/ 103 h 534"/>
                  <a:gd name="T64" fmla="*/ 415 w 585"/>
                  <a:gd name="T65" fmla="*/ 47 h 534"/>
                  <a:gd name="T66" fmla="*/ 409 w 585"/>
                  <a:gd name="T67" fmla="*/ 95 h 534"/>
                  <a:gd name="T68" fmla="*/ 401 w 585"/>
                  <a:gd name="T69" fmla="*/ 130 h 534"/>
                  <a:gd name="T70" fmla="*/ 401 w 585"/>
                  <a:gd name="T71" fmla="*/ 181 h 534"/>
                  <a:gd name="T72" fmla="*/ 558 w 585"/>
                  <a:gd name="T73" fmla="*/ 181 h 534"/>
                  <a:gd name="T74" fmla="*/ 554 w 585"/>
                  <a:gd name="T75" fmla="*/ 76 h 534"/>
                  <a:gd name="T76" fmla="*/ 249 w 585"/>
                  <a:gd name="T77" fmla="*/ 69 h 534"/>
                  <a:gd name="T78" fmla="*/ 293 w 585"/>
                  <a:gd name="T79" fmla="*/ 93 h 534"/>
                  <a:gd name="T80" fmla="*/ 171 w 585"/>
                  <a:gd name="T81" fmla="*/ 195 h 534"/>
                  <a:gd name="T82" fmla="*/ 69 w 585"/>
                  <a:gd name="T83" fmla="*/ 98 h 534"/>
                  <a:gd name="T84" fmla="*/ 191 w 585"/>
                  <a:gd name="T85" fmla="*/ 106 h 534"/>
                  <a:gd name="T86" fmla="*/ 220 w 585"/>
                  <a:gd name="T87" fmla="*/ 105 h 534"/>
                  <a:gd name="T88" fmla="*/ 302 w 585"/>
                  <a:gd name="T89" fmla="*/ 121 h 534"/>
                  <a:gd name="T90" fmla="*/ 276 w 585"/>
                  <a:gd name="T91" fmla="*/ 256 h 534"/>
                  <a:gd name="T92" fmla="*/ 260 w 585"/>
                  <a:gd name="T93" fmla="*/ 137 h 534"/>
                  <a:gd name="T94" fmla="*/ 171 w 585"/>
                  <a:gd name="T95" fmla="*/ 195 h 534"/>
                  <a:gd name="T96" fmla="*/ 223 w 585"/>
                  <a:gd name="T97" fmla="*/ 225 h 534"/>
                  <a:gd name="T98" fmla="*/ 247 w 585"/>
                  <a:gd name="T99" fmla="*/ 158 h 534"/>
                  <a:gd name="T100" fmla="*/ 326 w 585"/>
                  <a:gd name="T101" fmla="*/ 292 h 534"/>
                  <a:gd name="T102" fmla="*/ 215 w 585"/>
                  <a:gd name="T103" fmla="*/ 321 h 534"/>
                  <a:gd name="T104" fmla="*/ 309 w 585"/>
                  <a:gd name="T105" fmla="*/ 277 h 534"/>
                  <a:gd name="T106" fmla="*/ 318 w 585"/>
                  <a:gd name="T107" fmla="*/ 133 h 534"/>
                  <a:gd name="T108" fmla="*/ 313 w 585"/>
                  <a:gd name="T109" fmla="*/ 213 h 534"/>
                  <a:gd name="T110" fmla="*/ 299 w 585"/>
                  <a:gd name="T111" fmla="*/ 144 h 534"/>
                  <a:gd name="T112" fmla="*/ 507 w 585"/>
                  <a:gd name="T113" fmla="*/ 179 h 534"/>
                  <a:gd name="T114" fmla="*/ 461 w 585"/>
                  <a:gd name="T115" fmla="*/ 162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9693" name="Freeform 237"/>
              <p:cNvSpPr/>
              <p:nvPr/>
            </p:nvSpPr>
            <p:spPr bwMode="auto">
              <a:xfrm>
                <a:off x="3621" y="1287"/>
                <a:ext cx="238" cy="283"/>
              </a:xfrm>
              <a:custGeom>
                <a:avLst/>
                <a:gdLst>
                  <a:gd name="T0" fmla="*/ 40 w 47"/>
                  <a:gd name="T1" fmla="*/ 15 h 56"/>
                  <a:gd name="T2" fmla="*/ 27 w 47"/>
                  <a:gd name="T3" fmla="*/ 56 h 56"/>
                  <a:gd name="T4" fmla="*/ 40 w 47"/>
                  <a:gd name="T5" fmla="*/ 1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9694" name="Freeform 238"/>
              <p:cNvSpPr/>
              <p:nvPr/>
            </p:nvSpPr>
            <p:spPr bwMode="auto">
              <a:xfrm>
                <a:off x="3403" y="1403"/>
                <a:ext cx="208" cy="379"/>
              </a:xfrm>
              <a:custGeom>
                <a:avLst/>
                <a:gdLst>
                  <a:gd name="T0" fmla="*/ 19 w 41"/>
                  <a:gd name="T1" fmla="*/ 27 h 75"/>
                  <a:gd name="T2" fmla="*/ 12 w 41"/>
                  <a:gd name="T3" fmla="*/ 69 h 75"/>
                  <a:gd name="T4" fmla="*/ 40 w 41"/>
                  <a:gd name="T5" fmla="*/ 45 h 75"/>
                  <a:gd name="T6" fmla="*/ 37 w 41"/>
                  <a:gd name="T7" fmla="*/ 24 h 75"/>
                  <a:gd name="T8" fmla="*/ 19 w 41"/>
                  <a:gd name="T9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9695" name="Freeform 239"/>
              <p:cNvSpPr/>
              <p:nvPr/>
            </p:nvSpPr>
            <p:spPr bwMode="auto">
              <a:xfrm>
                <a:off x="3272" y="645"/>
                <a:ext cx="683" cy="318"/>
              </a:xfrm>
              <a:custGeom>
                <a:avLst/>
                <a:gdLst>
                  <a:gd name="T0" fmla="*/ 112 w 135"/>
                  <a:gd name="T1" fmla="*/ 4 h 63"/>
                  <a:gd name="T2" fmla="*/ 24 w 135"/>
                  <a:gd name="T3" fmla="*/ 4 h 63"/>
                  <a:gd name="T4" fmla="*/ 2 w 135"/>
                  <a:gd name="T5" fmla="*/ 25 h 63"/>
                  <a:gd name="T6" fmla="*/ 60 w 135"/>
                  <a:gd name="T7" fmla="*/ 58 h 63"/>
                  <a:gd name="T8" fmla="*/ 96 w 135"/>
                  <a:gd name="T9" fmla="*/ 54 h 63"/>
                  <a:gd name="T10" fmla="*/ 113 w 135"/>
                  <a:gd name="T11" fmla="*/ 53 h 63"/>
                  <a:gd name="T12" fmla="*/ 112 w 135"/>
                  <a:gd name="T13" fmla="*/ 4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9696" name="Freeform 240"/>
              <p:cNvSpPr/>
              <p:nvPr/>
            </p:nvSpPr>
            <p:spPr bwMode="auto">
              <a:xfrm>
                <a:off x="4046" y="1545"/>
                <a:ext cx="490" cy="515"/>
              </a:xfrm>
              <a:custGeom>
                <a:avLst/>
                <a:gdLst>
                  <a:gd name="T0" fmla="*/ 67 w 97"/>
                  <a:gd name="T1" fmla="*/ 5 h 102"/>
                  <a:gd name="T2" fmla="*/ 31 w 97"/>
                  <a:gd name="T3" fmla="*/ 5 h 102"/>
                  <a:gd name="T4" fmla="*/ 12 w 97"/>
                  <a:gd name="T5" fmla="*/ 57 h 102"/>
                  <a:gd name="T6" fmla="*/ 79 w 97"/>
                  <a:gd name="T7" fmla="*/ 62 h 102"/>
                  <a:gd name="T8" fmla="*/ 67 w 97"/>
                  <a:gd name="T9" fmla="*/ 5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9697" name="Freeform 241"/>
              <p:cNvSpPr/>
              <p:nvPr/>
            </p:nvSpPr>
            <p:spPr bwMode="auto">
              <a:xfrm>
                <a:off x="5173" y="1024"/>
                <a:ext cx="501" cy="96"/>
              </a:xfrm>
              <a:custGeom>
                <a:avLst/>
                <a:gdLst>
                  <a:gd name="T0" fmla="*/ 15 w 99"/>
                  <a:gd name="T1" fmla="*/ 0 h 19"/>
                  <a:gd name="T2" fmla="*/ 40 w 99"/>
                  <a:gd name="T3" fmla="*/ 15 h 19"/>
                  <a:gd name="T4" fmla="*/ 15 w 99"/>
                  <a:gd name="T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9698" name="Freeform 242"/>
              <p:cNvSpPr/>
              <p:nvPr/>
            </p:nvSpPr>
            <p:spPr bwMode="auto">
              <a:xfrm>
                <a:off x="5340" y="1004"/>
                <a:ext cx="385" cy="237"/>
              </a:xfrm>
              <a:custGeom>
                <a:avLst/>
                <a:gdLst>
                  <a:gd name="T0" fmla="*/ 21 w 76"/>
                  <a:gd name="T1" fmla="*/ 37 h 47"/>
                  <a:gd name="T2" fmla="*/ 70 w 76"/>
                  <a:gd name="T3" fmla="*/ 17 h 47"/>
                  <a:gd name="T4" fmla="*/ 48 w 76"/>
                  <a:gd name="T5" fmla="*/ 3 h 47"/>
                  <a:gd name="T6" fmla="*/ 19 w 76"/>
                  <a:gd name="T7" fmla="*/ 32 h 47"/>
                  <a:gd name="T8" fmla="*/ 21 w 76"/>
                  <a:gd name="T9" fmla="*/ 3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9699" name="Freeform 243"/>
              <p:cNvSpPr/>
              <p:nvPr/>
            </p:nvSpPr>
            <p:spPr bwMode="auto">
              <a:xfrm>
                <a:off x="5325" y="1201"/>
                <a:ext cx="415" cy="187"/>
              </a:xfrm>
              <a:custGeom>
                <a:avLst/>
                <a:gdLst>
                  <a:gd name="T0" fmla="*/ 72 w 82"/>
                  <a:gd name="T1" fmla="*/ 6 h 37"/>
                  <a:gd name="T2" fmla="*/ 24 w 82"/>
                  <a:gd name="T3" fmla="*/ 17 h 37"/>
                  <a:gd name="T4" fmla="*/ 17 w 82"/>
                  <a:gd name="T5" fmla="*/ 26 h 37"/>
                  <a:gd name="T6" fmla="*/ 76 w 82"/>
                  <a:gd name="T7" fmla="*/ 23 h 37"/>
                  <a:gd name="T8" fmla="*/ 82 w 82"/>
                  <a:gd name="T9" fmla="*/ 20 h 37"/>
                  <a:gd name="T10" fmla="*/ 82 w 82"/>
                  <a:gd name="T11" fmla="*/ 0 h 37"/>
                  <a:gd name="T12" fmla="*/ 72 w 82"/>
                  <a:gd name="T13" fmla="*/ 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9700" name="Freeform 244"/>
              <p:cNvSpPr/>
              <p:nvPr/>
            </p:nvSpPr>
            <p:spPr bwMode="auto">
              <a:xfrm>
                <a:off x="5001" y="1378"/>
                <a:ext cx="698" cy="167"/>
              </a:xfrm>
              <a:custGeom>
                <a:avLst/>
                <a:gdLst>
                  <a:gd name="T0" fmla="*/ 21 w 138"/>
                  <a:gd name="T1" fmla="*/ 1 h 33"/>
                  <a:gd name="T2" fmla="*/ 8 w 138"/>
                  <a:gd name="T3" fmla="*/ 14 h 33"/>
                  <a:gd name="T4" fmla="*/ 57 w 138"/>
                  <a:gd name="T5" fmla="*/ 22 h 33"/>
                  <a:gd name="T6" fmla="*/ 117 w 138"/>
                  <a:gd name="T7" fmla="*/ 23 h 33"/>
                  <a:gd name="T8" fmla="*/ 114 w 138"/>
                  <a:gd name="T9" fmla="*/ 8 h 33"/>
                  <a:gd name="T10" fmla="*/ 82 w 138"/>
                  <a:gd name="T11" fmla="*/ 3 h 33"/>
                  <a:gd name="T12" fmla="*/ 21 w 138"/>
                  <a:gd name="T13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9701" name="Freeform 245"/>
              <p:cNvSpPr/>
              <p:nvPr/>
            </p:nvSpPr>
            <p:spPr bwMode="auto">
              <a:xfrm>
                <a:off x="5077" y="1540"/>
                <a:ext cx="567" cy="146"/>
              </a:xfrm>
              <a:custGeom>
                <a:avLst/>
                <a:gdLst>
                  <a:gd name="T0" fmla="*/ 98 w 112"/>
                  <a:gd name="T1" fmla="*/ 19 h 29"/>
                  <a:gd name="T2" fmla="*/ 103 w 112"/>
                  <a:gd name="T3" fmla="*/ 4 h 29"/>
                  <a:gd name="T4" fmla="*/ 74 w 112"/>
                  <a:gd name="T5" fmla="*/ 10 h 29"/>
                  <a:gd name="T6" fmla="*/ 36 w 112"/>
                  <a:gd name="T7" fmla="*/ 6 h 29"/>
                  <a:gd name="T8" fmla="*/ 2 w 112"/>
                  <a:gd name="T9" fmla="*/ 4 h 29"/>
                  <a:gd name="T10" fmla="*/ 98 w 112"/>
                  <a:gd name="T11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9702" name="Freeform 246"/>
              <p:cNvSpPr/>
              <p:nvPr/>
            </p:nvSpPr>
            <p:spPr bwMode="auto">
              <a:xfrm>
                <a:off x="5042" y="1656"/>
                <a:ext cx="581" cy="480"/>
              </a:xfrm>
              <a:custGeom>
                <a:avLst/>
                <a:gdLst>
                  <a:gd name="T0" fmla="*/ 3 w 115"/>
                  <a:gd name="T1" fmla="*/ 53 h 95"/>
                  <a:gd name="T2" fmla="*/ 26 w 115"/>
                  <a:gd name="T3" fmla="*/ 54 h 95"/>
                  <a:gd name="T4" fmla="*/ 50 w 115"/>
                  <a:gd name="T5" fmla="*/ 77 h 95"/>
                  <a:gd name="T6" fmla="*/ 59 w 115"/>
                  <a:gd name="T7" fmla="*/ 84 h 95"/>
                  <a:gd name="T8" fmla="*/ 81 w 115"/>
                  <a:gd name="T9" fmla="*/ 52 h 95"/>
                  <a:gd name="T10" fmla="*/ 111 w 115"/>
                  <a:gd name="T11" fmla="*/ 52 h 95"/>
                  <a:gd name="T12" fmla="*/ 79 w 115"/>
                  <a:gd name="T13" fmla="*/ 27 h 95"/>
                  <a:gd name="T14" fmla="*/ 37 w 115"/>
                  <a:gd name="T15" fmla="*/ 16 h 95"/>
                  <a:gd name="T16" fmla="*/ 12 w 115"/>
                  <a:gd name="T17" fmla="*/ 41 h 95"/>
                  <a:gd name="T18" fmla="*/ 3 w 115"/>
                  <a:gd name="T19" fmla="*/ 53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9703" name="Freeform 247"/>
              <p:cNvSpPr/>
              <p:nvPr/>
            </p:nvSpPr>
            <p:spPr bwMode="auto">
              <a:xfrm>
                <a:off x="5421" y="1464"/>
                <a:ext cx="329" cy="854"/>
              </a:xfrm>
              <a:custGeom>
                <a:avLst/>
                <a:gdLst>
                  <a:gd name="T0" fmla="*/ 51 w 65"/>
                  <a:gd name="T1" fmla="*/ 40 h 169"/>
                  <a:gd name="T2" fmla="*/ 22 w 65"/>
                  <a:gd name="T3" fmla="*/ 49 h 169"/>
                  <a:gd name="T4" fmla="*/ 22 w 65"/>
                  <a:gd name="T5" fmla="*/ 59 h 169"/>
                  <a:gd name="T6" fmla="*/ 50 w 65"/>
                  <a:gd name="T7" fmla="*/ 90 h 169"/>
                  <a:gd name="T8" fmla="*/ 34 w 65"/>
                  <a:gd name="T9" fmla="*/ 118 h 169"/>
                  <a:gd name="T10" fmla="*/ 0 w 65"/>
                  <a:gd name="T11" fmla="*/ 148 h 169"/>
                  <a:gd name="T12" fmla="*/ 17 w 65"/>
                  <a:gd name="T13" fmla="*/ 155 h 169"/>
                  <a:gd name="T14" fmla="*/ 47 w 65"/>
                  <a:gd name="T15" fmla="*/ 166 h 169"/>
                  <a:gd name="T16" fmla="*/ 63 w 65"/>
                  <a:gd name="T17" fmla="*/ 162 h 169"/>
                  <a:gd name="T18" fmla="*/ 65 w 65"/>
                  <a:gd name="T19" fmla="*/ 0 h 169"/>
                  <a:gd name="T20" fmla="*/ 51 w 65"/>
                  <a:gd name="T21" fmla="*/ 4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19704" name="Rectangle 248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228600"/>
            <a:ext cx="85407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9705" name="Rectangle 249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600200"/>
            <a:ext cx="8153400" cy="449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9706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9707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9708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BC64A65-9B73-4846-B2BF-980E67834579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hyperlink" Target="file:///C:\Users\Administrator\Desktop\mda-gjnsgwtzatr4by69.avi" TargetMode="External"/><Relationship Id="rId1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4.wav"/><Relationship Id="rId1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wmf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4.wav"/><Relationship Id="rId2" Type="http://schemas.openxmlformats.org/officeDocument/2006/relationships/slide" Target="slide18.xml"/><Relationship Id="rId1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3.wav"/><Relationship Id="rId1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image" Target="../media/image1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2.wav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jpeg"/><Relationship Id="rId1" Type="http://schemas.openxmlformats.org/officeDocument/2006/relationships/slide" Target="slide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6000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欢迎回到历史新课堂</a:t>
            </a:r>
            <a:endParaRPr lang="zh-CN" altLang="en-US" sz="60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kern="1200" dirty="0">
                <a:solidFill>
                  <a:srgbClr val="CC3300"/>
                </a:solidFill>
                <a:ea typeface="华文细黑" panose="02010600040101010101" pitchFamily="2" charset="-122"/>
              </a:rPr>
              <a:t>中国人民政治协商会议的内容（重点）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lvl="0" indent="0" algn="just">
              <a:lnSpc>
                <a:spcPct val="150000"/>
              </a:lnSpc>
              <a:spcBef>
                <a:spcPct val="0"/>
              </a:spcBef>
              <a:buClrTx/>
              <a:buNone/>
            </a:pPr>
            <a:r>
              <a:rPr lang="zh-CN" altLang="en-US" sz="2400" kern="1200" dirty="0">
                <a:solidFill>
                  <a:srgbClr val="000000"/>
                </a:solidFill>
                <a:ea typeface="黑体" panose="02010609060101010101" charset="-122"/>
              </a:rPr>
              <a:t>（</a:t>
            </a:r>
            <a:r>
              <a:rPr lang="en-US" altLang="zh-CN" sz="2400" kern="1200" dirty="0">
                <a:solidFill>
                  <a:srgbClr val="000000"/>
                </a:solidFill>
                <a:ea typeface="黑体" panose="02010609060101010101" charset="-122"/>
              </a:rPr>
              <a:t>2</a:t>
            </a:r>
            <a:r>
              <a:rPr lang="zh-CN" altLang="en-US" sz="2400" kern="1200" dirty="0">
                <a:solidFill>
                  <a:srgbClr val="000000"/>
                </a:solidFill>
                <a:ea typeface="黑体" panose="02010609060101010101" charset="-122"/>
              </a:rPr>
              <a:t>）会议选举了中央人民政府委员会，</a:t>
            </a:r>
            <a:r>
              <a:rPr lang="zh-CN" altLang="en-US" sz="2400" kern="1200" dirty="0">
                <a:solidFill>
                  <a:srgbClr val="FF0000"/>
                </a:solidFill>
                <a:ea typeface="黑体" panose="02010609060101010101" charset="-122"/>
              </a:rPr>
              <a:t>毛泽东</a:t>
            </a:r>
            <a:r>
              <a:rPr lang="zh-CN" altLang="en-US" sz="2400" kern="1200" dirty="0">
                <a:solidFill>
                  <a:srgbClr val="000000"/>
                </a:solidFill>
                <a:ea typeface="黑体" panose="02010609060101010101" charset="-122"/>
              </a:rPr>
              <a:t>当选为中央人民政府</a:t>
            </a:r>
            <a:r>
              <a:rPr lang="zh-CN" altLang="en-US" sz="2400" kern="1200" dirty="0">
                <a:solidFill>
                  <a:srgbClr val="FF0000"/>
                </a:solidFill>
                <a:ea typeface="黑体" panose="02010609060101010101" charset="-122"/>
              </a:rPr>
              <a:t>主席</a:t>
            </a:r>
            <a:r>
              <a:rPr lang="zh-CN" altLang="en-US" sz="2400" kern="1200" dirty="0">
                <a:solidFill>
                  <a:srgbClr val="000000"/>
                </a:solidFill>
                <a:ea typeface="黑体" panose="02010609060101010101" charset="-122"/>
              </a:rPr>
              <a:t>，朱德、刘少奇、宋庆龄、李济深、张澜、高岗为</a:t>
            </a:r>
            <a:r>
              <a:rPr lang="zh-CN" altLang="en-US" sz="2400" kern="1200" dirty="0">
                <a:solidFill>
                  <a:srgbClr val="FF0000"/>
                </a:solidFill>
                <a:ea typeface="黑体" panose="02010609060101010101" charset="-122"/>
              </a:rPr>
              <a:t>副主席</a:t>
            </a:r>
            <a:endParaRPr lang="zh-CN" altLang="en-US" sz="2400" kern="1200" dirty="0">
              <a:solidFill>
                <a:srgbClr val="FF0000"/>
              </a:solidFill>
              <a:ea typeface="黑体" panose="02010609060101010101" charset="-122"/>
            </a:endParaRPr>
          </a:p>
          <a:p>
            <a:endParaRPr lang="zh-CN" alt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556792"/>
            <a:ext cx="3384376" cy="2803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206" y="4548188"/>
            <a:ext cx="4395787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kern="1200" dirty="0">
                <a:solidFill>
                  <a:srgbClr val="CC3300"/>
                </a:solidFill>
                <a:ea typeface="华文细黑" panose="02010600040101010101" pitchFamily="2" charset="-122"/>
              </a:rPr>
              <a:t>中国人民政治协商会议的内容（重点）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lvl="0" indent="0" algn="just">
              <a:lnSpc>
                <a:spcPct val="150000"/>
              </a:lnSpc>
              <a:spcBef>
                <a:spcPct val="0"/>
              </a:spcBef>
              <a:buClrTx/>
              <a:buNone/>
            </a:pPr>
            <a:r>
              <a:rPr lang="zh-CN" altLang="en-US" sz="2400" kern="1200" dirty="0">
                <a:solidFill>
                  <a:srgbClr val="000000"/>
                </a:solidFill>
                <a:ea typeface="黑体" panose="02010609060101010101" charset="-122"/>
              </a:rPr>
              <a:t>（</a:t>
            </a:r>
            <a:r>
              <a:rPr lang="en-US" altLang="zh-CN" sz="2400" kern="1200" dirty="0">
                <a:solidFill>
                  <a:srgbClr val="000000"/>
                </a:solidFill>
                <a:ea typeface="黑体" panose="02010609060101010101" charset="-122"/>
              </a:rPr>
              <a:t>3</a:t>
            </a:r>
            <a:r>
              <a:rPr lang="zh-CN" altLang="en-US" sz="2400" kern="1200" dirty="0">
                <a:solidFill>
                  <a:srgbClr val="000000"/>
                </a:solidFill>
                <a:ea typeface="黑体" panose="02010609060101010101" charset="-122"/>
              </a:rPr>
              <a:t>）会议决定改</a:t>
            </a:r>
            <a:r>
              <a:rPr lang="zh-CN" altLang="en-US" sz="2400" kern="1200" dirty="0">
                <a:solidFill>
                  <a:srgbClr val="FF0000"/>
                </a:solidFill>
                <a:ea typeface="黑体" panose="02010609060101010101" charset="-122"/>
              </a:rPr>
              <a:t>北平为北京</a:t>
            </a:r>
            <a:r>
              <a:rPr lang="zh-CN" altLang="en-US" sz="2400" kern="1200" dirty="0">
                <a:solidFill>
                  <a:srgbClr val="000000"/>
                </a:solidFill>
                <a:ea typeface="黑体" panose="02010609060101010101" charset="-122"/>
              </a:rPr>
              <a:t>，作为新中国首都：以</a:t>
            </a:r>
            <a:r>
              <a:rPr lang="en-US" altLang="zh-CN" sz="2400" kern="1200" dirty="0">
                <a:solidFill>
                  <a:srgbClr val="FF0000"/>
                </a:solidFill>
                <a:ea typeface="黑体" panose="02010609060101010101" charset="-122"/>
              </a:rPr>
              <a:t>《</a:t>
            </a:r>
            <a:r>
              <a:rPr lang="zh-CN" altLang="en-US" sz="2400" kern="1200" dirty="0">
                <a:solidFill>
                  <a:srgbClr val="FF0000"/>
                </a:solidFill>
                <a:ea typeface="黑体" panose="02010609060101010101" charset="-122"/>
              </a:rPr>
              <a:t>义勇军进行曲</a:t>
            </a:r>
            <a:r>
              <a:rPr lang="en-US" altLang="zh-CN" sz="2400" kern="1200" dirty="0">
                <a:solidFill>
                  <a:srgbClr val="FF0000"/>
                </a:solidFill>
                <a:ea typeface="黑体" panose="02010609060101010101" charset="-122"/>
              </a:rPr>
              <a:t>》</a:t>
            </a:r>
            <a:r>
              <a:rPr lang="zh-CN" altLang="en-US" sz="2400" kern="1200" dirty="0">
                <a:solidFill>
                  <a:srgbClr val="000000"/>
                </a:solidFill>
                <a:ea typeface="黑体" panose="02010609060101010101" charset="-122"/>
              </a:rPr>
              <a:t>为代国歌；以</a:t>
            </a:r>
            <a:r>
              <a:rPr lang="zh-CN" altLang="en-US" sz="2400" kern="1200" dirty="0">
                <a:solidFill>
                  <a:srgbClr val="FF0000"/>
                </a:solidFill>
                <a:ea typeface="黑体" panose="02010609060101010101" charset="-122"/>
              </a:rPr>
              <a:t>五星红旗</a:t>
            </a:r>
            <a:r>
              <a:rPr lang="zh-CN" altLang="en-US" sz="2400" kern="1200" dirty="0">
                <a:solidFill>
                  <a:srgbClr val="000000"/>
                </a:solidFill>
                <a:ea typeface="黑体" panose="02010609060101010101" charset="-122"/>
              </a:rPr>
              <a:t>为国旗；采用公元纪年</a:t>
            </a:r>
            <a:endParaRPr lang="zh-CN" altLang="en-US" sz="2400" kern="1200" dirty="0">
              <a:solidFill>
                <a:srgbClr val="000000"/>
              </a:solidFill>
              <a:ea typeface="黑体" panose="02010609060101010101" charset="-122"/>
            </a:endParaRPr>
          </a:p>
          <a:p>
            <a:endParaRPr lang="zh-CN" alt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484784"/>
            <a:ext cx="3865199" cy="2572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127500"/>
            <a:ext cx="3888432" cy="273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kern="1200" dirty="0">
                <a:solidFill>
                  <a:srgbClr val="CC3300"/>
                </a:solidFill>
                <a:ea typeface="华文细黑" panose="02010600040101010101" pitchFamily="2" charset="-122"/>
              </a:rPr>
              <a:t>中国人民政治协商会议的内容（重点）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lvl="0" indent="0" algn="just">
              <a:lnSpc>
                <a:spcPct val="150000"/>
              </a:lnSpc>
              <a:spcBef>
                <a:spcPct val="0"/>
              </a:spcBef>
              <a:buClrTx/>
              <a:buNone/>
            </a:pPr>
            <a:r>
              <a:rPr lang="zh-CN" altLang="en-US" sz="2400" kern="1200" dirty="0">
                <a:solidFill>
                  <a:srgbClr val="000000"/>
                </a:solidFill>
                <a:ea typeface="黑体" panose="02010609060101010101" charset="-122"/>
              </a:rPr>
              <a:t>（</a:t>
            </a:r>
            <a:r>
              <a:rPr lang="en-US" altLang="zh-CN" sz="2400" kern="1200" dirty="0">
                <a:solidFill>
                  <a:srgbClr val="000000"/>
                </a:solidFill>
                <a:ea typeface="黑体" panose="02010609060101010101" charset="-122"/>
              </a:rPr>
              <a:t>4</a:t>
            </a:r>
            <a:r>
              <a:rPr lang="zh-CN" altLang="en-US" sz="2400" kern="1200" dirty="0">
                <a:solidFill>
                  <a:srgbClr val="000000"/>
                </a:solidFill>
                <a:ea typeface="黑体" panose="02010609060101010101" charset="-122"/>
              </a:rPr>
              <a:t>）会议还决定在北京天安门广场建立</a:t>
            </a:r>
            <a:r>
              <a:rPr lang="zh-CN" altLang="en-US" sz="2400" kern="1200" dirty="0">
                <a:solidFill>
                  <a:srgbClr val="FF0000"/>
                </a:solidFill>
                <a:ea typeface="黑体" panose="02010609060101010101" charset="-122"/>
              </a:rPr>
              <a:t>人民英雄纪念碑</a:t>
            </a:r>
            <a:r>
              <a:rPr lang="zh-CN" altLang="en-US" sz="2400" kern="1200" dirty="0">
                <a:solidFill>
                  <a:srgbClr val="000000"/>
                </a:solidFill>
                <a:ea typeface="黑体" panose="02010609060101010101" charset="-122"/>
              </a:rPr>
              <a:t>，以表示对革命先烈的崇敬和缅怀</a:t>
            </a:r>
            <a:endParaRPr lang="zh-CN" altLang="en-US" sz="2400" kern="1200" dirty="0">
              <a:solidFill>
                <a:srgbClr val="000000"/>
              </a:solidFill>
              <a:ea typeface="黑体" panose="02010609060101010101" charset="-122"/>
            </a:endParaRPr>
          </a:p>
          <a:p>
            <a:endParaRPr lang="zh-CN" alt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9498" y="1700808"/>
            <a:ext cx="4321572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179388" y="0"/>
            <a:ext cx="446405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en-US" sz="3200" dirty="0">
              <a:solidFill>
                <a:srgbClr val="E40000"/>
              </a:solidFill>
              <a:ea typeface="楷体_GB2312" pitchFamily="49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kern="1200" dirty="0">
                <a:solidFill>
                  <a:srgbClr val="CC3300"/>
                </a:solidFill>
                <a:ea typeface="华文细黑" panose="02010600040101010101" pitchFamily="2" charset="-122"/>
              </a:rPr>
              <a:t>中国人民政治协商会议的</a:t>
            </a:r>
            <a:r>
              <a:rPr lang="zh-CN" altLang="en-US" sz="3600" b="1" kern="1200" dirty="0" smtClean="0">
                <a:solidFill>
                  <a:srgbClr val="CC3300"/>
                </a:solidFill>
                <a:ea typeface="华文细黑" panose="02010600040101010101" pitchFamily="2" charset="-122"/>
              </a:rPr>
              <a:t>内容（总结）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spcBef>
                <a:spcPct val="0"/>
              </a:spcBef>
              <a:buClrTx/>
              <a:buNone/>
            </a:pPr>
            <a:endParaRPr lang="en-US" altLang="zh-CN" sz="2000" kern="1200" dirty="0">
              <a:solidFill>
                <a:srgbClr val="0066CC"/>
              </a:solidFill>
            </a:endParaRPr>
          </a:p>
          <a:p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611560" y="1412776"/>
          <a:ext cx="7488832" cy="5242549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1841454"/>
                <a:gridCol w="5647378"/>
              </a:tblGrid>
              <a:tr h="576064">
                <a:tc>
                  <a:txBody>
                    <a:bodyPr/>
                    <a:lstStyle/>
                    <a:p>
                      <a:r>
                        <a:rPr kumimoji="0" lang="zh-CN" altLang="en-US" sz="2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一个文件</a:t>
                      </a:r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altLang="zh-CN" sz="2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《</a:t>
                      </a:r>
                      <a:r>
                        <a:rPr kumimoji="0" lang="zh-CN" altLang="en-US" sz="2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共同纲领</a:t>
                      </a:r>
                      <a:r>
                        <a:rPr kumimoji="0" lang="en-US" altLang="zh-CN" sz="2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》</a:t>
                      </a:r>
                      <a:endParaRPr lang="zh-CN" altLang="en-US" sz="2400" b="1" dirty="0"/>
                    </a:p>
                  </a:txBody>
                  <a:tcPr/>
                </a:tc>
              </a:tr>
              <a:tr h="798285">
                <a:tc>
                  <a:txBody>
                    <a:bodyPr/>
                    <a:lstStyle/>
                    <a:p>
                      <a:r>
                        <a:rPr kumimoji="0" lang="zh-CN" altLang="en-US" sz="2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一个政府</a:t>
                      </a:r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en-US" sz="2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中华人民共和国中央人民政府</a:t>
                      </a:r>
                      <a:endParaRPr lang="zh-CN" altLang="en-US" sz="2400" b="1" dirty="0"/>
                    </a:p>
                  </a:txBody>
                  <a:tcPr/>
                </a:tc>
              </a:tr>
              <a:tr h="522515">
                <a:tc>
                  <a:txBody>
                    <a:bodyPr/>
                    <a:lstStyle/>
                    <a:p>
                      <a:r>
                        <a:rPr kumimoji="0" lang="zh-CN" altLang="en-US" sz="2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一个主席</a:t>
                      </a:r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en-US" sz="2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毛泽东</a:t>
                      </a:r>
                      <a:endParaRPr lang="zh-CN" altLang="en-US" sz="2400" b="1" dirty="0"/>
                    </a:p>
                  </a:txBody>
                  <a:tcPr/>
                </a:tc>
              </a:tr>
              <a:tr h="580571">
                <a:tc>
                  <a:txBody>
                    <a:bodyPr/>
                    <a:lstStyle/>
                    <a:p>
                      <a:r>
                        <a:rPr kumimoji="0" lang="zh-CN" altLang="en-US" sz="2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一面国旗</a:t>
                      </a:r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en-US" sz="2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五星红旗</a:t>
                      </a:r>
                      <a:endParaRPr lang="zh-CN" altLang="en-US" sz="2400" b="1" dirty="0"/>
                    </a:p>
                  </a:txBody>
                  <a:tcPr/>
                </a:tc>
              </a:tr>
              <a:tr h="653143">
                <a:tc>
                  <a:txBody>
                    <a:bodyPr/>
                    <a:lstStyle/>
                    <a:p>
                      <a:r>
                        <a:rPr kumimoji="0" lang="zh-CN" altLang="en-US" sz="2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一首国歌</a:t>
                      </a:r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altLang="zh-CN" sz="2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《</a:t>
                      </a:r>
                      <a:r>
                        <a:rPr kumimoji="0" lang="zh-CN" altLang="en-US" sz="2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义勇军进行曲</a:t>
                      </a:r>
                      <a:r>
                        <a:rPr kumimoji="0" lang="en-US" altLang="zh-CN" sz="2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》</a:t>
                      </a:r>
                      <a:endParaRPr lang="zh-CN" altLang="en-US" sz="2400" b="1" dirty="0"/>
                    </a:p>
                  </a:txBody>
                  <a:tcPr/>
                </a:tc>
              </a:tr>
              <a:tr h="537028">
                <a:tc>
                  <a:txBody>
                    <a:bodyPr/>
                    <a:lstStyle/>
                    <a:p>
                      <a:r>
                        <a:rPr kumimoji="0" lang="zh-CN" altLang="en-US" sz="2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一个首都</a:t>
                      </a:r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en-US" sz="2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北京</a:t>
                      </a:r>
                      <a:endParaRPr lang="zh-CN" altLang="en-US" sz="2400" b="1" dirty="0"/>
                    </a:p>
                  </a:txBody>
                  <a:tcPr/>
                </a:tc>
              </a:tr>
              <a:tr h="751983">
                <a:tc>
                  <a:txBody>
                    <a:bodyPr/>
                    <a:lstStyle/>
                    <a:p>
                      <a:r>
                        <a:rPr kumimoji="0" lang="zh-CN" altLang="en-US" sz="2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一座纪念碑</a:t>
                      </a:r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en-US" sz="2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人民英雄纪念碑</a:t>
                      </a:r>
                      <a:endParaRPr lang="zh-CN" altLang="en-US" sz="2400" b="1" dirty="0"/>
                    </a:p>
                  </a:txBody>
                  <a:tcPr/>
                </a:tc>
              </a:tr>
              <a:tr h="751983">
                <a:tc>
                  <a:txBody>
                    <a:bodyPr/>
                    <a:lstStyle/>
                    <a:p>
                      <a:r>
                        <a:rPr kumimoji="0" lang="zh-CN" altLang="en-US" sz="2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一种纪年法</a:t>
                      </a:r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defRPr/>
                      </a:pPr>
                      <a:r>
                        <a:rPr kumimoji="0" lang="zh-CN" altLang="en-US" sz="2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公元纪年 </a:t>
                      </a:r>
                      <a:endParaRPr kumimoji="0" lang="zh-CN" altLang="en-US" sz="24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endParaRPr lang="zh-CN" altLang="en-US" sz="2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 kern="1200" dirty="0">
                <a:solidFill>
                  <a:srgbClr val="CC3300"/>
                </a:solidFill>
                <a:ea typeface="华文细黑" panose="02010600040101010101" pitchFamily="2" charset="-122"/>
                <a:sym typeface="+mn-ea"/>
              </a:rPr>
              <a:t>中国人民政治协商会议的意义</a:t>
            </a:r>
            <a:endParaRPr lang="en-US" altLang="zh-CN" b="1" kern="1200" dirty="0">
              <a:solidFill>
                <a:srgbClr val="CC3300"/>
              </a:solidFill>
              <a:ea typeface="华文细黑" panose="02010600040101010101" pitchFamily="2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b="1" kern="12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华文细黑" panose="02010600040101010101" pitchFamily="2" charset="-122"/>
                <a:sym typeface="+mn-ea"/>
              </a:rPr>
              <a:t>中国人民政治协商会议的成功召开，初步建立了中国共产党领导的多党合作和政治协商制度</a:t>
            </a:r>
            <a:endParaRPr lang="zh-CN" altLang="en-US" b="1" kern="1200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华文细黑" panose="0201060004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179388" y="1614488"/>
            <a:ext cx="45370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E40000"/>
                </a:solidFill>
              </a:rPr>
              <a:t>时间</a:t>
            </a:r>
            <a:r>
              <a:rPr lang="zh-CN" altLang="en-US" sz="2800" b="1">
                <a:solidFill>
                  <a:srgbClr val="000000"/>
                </a:solidFill>
              </a:rPr>
              <a:t>：</a:t>
            </a:r>
            <a:r>
              <a:rPr lang="en-US" altLang="zh-CN" sz="2800" b="1">
                <a:solidFill>
                  <a:srgbClr val="000000"/>
                </a:solidFill>
              </a:rPr>
              <a:t>1949</a:t>
            </a:r>
            <a:r>
              <a:rPr lang="zh-CN" altLang="en-US" sz="2800" b="1">
                <a:solidFill>
                  <a:srgbClr val="000000"/>
                </a:solidFill>
              </a:rPr>
              <a:t>年</a:t>
            </a:r>
            <a:r>
              <a:rPr lang="en-US" altLang="zh-CN" sz="2800" b="1">
                <a:solidFill>
                  <a:srgbClr val="000000"/>
                </a:solidFill>
              </a:rPr>
              <a:t>10</a:t>
            </a:r>
            <a:r>
              <a:rPr lang="zh-CN" altLang="en-US" sz="2800" b="1">
                <a:solidFill>
                  <a:srgbClr val="000000"/>
                </a:solidFill>
              </a:rPr>
              <a:t>月</a:t>
            </a:r>
            <a:r>
              <a:rPr lang="en-US" altLang="zh-CN" sz="2800" b="1">
                <a:solidFill>
                  <a:srgbClr val="000000"/>
                </a:solidFill>
              </a:rPr>
              <a:t>1</a:t>
            </a:r>
            <a:r>
              <a:rPr lang="zh-CN" altLang="en-US" sz="2800" b="1">
                <a:solidFill>
                  <a:srgbClr val="000000"/>
                </a:solidFill>
              </a:rPr>
              <a:t>日下午</a:t>
            </a:r>
            <a:endParaRPr lang="zh-CN" altLang="en-US" sz="2800" b="1">
              <a:solidFill>
                <a:srgbClr val="000000"/>
              </a:solidFill>
            </a:endParaRP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179388" y="2405063"/>
            <a:ext cx="36004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E40000"/>
                </a:solidFill>
              </a:rPr>
              <a:t>地点</a:t>
            </a:r>
            <a:r>
              <a:rPr lang="zh-CN" altLang="en-US" sz="2800" b="1">
                <a:solidFill>
                  <a:srgbClr val="000000"/>
                </a:solidFill>
              </a:rPr>
              <a:t>：天安门广场</a:t>
            </a:r>
            <a:endParaRPr lang="zh-CN" altLang="en-US" sz="2800" b="1">
              <a:solidFill>
                <a:srgbClr val="000000"/>
              </a:solidFill>
            </a:endParaRP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179388" y="3203575"/>
            <a:ext cx="84963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E40000"/>
                </a:solidFill>
              </a:rPr>
              <a:t>人物</a:t>
            </a:r>
            <a:r>
              <a:rPr lang="zh-CN" altLang="en-US" sz="2800" b="1" dirty="0">
                <a:solidFill>
                  <a:srgbClr val="000000"/>
                </a:solidFill>
              </a:rPr>
              <a:t>：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毛泽东（主席）、（副主席）朱德</a:t>
            </a:r>
            <a:r>
              <a:rPr lang="zh-CN" altLang="en-US" sz="2800" b="1" dirty="0">
                <a:solidFill>
                  <a:srgbClr val="000000"/>
                </a:solidFill>
              </a:rPr>
              <a:t>、刘少奇、宋庆龄、李济深、张谰、高岗等。</a:t>
            </a:r>
            <a:r>
              <a:rPr lang="en-US" altLang="zh-CN" sz="2800" b="1" dirty="0">
                <a:solidFill>
                  <a:srgbClr val="000000"/>
                </a:solidFill>
              </a:rPr>
              <a:t>30</a:t>
            </a:r>
            <a:r>
              <a:rPr lang="zh-CN" altLang="en-US" sz="2800" b="1" dirty="0">
                <a:solidFill>
                  <a:srgbClr val="000000"/>
                </a:solidFill>
              </a:rPr>
              <a:t>万军民</a:t>
            </a:r>
            <a:endParaRPr lang="zh-CN" altLang="en-US" sz="2800" b="1" dirty="0">
              <a:solidFill>
                <a:srgbClr val="000000"/>
              </a:solidFill>
            </a:endParaRP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179388" y="4283075"/>
            <a:ext cx="8424862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E40000"/>
                </a:solidFill>
              </a:rPr>
              <a:t>重要话语</a:t>
            </a:r>
            <a:r>
              <a:rPr lang="zh-CN" altLang="en-US" sz="2800" b="1" dirty="0">
                <a:solidFill>
                  <a:srgbClr val="000000"/>
                </a:solidFill>
              </a:rPr>
              <a:t>：“中华人民共和国中央人民政府今天成立了！”</a:t>
            </a:r>
            <a:endParaRPr lang="zh-CN" altLang="en-US" sz="2800" b="1" dirty="0">
              <a:solidFill>
                <a:srgbClr val="000000"/>
              </a:solidFill>
            </a:endParaRPr>
          </a:p>
        </p:txBody>
      </p:sp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179388" y="5291138"/>
            <a:ext cx="82804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E40000"/>
                </a:solidFill>
              </a:rPr>
              <a:t>庆典议程</a:t>
            </a:r>
            <a:r>
              <a:rPr lang="zh-CN" altLang="en-US" sz="2800" b="1" dirty="0">
                <a:solidFill>
                  <a:srgbClr val="000000"/>
                </a:solidFill>
              </a:rPr>
              <a:t>：毛泽东宣告－五星红旗升起－</a:t>
            </a:r>
            <a:r>
              <a:rPr lang="en-US" altLang="zh-CN" sz="2800" b="1" dirty="0">
                <a:solidFill>
                  <a:srgbClr val="000000"/>
                </a:solidFill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</a:rPr>
              <a:t>义勇军进行曲</a:t>
            </a:r>
            <a:r>
              <a:rPr lang="en-US" altLang="zh-CN" sz="2800" b="1" dirty="0">
                <a:solidFill>
                  <a:srgbClr val="000000"/>
                </a:solidFill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</a:rPr>
              <a:t>奏起－礼炮齐鸣－阅兵式和群众游行</a:t>
            </a:r>
            <a:endParaRPr lang="zh-CN" altLang="en-US" sz="2800" b="1" dirty="0">
              <a:solidFill>
                <a:srgbClr val="000000"/>
              </a:solidFill>
            </a:endParaRPr>
          </a:p>
        </p:txBody>
      </p:sp>
      <p:pic>
        <p:nvPicPr>
          <p:cNvPr id="24588" name="Picture 12" descr="图片1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2" t="2278" r="3786" b="2127"/>
          <a:stretch>
            <a:fillRect/>
          </a:stretch>
        </p:blipFill>
        <p:spPr bwMode="auto">
          <a:xfrm>
            <a:off x="5076825" y="188913"/>
            <a:ext cx="3600450" cy="299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323528" y="404664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CC3300"/>
                </a:solidFill>
                <a:ea typeface="华文细黑" panose="02010600040101010101" pitchFamily="2" charset="-122"/>
              </a:rPr>
              <a:t>二、开国大典</a:t>
            </a:r>
            <a:endParaRPr lang="zh-CN" altLang="en-US" sz="3600" b="1" dirty="0">
              <a:solidFill>
                <a:srgbClr val="CC3300"/>
              </a:solidFill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  <p:bldP spid="24582" grpId="0"/>
      <p:bldP spid="24583" grpId="0"/>
      <p:bldP spid="24584" grpId="0"/>
      <p:bldP spid="2458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9" name="Picture 7" descr="调整大小 图片1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1557338"/>
            <a:ext cx="5113337" cy="312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684213" y="476250"/>
            <a:ext cx="43195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CC3300"/>
                </a:solidFill>
                <a:ea typeface="华文细黑" panose="02010600040101010101" pitchFamily="2" charset="-122"/>
              </a:rPr>
              <a:t>二、开国大典</a:t>
            </a:r>
            <a:endParaRPr lang="zh-CN" altLang="en-US" sz="3600" b="1" dirty="0">
              <a:solidFill>
                <a:srgbClr val="CC3300"/>
              </a:solidFill>
              <a:ea typeface="华文细黑" panose="02010600040101010101" pitchFamily="2" charset="-122"/>
            </a:endParaRPr>
          </a:p>
        </p:txBody>
      </p:sp>
      <p:sp>
        <p:nvSpPr>
          <p:cNvPr id="3" name="动作按钮: 影片 2">
            <a:hlinkClick r:id="" action="ppaction://noaction" highlightClick="1"/>
          </p:cNvPr>
          <p:cNvSpPr/>
          <p:nvPr/>
        </p:nvSpPr>
        <p:spPr>
          <a:xfrm>
            <a:off x="6588224" y="4941168"/>
            <a:ext cx="1512168" cy="1296144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2" action="ppaction://hlinkfile"/>
              </a:rPr>
              <a:t>视频</a:t>
            </a:r>
            <a:endParaRPr lang="zh-CN" altLang="en-US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539750" y="267020"/>
            <a:ext cx="61198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CC3300"/>
                </a:solidFill>
                <a:ea typeface="华文细黑" panose="02010600040101010101" pitchFamily="2" charset="-122"/>
              </a:rPr>
              <a:t>三、新中国成立的历史意义</a:t>
            </a:r>
            <a:endParaRPr lang="zh-CN" altLang="en-US" sz="3600" b="1" dirty="0">
              <a:solidFill>
                <a:srgbClr val="CC3300"/>
              </a:solidFill>
              <a:ea typeface="华文细黑" panose="02010600040101010101" pitchFamily="2" charset="-122"/>
            </a:endParaRP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611188" y="2576512"/>
            <a:ext cx="936625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CC"/>
                </a:solidFill>
              </a:rPr>
              <a:t>国内意义</a:t>
            </a:r>
            <a:endParaRPr lang="zh-CN" altLang="en-US" sz="2800" b="1" dirty="0">
              <a:solidFill>
                <a:srgbClr val="0000CC"/>
              </a:solidFill>
            </a:endParaRPr>
          </a:p>
        </p:txBody>
      </p:sp>
      <p:sp>
        <p:nvSpPr>
          <p:cNvPr id="29704" name="AutoShape 8"/>
          <p:cNvSpPr/>
          <p:nvPr/>
        </p:nvSpPr>
        <p:spPr bwMode="auto">
          <a:xfrm>
            <a:off x="1619250" y="1262063"/>
            <a:ext cx="431758" cy="3030537"/>
          </a:xfrm>
          <a:prstGeom prst="leftBrace">
            <a:avLst>
              <a:gd name="adj1" fmla="val 38289"/>
              <a:gd name="adj2" fmla="val 50000"/>
            </a:avLst>
          </a:prstGeom>
          <a:noFill/>
          <a:ln w="38100">
            <a:solidFill>
              <a:srgbClr val="FF66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2109291" y="1186813"/>
            <a:ext cx="55451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/>
              <a:t>开辟了中国历史</a:t>
            </a:r>
            <a:r>
              <a:rPr lang="zh-CN" altLang="en-US" sz="2400" b="1" dirty="0" smtClean="0"/>
              <a:t>新纪元</a:t>
            </a:r>
            <a:endParaRPr lang="zh-CN" altLang="en-US" sz="2400" b="1" dirty="0"/>
          </a:p>
        </p:txBody>
      </p:sp>
      <p:sp>
        <p:nvSpPr>
          <p:cNvPr id="29706" name="Text Box 10"/>
          <p:cNvSpPr txBox="1">
            <a:spLocks noChangeArrowheads="1"/>
          </p:cNvSpPr>
          <p:nvPr/>
        </p:nvSpPr>
        <p:spPr bwMode="auto">
          <a:xfrm>
            <a:off x="2035091" y="1976347"/>
            <a:ext cx="626427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/>
              <a:t>中国人民经过一百多年的英勇斗争，终于推翻了帝国主义、封建主义和官僚资本主义的统治</a:t>
            </a:r>
            <a:endParaRPr lang="zh-CN" altLang="en-US" sz="2400" b="1" dirty="0"/>
          </a:p>
        </p:txBody>
      </p:sp>
      <p:sp>
        <p:nvSpPr>
          <p:cNvPr id="29708" name="Text Box 12"/>
          <p:cNvSpPr txBox="1">
            <a:spLocks noChangeArrowheads="1"/>
          </p:cNvSpPr>
          <p:nvPr/>
        </p:nvSpPr>
        <p:spPr bwMode="auto">
          <a:xfrm>
            <a:off x="684213" y="5084763"/>
            <a:ext cx="936625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CC"/>
                </a:solidFill>
              </a:rPr>
              <a:t>国际意义</a:t>
            </a:r>
            <a:endParaRPr lang="zh-CN" altLang="en-US" sz="2800" b="1">
              <a:solidFill>
                <a:srgbClr val="0000CC"/>
              </a:solidFill>
            </a:endParaRPr>
          </a:p>
        </p:txBody>
      </p:sp>
      <p:sp>
        <p:nvSpPr>
          <p:cNvPr id="29709" name="AutoShape 13"/>
          <p:cNvSpPr/>
          <p:nvPr/>
        </p:nvSpPr>
        <p:spPr bwMode="auto">
          <a:xfrm>
            <a:off x="1619250" y="4724400"/>
            <a:ext cx="360363" cy="1512888"/>
          </a:xfrm>
          <a:prstGeom prst="leftBrace">
            <a:avLst>
              <a:gd name="adj1" fmla="val 34985"/>
              <a:gd name="adj2" fmla="val 50000"/>
            </a:avLst>
          </a:prstGeom>
          <a:noFill/>
          <a:ln w="38100">
            <a:solidFill>
              <a:srgbClr val="FF66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710" name="Text Box 14"/>
          <p:cNvSpPr txBox="1">
            <a:spLocks noChangeArrowheads="1"/>
          </p:cNvSpPr>
          <p:nvPr/>
        </p:nvSpPr>
        <p:spPr bwMode="auto">
          <a:xfrm>
            <a:off x="2195513" y="4868863"/>
            <a:ext cx="63373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 smtClean="0"/>
              <a:t>新中国的成立，壮大</a:t>
            </a:r>
            <a:r>
              <a:rPr lang="zh-CN" altLang="en-US" sz="2400" b="1" dirty="0"/>
              <a:t>了世界和平、民主和社会主义的力量。</a:t>
            </a:r>
            <a:endParaRPr lang="zh-CN" altLang="en-US" sz="2400" b="1" dirty="0"/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2051009" y="3477994"/>
            <a:ext cx="624835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/>
              <a:t>中国真正成为独立自主的国家，占人类总数四分之一的中国人从此站起来了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9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3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  <p:bldP spid="29703" grpId="0"/>
      <p:bldP spid="29704" grpId="0" animBg="1"/>
      <p:bldP spid="29705" grpId="0"/>
      <p:bldP spid="29706" grpId="0"/>
      <p:bldP spid="29708" grpId="0"/>
      <p:bldP spid="29709" grpId="0" animBg="1"/>
      <p:bldP spid="29710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3" name="WordArt 5"/>
          <p:cNvSpPr>
            <a:spLocks noChangeArrowheads="1" noChangeShapeType="1" noTextEdit="1"/>
          </p:cNvSpPr>
          <p:nvPr/>
        </p:nvSpPr>
        <p:spPr bwMode="auto">
          <a:xfrm>
            <a:off x="827088" y="622300"/>
            <a:ext cx="1657350" cy="50323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49139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kern="1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想一想</a:t>
            </a:r>
            <a:endParaRPr lang="zh-CN" altLang="en-US" sz="4000" b="1" kern="1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8134" name="Text Box 6"/>
          <p:cNvSpPr txBox="1">
            <a:spLocks noChangeArrowheads="1"/>
          </p:cNvSpPr>
          <p:nvPr/>
        </p:nvSpPr>
        <p:spPr bwMode="auto">
          <a:xfrm>
            <a:off x="2843213" y="404813"/>
            <a:ext cx="52578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新中国成立之际，是否全国领土已经基本解放？？？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8136" name="WordArt 8"/>
          <p:cNvSpPr>
            <a:spLocks noChangeArrowheads="1" noChangeShapeType="1" noTextEdit="1"/>
          </p:cNvSpPr>
          <p:nvPr/>
        </p:nvSpPr>
        <p:spPr bwMode="auto">
          <a:xfrm>
            <a:off x="395288" y="3140075"/>
            <a:ext cx="1512887" cy="5048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3600" kern="10" dirty="0">
              <a:ln w="9525">
                <a:solidFill>
                  <a:srgbClr val="FF3399"/>
                </a:solidFill>
                <a:round/>
              </a:ln>
              <a:gradFill rotWithShape="1">
                <a:gsLst>
                  <a:gs pos="0">
                    <a:srgbClr val="CCFFFF"/>
                  </a:gs>
                  <a:gs pos="50000">
                    <a:srgbClr val="FF3399"/>
                  </a:gs>
                  <a:gs pos="100000">
                    <a:srgbClr val="CCFFFF"/>
                  </a:gs>
                </a:gsLst>
                <a:lin ang="18900000" scaled="1"/>
              </a:gra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45" y="1772816"/>
            <a:ext cx="8426425" cy="4680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9" presetClass="entr" presetSubtype="0" decel="10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3" grpId="0"/>
      <p:bldP spid="48134" grpId="0"/>
      <p:bldP spid="4813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9767" y="620688"/>
            <a:ext cx="172355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6000" b="0" i="0" u="none" strike="noStrike" kern="10" cap="none" spc="0" normalizeH="0" baseline="0" noProof="0" dirty="0" smtClean="0">
                <a:ln w="9525">
                  <a:solidFill>
                    <a:srgbClr val="FF3399"/>
                  </a:solidFill>
                  <a:round/>
                </a:ln>
                <a:gradFill rotWithShape="1">
                  <a:gsLst>
                    <a:gs pos="0">
                      <a:srgbClr val="FF3399"/>
                    </a:gs>
                    <a:gs pos="50000">
                      <a:srgbClr val="CCFFFF"/>
                    </a:gs>
                    <a:gs pos="100000">
                      <a:srgbClr val="FF3399"/>
                    </a:gs>
                  </a:gsLst>
                  <a:lin ang="2700000" scaled="1"/>
                </a:gra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思考</a:t>
            </a:r>
            <a:endParaRPr kumimoji="0" lang="zh-CN" altLang="en-US" sz="6000" b="0" i="0" u="none" strike="noStrike" kern="10" cap="none" spc="0" normalizeH="0" baseline="0" noProof="0" dirty="0">
              <a:ln w="9525">
                <a:solidFill>
                  <a:srgbClr val="FF3399"/>
                </a:solidFill>
                <a:round/>
              </a:ln>
              <a:gradFill rotWithShape="1">
                <a:gsLst>
                  <a:gs pos="0">
                    <a:srgbClr val="FF3399"/>
                  </a:gs>
                  <a:gs pos="50000">
                    <a:srgbClr val="CCFFFF"/>
                  </a:gs>
                  <a:gs pos="100000">
                    <a:srgbClr val="FF3399"/>
                  </a:gs>
                </a:gsLst>
                <a:lin ang="2700000" scaled="1"/>
              </a:gra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187625" y="1841500"/>
            <a:ext cx="6840760" cy="120032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-方正超大字符集" pitchFamily="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-方正超大字符集" pitchFamily="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-方正超大字符集" pitchFamily="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-方正超大字符集" pitchFamily="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-方正超大字符集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-方正超大字符集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-方正超大字符集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-方正超大字符集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-方正超大字符集" pitchFamily="1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</a:rPr>
              <a:t> </a:t>
            </a:r>
            <a:r>
              <a:rPr kumimoji="0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宋体" panose="02010600030101010101" pitchFamily="2" charset="-122"/>
                <a:ea typeface="楷体" panose="02010609060101010101" pitchFamily="49" charset="-122"/>
              </a:rPr>
              <a:t>假如你是当时国家领导人，你会采取怎样的方式解决西藏问题？</a:t>
            </a:r>
            <a:endParaRPr kumimoji="0" lang="zh-CN" altLang="en-US" sz="3600" b="1" i="0" u="none" strike="noStrike" kern="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800" b="1" kern="1200" dirty="0">
                <a:solidFill>
                  <a:srgbClr val="C00000"/>
                </a:solidFill>
                <a:ea typeface="黑体" panose="02010609060101010101" charset="-122"/>
              </a:rPr>
              <a:t>中国历史分期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1484784"/>
            <a:ext cx="8153400" cy="5257800"/>
          </a:xfrm>
        </p:spPr>
        <p:txBody>
          <a:bodyPr/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一、中国古代史：原始社会</a:t>
            </a:r>
            <a:r>
              <a:rPr lang="en-US" altLang="zh-CN" sz="28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——1840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年</a:t>
            </a:r>
            <a:endParaRPr lang="zh-CN" altLang="en-US" sz="2800" b="1" dirty="0" smtClean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en-US" altLang="zh-CN" sz="28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28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、原始社会：距今约</a:t>
            </a:r>
            <a:r>
              <a:rPr lang="en-US" altLang="zh-CN" sz="28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170</a:t>
            </a:r>
            <a:r>
              <a:rPr lang="zh-CN" altLang="en-US" sz="28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万年</a:t>
            </a:r>
            <a:endParaRPr lang="zh-CN" altLang="en-US" sz="28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en-US" altLang="zh-CN" sz="28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28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、奴隶社会：约前</a:t>
            </a:r>
            <a:r>
              <a:rPr lang="en-US" altLang="zh-CN" sz="28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2070—</a:t>
            </a:r>
            <a:r>
              <a:rPr lang="zh-CN" altLang="en-US" sz="28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前</a:t>
            </a:r>
            <a:r>
              <a:rPr lang="en-US" altLang="zh-CN" sz="28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476</a:t>
            </a:r>
            <a:endParaRPr lang="en-US" altLang="zh-CN" sz="28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en-US" altLang="zh-CN" sz="28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lang="zh-CN" altLang="en-US" sz="28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、封建社会：前</a:t>
            </a:r>
            <a:r>
              <a:rPr lang="en-US" altLang="zh-CN" sz="28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475</a:t>
            </a:r>
            <a:r>
              <a:rPr lang="zh-CN" altLang="en-US" sz="28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年</a:t>
            </a:r>
            <a:r>
              <a:rPr lang="en-US" altLang="zh-CN" sz="28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--1840</a:t>
            </a:r>
            <a:endParaRPr lang="en-US" altLang="zh-CN" sz="28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二、中国近代史：</a:t>
            </a:r>
            <a:r>
              <a:rPr lang="en-US" altLang="zh-CN" sz="28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1840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年</a:t>
            </a:r>
            <a:r>
              <a:rPr lang="en-US" altLang="zh-CN" sz="28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——1949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年</a:t>
            </a:r>
            <a:endParaRPr lang="zh-CN" altLang="en-US" sz="2800" b="1" dirty="0" smtClean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en-US" altLang="zh-CN" sz="28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28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、旧民主主义革命：</a:t>
            </a:r>
            <a:r>
              <a:rPr lang="en-US" altLang="zh-CN" sz="28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1840--1919</a:t>
            </a:r>
            <a:endParaRPr lang="en-US" altLang="zh-CN" sz="28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en-US" altLang="zh-CN" sz="28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28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、新民主主义革命：</a:t>
            </a:r>
            <a:r>
              <a:rPr lang="en-US" altLang="zh-CN" sz="28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1919--1949</a:t>
            </a:r>
            <a:endParaRPr lang="en-US" altLang="zh-CN" sz="28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三、中国现代史</a:t>
            </a:r>
            <a:endParaRPr lang="zh-CN" altLang="en-US" sz="2800" b="1" dirty="0" smtClean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en-US" altLang="zh-CN" sz="28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1949--</a:t>
            </a:r>
            <a:r>
              <a:rPr lang="zh-CN" altLang="en-US" sz="28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今</a:t>
            </a:r>
            <a:endParaRPr lang="zh-CN" altLang="en-US" sz="28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三、西藏和平解决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概况：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 smtClean="0"/>
              <a:t>成果：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 smtClean="0"/>
              <a:t>意义：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264498" y="1556792"/>
            <a:ext cx="6627982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tx1"/>
                </a:solidFill>
              </a:rPr>
              <a:t>1951</a:t>
            </a:r>
            <a:r>
              <a:rPr lang="zh-CN" altLang="en-US" sz="2400" dirty="0" smtClean="0">
                <a:solidFill>
                  <a:schemeClr val="tx1"/>
                </a:solidFill>
              </a:rPr>
              <a:t>年，西藏政府派出以阿沛</a:t>
            </a:r>
            <a:r>
              <a:rPr lang="en-US" altLang="zh-CN" sz="2400" dirty="0" smtClean="0">
                <a:solidFill>
                  <a:schemeClr val="tx1"/>
                </a:solidFill>
              </a:rPr>
              <a:t>.</a:t>
            </a:r>
            <a:r>
              <a:rPr lang="zh-CN" altLang="en-US" sz="2400" dirty="0" smtClean="0">
                <a:solidFill>
                  <a:schemeClr val="tx1"/>
                </a:solidFill>
              </a:rPr>
              <a:t>阿旺晋美为首席代表的代表团到达北京，与中央人民政府谈判</a:t>
            </a:r>
            <a:endParaRPr lang="en-US" altLang="zh-CN" sz="2400" dirty="0" smtClean="0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64498" y="3176972"/>
            <a:ext cx="6627982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</a:rPr>
              <a:t>双方达成了</a:t>
            </a:r>
            <a:r>
              <a:rPr lang="en-US" altLang="zh-CN" sz="2400" dirty="0" smtClean="0">
                <a:solidFill>
                  <a:schemeClr val="tx1"/>
                </a:solidFill>
              </a:rPr>
              <a:t>《</a:t>
            </a:r>
            <a:r>
              <a:rPr lang="zh-CN" altLang="en-US" sz="2400" dirty="0" smtClean="0">
                <a:solidFill>
                  <a:schemeClr val="tx1"/>
                </a:solidFill>
              </a:rPr>
              <a:t>中央人民政府和西藏地方政府关于和平解放西藏办法的协议</a:t>
            </a:r>
            <a:r>
              <a:rPr lang="en-US" altLang="zh-CN" sz="2400" dirty="0" smtClean="0">
                <a:solidFill>
                  <a:schemeClr val="tx1"/>
                </a:solidFill>
              </a:rPr>
              <a:t>》</a:t>
            </a:r>
            <a:r>
              <a:rPr lang="zh-CN" altLang="en-US" sz="2400" dirty="0" smtClean="0">
                <a:solidFill>
                  <a:schemeClr val="tx1"/>
                </a:solidFill>
              </a:rPr>
              <a:t>，西藏获得和平解放</a:t>
            </a:r>
            <a:endParaRPr lang="en-US" altLang="zh-CN" sz="2400" dirty="0" smtClean="0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52666" y="5013176"/>
            <a:ext cx="6495798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</a:rPr>
              <a:t>西藏的和平解放，使祖国大陆获得统一，各民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algn="ctr"/>
            <a:r>
              <a:rPr lang="zh-CN" altLang="en-US" sz="2400" dirty="0" smtClean="0">
                <a:solidFill>
                  <a:schemeClr val="tx1"/>
                </a:solidFill>
              </a:rPr>
              <a:t>族人民获得大团结</a:t>
            </a:r>
            <a:endParaRPr lang="en-US" altLang="zh-CN" sz="2400" dirty="0" smtClean="0">
              <a:solidFill>
                <a:schemeClr val="tx1"/>
              </a:solidFill>
            </a:endParaRPr>
          </a:p>
        </p:txBody>
      </p:sp>
      <p:pic>
        <p:nvPicPr>
          <p:cNvPr id="6146" name="Picture 2" descr="C:\Program Files (x86)\Microsoft Office\MEDIA\CAGCAT10\j0183290.wm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5759" y="81925"/>
            <a:ext cx="1275376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6" name="Picture 4" descr="1951年5月24日，毛泽东在北京设宴款待班禅额尔德尼（左）和阿沛·阿旺晋美。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1700213"/>
            <a:ext cx="5256212" cy="3995737"/>
          </a:xfrm>
          <a:prstGeom prst="rect">
            <a:avLst/>
          </a:prstGeom>
          <a:noFill/>
          <a:ln w="762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157" name="WordArt 5"/>
          <p:cNvSpPr>
            <a:spLocks noChangeArrowheads="1" noChangeShapeType="1" noTextEdit="1"/>
          </p:cNvSpPr>
          <p:nvPr/>
        </p:nvSpPr>
        <p:spPr bwMode="auto">
          <a:xfrm>
            <a:off x="684213" y="476250"/>
            <a:ext cx="1584325" cy="64928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kern="10">
                <a:ln w="9525">
                  <a:solidFill>
                    <a:srgbClr val="9900CC"/>
                  </a:solidFill>
                  <a:round/>
                </a:ln>
                <a:gradFill rotWithShape="1">
                  <a:gsLst>
                    <a:gs pos="0">
                      <a:srgbClr val="9900CC"/>
                    </a:gs>
                    <a:gs pos="50000">
                      <a:srgbClr val="FFFF00"/>
                    </a:gs>
                    <a:gs pos="100000">
                      <a:srgbClr val="9900CC"/>
                    </a:gs>
                  </a:gsLst>
                  <a:lin ang="0" scaled="1"/>
                </a:gradFill>
                <a:latin typeface="华文细黑" panose="02010600040101010101" pitchFamily="2" charset="-122"/>
                <a:ea typeface="华文细黑" panose="02010600040101010101" pitchFamily="2" charset="-122"/>
              </a:rPr>
              <a:t>认一认</a:t>
            </a:r>
            <a:endParaRPr lang="zh-CN" altLang="en-US" sz="4000" b="1" kern="10">
              <a:ln w="9525">
                <a:solidFill>
                  <a:srgbClr val="9900CC"/>
                </a:solidFill>
                <a:round/>
              </a:ln>
              <a:gradFill rotWithShape="1">
                <a:gsLst>
                  <a:gs pos="0">
                    <a:srgbClr val="9900CC"/>
                  </a:gs>
                  <a:gs pos="50000">
                    <a:srgbClr val="FFFF00"/>
                  </a:gs>
                  <a:gs pos="100000">
                    <a:srgbClr val="9900CC"/>
                  </a:gs>
                </a:gsLst>
                <a:lin ang="0" scaled="1"/>
              </a:gra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9158" name="Text Box 6"/>
          <p:cNvSpPr txBox="1">
            <a:spLocks noChangeArrowheads="1"/>
          </p:cNvSpPr>
          <p:nvPr/>
        </p:nvSpPr>
        <p:spPr bwMode="auto">
          <a:xfrm>
            <a:off x="2484438" y="549275"/>
            <a:ext cx="460851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660066"/>
                </a:solidFill>
              </a:rPr>
              <a:t>指出图片中的人物是谁？</a:t>
            </a:r>
            <a:endParaRPr lang="zh-CN" altLang="en-US" sz="2800" b="1">
              <a:solidFill>
                <a:srgbClr val="660066"/>
              </a:solidFill>
            </a:endParaRPr>
          </a:p>
        </p:txBody>
      </p:sp>
      <p:sp>
        <p:nvSpPr>
          <p:cNvPr id="49159" name="AutoShape 7"/>
          <p:cNvSpPr>
            <a:spLocks noChangeArrowheads="1"/>
          </p:cNvSpPr>
          <p:nvPr/>
        </p:nvSpPr>
        <p:spPr bwMode="auto">
          <a:xfrm>
            <a:off x="755650" y="1628775"/>
            <a:ext cx="1295400" cy="1008063"/>
          </a:xfrm>
          <a:prstGeom prst="wedgeRoundRectCallout">
            <a:avLst>
              <a:gd name="adj1" fmla="val 44731"/>
              <a:gd name="adj2" fmla="val 91574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</a:rPr>
              <a:t>阿沛</a:t>
            </a:r>
            <a:r>
              <a:rPr lang="en-US" altLang="zh-CN" sz="2400" b="1">
                <a:solidFill>
                  <a:srgbClr val="FF0000"/>
                </a:solidFill>
              </a:rPr>
              <a:t>·</a:t>
            </a:r>
            <a:r>
              <a:rPr lang="zh-CN" altLang="en-US" sz="2400" b="1">
                <a:solidFill>
                  <a:srgbClr val="FF0000"/>
                </a:solidFill>
              </a:rPr>
              <a:t>阿旺晋美 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49160" name="AutoShape 8"/>
          <p:cNvSpPr>
            <a:spLocks noChangeArrowheads="1"/>
          </p:cNvSpPr>
          <p:nvPr/>
        </p:nvSpPr>
        <p:spPr bwMode="auto">
          <a:xfrm>
            <a:off x="6804025" y="1484313"/>
            <a:ext cx="1979613" cy="1223962"/>
          </a:xfrm>
          <a:prstGeom prst="wedgeRoundRectCallout">
            <a:avLst>
              <a:gd name="adj1" fmla="val -48958"/>
              <a:gd name="adj2" fmla="val 77236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</a:rPr>
              <a:t>班禅额尔德尼</a:t>
            </a:r>
            <a:r>
              <a:rPr lang="en-US" altLang="zh-CN" sz="2400" b="1">
                <a:solidFill>
                  <a:srgbClr val="FF0000"/>
                </a:solidFill>
              </a:rPr>
              <a:t>·</a:t>
            </a:r>
            <a:r>
              <a:rPr lang="zh-CN" altLang="en-US" sz="2400" b="1">
                <a:solidFill>
                  <a:srgbClr val="FF0000"/>
                </a:solidFill>
              </a:rPr>
              <a:t>确吉坚赞</a:t>
            </a:r>
            <a:r>
              <a:rPr lang="zh-CN" altLang="en-US">
                <a:solidFill>
                  <a:srgbClr val="000000"/>
                </a:solidFill>
              </a:rPr>
              <a:t> 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9161" name="Text Box 9"/>
          <p:cNvSpPr txBox="1">
            <a:spLocks noChangeArrowheads="1"/>
          </p:cNvSpPr>
          <p:nvPr/>
        </p:nvSpPr>
        <p:spPr bwMode="auto">
          <a:xfrm>
            <a:off x="827088" y="6021388"/>
            <a:ext cx="734536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9900"/>
                </a:solidFill>
              </a:rPr>
              <a:t>他们对西藏的和平解放作出什么贡献？</a:t>
            </a:r>
            <a:endParaRPr lang="zh-CN" altLang="en-US" sz="2800" b="1">
              <a:solidFill>
                <a:srgbClr val="009900"/>
              </a:solidFill>
            </a:endParaRPr>
          </a:p>
        </p:txBody>
      </p:sp>
      <p:sp>
        <p:nvSpPr>
          <p:cNvPr id="49162" name="Rectangle 10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451725" y="4724400"/>
            <a:ext cx="1368425" cy="50482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3366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CC6600"/>
                </a:solidFill>
              </a:rPr>
              <a:t>过程</a:t>
            </a:r>
            <a:endParaRPr lang="zh-CN" altLang="en-US" sz="3200" b="1">
              <a:solidFill>
                <a:srgbClr val="CC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80"/>
                            </p:stCondLst>
                            <p:childTnLst>
                              <p:par>
                                <p:cTn id="18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0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7" grpId="0" animBg="1"/>
      <p:bldP spid="49158" grpId="0"/>
      <p:bldP spid="49159" grpId="0" animBg="1"/>
      <p:bldP spid="49160" grpId="0" animBg="1"/>
      <p:bldP spid="49161" grpId="0"/>
      <p:bldP spid="4916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50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228600"/>
            <a:ext cx="4724400" cy="5719763"/>
          </a:xfrm>
          <a:prstGeom prst="rect">
            <a:avLst/>
          </a:prstGeom>
          <a:noFill/>
          <a:ln w="762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1295400" y="609600"/>
            <a:ext cx="685800" cy="545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>
                <a:solidFill>
                  <a:srgbClr val="009900"/>
                </a:solidFill>
                <a:ea typeface="华文新魏" panose="02010800040101010101" pitchFamily="2" charset="-122"/>
              </a:rPr>
              <a:t>解放大军挺进西藏</a:t>
            </a:r>
            <a:endParaRPr lang="zh-CN" altLang="en-US" sz="4400" b="1">
              <a:solidFill>
                <a:srgbClr val="009900"/>
              </a:solidFill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med">
    <p:zoom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《中央人民政府和西藏地方政府关于和平解放西藏办法的协议》-1b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476250"/>
            <a:ext cx="3327400" cy="5080000"/>
          </a:xfrm>
          <a:prstGeom prst="rect">
            <a:avLst/>
          </a:prstGeom>
          <a:noFill/>
          <a:ln w="762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67" name="Picture 3" descr="《中央人民政府和西藏地方政府关于和平解放西藏办法的协议》-2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2013" y="476250"/>
            <a:ext cx="3429000" cy="5080000"/>
          </a:xfrm>
          <a:prstGeom prst="rect">
            <a:avLst/>
          </a:prstGeom>
          <a:noFill/>
          <a:ln w="762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1447800" y="5562600"/>
            <a:ext cx="6869113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en-US" altLang="zh-CN" sz="3200" b="1">
                <a:solidFill>
                  <a:srgbClr val="E4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3200" b="1">
                <a:solidFill>
                  <a:srgbClr val="E4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中央人民政府和西藏地方</a:t>
            </a:r>
            <a:endParaRPr lang="zh-CN" altLang="en-US" sz="3200" b="1">
              <a:solidFill>
                <a:srgbClr val="E4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E4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政府关于和平解放西藏办法的协议</a:t>
            </a:r>
            <a:r>
              <a:rPr lang="en-US" altLang="zh-CN" sz="3200" b="1">
                <a:solidFill>
                  <a:srgbClr val="E4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endParaRPr lang="en-US" altLang="zh-CN" sz="3200" b="1">
              <a:solidFill>
                <a:srgbClr val="E4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med">
    <p:zoom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“十七条协议”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81000"/>
            <a:ext cx="8208963" cy="4559300"/>
          </a:xfrm>
          <a:prstGeom prst="rect">
            <a:avLst/>
          </a:prstGeom>
          <a:noFill/>
          <a:ln w="762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762000" y="5486400"/>
            <a:ext cx="7913688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en-US" altLang="zh-CN" sz="3200" b="1">
                <a:solidFill>
                  <a:srgbClr val="E4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3200" b="1">
                <a:solidFill>
                  <a:srgbClr val="E4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中央人民政府和西藏地方</a:t>
            </a:r>
            <a:endParaRPr lang="zh-CN" altLang="en-US" sz="3200" b="1">
              <a:solidFill>
                <a:srgbClr val="E4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E4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政府关于和平解放西藏办法的协议</a:t>
            </a:r>
            <a:r>
              <a:rPr lang="en-US" altLang="zh-CN" sz="3200" b="1">
                <a:solidFill>
                  <a:srgbClr val="E4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3200" b="1">
                <a:solidFill>
                  <a:srgbClr val="E4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文本</a:t>
            </a:r>
            <a:r>
              <a:rPr lang="en-US" altLang="zh-CN" sz="2800" b="1">
                <a:solidFill>
                  <a:srgbClr val="E4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b="1">
              <a:solidFill>
                <a:srgbClr val="E4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med">
    <p:zoom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XZ十四世达赖喇嘛向毛泽东主席敬献哈达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475" y="895350"/>
            <a:ext cx="6911975" cy="4770438"/>
          </a:xfrm>
          <a:prstGeom prst="rect">
            <a:avLst/>
          </a:prstGeom>
          <a:noFill/>
          <a:ln w="762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990600" y="5862638"/>
            <a:ext cx="732631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99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十四世达赖喇嘛向毛泽东主席敬献哈达</a:t>
            </a:r>
            <a:r>
              <a:rPr lang="en-US" altLang="zh-CN" sz="2800" b="1">
                <a:solidFill>
                  <a:srgbClr val="0099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b="1">
              <a:solidFill>
                <a:srgbClr val="0099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med">
    <p:zoom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kern="1200" dirty="0">
                <a:solidFill>
                  <a:srgbClr val="FF0000"/>
                </a:solidFill>
                <a:ea typeface="黑体" panose="02010609060101010101" charset="-122"/>
              </a:rPr>
              <a:t>《</a:t>
            </a:r>
            <a:r>
              <a:rPr lang="zh-CN" altLang="en-US" sz="3200" kern="1200" dirty="0">
                <a:solidFill>
                  <a:srgbClr val="FF0000"/>
                </a:solidFill>
                <a:ea typeface="黑体" panose="02010609060101010101" charset="-122"/>
              </a:rPr>
              <a:t>中国人民政治协商会议共同纲领</a:t>
            </a:r>
            <a:r>
              <a:rPr lang="en-US" altLang="zh-CN" sz="3200" kern="1200" dirty="0">
                <a:solidFill>
                  <a:srgbClr val="FF0000"/>
                </a:solidFill>
                <a:ea typeface="黑体" panose="02010609060101010101" charset="-122"/>
              </a:rPr>
              <a:t>》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just">
              <a:lnSpc>
                <a:spcPct val="150000"/>
              </a:lnSpc>
              <a:spcBef>
                <a:spcPct val="0"/>
              </a:spcBef>
              <a:buClrTx/>
              <a:buNone/>
            </a:pPr>
            <a:r>
              <a:rPr lang="en-US" altLang="zh-CN" sz="2800" kern="1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kern="1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、内容：</a:t>
            </a:r>
            <a:endParaRPr lang="en-US" altLang="zh-CN" sz="2800" kern="12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just">
              <a:lnSpc>
                <a:spcPct val="150000"/>
              </a:lnSpc>
              <a:spcBef>
                <a:spcPct val="0"/>
              </a:spcBef>
              <a:buClrTx/>
              <a:buNone/>
            </a:pPr>
            <a:r>
              <a:rPr lang="zh-CN" altLang="en-US" sz="2400" kern="1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400" kern="1200" dirty="0">
                <a:solidFill>
                  <a:srgbClr val="000000"/>
                </a:solidFill>
                <a:ea typeface="黑体" panose="02010609060101010101" charset="-122"/>
              </a:rPr>
              <a:t>规定中华人民共和国是</a:t>
            </a:r>
            <a:r>
              <a:rPr lang="zh-CN" altLang="en-US" sz="2400" kern="1200" dirty="0">
                <a:solidFill>
                  <a:srgbClr val="FF0000"/>
                </a:solidFill>
                <a:ea typeface="黑体" panose="02010609060101010101" charset="-122"/>
              </a:rPr>
              <a:t>新民主主义</a:t>
            </a:r>
            <a:r>
              <a:rPr lang="zh-CN" altLang="en-US" sz="2400" kern="1200" dirty="0">
                <a:solidFill>
                  <a:srgbClr val="000000"/>
                </a:solidFill>
                <a:ea typeface="黑体" panose="02010609060101010101" charset="-122"/>
              </a:rPr>
              <a:t>即</a:t>
            </a:r>
            <a:r>
              <a:rPr lang="zh-CN" altLang="en-US" sz="2400" kern="1200" dirty="0">
                <a:solidFill>
                  <a:srgbClr val="FF0000"/>
                </a:solidFill>
                <a:ea typeface="黑体" panose="02010609060101010101" charset="-122"/>
              </a:rPr>
              <a:t>人民民主主义国家</a:t>
            </a:r>
            <a:r>
              <a:rPr lang="zh-CN" altLang="en-US" sz="2400" kern="1200" dirty="0">
                <a:solidFill>
                  <a:srgbClr val="000000"/>
                </a:solidFill>
                <a:ea typeface="黑体" panose="02010609060101010101" charset="-122"/>
              </a:rPr>
              <a:t>，实行工人阶级领导的、以工农联盟为基础的、团结各民主阶级和国内各民族的人民民主专政</a:t>
            </a:r>
            <a:endParaRPr lang="en-US" altLang="zh-CN" sz="2400" kern="1200" dirty="0">
              <a:solidFill>
                <a:srgbClr val="000000"/>
              </a:solidFill>
              <a:ea typeface="黑体" panose="02010609060101010101" charset="-122"/>
            </a:endParaRPr>
          </a:p>
          <a:p>
            <a:pPr marL="0" lvl="0" indent="0" algn="just">
              <a:lnSpc>
                <a:spcPct val="150000"/>
              </a:lnSpc>
              <a:spcBef>
                <a:spcPct val="0"/>
              </a:spcBef>
              <a:buClrTx/>
              <a:buNone/>
            </a:pPr>
            <a:r>
              <a:rPr lang="zh-CN" altLang="zh-CN" sz="2400" kern="1200" dirty="0">
                <a:solidFill>
                  <a:srgbClr val="000000"/>
                </a:solidFill>
                <a:ea typeface="黑体" panose="02010609060101010101" charset="-122"/>
              </a:rPr>
              <a:t>②</a:t>
            </a:r>
            <a:r>
              <a:rPr lang="zh-CN" altLang="en-US" sz="2400" kern="1200" dirty="0">
                <a:solidFill>
                  <a:srgbClr val="000000"/>
                </a:solidFill>
                <a:ea typeface="黑体" panose="02010609060101010101" charset="-122"/>
              </a:rPr>
              <a:t>国家政权属于</a:t>
            </a:r>
            <a:r>
              <a:rPr lang="zh-CN" altLang="en-US" sz="2400" b="1" kern="1200" dirty="0">
                <a:solidFill>
                  <a:srgbClr val="FF0000"/>
                </a:solidFill>
                <a:ea typeface="黑体" panose="02010609060101010101" charset="-122"/>
              </a:rPr>
              <a:t>人民</a:t>
            </a:r>
            <a:r>
              <a:rPr lang="zh-CN" altLang="en-US" sz="2400" kern="1200" dirty="0">
                <a:solidFill>
                  <a:srgbClr val="000000"/>
                </a:solidFill>
                <a:ea typeface="黑体" panose="02010609060101010101" charset="-122"/>
              </a:rPr>
              <a:t>，各级政权机关一律实行</a:t>
            </a:r>
            <a:r>
              <a:rPr lang="zh-CN" altLang="en-US" sz="2400" b="1" kern="1200" dirty="0">
                <a:solidFill>
                  <a:srgbClr val="FF0000"/>
                </a:solidFill>
                <a:ea typeface="黑体" panose="02010609060101010101" charset="-122"/>
              </a:rPr>
              <a:t>民主集中制</a:t>
            </a:r>
            <a:r>
              <a:rPr lang="zh-CN" altLang="en-US" sz="2400" kern="1200" dirty="0">
                <a:solidFill>
                  <a:srgbClr val="000000"/>
                </a:solidFill>
                <a:ea typeface="黑体" panose="02010609060101010101" charset="-122"/>
              </a:rPr>
              <a:t>。中国人民政治协商会议</a:t>
            </a:r>
            <a:r>
              <a:rPr lang="zh-CN" altLang="en-US" sz="2400" kern="1200" dirty="0">
                <a:solidFill>
                  <a:srgbClr val="FF0000"/>
                </a:solidFill>
                <a:ea typeface="黑体" panose="02010609060101010101" charset="-122"/>
              </a:rPr>
              <a:t>暂时代行</a:t>
            </a:r>
            <a:r>
              <a:rPr lang="zh-CN" altLang="en-US" sz="2400" kern="1200" dirty="0">
                <a:solidFill>
                  <a:srgbClr val="000000"/>
                </a:solidFill>
                <a:ea typeface="黑体" panose="02010609060101010101" charset="-122"/>
              </a:rPr>
              <a:t>将来召开的全国人民代表大会的职权</a:t>
            </a:r>
            <a:endParaRPr lang="zh-CN" altLang="en-US" sz="2400" kern="1200" dirty="0">
              <a:solidFill>
                <a:srgbClr val="000000"/>
              </a:solidFill>
              <a:ea typeface="黑体" panose="02010609060101010101" charset="-122"/>
            </a:endParaRPr>
          </a:p>
          <a:p>
            <a:pPr marL="0" lvl="0" indent="0" algn="just">
              <a:lnSpc>
                <a:spcPct val="150000"/>
              </a:lnSpc>
              <a:spcBef>
                <a:spcPct val="0"/>
              </a:spcBef>
              <a:buClrTx/>
              <a:buNone/>
            </a:pPr>
            <a:r>
              <a:rPr lang="en-US" altLang="zh-CN" sz="2400" kern="1200" dirty="0">
                <a:solidFill>
                  <a:srgbClr val="000000"/>
                </a:solidFill>
                <a:ea typeface="黑体" panose="02010609060101010101" charset="-122"/>
              </a:rPr>
              <a:t>B</a:t>
            </a:r>
            <a:r>
              <a:rPr lang="zh-CN" altLang="en-US" sz="2400" kern="1200" dirty="0">
                <a:solidFill>
                  <a:srgbClr val="000000"/>
                </a:solidFill>
                <a:ea typeface="黑体" panose="02010609060101010101" charset="-122"/>
              </a:rPr>
              <a:t>、作用：起</a:t>
            </a:r>
            <a:r>
              <a:rPr lang="zh-CN" altLang="en-US" sz="2400" kern="1200" dirty="0">
                <a:solidFill>
                  <a:srgbClr val="FF0000"/>
                </a:solidFill>
                <a:ea typeface="黑体" panose="02010609060101010101" charset="-122"/>
              </a:rPr>
              <a:t>临时宪法</a:t>
            </a:r>
            <a:r>
              <a:rPr lang="zh-CN" altLang="en-US" sz="2400" kern="1200" dirty="0">
                <a:solidFill>
                  <a:srgbClr val="000000"/>
                </a:solidFill>
                <a:ea typeface="黑体" panose="02010609060101010101" charset="-122"/>
              </a:rPr>
              <a:t>的作用</a:t>
            </a:r>
            <a:endParaRPr lang="zh-CN" altLang="en-US" sz="2400" kern="1200" dirty="0">
              <a:solidFill>
                <a:srgbClr val="000000"/>
              </a:solidFill>
              <a:ea typeface="黑体" panose="02010609060101010101" charset="-122"/>
            </a:endParaRPr>
          </a:p>
          <a:p>
            <a:endParaRPr lang="zh-CN" altLang="en-US" dirty="0"/>
          </a:p>
        </p:txBody>
      </p:sp>
      <p:sp>
        <p:nvSpPr>
          <p:cNvPr id="4" name="动作按钮: 后退或前一项 3">
            <a:hlinkClick r:id="rId1" action="ppaction://hlinksldjump" highlightClick="1">
              <a:snd r:embed="rId2" name="hammer.wav"/>
            </a:hlinkClick>
          </p:cNvPr>
          <p:cNvSpPr/>
          <p:nvPr/>
        </p:nvSpPr>
        <p:spPr>
          <a:xfrm>
            <a:off x="7452320" y="5877272"/>
            <a:ext cx="1080120" cy="72008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 descr="bj2"/>
          <p:cNvSpPr txBox="1">
            <a:spLocks noChangeArrowheads="1"/>
          </p:cNvSpPr>
          <p:nvPr/>
        </p:nvSpPr>
        <p:spPr bwMode="auto">
          <a:xfrm>
            <a:off x="395288" y="1210532"/>
            <a:ext cx="8280400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-方正超大字符集" pitchFamily="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-方正超大字符集" pitchFamily="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-方正超大字符集" pitchFamily="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-方正超大字符集" pitchFamily="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-方正超大字符集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-方正超大字符集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-方正超大字符集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-方正超大字符集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-方正超大字符集" pitchFamily="1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新民主主义向社会主义过渡时期（1949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—</a:t>
            </a:r>
            <a:r>
              <a:rPr lang="zh-CN" altLang="en-US" sz="28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1956）</a:t>
            </a:r>
            <a:endParaRPr lang="zh-CN" altLang="en-US" sz="2800" b="1" dirty="0">
              <a:solidFill>
                <a:srgbClr val="FF0000"/>
              </a:solidFill>
              <a:latin typeface="仿宋_GB2312" pitchFamily="1" charset="-122"/>
              <a:ea typeface="仿宋_GB2312" pitchFamily="1" charset="-122"/>
            </a:endParaRPr>
          </a:p>
        </p:txBody>
      </p:sp>
      <p:sp>
        <p:nvSpPr>
          <p:cNvPr id="13315" name="Text Box 3" descr="bj2"/>
          <p:cNvSpPr txBox="1">
            <a:spLocks noChangeArrowheads="1"/>
          </p:cNvSpPr>
          <p:nvPr/>
        </p:nvSpPr>
        <p:spPr bwMode="auto">
          <a:xfrm>
            <a:off x="468316" y="2077307"/>
            <a:ext cx="7704137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-方正超大字符集" pitchFamily="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-方正超大字符集" pitchFamily="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-方正超大字符集" pitchFamily="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-方正超大字符集" pitchFamily="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-方正超大字符集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-方正超大字符集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-方正超大字符集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-方正超大字符集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-方正超大字符集" pitchFamily="1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全面建设社会主义探索时期（1956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—</a:t>
            </a:r>
            <a:r>
              <a:rPr lang="zh-CN" altLang="en-US" sz="28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1966）</a:t>
            </a:r>
            <a:endParaRPr lang="zh-CN" altLang="en-US" sz="2800" b="1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316" name="Text Box 4" descr="bj2"/>
          <p:cNvSpPr txBox="1">
            <a:spLocks noChangeArrowheads="1"/>
          </p:cNvSpPr>
          <p:nvPr/>
        </p:nvSpPr>
        <p:spPr bwMode="auto">
          <a:xfrm>
            <a:off x="468316" y="3085899"/>
            <a:ext cx="7704137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-方正超大字符集" pitchFamily="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-方正超大字符集" pitchFamily="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-方正超大字符集" pitchFamily="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-方正超大字符集" pitchFamily="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-方正超大字符集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-方正超大字符集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-方正超大字符集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-方正超大字符集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-方正超大字符集" pitchFamily="1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文化大革命时期（1966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—</a:t>
            </a:r>
            <a:r>
              <a:rPr lang="zh-CN" altLang="en-US" sz="28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1976）</a:t>
            </a:r>
            <a:endParaRPr lang="zh-CN" altLang="en-US" sz="2800" b="1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317" name="Text Box 5" descr="bj2"/>
          <p:cNvSpPr txBox="1">
            <a:spLocks noChangeArrowheads="1"/>
          </p:cNvSpPr>
          <p:nvPr/>
        </p:nvSpPr>
        <p:spPr bwMode="auto">
          <a:xfrm>
            <a:off x="468316" y="3955850"/>
            <a:ext cx="7704137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-方正超大字符集" pitchFamily="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-方正超大字符集" pitchFamily="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-方正超大字符集" pitchFamily="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-方正超大字符集" pitchFamily="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-方正超大字符集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-方正超大字符集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-方正超大字符集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-方正超大字符集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-方正超大字符集" pitchFamily="1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社会主义建设的新时期（1978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—</a:t>
            </a:r>
            <a:r>
              <a:rPr lang="zh-CN" altLang="en-US" sz="28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今）</a:t>
            </a:r>
            <a:endParaRPr lang="zh-CN" altLang="en-US" sz="2800" b="1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318" name="AutoShape 6"/>
          <p:cNvSpPr>
            <a:spLocks noChangeArrowheads="1"/>
          </p:cNvSpPr>
          <p:nvPr/>
        </p:nvSpPr>
        <p:spPr bwMode="auto">
          <a:xfrm>
            <a:off x="250828" y="5158320"/>
            <a:ext cx="8893175" cy="146049"/>
          </a:xfrm>
          <a:prstGeom prst="rightArrow">
            <a:avLst>
              <a:gd name="adj1" fmla="val 49454"/>
              <a:gd name="adj2" fmla="val 362718"/>
            </a:avLst>
          </a:prstGeom>
          <a:solidFill>
            <a:schemeClr val="tx1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3319" name="AutoShape 7"/>
          <p:cNvSpPr/>
          <p:nvPr/>
        </p:nvSpPr>
        <p:spPr bwMode="auto">
          <a:xfrm rot="-5400000">
            <a:off x="4356101" y="1845206"/>
            <a:ext cx="431800" cy="8353425"/>
          </a:xfrm>
          <a:prstGeom prst="leftBrace">
            <a:avLst>
              <a:gd name="adj1" fmla="val 161213"/>
              <a:gd name="adj2" fmla="val 50000"/>
            </a:avLst>
          </a:prstGeom>
          <a:noFill/>
          <a:ln w="222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3320" name="WordArt 8" descr="line2-3"/>
          <p:cNvSpPr>
            <a:spLocks noChangeArrowheads="1" noChangeShapeType="1"/>
          </p:cNvSpPr>
          <p:nvPr/>
        </p:nvSpPr>
        <p:spPr bwMode="auto">
          <a:xfrm>
            <a:off x="3492503" y="6400800"/>
            <a:ext cx="2333625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kern="10">
                <a:ln w="9525">
                  <a:solidFill>
                    <a:srgbClr val="FFFF99"/>
                  </a:solidFill>
                  <a:round/>
                </a:ln>
                <a:blipFill dpi="0" rotWithShape="1">
                  <a:blip r:embed="rId1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808080">
                      <a:alpha val="75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中国现代史</a:t>
            </a:r>
            <a:endParaRPr lang="zh-CN" altLang="en-US" sz="3600" b="1" kern="10">
              <a:ln w="9525">
                <a:solidFill>
                  <a:srgbClr val="FFFF99"/>
                </a:solidFill>
                <a:round/>
              </a:ln>
              <a:blipFill dpi="0" rotWithShape="1">
                <a:blip r:embed="rId1"/>
                <a:srcRect/>
                <a:stretch>
                  <a:fillRect/>
                </a:stretch>
              </a:blipFill>
              <a:effectLst>
                <a:outerShdw dist="35921" dir="2700000" algn="ctr" rotWithShape="0">
                  <a:srgbClr val="808080">
                    <a:alpha val="75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321" name="AutoShape 9"/>
          <p:cNvSpPr>
            <a:spLocks noChangeArrowheads="1"/>
          </p:cNvSpPr>
          <p:nvPr/>
        </p:nvSpPr>
        <p:spPr bwMode="auto">
          <a:xfrm>
            <a:off x="252415" y="5084235"/>
            <a:ext cx="71437" cy="74084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>
            <a:solidFill>
              <a:schemeClr val="bg2"/>
            </a:solidFill>
            <a:rou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3322" name="AutoShape 10"/>
          <p:cNvSpPr>
            <a:spLocks noChangeArrowheads="1"/>
          </p:cNvSpPr>
          <p:nvPr/>
        </p:nvSpPr>
        <p:spPr bwMode="auto">
          <a:xfrm>
            <a:off x="2124075" y="5084235"/>
            <a:ext cx="71438" cy="74084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>
            <a:solidFill>
              <a:schemeClr val="bg2"/>
            </a:solidFill>
            <a:rou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3323" name="AutoShape 11"/>
          <p:cNvSpPr>
            <a:spLocks noChangeArrowheads="1"/>
          </p:cNvSpPr>
          <p:nvPr/>
        </p:nvSpPr>
        <p:spPr bwMode="auto">
          <a:xfrm>
            <a:off x="4543425" y="5084235"/>
            <a:ext cx="71438" cy="74084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>
            <a:solidFill>
              <a:schemeClr val="bg2"/>
            </a:solidFill>
            <a:rou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3324" name="AutoShape 12"/>
          <p:cNvSpPr>
            <a:spLocks noChangeArrowheads="1"/>
          </p:cNvSpPr>
          <p:nvPr/>
        </p:nvSpPr>
        <p:spPr bwMode="auto">
          <a:xfrm>
            <a:off x="6805613" y="5084235"/>
            <a:ext cx="71437" cy="74084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>
            <a:solidFill>
              <a:schemeClr val="bg2"/>
            </a:solidFill>
            <a:rou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3325" name="AutoShape 13"/>
          <p:cNvSpPr>
            <a:spLocks noChangeArrowheads="1"/>
          </p:cNvSpPr>
          <p:nvPr/>
        </p:nvSpPr>
        <p:spPr bwMode="auto">
          <a:xfrm>
            <a:off x="7596191" y="5084235"/>
            <a:ext cx="71437" cy="74084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>
            <a:solidFill>
              <a:schemeClr val="bg2"/>
            </a:solidFill>
            <a:rou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3326" name="Rectangle 14"/>
          <p:cNvSpPr>
            <a:spLocks noChangeArrowheads="1"/>
          </p:cNvSpPr>
          <p:nvPr/>
        </p:nvSpPr>
        <p:spPr bwMode="auto">
          <a:xfrm>
            <a:off x="2" y="5374217"/>
            <a:ext cx="755335" cy="40011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A5644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1949</a:t>
            </a:r>
            <a:endParaRPr lang="zh-CN" altLang="en-US" sz="2000" b="1">
              <a:solidFill>
                <a:srgbClr val="A5644E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7" name="Rectangle 15"/>
          <p:cNvSpPr>
            <a:spLocks noChangeArrowheads="1"/>
          </p:cNvSpPr>
          <p:nvPr/>
        </p:nvSpPr>
        <p:spPr bwMode="auto">
          <a:xfrm>
            <a:off x="1763715" y="5399617"/>
            <a:ext cx="755335" cy="40011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A5644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1956</a:t>
            </a:r>
            <a:endParaRPr lang="zh-CN" altLang="en-US" sz="2000" b="1">
              <a:solidFill>
                <a:srgbClr val="A5644E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8" name="Rectangle 16"/>
          <p:cNvSpPr>
            <a:spLocks noChangeArrowheads="1"/>
          </p:cNvSpPr>
          <p:nvPr/>
        </p:nvSpPr>
        <p:spPr bwMode="auto">
          <a:xfrm>
            <a:off x="4211640" y="5374217"/>
            <a:ext cx="755335" cy="40011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A5644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1966</a:t>
            </a:r>
            <a:endParaRPr lang="zh-CN" altLang="en-US" sz="2000" b="1">
              <a:solidFill>
                <a:srgbClr val="A5644E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9" name="Rectangle 17"/>
          <p:cNvSpPr>
            <a:spLocks noChangeArrowheads="1"/>
          </p:cNvSpPr>
          <p:nvPr/>
        </p:nvSpPr>
        <p:spPr bwMode="auto">
          <a:xfrm>
            <a:off x="6516690" y="5374217"/>
            <a:ext cx="755335" cy="40011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A5644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1976</a:t>
            </a:r>
            <a:endParaRPr lang="zh-CN" altLang="en-US" sz="2000" b="1">
              <a:solidFill>
                <a:srgbClr val="A5644E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30" name="Rectangle 18"/>
          <p:cNvSpPr>
            <a:spLocks noChangeArrowheads="1"/>
          </p:cNvSpPr>
          <p:nvPr/>
        </p:nvSpPr>
        <p:spPr bwMode="auto">
          <a:xfrm>
            <a:off x="7380290" y="5374217"/>
            <a:ext cx="755335" cy="40011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A5644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1978</a:t>
            </a:r>
            <a:endParaRPr lang="zh-CN" altLang="en-US" sz="2000" b="1">
              <a:solidFill>
                <a:srgbClr val="A5644E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3331" name="WordArt 19"/>
          <p:cNvPicPr>
            <a:picLocks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175" y="146052"/>
            <a:ext cx="5943600" cy="844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1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1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ldLvl="0" animBg="1" autoUpdateAnimBg="0"/>
      <p:bldP spid="13315" grpId="0" bldLvl="0" animBg="1" autoUpdateAnimBg="0"/>
      <p:bldP spid="13316" grpId="0" bldLvl="0" animBg="1" autoUpdateAnimBg="0"/>
      <p:bldP spid="13317" grpId="0" bldLvl="0" animBg="1" autoUpdateAnimBg="0"/>
      <p:bldP spid="13318" grpId="0" animBg="1" autoUpdateAnimBg="0"/>
      <p:bldP spid="13319" grpId="0" animBg="1" autoUpdateAnimBg="0"/>
      <p:bldP spid="13320" grpId="0" animBg="1"/>
      <p:bldP spid="13321" grpId="0" animBg="1" autoUpdateAnimBg="0"/>
      <p:bldP spid="13322" grpId="0" animBg="1" autoUpdateAnimBg="0"/>
      <p:bldP spid="13323" grpId="0" animBg="1" autoUpdateAnimBg="0"/>
      <p:bldP spid="13324" grpId="0" animBg="1" autoUpdateAnimBg="0"/>
      <p:bldP spid="13325" grpId="0" animBg="1" autoUpdateAnimBg="0"/>
      <p:bldP spid="13326" grpId="0" bldLvl="0" animBg="1" autoUpdateAnimBg="0"/>
      <p:bldP spid="13327" grpId="0" bldLvl="0" animBg="1" autoUpdateAnimBg="0"/>
      <p:bldP spid="13328" grpId="0" bldLvl="0" animBg="1" autoUpdateAnimBg="0"/>
      <p:bldP spid="13329" grpId="0" bldLvl="0" animBg="1" autoUpdateAnimBg="0"/>
      <p:bldP spid="13330" grpId="0" bldLvl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j-cs"/>
              </a:rPr>
              <a:t>中国现代史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half" idx="2"/>
          </p:nvPr>
        </p:nvSpPr>
        <p:spPr>
          <a:xfrm>
            <a:off x="4762500" y="1600200"/>
            <a:ext cx="4273996" cy="4498975"/>
          </a:xfrm>
        </p:spPr>
        <p:txBody>
          <a:bodyPr/>
          <a:lstStyle/>
          <a:p>
            <a:pPr marL="0" lvl="0" indent="0" algn="just">
              <a:lnSpc>
                <a:spcPct val="150000"/>
              </a:lnSpc>
              <a:spcBef>
                <a:spcPct val="0"/>
              </a:spcBef>
              <a:buClrTx/>
              <a:buNone/>
            </a:pPr>
            <a:r>
              <a:rPr kumimoji="0" lang="zh-CN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中国现代史</a:t>
            </a:r>
            <a:r>
              <a:rPr lang="zh-CN" altLang="en-US" b="1" kern="1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是指</a:t>
            </a:r>
            <a:r>
              <a:rPr kumimoji="0" lang="en-US" altLang="zh-CN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1949</a:t>
            </a:r>
            <a:r>
              <a:rPr kumimoji="0" lang="zh-CN" altLang="en-US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年</a:t>
            </a:r>
            <a:r>
              <a:rPr kumimoji="0" lang="en-US" altLang="zh-CN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kumimoji="0" lang="zh-CN" altLang="en-US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月</a:t>
            </a:r>
            <a:r>
              <a:rPr lang="zh-CN" altLang="en-US" b="1" kern="1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中华人民共和国成立至今的历史。这一时期是中国人民</a:t>
            </a:r>
            <a:r>
              <a:rPr kumimoji="0" lang="zh-CN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建立政权</a:t>
            </a:r>
            <a:r>
              <a:rPr lang="zh-CN" altLang="en-US" b="1" kern="1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kumimoji="0" lang="zh-CN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巩固政权</a:t>
            </a:r>
            <a:r>
              <a:rPr lang="zh-CN" altLang="en-US" b="1" kern="1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kumimoji="0" lang="zh-CN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探索与发展中国</a:t>
            </a:r>
            <a:r>
              <a:rPr lang="zh-CN" altLang="en-US" b="1" kern="1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kumimoji="0" lang="zh-CN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使中国走向富强、民主、自立</a:t>
            </a:r>
            <a:r>
              <a:rPr lang="zh-CN" altLang="en-US" b="1" kern="1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的一段发展史</a:t>
            </a:r>
            <a:r>
              <a:rPr lang="zh-CN" altLang="en-US" b="1" kern="1200" dirty="0">
                <a:solidFill>
                  <a:srgbClr val="000000"/>
                </a:solidFill>
                <a:ea typeface="黑体" panose="02010609060101010101" charset="-122"/>
              </a:rPr>
              <a:t>。</a:t>
            </a:r>
            <a:endParaRPr lang="zh-CN" altLang="en-US" b="1" kern="1200" dirty="0">
              <a:solidFill>
                <a:srgbClr val="000000"/>
              </a:solidFill>
              <a:ea typeface="黑体" panose="02010609060101010101" charset="-122"/>
            </a:endParaRPr>
          </a:p>
          <a:p>
            <a:endParaRPr lang="zh-CN" altLang="en-US" dirty="0"/>
          </a:p>
        </p:txBody>
      </p:sp>
      <p:pic>
        <p:nvPicPr>
          <p:cNvPr id="6" name="图片 11" descr="QQ截图20180117125453.png"/>
          <p:cNvPicPr>
            <a:picLocks noGrp="1" noChangeAspect="1"/>
          </p:cNvPicPr>
          <p:nvPr>
            <p:ph sz="half" idx="1"/>
          </p:nvPr>
        </p:nvPicPr>
        <p:blipFill>
          <a:blip r:embed="rId1"/>
          <a:srcRect/>
          <a:stretch>
            <a:fillRect/>
          </a:stretch>
        </p:blipFill>
        <p:spPr bwMode="auto">
          <a:xfrm>
            <a:off x="683568" y="1556792"/>
            <a:ext cx="3600400" cy="47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提问问题</a:t>
            </a:r>
            <a:endParaRPr lang="zh-CN" altLang="en-US"/>
          </a:p>
        </p:txBody>
      </p:sp>
      <p:sp>
        <p:nvSpPr>
          <p:cNvPr id="5017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中国的全称是什么？</a:t>
            </a:r>
            <a:endParaRPr lang="en-US" altLang="zh-CN" dirty="0" smtClean="0"/>
          </a:p>
          <a:p>
            <a:r>
              <a:rPr lang="en-US" altLang="zh-CN" dirty="0" smtClean="0"/>
              <a:t>10</a:t>
            </a:r>
            <a:r>
              <a:rPr lang="zh-CN" altLang="en-US" dirty="0" smtClean="0"/>
              <a:t>月</a:t>
            </a:r>
            <a:r>
              <a:rPr lang="en-US" altLang="zh-CN" dirty="0" smtClean="0"/>
              <a:t>1</a:t>
            </a:r>
            <a:r>
              <a:rPr lang="zh-CN" altLang="en-US" dirty="0" smtClean="0"/>
              <a:t>日被定为我国的什么节日？</a:t>
            </a:r>
            <a:endParaRPr lang="en-US" altLang="zh-CN" dirty="0" smtClean="0"/>
          </a:p>
          <a:p>
            <a:r>
              <a:rPr lang="en-US" altLang="zh-CN" dirty="0" smtClean="0"/>
              <a:t>1949</a:t>
            </a:r>
            <a:r>
              <a:rPr lang="zh-CN" altLang="en-US" dirty="0" smtClean="0"/>
              <a:t>年</a:t>
            </a:r>
            <a:r>
              <a:rPr lang="en-US" altLang="zh-CN" dirty="0" smtClean="0"/>
              <a:t>10</a:t>
            </a:r>
            <a:r>
              <a:rPr lang="zh-CN" altLang="en-US" dirty="0" smtClean="0"/>
              <a:t>月</a:t>
            </a:r>
            <a:r>
              <a:rPr lang="en-US" altLang="zh-CN" dirty="0" smtClean="0"/>
              <a:t>1</a:t>
            </a:r>
            <a:r>
              <a:rPr lang="zh-CN" altLang="en-US" dirty="0" smtClean="0"/>
              <a:t>日发生了什么事？</a:t>
            </a:r>
            <a:endParaRPr lang="zh-CN" altLang="en-US" dirty="0" smtClean="0"/>
          </a:p>
          <a:p>
            <a:endParaRPr lang="zh-CN" altLang="en-US" dirty="0"/>
          </a:p>
        </p:txBody>
      </p:sp>
      <p:pic>
        <p:nvPicPr>
          <p:cNvPr id="2" name="北京市少年宫合唱团 - 没有共产党就没有新中国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83568" y="5879639"/>
            <a:ext cx="609600" cy="609600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645024"/>
            <a:ext cx="2351473" cy="2724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4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11188" y="1700213"/>
            <a:ext cx="8135937" cy="1143000"/>
          </a:xfrm>
        </p:spPr>
        <p:txBody>
          <a:bodyPr/>
          <a:lstStyle/>
          <a:p>
            <a:r>
              <a:rPr lang="zh-CN" altLang="en-US" sz="3600" b="1"/>
              <a:t>第一单元 中华人民共和国的成立和巩固</a:t>
            </a:r>
            <a:endParaRPr lang="zh-CN" altLang="en-US" sz="3600" b="1"/>
          </a:p>
        </p:txBody>
      </p:sp>
      <p:sp>
        <p:nvSpPr>
          <p:cNvPr id="205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31913" y="3213100"/>
            <a:ext cx="6400800" cy="1752600"/>
          </a:xfrm>
        </p:spPr>
        <p:txBody>
          <a:bodyPr/>
          <a:lstStyle/>
          <a:p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第</a:t>
            </a:r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课</a:t>
            </a:r>
            <a:endParaRPr lang="zh-CN" altLang="en-US" sz="44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400" b="1" dirty="0" smtClean="0">
                <a:latin typeface="楷体_GB2312" pitchFamily="49" charset="-122"/>
                <a:ea typeface="楷体_GB2312" pitchFamily="49" charset="-122"/>
              </a:rPr>
              <a:t>中国人民共和国成立</a:t>
            </a:r>
            <a:endParaRPr lang="zh-CN" altLang="en-US" sz="4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kern="1200" dirty="0">
                <a:solidFill>
                  <a:srgbClr val="C00000"/>
                </a:solidFill>
                <a:ea typeface="黑体" panose="02010609060101010101" charset="-122"/>
              </a:rPr>
              <a:t>学习目标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、掌握中国人民政治协商会议第一届全体会议召开的</a:t>
            </a:r>
            <a:r>
              <a:rPr lang="zh-CN" altLang="en-US" dirty="0" smtClean="0">
                <a:solidFill>
                  <a:srgbClr val="FF0000"/>
                </a:solidFill>
              </a:rPr>
              <a:t>时间、内容及意义</a:t>
            </a:r>
            <a:endParaRPr lang="zh-CN" altLang="en-US" dirty="0" smtClean="0">
              <a:solidFill>
                <a:srgbClr val="FF0000"/>
              </a:solidFill>
            </a:endParaRPr>
          </a:p>
          <a:p>
            <a:endParaRPr lang="zh-CN" altLang="en-US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、讲述开国大典的经过</a:t>
            </a:r>
            <a:endParaRPr lang="zh-CN" altLang="en-US" dirty="0" smtClean="0"/>
          </a:p>
          <a:p>
            <a:endParaRPr lang="zh-CN" altLang="en-US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、掌握</a:t>
            </a:r>
            <a:r>
              <a:rPr lang="zh-CN" altLang="en-US" dirty="0" smtClean="0">
                <a:solidFill>
                  <a:srgbClr val="FF0000"/>
                </a:solidFill>
              </a:rPr>
              <a:t>新中国成立</a:t>
            </a:r>
            <a:r>
              <a:rPr lang="zh-CN" altLang="en-US" dirty="0" smtClean="0"/>
              <a:t>与</a:t>
            </a:r>
            <a:r>
              <a:rPr lang="zh-CN" altLang="en-US" dirty="0" smtClean="0">
                <a:solidFill>
                  <a:srgbClr val="FF0000"/>
                </a:solidFill>
              </a:rPr>
              <a:t>西藏和平解放</a:t>
            </a:r>
            <a:r>
              <a:rPr lang="zh-CN" altLang="en-US" dirty="0" smtClean="0"/>
              <a:t>的意义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WordArt 4"/>
          <p:cNvSpPr>
            <a:spLocks noChangeArrowheads="1" noChangeShapeType="1" noTextEdit="1"/>
          </p:cNvSpPr>
          <p:nvPr/>
        </p:nvSpPr>
        <p:spPr bwMode="auto">
          <a:xfrm>
            <a:off x="323850" y="549275"/>
            <a:ext cx="2087563" cy="71913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kern="10">
                <a:ln w="9525">
                  <a:solidFill>
                    <a:srgbClr val="E1F4FF"/>
                  </a:solidFill>
                  <a:rou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E40000"/>
                    </a:gs>
                  </a:gsLst>
                  <a:path path="rect">
                    <a:fillToRect l="50000" t="50000" r="50000" b="50000"/>
                  </a:path>
                </a:gradFill>
                <a:latin typeface="华文行楷" panose="02010800040101010101" charset="-122"/>
                <a:ea typeface="华文行楷" panose="02010800040101010101" charset="-122"/>
              </a:rPr>
              <a:t>知道吗？</a:t>
            </a:r>
            <a:endParaRPr lang="zh-CN" altLang="en-US" sz="4000" b="1" kern="10">
              <a:ln w="9525">
                <a:solidFill>
                  <a:srgbClr val="E1F4FF"/>
                </a:solidFill>
                <a:round/>
              </a:ln>
              <a:gradFill rotWithShape="1">
                <a:gsLst>
                  <a:gs pos="0">
                    <a:srgbClr val="FFFF00"/>
                  </a:gs>
                  <a:gs pos="100000">
                    <a:srgbClr val="E40000"/>
                  </a:gs>
                </a:gsLst>
                <a:path path="rect">
                  <a:fillToRect l="50000" t="50000" r="50000" b="50000"/>
                </a:path>
              </a:gra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2627313" y="765175"/>
            <a:ext cx="489743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00"/>
                </a:solidFill>
                <a:ea typeface="楷体_GB2312" pitchFamily="49" charset="-122"/>
              </a:rPr>
              <a:t>国旗、国歌在什么时候确定</a:t>
            </a:r>
            <a:r>
              <a:rPr lang="zh-CN" altLang="en-US">
                <a:solidFill>
                  <a:srgbClr val="000000"/>
                </a:solidFill>
              </a:rPr>
              <a:t>？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471267" y="1422490"/>
            <a:ext cx="799326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CC3300"/>
                </a:solidFill>
                <a:ea typeface="华文细黑" panose="02010600040101010101" pitchFamily="2" charset="-122"/>
              </a:rPr>
              <a:t>一、第一届中国人民政治协商会议    </a:t>
            </a:r>
            <a:endParaRPr lang="zh-CN" altLang="en-US" sz="2800" b="1" dirty="0">
              <a:solidFill>
                <a:srgbClr val="CC3300"/>
              </a:solidFill>
              <a:ea typeface="华文细黑" panose="02010600040101010101" pitchFamily="2" charset="-122"/>
            </a:endParaRPr>
          </a:p>
        </p:txBody>
      </p:sp>
      <p:sp>
        <p:nvSpPr>
          <p:cNvPr id="25612" name="Text Box 12"/>
          <p:cNvSpPr txBox="1">
            <a:spLocks noChangeArrowheads="1"/>
          </p:cNvSpPr>
          <p:nvPr/>
        </p:nvSpPr>
        <p:spPr bwMode="auto">
          <a:xfrm>
            <a:off x="4067175" y="4581525"/>
            <a:ext cx="12969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25618" name="Litebulb"/>
          <p:cNvSpPr>
            <a:spLocks noEditPoints="1" noChangeArrowheads="1"/>
          </p:cNvSpPr>
          <p:nvPr/>
        </p:nvSpPr>
        <p:spPr bwMode="auto">
          <a:xfrm rot="1253232">
            <a:off x="8163696" y="987515"/>
            <a:ext cx="601662" cy="869950"/>
          </a:xfrm>
          <a:custGeom>
            <a:avLst/>
            <a:gdLst>
              <a:gd name="T0" fmla="*/ 10800 w 21600"/>
              <a:gd name="T1" fmla="*/ 0 h 21600"/>
              <a:gd name="T2" fmla="*/ 21600 w 21600"/>
              <a:gd name="T3" fmla="*/ 7782 h 21600"/>
              <a:gd name="T4" fmla="*/ 0 w 21600"/>
              <a:gd name="T5" fmla="*/ 7782 h 21600"/>
              <a:gd name="T6" fmla="*/ 10800 w 21600"/>
              <a:gd name="T7" fmla="*/ 21600 h 21600"/>
              <a:gd name="T8" fmla="*/ 3556 w 21600"/>
              <a:gd name="T9" fmla="*/ 2188 h 21600"/>
              <a:gd name="T10" fmla="*/ 18277 w 21600"/>
              <a:gd name="T11" fmla="*/ 928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0825" y="21723"/>
                </a:moveTo>
                <a:lnTo>
                  <a:pt x="11215" y="21723"/>
                </a:lnTo>
                <a:lnTo>
                  <a:pt x="11552" y="21688"/>
                </a:lnTo>
                <a:lnTo>
                  <a:pt x="11916" y="21617"/>
                </a:lnTo>
                <a:lnTo>
                  <a:pt x="12253" y="21547"/>
                </a:lnTo>
                <a:lnTo>
                  <a:pt x="12617" y="21441"/>
                </a:lnTo>
                <a:lnTo>
                  <a:pt x="12902" y="21317"/>
                </a:lnTo>
                <a:lnTo>
                  <a:pt x="13162" y="21176"/>
                </a:lnTo>
                <a:lnTo>
                  <a:pt x="13396" y="21000"/>
                </a:lnTo>
                <a:lnTo>
                  <a:pt x="13655" y="20841"/>
                </a:lnTo>
                <a:lnTo>
                  <a:pt x="13863" y="20629"/>
                </a:lnTo>
                <a:lnTo>
                  <a:pt x="14045" y="20435"/>
                </a:lnTo>
                <a:lnTo>
                  <a:pt x="14200" y="20223"/>
                </a:lnTo>
                <a:lnTo>
                  <a:pt x="14356" y="19994"/>
                </a:lnTo>
                <a:lnTo>
                  <a:pt x="14460" y="19747"/>
                </a:lnTo>
                <a:lnTo>
                  <a:pt x="14512" y="19482"/>
                </a:lnTo>
                <a:lnTo>
                  <a:pt x="14512" y="19235"/>
                </a:lnTo>
                <a:lnTo>
                  <a:pt x="14512" y="19147"/>
                </a:lnTo>
                <a:lnTo>
                  <a:pt x="14512" y="18900"/>
                </a:lnTo>
                <a:lnTo>
                  <a:pt x="14512" y="18529"/>
                </a:lnTo>
                <a:lnTo>
                  <a:pt x="14512" y="18052"/>
                </a:lnTo>
                <a:lnTo>
                  <a:pt x="14512" y="17505"/>
                </a:lnTo>
                <a:lnTo>
                  <a:pt x="14512" y="16976"/>
                </a:lnTo>
                <a:lnTo>
                  <a:pt x="14512" y="16464"/>
                </a:lnTo>
                <a:lnTo>
                  <a:pt x="14512" y="15952"/>
                </a:lnTo>
                <a:lnTo>
                  <a:pt x="14512" y="15758"/>
                </a:lnTo>
                <a:lnTo>
                  <a:pt x="14616" y="15547"/>
                </a:lnTo>
                <a:lnTo>
                  <a:pt x="14694" y="15352"/>
                </a:lnTo>
                <a:lnTo>
                  <a:pt x="14798" y="15141"/>
                </a:lnTo>
                <a:lnTo>
                  <a:pt x="15161" y="14735"/>
                </a:lnTo>
                <a:lnTo>
                  <a:pt x="15602" y="14329"/>
                </a:lnTo>
                <a:lnTo>
                  <a:pt x="16745" y="13552"/>
                </a:lnTo>
                <a:lnTo>
                  <a:pt x="18043" y="12670"/>
                </a:lnTo>
                <a:lnTo>
                  <a:pt x="18744" y="12194"/>
                </a:lnTo>
                <a:lnTo>
                  <a:pt x="19341" y="11647"/>
                </a:lnTo>
                <a:lnTo>
                  <a:pt x="19938" y="11099"/>
                </a:lnTo>
                <a:lnTo>
                  <a:pt x="20483" y="10464"/>
                </a:lnTo>
                <a:lnTo>
                  <a:pt x="20743" y="10164"/>
                </a:lnTo>
                <a:lnTo>
                  <a:pt x="20950" y="9794"/>
                </a:lnTo>
                <a:lnTo>
                  <a:pt x="21132" y="9441"/>
                </a:lnTo>
                <a:lnTo>
                  <a:pt x="21288" y="9035"/>
                </a:lnTo>
                <a:lnTo>
                  <a:pt x="21444" y="8664"/>
                </a:lnTo>
                <a:lnTo>
                  <a:pt x="21548" y="8223"/>
                </a:lnTo>
                <a:lnTo>
                  <a:pt x="21600" y="7782"/>
                </a:lnTo>
                <a:lnTo>
                  <a:pt x="21600" y="7341"/>
                </a:lnTo>
                <a:lnTo>
                  <a:pt x="21600" y="6935"/>
                </a:lnTo>
                <a:lnTo>
                  <a:pt x="21548" y="6564"/>
                </a:lnTo>
                <a:lnTo>
                  <a:pt x="21496" y="6229"/>
                </a:lnTo>
                <a:lnTo>
                  <a:pt x="21392" y="5858"/>
                </a:lnTo>
                <a:lnTo>
                  <a:pt x="21288" y="5523"/>
                </a:lnTo>
                <a:lnTo>
                  <a:pt x="21132" y="5135"/>
                </a:lnTo>
                <a:lnTo>
                  <a:pt x="20950" y="4800"/>
                </a:lnTo>
                <a:lnTo>
                  <a:pt x="20743" y="4464"/>
                </a:lnTo>
                <a:lnTo>
                  <a:pt x="20535" y="4164"/>
                </a:lnTo>
                <a:lnTo>
                  <a:pt x="20301" y="3847"/>
                </a:lnTo>
                <a:lnTo>
                  <a:pt x="20042" y="3547"/>
                </a:lnTo>
                <a:lnTo>
                  <a:pt x="19782" y="3247"/>
                </a:lnTo>
                <a:lnTo>
                  <a:pt x="19133" y="2664"/>
                </a:lnTo>
                <a:lnTo>
                  <a:pt x="18458" y="2152"/>
                </a:lnTo>
                <a:lnTo>
                  <a:pt x="17705" y="1694"/>
                </a:lnTo>
                <a:lnTo>
                  <a:pt x="16849" y="1252"/>
                </a:lnTo>
                <a:lnTo>
                  <a:pt x="16407" y="1076"/>
                </a:lnTo>
                <a:lnTo>
                  <a:pt x="15940" y="900"/>
                </a:lnTo>
                <a:lnTo>
                  <a:pt x="15499" y="741"/>
                </a:lnTo>
                <a:lnTo>
                  <a:pt x="15057" y="600"/>
                </a:lnTo>
                <a:lnTo>
                  <a:pt x="14564" y="458"/>
                </a:lnTo>
                <a:lnTo>
                  <a:pt x="14045" y="335"/>
                </a:lnTo>
                <a:lnTo>
                  <a:pt x="13500" y="229"/>
                </a:lnTo>
                <a:lnTo>
                  <a:pt x="13006" y="158"/>
                </a:lnTo>
                <a:lnTo>
                  <a:pt x="12461" y="88"/>
                </a:lnTo>
                <a:lnTo>
                  <a:pt x="11968" y="52"/>
                </a:lnTo>
                <a:lnTo>
                  <a:pt x="11423" y="17"/>
                </a:lnTo>
                <a:lnTo>
                  <a:pt x="10825" y="17"/>
                </a:lnTo>
                <a:lnTo>
                  <a:pt x="10254" y="17"/>
                </a:lnTo>
                <a:lnTo>
                  <a:pt x="9709" y="52"/>
                </a:lnTo>
                <a:lnTo>
                  <a:pt x="9216" y="88"/>
                </a:lnTo>
                <a:lnTo>
                  <a:pt x="8671" y="158"/>
                </a:lnTo>
                <a:lnTo>
                  <a:pt x="8177" y="229"/>
                </a:lnTo>
                <a:lnTo>
                  <a:pt x="7632" y="335"/>
                </a:lnTo>
                <a:lnTo>
                  <a:pt x="7113" y="458"/>
                </a:lnTo>
                <a:lnTo>
                  <a:pt x="6620" y="600"/>
                </a:lnTo>
                <a:lnTo>
                  <a:pt x="6178" y="741"/>
                </a:lnTo>
                <a:lnTo>
                  <a:pt x="5737" y="900"/>
                </a:lnTo>
                <a:lnTo>
                  <a:pt x="5270" y="1076"/>
                </a:lnTo>
                <a:lnTo>
                  <a:pt x="4828" y="1252"/>
                </a:lnTo>
                <a:lnTo>
                  <a:pt x="3972" y="1694"/>
                </a:lnTo>
                <a:lnTo>
                  <a:pt x="3219" y="2152"/>
                </a:lnTo>
                <a:lnTo>
                  <a:pt x="2544" y="2664"/>
                </a:lnTo>
                <a:lnTo>
                  <a:pt x="1895" y="3247"/>
                </a:lnTo>
                <a:lnTo>
                  <a:pt x="1635" y="3547"/>
                </a:lnTo>
                <a:lnTo>
                  <a:pt x="1375" y="3847"/>
                </a:lnTo>
                <a:lnTo>
                  <a:pt x="1142" y="4164"/>
                </a:lnTo>
                <a:lnTo>
                  <a:pt x="934" y="4464"/>
                </a:lnTo>
                <a:lnTo>
                  <a:pt x="726" y="4800"/>
                </a:lnTo>
                <a:lnTo>
                  <a:pt x="545" y="5135"/>
                </a:lnTo>
                <a:lnTo>
                  <a:pt x="389" y="5523"/>
                </a:lnTo>
                <a:lnTo>
                  <a:pt x="285" y="5858"/>
                </a:lnTo>
                <a:lnTo>
                  <a:pt x="181" y="6229"/>
                </a:lnTo>
                <a:lnTo>
                  <a:pt x="129" y="6564"/>
                </a:lnTo>
                <a:lnTo>
                  <a:pt x="77" y="6935"/>
                </a:lnTo>
                <a:lnTo>
                  <a:pt x="77" y="7341"/>
                </a:lnTo>
                <a:lnTo>
                  <a:pt x="77" y="7782"/>
                </a:lnTo>
                <a:lnTo>
                  <a:pt x="129" y="8223"/>
                </a:lnTo>
                <a:lnTo>
                  <a:pt x="233" y="8664"/>
                </a:lnTo>
                <a:lnTo>
                  <a:pt x="389" y="9035"/>
                </a:lnTo>
                <a:lnTo>
                  <a:pt x="545" y="9441"/>
                </a:lnTo>
                <a:lnTo>
                  <a:pt x="726" y="9794"/>
                </a:lnTo>
                <a:lnTo>
                  <a:pt x="934" y="10164"/>
                </a:lnTo>
                <a:lnTo>
                  <a:pt x="1194" y="10464"/>
                </a:lnTo>
                <a:lnTo>
                  <a:pt x="1739" y="11099"/>
                </a:lnTo>
                <a:lnTo>
                  <a:pt x="2336" y="11647"/>
                </a:lnTo>
                <a:lnTo>
                  <a:pt x="2933" y="12194"/>
                </a:lnTo>
                <a:lnTo>
                  <a:pt x="3634" y="12670"/>
                </a:lnTo>
                <a:lnTo>
                  <a:pt x="4932" y="13552"/>
                </a:lnTo>
                <a:lnTo>
                  <a:pt x="6075" y="14329"/>
                </a:lnTo>
                <a:lnTo>
                  <a:pt x="6516" y="14735"/>
                </a:lnTo>
                <a:lnTo>
                  <a:pt x="6879" y="15141"/>
                </a:lnTo>
                <a:lnTo>
                  <a:pt x="6983" y="15352"/>
                </a:lnTo>
                <a:lnTo>
                  <a:pt x="7061" y="15547"/>
                </a:lnTo>
                <a:lnTo>
                  <a:pt x="7165" y="15758"/>
                </a:lnTo>
                <a:lnTo>
                  <a:pt x="7165" y="15952"/>
                </a:lnTo>
                <a:lnTo>
                  <a:pt x="7165" y="16464"/>
                </a:lnTo>
                <a:lnTo>
                  <a:pt x="7165" y="16976"/>
                </a:lnTo>
                <a:lnTo>
                  <a:pt x="7165" y="17505"/>
                </a:lnTo>
                <a:lnTo>
                  <a:pt x="7165" y="18052"/>
                </a:lnTo>
                <a:lnTo>
                  <a:pt x="7165" y="18529"/>
                </a:lnTo>
                <a:lnTo>
                  <a:pt x="7165" y="18900"/>
                </a:lnTo>
                <a:lnTo>
                  <a:pt x="7165" y="19147"/>
                </a:lnTo>
                <a:lnTo>
                  <a:pt x="7165" y="19235"/>
                </a:lnTo>
                <a:lnTo>
                  <a:pt x="7165" y="19482"/>
                </a:lnTo>
                <a:lnTo>
                  <a:pt x="7217" y="19747"/>
                </a:lnTo>
                <a:lnTo>
                  <a:pt x="7321" y="19994"/>
                </a:lnTo>
                <a:lnTo>
                  <a:pt x="7476" y="20223"/>
                </a:lnTo>
                <a:lnTo>
                  <a:pt x="7632" y="20435"/>
                </a:lnTo>
                <a:lnTo>
                  <a:pt x="7814" y="20629"/>
                </a:lnTo>
                <a:lnTo>
                  <a:pt x="8022" y="20841"/>
                </a:lnTo>
                <a:lnTo>
                  <a:pt x="8281" y="21000"/>
                </a:lnTo>
                <a:lnTo>
                  <a:pt x="8515" y="21176"/>
                </a:lnTo>
                <a:lnTo>
                  <a:pt x="8775" y="21317"/>
                </a:lnTo>
                <a:lnTo>
                  <a:pt x="9060" y="21441"/>
                </a:lnTo>
                <a:lnTo>
                  <a:pt x="9424" y="21547"/>
                </a:lnTo>
                <a:lnTo>
                  <a:pt x="9761" y="21617"/>
                </a:lnTo>
                <a:lnTo>
                  <a:pt x="10125" y="21688"/>
                </a:lnTo>
                <a:lnTo>
                  <a:pt x="10462" y="21723"/>
                </a:lnTo>
                <a:lnTo>
                  <a:pt x="10825" y="21723"/>
                </a:lnTo>
                <a:close/>
              </a:path>
              <a:path w="21600" h="21600" extrusionOk="0">
                <a:moveTo>
                  <a:pt x="9242" y="14417"/>
                </a:moveTo>
                <a:lnTo>
                  <a:pt x="8541" y="12035"/>
                </a:lnTo>
                <a:lnTo>
                  <a:pt x="7295" y="10129"/>
                </a:lnTo>
                <a:lnTo>
                  <a:pt x="6905" y="9652"/>
                </a:lnTo>
                <a:lnTo>
                  <a:pt x="8541" y="10182"/>
                </a:lnTo>
                <a:lnTo>
                  <a:pt x="9787" y="9547"/>
                </a:lnTo>
                <a:lnTo>
                  <a:pt x="11189" y="10129"/>
                </a:lnTo>
                <a:lnTo>
                  <a:pt x="12279" y="9547"/>
                </a:lnTo>
                <a:lnTo>
                  <a:pt x="13370" y="10076"/>
                </a:lnTo>
                <a:lnTo>
                  <a:pt x="14850" y="9652"/>
                </a:lnTo>
                <a:lnTo>
                  <a:pt x="12902" y="12247"/>
                </a:lnTo>
                <a:lnTo>
                  <a:pt x="12357" y="14417"/>
                </a:lnTo>
                <a:moveTo>
                  <a:pt x="7191" y="15952"/>
                </a:moveTo>
                <a:lnTo>
                  <a:pt x="14512" y="15952"/>
                </a:lnTo>
                <a:lnTo>
                  <a:pt x="14512" y="17064"/>
                </a:lnTo>
                <a:lnTo>
                  <a:pt x="7191" y="17047"/>
                </a:lnTo>
                <a:lnTo>
                  <a:pt x="7191" y="18123"/>
                </a:lnTo>
                <a:lnTo>
                  <a:pt x="14512" y="18158"/>
                </a:lnTo>
                <a:lnTo>
                  <a:pt x="14538" y="19182"/>
                </a:lnTo>
                <a:lnTo>
                  <a:pt x="7217" y="19182"/>
                </a:lnTo>
              </a:path>
            </a:pathLst>
          </a:custGeom>
          <a:solidFill>
            <a:schemeClr val="tx2">
              <a:alpha val="86000"/>
            </a:schemeClr>
          </a:solidFill>
          <a:ln w="57150">
            <a:solidFill>
              <a:srgbClr val="000000"/>
            </a:solidFill>
            <a:miter lim="800000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614601" y="2276872"/>
          <a:ext cx="8277879" cy="3767296"/>
        </p:xfrm>
        <a:graphic>
          <a:graphicData uri="http://schemas.openxmlformats.org/drawingml/2006/table">
            <a:tbl>
              <a:tblPr/>
              <a:tblGrid>
                <a:gridCol w="2726802"/>
                <a:gridCol w="5551077"/>
              </a:tblGrid>
              <a:tr h="64313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/>
                        <a:t>时间</a:t>
                      </a:r>
                      <a:endParaRPr lang="zh-CN" altLang="en-US" sz="2800" b="1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800" b="1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899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/>
                        <a:t>地点</a:t>
                      </a:r>
                      <a:endParaRPr lang="zh-CN" altLang="en-US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800" b="1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1124">
                <a:tc>
                  <a:txBody>
                    <a:bodyPr/>
                    <a:lstStyle/>
                    <a:p>
                      <a:pPr algn="ctr"/>
                      <a:endParaRPr lang="en-US" altLang="zh-CN" sz="2800" b="1" dirty="0" smtClean="0"/>
                    </a:p>
                    <a:p>
                      <a:pPr algn="ctr"/>
                      <a:r>
                        <a:rPr lang="zh-CN" altLang="en-US" sz="2800" b="1" dirty="0" smtClean="0"/>
                        <a:t>参会人员</a:t>
                      </a:r>
                      <a:endParaRPr lang="zh-CN" altLang="en-US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800" b="1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7810">
                <a:tc>
                  <a:txBody>
                    <a:bodyPr/>
                    <a:lstStyle/>
                    <a:p>
                      <a:pPr algn="ctr"/>
                      <a:endParaRPr lang="en-US" altLang="zh-CN" sz="2800" b="1" dirty="0" smtClean="0"/>
                    </a:p>
                    <a:p>
                      <a:pPr algn="ctr"/>
                      <a:r>
                        <a:rPr lang="zh-CN" altLang="en-US" sz="2800" b="1" dirty="0" smtClean="0"/>
                        <a:t>议题</a:t>
                      </a:r>
                      <a:endParaRPr lang="zh-CN" altLang="en-US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800" b="1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3563330" y="2387171"/>
            <a:ext cx="2304678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zh-CN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1949</a:t>
            </a:r>
            <a:r>
              <a:rPr lang="zh-CN" altLang="en-US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</a:t>
            </a:r>
            <a:r>
              <a:rPr lang="en-US" altLang="zh-CN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zh-CN" altLang="en-US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月</a:t>
            </a:r>
            <a:endParaRPr lang="zh-CN" altLang="en-US" sz="2800" b="1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33040" y="3017349"/>
            <a:ext cx="2304678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en-US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北平</a:t>
            </a:r>
            <a:endParaRPr lang="zh-CN" altLang="en-US" sz="2800" b="1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347864" y="3573016"/>
            <a:ext cx="5552806" cy="14988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en-US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中国共产党、各民主党派、无党派人士、人民解放军、各人民团体、各地区、各民族以及海外华侨等各方面代表</a:t>
            </a:r>
            <a:r>
              <a:rPr lang="en-US" altLang="zh-CN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600</a:t>
            </a:r>
            <a:r>
              <a:rPr lang="zh-CN" altLang="en-US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余人</a:t>
            </a:r>
            <a:endParaRPr lang="zh-CN" altLang="en-US" sz="2800" b="1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612065" y="5373216"/>
            <a:ext cx="2927931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en-US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讨论成立新中国</a:t>
            </a:r>
            <a:endParaRPr lang="zh-CN" altLang="en-US" sz="2800" b="1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animBg="1"/>
      <p:bldP spid="25605" grpId="0"/>
      <p:bldP spid="25606" grpId="0"/>
      <p:bldP spid="25618" grpId="0" animBg="1"/>
      <p:bldP spid="8" grpId="0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kern="1200" dirty="0" smtClean="0">
                <a:solidFill>
                  <a:srgbClr val="CC3300"/>
                </a:solidFill>
                <a:ea typeface="华文细黑" panose="02010600040101010101" pitchFamily="2" charset="-122"/>
                <a:cs typeface="+mn-cs"/>
              </a:rPr>
              <a:t>中国人民政治协商会议的内容（重点）</a:t>
            </a:r>
            <a:endParaRPr lang="zh-CN" altLang="en-US" dirty="0"/>
          </a:p>
        </p:txBody>
      </p:sp>
      <p:sp>
        <p:nvSpPr>
          <p:cNvPr id="10" name="内容占位符 9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lvl="0" indent="0" algn="just">
              <a:lnSpc>
                <a:spcPct val="150000"/>
              </a:lnSpc>
              <a:spcBef>
                <a:spcPct val="0"/>
              </a:spcBef>
              <a:buClrTx/>
              <a:buNone/>
            </a:pPr>
            <a:r>
              <a:rPr lang="zh-CN" altLang="en-US" kern="1200" dirty="0" smtClean="0">
                <a:solidFill>
                  <a:srgbClr val="000000"/>
                </a:solidFill>
                <a:ea typeface="黑体" panose="02010609060101010101" charset="-122"/>
              </a:rPr>
              <a:t>（</a:t>
            </a:r>
            <a:r>
              <a:rPr lang="en-US" altLang="zh-CN" kern="1200" dirty="0">
                <a:solidFill>
                  <a:srgbClr val="000000"/>
                </a:solidFill>
                <a:ea typeface="黑体" panose="02010609060101010101" charset="-122"/>
              </a:rPr>
              <a:t>1</a:t>
            </a:r>
            <a:r>
              <a:rPr lang="zh-CN" altLang="en-US" kern="1200" dirty="0">
                <a:solidFill>
                  <a:srgbClr val="000000"/>
                </a:solidFill>
                <a:ea typeface="黑体" panose="02010609060101010101" charset="-122"/>
              </a:rPr>
              <a:t>）会议决定成立中华人民共和国，通过了</a:t>
            </a:r>
            <a:r>
              <a:rPr lang="en-US" altLang="zh-CN" b="1" u="sng" kern="1200" dirty="0">
                <a:solidFill>
                  <a:srgbClr val="FF0000"/>
                </a:solidFill>
                <a:ea typeface="黑体" panose="02010609060101010101" charset="-122"/>
                <a:hlinkClick r:id="rId1" action="ppaction://hlinksldjump"/>
              </a:rPr>
              <a:t>《</a:t>
            </a:r>
            <a:r>
              <a:rPr lang="zh-CN" altLang="en-US" b="1" u="sng" kern="1200" dirty="0">
                <a:solidFill>
                  <a:srgbClr val="FF0000"/>
                </a:solidFill>
                <a:ea typeface="黑体" panose="02010609060101010101" charset="-122"/>
                <a:hlinkClick r:id="rId1" action="ppaction://hlinksldjump"/>
              </a:rPr>
              <a:t>中国人民政治协商会议共同纲领</a:t>
            </a:r>
            <a:r>
              <a:rPr lang="en-US" altLang="zh-CN" b="1" u="sng" kern="1200" dirty="0">
                <a:solidFill>
                  <a:srgbClr val="FF0000"/>
                </a:solidFill>
                <a:ea typeface="黑体" panose="02010609060101010101" charset="-122"/>
                <a:hlinkClick r:id="rId1" action="ppaction://hlinksldjump"/>
              </a:rPr>
              <a:t>》</a:t>
            </a:r>
            <a:endParaRPr lang="en-US" altLang="zh-CN" b="1" u="sng" kern="1200" dirty="0">
              <a:solidFill>
                <a:srgbClr val="FF0000"/>
              </a:solidFill>
              <a:ea typeface="黑体" panose="02010609060101010101" charset="-122"/>
            </a:endParaRPr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2" name="Picture 9" descr="ZZ008039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1" t="9818" r="5937" b="3946"/>
          <a:stretch>
            <a:fillRect/>
          </a:stretch>
        </p:blipFill>
        <p:spPr bwMode="auto">
          <a:xfrm>
            <a:off x="5282000" y="1600200"/>
            <a:ext cx="2961500" cy="4498975"/>
          </a:xfrm>
          <a:prstGeom prst="rect">
            <a:avLst/>
          </a:prstGeom>
          <a:noFill/>
          <a:ln w="762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6084168" y="6340679"/>
            <a:ext cx="152477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600" b="1" dirty="0">
                <a:solidFill>
                  <a:srgbClr val="000000"/>
                </a:solidFill>
              </a:rPr>
              <a:t>共同纲领</a:t>
            </a:r>
            <a:endParaRPr lang="zh-CN" altLang="en-US" sz="26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吉祥如意">
  <a:themeElements>
    <a:clrScheme name="吉祥如意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吉祥如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1784</Words>
  <Application>WPS 演示</Application>
  <PresentationFormat>全屏显示(4:3)</PresentationFormat>
  <Paragraphs>231</Paragraphs>
  <Slides>26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50" baseType="lpstr">
      <vt:lpstr>Arial</vt:lpstr>
      <vt:lpstr>宋体</vt:lpstr>
      <vt:lpstr>Wingdings</vt:lpstr>
      <vt:lpstr>Wingdings 2</vt:lpstr>
      <vt:lpstr>华文琥珀</vt:lpstr>
      <vt:lpstr>黑体</vt:lpstr>
      <vt:lpstr>华文中宋</vt:lpstr>
      <vt:lpstr>宋体-方正超大字符集</vt:lpstr>
      <vt:lpstr>隶书</vt:lpstr>
      <vt:lpstr>Times New Roman</vt:lpstr>
      <vt:lpstr>仿宋_GB2312</vt:lpstr>
      <vt:lpstr>华文隶书</vt:lpstr>
      <vt:lpstr>华文楷体</vt:lpstr>
      <vt:lpstr>楷体_GB2312</vt:lpstr>
      <vt:lpstr>华文行楷</vt:lpstr>
      <vt:lpstr>华文细黑</vt:lpstr>
      <vt:lpstr>微软雅黑</vt:lpstr>
      <vt:lpstr>Arial Unicode MS</vt:lpstr>
      <vt:lpstr>Calibri</vt:lpstr>
      <vt:lpstr>楷体</vt:lpstr>
      <vt:lpstr>华文新魏</vt:lpstr>
      <vt:lpstr>仿宋</vt:lpstr>
      <vt:lpstr>新宋体</vt:lpstr>
      <vt:lpstr>吉祥如意</vt:lpstr>
      <vt:lpstr>欢迎回到历史新课堂</vt:lpstr>
      <vt:lpstr>中国历史分期</vt:lpstr>
      <vt:lpstr>PowerPoint 演示文稿</vt:lpstr>
      <vt:lpstr>中国现代史</vt:lpstr>
      <vt:lpstr>提问问题</vt:lpstr>
      <vt:lpstr>第一单元 中华人民共和国的成立和巩固</vt:lpstr>
      <vt:lpstr>学习目标</vt:lpstr>
      <vt:lpstr>PowerPoint 演示文稿</vt:lpstr>
      <vt:lpstr>中国人民政治协商会议的内容（重点）</vt:lpstr>
      <vt:lpstr>中国人民政治协商会议的内容（重点）</vt:lpstr>
      <vt:lpstr>中国人民政治协商会议的内容（重点）</vt:lpstr>
      <vt:lpstr>中国人民政治协商会议的内容（重点）</vt:lpstr>
      <vt:lpstr>中国人民政治协商会议的内容（总结）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三、西藏和平解决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《中国人民政治协商会议共同纲领》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欢迎回到历史新课堂</dc:title>
  <dc:creator>微软用户</dc:creator>
  <cp:lastModifiedBy>Administrator</cp:lastModifiedBy>
  <cp:revision>14</cp:revision>
  <dcterms:created xsi:type="dcterms:W3CDTF">2018-02-26T10:04:00Z</dcterms:created>
  <dcterms:modified xsi:type="dcterms:W3CDTF">2018-03-01T01:42:58Z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