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39"/>
  </p:notesMasterIdLst>
  <p:sldIdLst>
    <p:sldId id="315" r:id="rId2"/>
    <p:sldId id="311" r:id="rId3"/>
    <p:sldId id="287" r:id="rId4"/>
    <p:sldId id="316" r:id="rId5"/>
    <p:sldId id="260" r:id="rId6"/>
    <p:sldId id="288" r:id="rId7"/>
    <p:sldId id="290" r:id="rId8"/>
    <p:sldId id="321" r:id="rId9"/>
    <p:sldId id="259" r:id="rId10"/>
    <p:sldId id="322" r:id="rId11"/>
    <p:sldId id="262" r:id="rId12"/>
    <p:sldId id="323" r:id="rId13"/>
    <p:sldId id="291" r:id="rId14"/>
    <p:sldId id="324" r:id="rId15"/>
    <p:sldId id="295" r:id="rId16"/>
    <p:sldId id="294" r:id="rId17"/>
    <p:sldId id="296" r:id="rId18"/>
    <p:sldId id="297" r:id="rId19"/>
    <p:sldId id="298" r:id="rId20"/>
    <p:sldId id="299" r:id="rId21"/>
    <p:sldId id="318" r:id="rId22"/>
    <p:sldId id="304" r:id="rId23"/>
    <p:sldId id="319" r:id="rId24"/>
    <p:sldId id="292" r:id="rId25"/>
    <p:sldId id="303" r:id="rId26"/>
    <p:sldId id="305" r:id="rId27"/>
    <p:sldId id="325" r:id="rId28"/>
    <p:sldId id="306" r:id="rId29"/>
    <p:sldId id="326" r:id="rId30"/>
    <p:sldId id="330" r:id="rId31"/>
    <p:sldId id="331" r:id="rId32"/>
    <p:sldId id="308" r:id="rId33"/>
    <p:sldId id="328" r:id="rId34"/>
    <p:sldId id="329" r:id="rId35"/>
    <p:sldId id="313" r:id="rId36"/>
    <p:sldId id="286" r:id="rId37"/>
    <p:sldId id="312" r:id="rId38"/>
  </p:sldIdLst>
  <p:sldSz cx="12193588" cy="6858000"/>
  <p:notesSz cx="6858000" cy="9144000"/>
  <p:defaultTextStyle>
    <a:defPPr>
      <a:defRPr lang="zh-CN"/>
    </a:defPPr>
    <a:lvl1pPr marL="0" algn="l" defTabSz="914370" rtl="0" eaLnBrk="1" latinLnBrk="0" hangingPunct="1">
      <a:defRPr sz="1800" kern="1200">
        <a:solidFill>
          <a:schemeClr val="tx1"/>
        </a:solidFill>
        <a:latin typeface="+mn-lt"/>
        <a:ea typeface="+mn-ea"/>
        <a:cs typeface="+mn-cs"/>
      </a:defRPr>
    </a:lvl1pPr>
    <a:lvl2pPr marL="457186" algn="l" defTabSz="914370" rtl="0" eaLnBrk="1" latinLnBrk="0" hangingPunct="1">
      <a:defRPr sz="1800" kern="1200">
        <a:solidFill>
          <a:schemeClr val="tx1"/>
        </a:solidFill>
        <a:latin typeface="+mn-lt"/>
        <a:ea typeface="+mn-ea"/>
        <a:cs typeface="+mn-cs"/>
      </a:defRPr>
    </a:lvl2pPr>
    <a:lvl3pPr marL="914370" algn="l" defTabSz="914370" rtl="0" eaLnBrk="1" latinLnBrk="0" hangingPunct="1">
      <a:defRPr sz="1800" kern="1200">
        <a:solidFill>
          <a:schemeClr val="tx1"/>
        </a:solidFill>
        <a:latin typeface="+mn-lt"/>
        <a:ea typeface="+mn-ea"/>
        <a:cs typeface="+mn-cs"/>
      </a:defRPr>
    </a:lvl3pPr>
    <a:lvl4pPr marL="1371555" algn="l" defTabSz="914370" rtl="0" eaLnBrk="1" latinLnBrk="0" hangingPunct="1">
      <a:defRPr sz="1800" kern="1200">
        <a:solidFill>
          <a:schemeClr val="tx1"/>
        </a:solidFill>
        <a:latin typeface="+mn-lt"/>
        <a:ea typeface="+mn-ea"/>
        <a:cs typeface="+mn-cs"/>
      </a:defRPr>
    </a:lvl4pPr>
    <a:lvl5pPr marL="1828738" algn="l" defTabSz="914370" rtl="0" eaLnBrk="1" latinLnBrk="0" hangingPunct="1">
      <a:defRPr sz="1800" kern="1200">
        <a:solidFill>
          <a:schemeClr val="tx1"/>
        </a:solidFill>
        <a:latin typeface="+mn-lt"/>
        <a:ea typeface="+mn-ea"/>
        <a:cs typeface="+mn-cs"/>
      </a:defRPr>
    </a:lvl5pPr>
    <a:lvl6pPr marL="2285924" algn="l" defTabSz="914370" rtl="0" eaLnBrk="1" latinLnBrk="0" hangingPunct="1">
      <a:defRPr sz="1800" kern="1200">
        <a:solidFill>
          <a:schemeClr val="tx1"/>
        </a:solidFill>
        <a:latin typeface="+mn-lt"/>
        <a:ea typeface="+mn-ea"/>
        <a:cs typeface="+mn-cs"/>
      </a:defRPr>
    </a:lvl6pPr>
    <a:lvl7pPr marL="2743108" algn="l" defTabSz="914370" rtl="0" eaLnBrk="1" latinLnBrk="0" hangingPunct="1">
      <a:defRPr sz="1800" kern="1200">
        <a:solidFill>
          <a:schemeClr val="tx1"/>
        </a:solidFill>
        <a:latin typeface="+mn-lt"/>
        <a:ea typeface="+mn-ea"/>
        <a:cs typeface="+mn-cs"/>
      </a:defRPr>
    </a:lvl7pPr>
    <a:lvl8pPr marL="3200293" algn="l" defTabSz="914370" rtl="0" eaLnBrk="1" latinLnBrk="0" hangingPunct="1">
      <a:defRPr sz="1800" kern="1200">
        <a:solidFill>
          <a:schemeClr val="tx1"/>
        </a:solidFill>
        <a:latin typeface="+mn-lt"/>
        <a:ea typeface="+mn-ea"/>
        <a:cs typeface="+mn-cs"/>
      </a:defRPr>
    </a:lvl8pPr>
    <a:lvl9pPr marL="3657478" algn="l" defTabSz="91437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C00000"/>
    <a:srgbClr val="FFC000"/>
    <a:srgbClr val="9A0000"/>
    <a:srgbClr val="B10000"/>
    <a:srgbClr val="E73A1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616" autoAdjust="0"/>
    <p:restoredTop sz="89447" autoAdjust="0"/>
  </p:normalViewPr>
  <p:slideViewPr>
    <p:cSldViewPr snapToGrid="0" snapToObjects="1">
      <p:cViewPr varScale="1">
        <p:scale>
          <a:sx n="63" d="100"/>
          <a:sy n="63" d="100"/>
        </p:scale>
        <p:origin x="-912"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6A92C0-FDED-9A46-AC7D-39DF6767893A}" type="datetimeFigureOut">
              <a:rPr kumimoji="1" lang="zh-CN" altLang="en-US" smtClean="0"/>
              <a:pPr/>
              <a:t>2018/3/27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90860D-ED1B-BC4A-9E8E-134D4E408F0F}" type="slidenum">
              <a:rPr kumimoji="1" lang="zh-CN" altLang="en-US" smtClean="0"/>
              <a:pPr/>
              <a:t>‹#›</a:t>
            </a:fld>
            <a:endParaRPr kumimoji="1" lang="zh-CN" altLang="en-US"/>
          </a:p>
        </p:txBody>
      </p:sp>
    </p:spTree>
    <p:extLst>
      <p:ext uri="{BB962C8B-B14F-4D97-AF65-F5344CB8AC3E}">
        <p14:creationId xmlns="" xmlns:p14="http://schemas.microsoft.com/office/powerpoint/2010/main" val="959997301"/>
      </p:ext>
    </p:extLst>
  </p:cSld>
  <p:clrMap bg1="lt1" tx1="dk1" bg2="lt2" tx2="dk2" accent1="accent1" accent2="accent2" accent3="accent3" accent4="accent4" accent5="accent5" accent6="accent6" hlink="hlink" folHlink="folHlink"/>
  <p:notesStyle>
    <a:lvl1pPr marL="0" algn="l" defTabSz="914370" rtl="0" eaLnBrk="1" latinLnBrk="0" hangingPunct="1">
      <a:defRPr sz="1200" kern="1200">
        <a:solidFill>
          <a:schemeClr val="tx1"/>
        </a:solidFill>
        <a:latin typeface="+mn-lt"/>
        <a:ea typeface="+mn-ea"/>
        <a:cs typeface="+mn-cs"/>
      </a:defRPr>
    </a:lvl1pPr>
    <a:lvl2pPr marL="457186" algn="l" defTabSz="914370" rtl="0" eaLnBrk="1" latinLnBrk="0" hangingPunct="1">
      <a:defRPr sz="1200" kern="1200">
        <a:solidFill>
          <a:schemeClr val="tx1"/>
        </a:solidFill>
        <a:latin typeface="+mn-lt"/>
        <a:ea typeface="+mn-ea"/>
        <a:cs typeface="+mn-cs"/>
      </a:defRPr>
    </a:lvl2pPr>
    <a:lvl3pPr marL="914370" algn="l" defTabSz="914370" rtl="0" eaLnBrk="1" latinLnBrk="0" hangingPunct="1">
      <a:defRPr sz="1200" kern="1200">
        <a:solidFill>
          <a:schemeClr val="tx1"/>
        </a:solidFill>
        <a:latin typeface="+mn-lt"/>
        <a:ea typeface="+mn-ea"/>
        <a:cs typeface="+mn-cs"/>
      </a:defRPr>
    </a:lvl3pPr>
    <a:lvl4pPr marL="1371555" algn="l" defTabSz="914370" rtl="0" eaLnBrk="1" latinLnBrk="0" hangingPunct="1">
      <a:defRPr sz="1200" kern="1200">
        <a:solidFill>
          <a:schemeClr val="tx1"/>
        </a:solidFill>
        <a:latin typeface="+mn-lt"/>
        <a:ea typeface="+mn-ea"/>
        <a:cs typeface="+mn-cs"/>
      </a:defRPr>
    </a:lvl4pPr>
    <a:lvl5pPr marL="1828738" algn="l" defTabSz="914370" rtl="0" eaLnBrk="1" latinLnBrk="0" hangingPunct="1">
      <a:defRPr sz="1200" kern="1200">
        <a:solidFill>
          <a:schemeClr val="tx1"/>
        </a:solidFill>
        <a:latin typeface="+mn-lt"/>
        <a:ea typeface="+mn-ea"/>
        <a:cs typeface="+mn-cs"/>
      </a:defRPr>
    </a:lvl5pPr>
    <a:lvl6pPr marL="2285924" algn="l" defTabSz="914370" rtl="0" eaLnBrk="1" latinLnBrk="0" hangingPunct="1">
      <a:defRPr sz="1200" kern="1200">
        <a:solidFill>
          <a:schemeClr val="tx1"/>
        </a:solidFill>
        <a:latin typeface="+mn-lt"/>
        <a:ea typeface="+mn-ea"/>
        <a:cs typeface="+mn-cs"/>
      </a:defRPr>
    </a:lvl6pPr>
    <a:lvl7pPr marL="2743108" algn="l" defTabSz="914370" rtl="0" eaLnBrk="1" latinLnBrk="0" hangingPunct="1">
      <a:defRPr sz="1200" kern="1200">
        <a:solidFill>
          <a:schemeClr val="tx1"/>
        </a:solidFill>
        <a:latin typeface="+mn-lt"/>
        <a:ea typeface="+mn-ea"/>
        <a:cs typeface="+mn-cs"/>
      </a:defRPr>
    </a:lvl7pPr>
    <a:lvl8pPr marL="3200293" algn="l" defTabSz="914370" rtl="0" eaLnBrk="1" latinLnBrk="0" hangingPunct="1">
      <a:defRPr sz="1200" kern="1200">
        <a:solidFill>
          <a:schemeClr val="tx1"/>
        </a:solidFill>
        <a:latin typeface="+mn-lt"/>
        <a:ea typeface="+mn-ea"/>
        <a:cs typeface="+mn-cs"/>
      </a:defRPr>
    </a:lvl8pPr>
    <a:lvl9pPr marL="3657478" algn="l" defTabSz="9143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3</a:t>
            </a:fld>
            <a:endParaRPr kumimoji="1" lang="zh-CN" altLang="en-US"/>
          </a:p>
        </p:txBody>
      </p:sp>
    </p:spTree>
    <p:extLst>
      <p:ext uri="{BB962C8B-B14F-4D97-AF65-F5344CB8AC3E}">
        <p14:creationId xmlns="" xmlns:p14="http://schemas.microsoft.com/office/powerpoint/2010/main" val="3952942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14</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370" rtl="0" eaLnBrk="1" fontAlgn="auto" latinLnBrk="0" hangingPunct="1">
              <a:lnSpc>
                <a:spcPct val="100000"/>
              </a:lnSpc>
              <a:spcBef>
                <a:spcPts val="0"/>
              </a:spcBef>
              <a:spcAft>
                <a:spcPts val="0"/>
              </a:spcAft>
              <a:buClrTx/>
              <a:buSzTx/>
              <a:buFontTx/>
              <a:buNone/>
              <a:tabLst/>
              <a:defRPr/>
            </a:pPr>
            <a:endParaRPr lang="zh-CN" altLang="en-US" dirty="0" smtClean="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18</a:t>
            </a:fld>
            <a:endParaRPr kumimoji="1" lang="zh-CN" altLang="en-US"/>
          </a:p>
        </p:txBody>
      </p:sp>
    </p:spTree>
    <p:extLst>
      <p:ext uri="{BB962C8B-B14F-4D97-AF65-F5344CB8AC3E}">
        <p14:creationId xmlns="" xmlns:p14="http://schemas.microsoft.com/office/powerpoint/2010/main" val="1867506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370" rtl="0" eaLnBrk="1" fontAlgn="auto" latinLnBrk="0" hangingPunct="1">
              <a:lnSpc>
                <a:spcPct val="100000"/>
              </a:lnSpc>
              <a:spcBef>
                <a:spcPts val="0"/>
              </a:spcBef>
              <a:spcAft>
                <a:spcPts val="0"/>
              </a:spcAft>
              <a:buClrTx/>
              <a:buSzTx/>
              <a:buFontTx/>
              <a:buNone/>
              <a:tabLst/>
              <a:defRPr/>
            </a:pPr>
            <a:endParaRPr lang="zh-CN" altLang="en-US" dirty="0" smtClean="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20</a:t>
            </a:fld>
            <a:endParaRPr kumimoji="1" lang="zh-CN" altLang="en-US"/>
          </a:p>
        </p:txBody>
      </p:sp>
    </p:spTree>
    <p:extLst>
      <p:ext uri="{BB962C8B-B14F-4D97-AF65-F5344CB8AC3E}">
        <p14:creationId xmlns="" xmlns:p14="http://schemas.microsoft.com/office/powerpoint/2010/main" val="1576096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370" rtl="0" eaLnBrk="1" fontAlgn="auto" latinLnBrk="0" hangingPunct="1">
              <a:lnSpc>
                <a:spcPct val="100000"/>
              </a:lnSpc>
              <a:spcBef>
                <a:spcPts val="0"/>
              </a:spcBef>
              <a:spcAft>
                <a:spcPts val="0"/>
              </a:spcAft>
              <a:buClrTx/>
              <a:buSzTx/>
              <a:buFontTx/>
              <a:buNone/>
              <a:tabLst/>
              <a:defRPr/>
            </a:pPr>
            <a:endParaRPr lang="zh-CN" altLang="en-US" dirty="0" smtClean="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22</a:t>
            </a:fld>
            <a:endParaRPr kumimoji="1" lang="zh-CN" altLang="en-US"/>
          </a:p>
        </p:txBody>
      </p:sp>
    </p:spTree>
    <p:extLst>
      <p:ext uri="{BB962C8B-B14F-4D97-AF65-F5344CB8AC3E}">
        <p14:creationId xmlns="" xmlns:p14="http://schemas.microsoft.com/office/powerpoint/2010/main" val="4004295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370" rtl="0" eaLnBrk="1" fontAlgn="auto" latinLnBrk="0" hangingPunct="1">
              <a:lnSpc>
                <a:spcPct val="100000"/>
              </a:lnSpc>
              <a:spcBef>
                <a:spcPts val="0"/>
              </a:spcBef>
              <a:spcAft>
                <a:spcPts val="0"/>
              </a:spcAft>
              <a:buClrTx/>
              <a:buSzTx/>
              <a:buFontTx/>
              <a:buNone/>
              <a:tabLst/>
              <a:defRPr/>
            </a:pPr>
            <a:endParaRPr lang="zh-CN" altLang="en-US" dirty="0" smtClean="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26</a:t>
            </a:fld>
            <a:endParaRPr kumimoji="1" lang="zh-CN" altLang="en-US"/>
          </a:p>
        </p:txBody>
      </p:sp>
    </p:spTree>
    <p:extLst>
      <p:ext uri="{BB962C8B-B14F-4D97-AF65-F5344CB8AC3E}">
        <p14:creationId xmlns="" xmlns:p14="http://schemas.microsoft.com/office/powerpoint/2010/main" val="576267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27</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29</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30</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31</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33</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4</a:t>
            </a:fld>
            <a:endParaRPr kumimoji="1" lang="zh-CN" altLang="en-US"/>
          </a:p>
        </p:txBody>
      </p:sp>
    </p:spTree>
    <p:extLst>
      <p:ext uri="{BB962C8B-B14F-4D97-AF65-F5344CB8AC3E}">
        <p14:creationId xmlns="" xmlns:p14="http://schemas.microsoft.com/office/powerpoint/2010/main" val="3952942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34</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5</a:t>
            </a:fld>
            <a:endParaRPr kumimoji="1" lang="zh-CN" altLang="en-US"/>
          </a:p>
        </p:txBody>
      </p:sp>
    </p:spTree>
    <p:extLst>
      <p:ext uri="{BB962C8B-B14F-4D97-AF65-F5344CB8AC3E}">
        <p14:creationId xmlns="" xmlns:p14="http://schemas.microsoft.com/office/powerpoint/2010/main" val="1426852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6</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7</a:t>
            </a:fld>
            <a:endParaRPr kumimoji="1" lang="zh-CN" altLang="en-US"/>
          </a:p>
        </p:txBody>
      </p:sp>
    </p:spTree>
    <p:extLst>
      <p:ext uri="{BB962C8B-B14F-4D97-AF65-F5344CB8AC3E}">
        <p14:creationId xmlns="" xmlns:p14="http://schemas.microsoft.com/office/powerpoint/2010/main" val="917409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8</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9</a:t>
            </a:fld>
            <a:endParaRPr kumimoji="1" lang="zh-CN" altLang="en-US"/>
          </a:p>
        </p:txBody>
      </p:sp>
    </p:spTree>
    <p:extLst>
      <p:ext uri="{BB962C8B-B14F-4D97-AF65-F5344CB8AC3E}">
        <p14:creationId xmlns="" xmlns:p14="http://schemas.microsoft.com/office/powerpoint/2010/main" val="3911662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10</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90860D-ED1B-BC4A-9E8E-134D4E408F0F}" type="slidenum">
              <a:rPr kumimoji="1" lang="zh-CN" altLang="en-US" smtClean="0"/>
              <a:pPr/>
              <a:t>12</a:t>
            </a:fld>
            <a:endParaRPr kumimoji="1" lang="zh-CN" altLang="en-US"/>
          </a:p>
        </p:txBody>
      </p:sp>
    </p:spTree>
    <p:extLst>
      <p:ext uri="{BB962C8B-B14F-4D97-AF65-F5344CB8AC3E}">
        <p14:creationId xmlns="" xmlns:p14="http://schemas.microsoft.com/office/powerpoint/2010/main" val="3152311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88137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0093427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副标题页">
    <p:spTree>
      <p:nvGrpSpPr>
        <p:cNvPr id="1" name=""/>
        <p:cNvGrpSpPr/>
        <p:nvPr/>
      </p:nvGrpSpPr>
      <p:grpSpPr>
        <a:xfrm>
          <a:off x="0" y="0"/>
          <a:ext cx="0" cy="0"/>
          <a:chOff x="0" y="0"/>
          <a:chExt cx="0" cy="0"/>
        </a:xfrm>
      </p:grpSpPr>
      <p:sp>
        <p:nvSpPr>
          <p:cNvPr id="3" name="矩形 2"/>
          <p:cNvSpPr/>
          <p:nvPr userDrawn="1"/>
        </p:nvSpPr>
        <p:spPr>
          <a:xfrm>
            <a:off x="0" y="1"/>
            <a:ext cx="12193588" cy="6854653"/>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a:off x="0" y="1"/>
            <a:ext cx="12193588" cy="6854653"/>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占位符 3"/>
          <p:cNvSpPr>
            <a:spLocks noGrp="1"/>
          </p:cNvSpPr>
          <p:nvPr>
            <p:ph type="body" sz="quarter" idx="13" hasCustomPrompt="1"/>
          </p:nvPr>
        </p:nvSpPr>
        <p:spPr>
          <a:xfrm>
            <a:off x="4016852" y="2438646"/>
            <a:ext cx="1466329" cy="1306469"/>
          </a:xfrm>
          <a:prstGeom prst="rect">
            <a:avLst/>
          </a:prstGeom>
          <a:ln>
            <a:noFill/>
          </a:ln>
        </p:spPr>
        <p:txBody>
          <a:bodyPr anchor="ctr"/>
          <a:lstStyle>
            <a:lvl1pPr marL="0" indent="0" algn="l">
              <a:lnSpc>
                <a:spcPct val="100000"/>
              </a:lnSpc>
              <a:buNone/>
              <a:defRPr sz="8800" b="0">
                <a:solidFill>
                  <a:schemeClr val="accent1"/>
                </a:solidFill>
              </a:defRPr>
            </a:lvl1pPr>
          </a:lstStyle>
          <a:p>
            <a:pPr lvl="0"/>
            <a:r>
              <a:rPr kumimoji="1" lang="en-US" altLang="zh-CN"/>
              <a:t>00</a:t>
            </a:r>
            <a:endParaRPr kumimoji="1" lang="zh-CN" altLang="en-US" dirty="0"/>
          </a:p>
        </p:txBody>
      </p:sp>
      <p:sp>
        <p:nvSpPr>
          <p:cNvPr id="6" name="文本占位符 3"/>
          <p:cNvSpPr>
            <a:spLocks noGrp="1"/>
          </p:cNvSpPr>
          <p:nvPr>
            <p:ph type="body" sz="quarter" idx="14"/>
          </p:nvPr>
        </p:nvSpPr>
        <p:spPr>
          <a:xfrm>
            <a:off x="5483181" y="2438645"/>
            <a:ext cx="3272395" cy="653236"/>
          </a:xfrm>
          <a:prstGeom prst="rect">
            <a:avLst/>
          </a:prstGeom>
          <a:ln>
            <a:noFill/>
          </a:ln>
        </p:spPr>
        <p:txBody>
          <a:bodyPr anchor="ctr"/>
          <a:lstStyle>
            <a:lvl1pPr marL="0" indent="0" algn="l">
              <a:lnSpc>
                <a:spcPct val="100000"/>
              </a:lnSpc>
              <a:buNone/>
              <a:defRPr sz="2800" b="0">
                <a:solidFill>
                  <a:schemeClr val="bg1"/>
                </a:solidFill>
              </a:defRPr>
            </a:lvl1pPr>
          </a:lstStyle>
          <a:p>
            <a:pPr lvl="0"/>
            <a:endParaRPr kumimoji="1" lang="zh-CN" altLang="en-US" dirty="0"/>
          </a:p>
        </p:txBody>
      </p:sp>
      <p:sp>
        <p:nvSpPr>
          <p:cNvPr id="7" name="文本占位符 3"/>
          <p:cNvSpPr>
            <a:spLocks noGrp="1"/>
          </p:cNvSpPr>
          <p:nvPr>
            <p:ph type="body" sz="quarter" idx="15"/>
          </p:nvPr>
        </p:nvSpPr>
        <p:spPr>
          <a:xfrm>
            <a:off x="5483180" y="3091877"/>
            <a:ext cx="3272395" cy="653236"/>
          </a:xfrm>
          <a:prstGeom prst="rect">
            <a:avLst/>
          </a:prstGeom>
          <a:ln>
            <a:noFill/>
          </a:ln>
        </p:spPr>
        <p:txBody>
          <a:bodyPr anchor="t"/>
          <a:lstStyle>
            <a:lvl1pPr marL="0" indent="0" algn="l">
              <a:lnSpc>
                <a:spcPct val="130000"/>
              </a:lnSpc>
              <a:buNone/>
              <a:defRPr sz="1200" b="0">
                <a:solidFill>
                  <a:schemeClr val="bg1">
                    <a:lumMod val="75000"/>
                  </a:schemeClr>
                </a:solidFill>
              </a:defRPr>
            </a:lvl1pPr>
          </a:lstStyle>
          <a:p>
            <a:pPr lvl="0"/>
            <a:endParaRPr kumimoji="1" lang="zh-CN" altLang="en-US" dirty="0"/>
          </a:p>
        </p:txBody>
      </p:sp>
    </p:spTree>
    <p:extLst>
      <p:ext uri="{BB962C8B-B14F-4D97-AF65-F5344CB8AC3E}">
        <p14:creationId xmlns="" xmlns:p14="http://schemas.microsoft.com/office/powerpoint/2010/main" val="1751062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765754356"/>
      </p:ext>
    </p:extLst>
  </p:cSld>
  <p:clrMap bg1="lt1" tx1="dk1" bg2="lt2" tx2="dk2" accent1="accent1" accent2="accent2" accent3="accent3" accent4="accent4" accent5="accent5" accent6="accent6" hlink="hlink" folHlink="folHlink"/>
  <p:sldLayoutIdLst>
    <p:sldLayoutId id="2147483670" r:id="rId1"/>
    <p:sldLayoutId id="2147483672" r:id="rId2"/>
    <p:sldLayoutId id="214748367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jpeg"/><Relationship Id="rId7"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graphicFrame>
        <p:nvGraphicFramePr>
          <p:cNvPr id="2" name="表格 1"/>
          <p:cNvGraphicFramePr>
            <a:graphicFrameLocks noGrp="1"/>
          </p:cNvGraphicFramePr>
          <p:nvPr>
            <p:extLst>
              <p:ext uri="{D42A27DB-BD31-4B8C-83A1-F6EECF244321}">
                <p14:modId xmlns="" xmlns:p14="http://schemas.microsoft.com/office/powerpoint/2010/main" val="2657785903"/>
              </p:ext>
            </p:extLst>
          </p:nvPr>
        </p:nvGraphicFramePr>
        <p:xfrm>
          <a:off x="1147576" y="1270855"/>
          <a:ext cx="10029372" cy="5437632"/>
        </p:xfrm>
        <a:graphic>
          <a:graphicData uri="http://schemas.openxmlformats.org/drawingml/2006/table">
            <a:tbl>
              <a:tblPr firstRow="1" bandRow="1">
                <a:tableStyleId>{16D9F66E-5EB9-4882-86FB-DCBF35E3C3E4}</a:tableStyleId>
              </a:tblPr>
              <a:tblGrid>
                <a:gridCol w="5014686"/>
                <a:gridCol w="5014686"/>
              </a:tblGrid>
              <a:tr h="1322401">
                <a:tc>
                  <a:txBody>
                    <a:bodyPr/>
                    <a:lstStyle/>
                    <a:p>
                      <a:pPr algn="ctr">
                        <a:lnSpc>
                          <a:spcPct val="130000"/>
                        </a:lnSpc>
                      </a:pPr>
                      <a:r>
                        <a:rPr lang="zh-CN" altLang="en-US" sz="3200" b="1" dirty="0" smtClean="0">
                          <a:solidFill>
                            <a:schemeClr val="tx1">
                              <a:lumMod val="75000"/>
                              <a:lumOff val="25000"/>
                            </a:schemeClr>
                          </a:solidFill>
                          <a:latin typeface="+mn-ea"/>
                          <a:ea typeface="+mn-ea"/>
                        </a:rPr>
                        <a:t>中华人民共和国成立</a:t>
                      </a:r>
                      <a:endParaRPr lang="en-US" altLang="zh-CN" sz="3200" b="1" dirty="0" smtClean="0">
                        <a:solidFill>
                          <a:schemeClr val="tx1">
                            <a:lumMod val="75000"/>
                            <a:lumOff val="25000"/>
                          </a:schemeClr>
                        </a:solidFill>
                        <a:latin typeface="+mn-ea"/>
                        <a:ea typeface="+mn-ea"/>
                      </a:endParaRPr>
                    </a:p>
                    <a:p>
                      <a:pPr algn="ctr">
                        <a:lnSpc>
                          <a:spcPct val="130000"/>
                        </a:lnSpc>
                      </a:pPr>
                      <a:r>
                        <a:rPr lang="en-US" altLang="zh-CN" sz="3200" b="1" dirty="0" smtClean="0">
                          <a:solidFill>
                            <a:schemeClr val="tx1">
                              <a:lumMod val="75000"/>
                              <a:lumOff val="25000"/>
                            </a:schemeClr>
                          </a:solidFill>
                          <a:latin typeface="+mn-ea"/>
                          <a:ea typeface="+mn-ea"/>
                        </a:rPr>
                        <a:t>(1949)</a:t>
                      </a:r>
                      <a:endParaRPr lang="zh-CN" altLang="en-US" sz="3200" b="1" dirty="0">
                        <a:solidFill>
                          <a:schemeClr val="tx1">
                            <a:lumMod val="75000"/>
                            <a:lumOff val="25000"/>
                          </a:schemeClr>
                        </a:solidFill>
                        <a:latin typeface="+mn-ea"/>
                        <a:ea typeface="+mn-ea"/>
                      </a:endParaRPr>
                    </a:p>
                  </a:txBody>
                  <a:tcPr/>
                </a:tc>
                <a:tc>
                  <a:txBody>
                    <a:bodyPr/>
                    <a:lstStyle/>
                    <a:p>
                      <a:endParaRPr lang="zh-CN" altLang="en-US" dirty="0"/>
                    </a:p>
                  </a:txBody>
                  <a:tcPr/>
                </a:tc>
              </a:tr>
              <a:tr h="1322401">
                <a:tc>
                  <a:txBody>
                    <a:bodyPr/>
                    <a:lstStyle/>
                    <a:p>
                      <a:pPr algn="ctr">
                        <a:lnSpc>
                          <a:spcPct val="130000"/>
                        </a:lnSpc>
                      </a:pPr>
                      <a:r>
                        <a:rPr lang="zh-CN" altLang="en-US" sz="3200" b="1" dirty="0" smtClean="0">
                          <a:solidFill>
                            <a:schemeClr val="tx1">
                              <a:lumMod val="75000"/>
                              <a:lumOff val="25000"/>
                            </a:schemeClr>
                          </a:solidFill>
                          <a:latin typeface="+mn-ea"/>
                          <a:ea typeface="+mn-ea"/>
                        </a:rPr>
                        <a:t>统一大陆，民族团结</a:t>
                      </a:r>
                      <a:endParaRPr lang="en-US" altLang="zh-CN" sz="3200" b="1" dirty="0" smtClean="0">
                        <a:solidFill>
                          <a:schemeClr val="tx1">
                            <a:lumMod val="75000"/>
                            <a:lumOff val="25000"/>
                          </a:schemeClr>
                        </a:solidFill>
                        <a:latin typeface="+mn-ea"/>
                        <a:ea typeface="+mn-ea"/>
                      </a:endParaRPr>
                    </a:p>
                    <a:p>
                      <a:pPr algn="ctr">
                        <a:lnSpc>
                          <a:spcPct val="130000"/>
                        </a:lnSpc>
                      </a:pPr>
                      <a:r>
                        <a:rPr lang="en-US" altLang="zh-CN" sz="3200" b="1" dirty="0" smtClean="0">
                          <a:solidFill>
                            <a:schemeClr val="tx1">
                              <a:lumMod val="75000"/>
                              <a:lumOff val="25000"/>
                            </a:schemeClr>
                          </a:solidFill>
                          <a:latin typeface="+mn-ea"/>
                          <a:ea typeface="+mn-ea"/>
                        </a:rPr>
                        <a:t>(1951)</a:t>
                      </a:r>
                      <a:endParaRPr lang="zh-CN" altLang="en-US" sz="3200" b="1" dirty="0">
                        <a:solidFill>
                          <a:schemeClr val="tx1">
                            <a:lumMod val="75000"/>
                            <a:lumOff val="25000"/>
                          </a:schemeClr>
                        </a:solidFill>
                        <a:latin typeface="+mn-ea"/>
                        <a:ea typeface="+mn-ea"/>
                      </a:endParaRPr>
                    </a:p>
                  </a:txBody>
                  <a:tcPr/>
                </a:tc>
                <a:tc>
                  <a:txBody>
                    <a:bodyPr/>
                    <a:lstStyle/>
                    <a:p>
                      <a:endParaRPr lang="zh-CN" altLang="en-US" dirty="0"/>
                    </a:p>
                  </a:txBody>
                  <a:tcPr/>
                </a:tc>
              </a:tr>
              <a:tr h="1322401">
                <a:tc>
                  <a:txBody>
                    <a:bodyPr/>
                    <a:lstStyle/>
                    <a:p>
                      <a:pPr algn="ctr">
                        <a:lnSpc>
                          <a:spcPct val="130000"/>
                        </a:lnSpc>
                      </a:pPr>
                      <a:r>
                        <a:rPr lang="zh-CN" altLang="en-US" sz="3200" b="1" dirty="0" smtClean="0">
                          <a:solidFill>
                            <a:schemeClr val="tx1">
                              <a:lumMod val="75000"/>
                              <a:lumOff val="25000"/>
                            </a:schemeClr>
                          </a:solidFill>
                          <a:latin typeface="+mn-ea"/>
                          <a:ea typeface="+mn-ea"/>
                        </a:rPr>
                        <a:t>保家卫国</a:t>
                      </a:r>
                      <a:endParaRPr lang="en-US" altLang="zh-CN" sz="3200" b="1" dirty="0" smtClean="0">
                        <a:solidFill>
                          <a:schemeClr val="tx1">
                            <a:lumMod val="75000"/>
                            <a:lumOff val="25000"/>
                          </a:schemeClr>
                        </a:solidFill>
                        <a:latin typeface="+mn-ea"/>
                        <a:ea typeface="+mn-ea"/>
                      </a:endParaRPr>
                    </a:p>
                    <a:p>
                      <a:pPr algn="ctr">
                        <a:lnSpc>
                          <a:spcPct val="130000"/>
                        </a:lnSpc>
                      </a:pPr>
                      <a:r>
                        <a:rPr lang="en-US" altLang="zh-CN" sz="3200" b="1" dirty="0" smtClean="0">
                          <a:solidFill>
                            <a:schemeClr val="tx1">
                              <a:lumMod val="75000"/>
                              <a:lumOff val="25000"/>
                            </a:schemeClr>
                          </a:solidFill>
                          <a:latin typeface="+mn-ea"/>
                          <a:ea typeface="+mn-ea"/>
                        </a:rPr>
                        <a:t>(1950.10-1953.7)</a:t>
                      </a:r>
                      <a:endParaRPr lang="zh-CN" altLang="en-US" sz="3200" b="1" dirty="0">
                        <a:solidFill>
                          <a:schemeClr val="tx1">
                            <a:lumMod val="75000"/>
                            <a:lumOff val="25000"/>
                          </a:schemeClr>
                        </a:solidFill>
                        <a:latin typeface="+mn-ea"/>
                        <a:ea typeface="+mn-ea"/>
                      </a:endParaRPr>
                    </a:p>
                  </a:txBody>
                  <a:tcPr/>
                </a:tc>
                <a:tc>
                  <a:txBody>
                    <a:bodyPr/>
                    <a:lstStyle/>
                    <a:p>
                      <a:endParaRPr lang="zh-CN" altLang="en-US" dirty="0"/>
                    </a:p>
                  </a:txBody>
                  <a:tcPr/>
                </a:tc>
              </a:tr>
              <a:tr h="1322401">
                <a:tc>
                  <a:txBody>
                    <a:bodyPr/>
                    <a:lstStyle/>
                    <a:p>
                      <a:pPr algn="ctr">
                        <a:lnSpc>
                          <a:spcPct val="130000"/>
                        </a:lnSpc>
                      </a:pPr>
                      <a:r>
                        <a:rPr lang="zh-CN" altLang="en-US" sz="3200" b="1" dirty="0" smtClean="0">
                          <a:solidFill>
                            <a:schemeClr val="tx1">
                              <a:lumMod val="75000"/>
                              <a:lumOff val="25000"/>
                            </a:schemeClr>
                          </a:solidFill>
                          <a:latin typeface="+mn-ea"/>
                          <a:ea typeface="+mn-ea"/>
                        </a:rPr>
                        <a:t>满足人民需要</a:t>
                      </a:r>
                      <a:endParaRPr lang="en-US" altLang="zh-CN" sz="3200" b="1" dirty="0" smtClean="0">
                        <a:solidFill>
                          <a:schemeClr val="tx1">
                            <a:lumMod val="75000"/>
                            <a:lumOff val="25000"/>
                          </a:schemeClr>
                        </a:solidFill>
                        <a:latin typeface="+mn-ea"/>
                        <a:ea typeface="+mn-ea"/>
                      </a:endParaRPr>
                    </a:p>
                    <a:p>
                      <a:pPr algn="ctr">
                        <a:lnSpc>
                          <a:spcPct val="130000"/>
                        </a:lnSpc>
                      </a:pPr>
                      <a:r>
                        <a:rPr lang="en-US" altLang="zh-CN" sz="3200" b="1" dirty="0" smtClean="0">
                          <a:solidFill>
                            <a:schemeClr val="tx1">
                              <a:lumMod val="75000"/>
                              <a:lumOff val="25000"/>
                            </a:schemeClr>
                          </a:solidFill>
                          <a:latin typeface="+mn-ea"/>
                          <a:ea typeface="+mn-ea"/>
                        </a:rPr>
                        <a:t>(1950-1952)</a:t>
                      </a:r>
                      <a:endParaRPr lang="zh-CN" altLang="en-US" sz="3200" b="1" dirty="0">
                        <a:solidFill>
                          <a:schemeClr val="tx1">
                            <a:lumMod val="75000"/>
                            <a:lumOff val="25000"/>
                          </a:schemeClr>
                        </a:solidFill>
                        <a:latin typeface="+mn-ea"/>
                        <a:ea typeface="+mn-ea"/>
                      </a:endParaRPr>
                    </a:p>
                  </a:txBody>
                  <a:tcPr/>
                </a:tc>
                <a:tc>
                  <a:txBody>
                    <a:bodyPr/>
                    <a:lstStyle/>
                    <a:p>
                      <a:endParaRPr lang="zh-CN" altLang="en-US" dirty="0"/>
                    </a:p>
                  </a:txBody>
                  <a:tcPr/>
                </a:tc>
              </a:tr>
            </a:tbl>
          </a:graphicData>
        </a:graphic>
      </p:graphicFrame>
      <p:sp>
        <p:nvSpPr>
          <p:cNvPr id="5" name="Rectangle 61"/>
          <p:cNvSpPr>
            <a:spLocks noChangeArrowheads="1"/>
          </p:cNvSpPr>
          <p:nvPr/>
        </p:nvSpPr>
        <p:spPr bwMode="auto">
          <a:xfrm>
            <a:off x="5851140" y="1220120"/>
            <a:ext cx="5506584" cy="136556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3600" b="1" dirty="0">
                <a:solidFill>
                  <a:srgbClr val="C00000"/>
                </a:solidFill>
                <a:latin typeface="+mn-ea"/>
                <a:ea typeface="+mn-ea"/>
              </a:rPr>
              <a:t>召开新</a:t>
            </a:r>
            <a:r>
              <a:rPr lang="zh-CN" altLang="en-US" sz="3600" b="1" dirty="0" smtClean="0">
                <a:solidFill>
                  <a:srgbClr val="C00000"/>
                </a:solidFill>
                <a:latin typeface="+mn-ea"/>
                <a:ea typeface="+mn-ea"/>
              </a:rPr>
              <a:t>政协</a:t>
            </a:r>
            <a:endParaRPr lang="en-US" altLang="zh-CN" sz="3600" b="1" dirty="0" smtClean="0">
              <a:solidFill>
                <a:srgbClr val="C00000"/>
              </a:solidFill>
              <a:latin typeface="+mn-ea"/>
              <a:ea typeface="+mn-ea"/>
            </a:endParaRPr>
          </a:p>
          <a:p>
            <a:pPr algn="ctr" eaLnBrk="1" hangingPunct="1">
              <a:lnSpc>
                <a:spcPct val="120000"/>
              </a:lnSpc>
            </a:pPr>
            <a:r>
              <a:rPr lang="zh-CN" altLang="en-US" sz="3600" b="1" dirty="0" smtClean="0">
                <a:solidFill>
                  <a:srgbClr val="C00000"/>
                </a:solidFill>
                <a:latin typeface="+mn-ea"/>
                <a:ea typeface="+mn-ea"/>
              </a:rPr>
              <a:t>开国大典</a:t>
            </a:r>
            <a:endParaRPr lang="zh-CN" altLang="en-US" sz="3600" b="1" dirty="0">
              <a:solidFill>
                <a:srgbClr val="C00000"/>
              </a:solidFill>
              <a:latin typeface="+mn-ea"/>
              <a:ea typeface="+mn-ea"/>
            </a:endParaRPr>
          </a:p>
        </p:txBody>
      </p:sp>
      <p:sp>
        <p:nvSpPr>
          <p:cNvPr id="6" name="Rectangle 62"/>
          <p:cNvSpPr>
            <a:spLocks noChangeArrowheads="1"/>
          </p:cNvSpPr>
          <p:nvPr/>
        </p:nvSpPr>
        <p:spPr bwMode="auto">
          <a:xfrm>
            <a:off x="7181246" y="2953433"/>
            <a:ext cx="3455988"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a:solidFill>
                  <a:srgbClr val="C00000"/>
                </a:solidFill>
                <a:latin typeface="+mn-ea"/>
                <a:ea typeface="+mn-ea"/>
              </a:rPr>
              <a:t>西藏和平解放</a:t>
            </a:r>
          </a:p>
        </p:txBody>
      </p:sp>
      <p:sp>
        <p:nvSpPr>
          <p:cNvPr id="7" name="Rectangle 63"/>
          <p:cNvSpPr>
            <a:spLocks noChangeArrowheads="1"/>
          </p:cNvSpPr>
          <p:nvPr/>
        </p:nvSpPr>
        <p:spPr bwMode="auto">
          <a:xfrm>
            <a:off x="6961000" y="4346977"/>
            <a:ext cx="3455988"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solidFill>
                  <a:srgbClr val="C00000"/>
                </a:solidFill>
                <a:latin typeface="+mn-ea"/>
                <a:ea typeface="+mn-ea"/>
              </a:rPr>
              <a:t>抗美援朝</a:t>
            </a:r>
          </a:p>
        </p:txBody>
      </p:sp>
      <p:sp>
        <p:nvSpPr>
          <p:cNvPr id="8" name="Rectangle 64"/>
          <p:cNvSpPr>
            <a:spLocks noChangeArrowheads="1"/>
          </p:cNvSpPr>
          <p:nvPr/>
        </p:nvSpPr>
        <p:spPr bwMode="auto">
          <a:xfrm>
            <a:off x="6993658" y="5649973"/>
            <a:ext cx="3455987"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solidFill>
                  <a:srgbClr val="C00000"/>
                </a:solidFill>
                <a:latin typeface="+mn-ea"/>
                <a:ea typeface="+mn-ea"/>
              </a:rPr>
              <a:t>土地改革</a:t>
            </a:r>
          </a:p>
        </p:txBody>
      </p:sp>
      <p:sp>
        <p:nvSpPr>
          <p:cNvPr id="9" name="矩形 8"/>
          <p:cNvSpPr/>
          <p:nvPr/>
        </p:nvSpPr>
        <p:spPr>
          <a:xfrm>
            <a:off x="1743337" y="218719"/>
            <a:ext cx="8706309" cy="8867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11" name="TextBox 6"/>
          <p:cNvSpPr txBox="1"/>
          <p:nvPr/>
        </p:nvSpPr>
        <p:spPr>
          <a:xfrm>
            <a:off x="1282037" y="179232"/>
            <a:ext cx="9760449" cy="886781"/>
          </a:xfrm>
          <a:prstGeom prst="rect">
            <a:avLst/>
          </a:prstGeom>
          <a:noFill/>
        </p:spPr>
        <p:txBody>
          <a:bodyPr wrap="square" rtlCol="0">
            <a:spAutoFit/>
          </a:bodyPr>
          <a:lstStyle/>
          <a:p>
            <a:pPr algn="ctr">
              <a:lnSpc>
                <a:spcPct val="130000"/>
              </a:lnSpc>
              <a:spcBef>
                <a:spcPts val="600"/>
              </a:spcBef>
            </a:pPr>
            <a:r>
              <a:rPr lang="zh-CN" altLang="en-US" sz="4400" b="1" kern="0" dirty="0" smtClean="0">
                <a:solidFill>
                  <a:schemeClr val="bg1">
                    <a:lumMod val="95000"/>
                  </a:schemeClr>
                </a:solidFill>
                <a:latin typeface="微软雅黑" panose="020B0503020204020204" pitchFamily="34" charset="-122"/>
                <a:ea typeface="微软雅黑" panose="020B0503020204020204" pitchFamily="34" charset="-122"/>
                <a:cs typeface="+mn-ea"/>
                <a:sym typeface="+mn-lt"/>
              </a:rPr>
              <a:t>思考：进京赶考的任务完成了吗？</a:t>
            </a:r>
            <a:endParaRPr lang="zh-CN" altLang="en-US" sz="4400" b="1" kern="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 xmlns:p14="http://schemas.microsoft.com/office/powerpoint/2010/main" val="118318035"/>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ssolve">
                                      <p:cBhvr>
                                        <p:cTn id="32" dur="500"/>
                                        <p:tgtEl>
                                          <p:spTgt spid="9"/>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ssolv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2092881"/>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背景</a:t>
            </a:r>
            <a:endParaRPr lang="en-US" altLang="zh-CN" sz="3200" b="1" dirty="0" smtClean="0">
              <a:solidFill>
                <a:srgbClr val="FFC000"/>
              </a:solidFill>
            </a:endParaRPr>
          </a:p>
          <a:p>
            <a:pPr>
              <a:lnSpc>
                <a:spcPct val="130000"/>
              </a:lnSpc>
            </a:pPr>
            <a:r>
              <a:rPr lang="en-US" altLang="zh-CN" sz="3200" b="1" dirty="0" smtClean="0">
                <a:solidFill>
                  <a:srgbClr val="FFC000"/>
                </a:solidFill>
              </a:rPr>
              <a:t>   </a:t>
            </a:r>
            <a:r>
              <a:rPr lang="zh-CN" altLang="en-US" sz="3200" b="1" dirty="0" smtClean="0">
                <a:solidFill>
                  <a:srgbClr val="FFC000"/>
                </a:solidFill>
              </a:rPr>
              <a:t>（</a:t>
            </a:r>
            <a:r>
              <a:rPr lang="en-US" altLang="zh-CN" sz="3200" b="1" dirty="0" smtClean="0">
                <a:solidFill>
                  <a:srgbClr val="FFC000"/>
                </a:solidFill>
              </a:rPr>
              <a:t>1</a:t>
            </a:r>
            <a:r>
              <a:rPr lang="zh-CN" altLang="en-US" sz="3200" b="1" dirty="0" smtClean="0">
                <a:solidFill>
                  <a:srgbClr val="FFC000"/>
                </a:solidFill>
              </a:rPr>
              <a:t>）国内：</a:t>
            </a:r>
            <a:endParaRPr lang="zh-CN" altLang="en-US" sz="3200" b="1" dirty="0">
              <a:solidFill>
                <a:srgbClr val="FFC000"/>
              </a:solidFill>
            </a:endParaRPr>
          </a:p>
        </p:txBody>
      </p:sp>
      <p:sp>
        <p:nvSpPr>
          <p:cNvPr id="4" name="TextBox 3"/>
          <p:cNvSpPr txBox="1"/>
          <p:nvPr/>
        </p:nvSpPr>
        <p:spPr>
          <a:xfrm>
            <a:off x="2928241" y="1643723"/>
            <a:ext cx="8207830" cy="584775"/>
          </a:xfrm>
          <a:prstGeom prst="rect">
            <a:avLst/>
          </a:prstGeom>
          <a:noFill/>
        </p:spPr>
        <p:txBody>
          <a:bodyPr wrap="square" rtlCol="0">
            <a:spAutoFit/>
          </a:bodyPr>
          <a:lstStyle/>
          <a:p>
            <a:r>
              <a:rPr lang="zh-CN" altLang="en-US" sz="3200" b="1" dirty="0" smtClean="0">
                <a:solidFill>
                  <a:schemeClr val="bg1">
                    <a:lumMod val="95000"/>
                  </a:schemeClr>
                </a:solidFill>
              </a:rPr>
              <a:t>新中国成立后，</a:t>
            </a:r>
            <a:r>
              <a:rPr lang="zh-CN" altLang="en-US" sz="3200" b="1" dirty="0" smtClean="0">
                <a:solidFill>
                  <a:srgbClr val="FFC000"/>
                </a:solidFill>
              </a:rPr>
              <a:t>国民经济得到根本好转</a:t>
            </a:r>
            <a:endParaRPr lang="zh-CN" altLang="en-US" sz="3200" dirty="0">
              <a:solidFill>
                <a:srgbClr val="FFC000"/>
              </a:solidFill>
            </a:endParaRPr>
          </a:p>
        </p:txBody>
      </p:sp>
      <p:sp>
        <p:nvSpPr>
          <p:cNvPr id="5" name="TextBox 4"/>
          <p:cNvSpPr txBox="1"/>
          <p:nvPr/>
        </p:nvSpPr>
        <p:spPr>
          <a:xfrm>
            <a:off x="2928236" y="2275107"/>
            <a:ext cx="9265351" cy="1569660"/>
          </a:xfrm>
          <a:prstGeom prst="rect">
            <a:avLst/>
          </a:prstGeom>
          <a:noFill/>
        </p:spPr>
        <p:txBody>
          <a:bodyPr wrap="square" rtlCol="0">
            <a:spAutoFit/>
          </a:bodyPr>
          <a:lstStyle/>
          <a:p>
            <a:r>
              <a:rPr lang="zh-CN" altLang="en-US" sz="3200" b="1" dirty="0" smtClean="0">
                <a:solidFill>
                  <a:schemeClr val="bg1">
                    <a:lumMod val="95000"/>
                  </a:schemeClr>
                </a:solidFill>
              </a:rPr>
              <a:t>我国</a:t>
            </a:r>
            <a:r>
              <a:rPr lang="zh-CN" altLang="en-US" sz="3200" b="1" dirty="0" smtClean="0">
                <a:solidFill>
                  <a:srgbClr val="FFC000"/>
                </a:solidFill>
              </a:rPr>
              <a:t>仍是一个落后的农业国</a:t>
            </a:r>
            <a:r>
              <a:rPr lang="zh-CN" altLang="en-US" sz="3200" b="1" dirty="0" smtClean="0">
                <a:solidFill>
                  <a:schemeClr val="bg1">
                    <a:lumMod val="95000"/>
                  </a:schemeClr>
                </a:solidFill>
              </a:rPr>
              <a:t>，工业水平很低，基础薄弱，门类不全，许多重要工业品的人均拥有量远远低于发达国家</a:t>
            </a:r>
            <a:endParaRPr lang="zh-CN" altLang="en-US" sz="3200" b="1" dirty="0">
              <a:solidFill>
                <a:schemeClr val="bg1">
                  <a:lumMod val="95000"/>
                </a:schemeClr>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402936" y="645337"/>
            <a:ext cx="8429340" cy="5685973"/>
          </a:xfrm>
          <a:prstGeom prst="rect">
            <a:avLst/>
          </a:prstGeom>
        </p:spPr>
      </p:pic>
      <p:sp>
        <p:nvSpPr>
          <p:cNvPr id="8" name="TextBox 7"/>
          <p:cNvSpPr txBox="1"/>
          <p:nvPr/>
        </p:nvSpPr>
        <p:spPr>
          <a:xfrm>
            <a:off x="7281331" y="913451"/>
            <a:ext cx="4663899" cy="5149743"/>
          </a:xfrm>
          <a:prstGeom prst="rect">
            <a:avLst/>
          </a:prstGeom>
          <a:noFill/>
        </p:spPr>
        <p:txBody>
          <a:bodyPr wrap="square" rtlCol="0">
            <a:spAutoFit/>
          </a:bodyPr>
          <a:lstStyle/>
          <a:p>
            <a:pPr>
              <a:lnSpc>
                <a:spcPct val="130000"/>
              </a:lnSpc>
            </a:pPr>
            <a:r>
              <a:rPr lang="zh-CN" altLang="en-US" sz="3200" b="1" dirty="0" smtClean="0">
                <a:solidFill>
                  <a:schemeClr val="bg1">
                    <a:lumMod val="95000"/>
                  </a:schemeClr>
                </a:solidFill>
              </a:rPr>
              <a:t>      二战后，形成了以</a:t>
            </a:r>
            <a:r>
              <a:rPr lang="zh-CN" altLang="en-US" sz="3200" b="1" dirty="0" smtClean="0">
                <a:solidFill>
                  <a:srgbClr val="FFC000"/>
                </a:solidFill>
              </a:rPr>
              <a:t>苏联</a:t>
            </a:r>
            <a:r>
              <a:rPr lang="zh-CN" altLang="en-US" sz="3200" b="1" dirty="0" smtClean="0">
                <a:solidFill>
                  <a:schemeClr val="bg1">
                    <a:lumMod val="95000"/>
                  </a:schemeClr>
                </a:solidFill>
              </a:rPr>
              <a:t>为首的</a:t>
            </a:r>
            <a:r>
              <a:rPr lang="zh-CN" altLang="en-US" sz="3200" b="1" dirty="0" smtClean="0">
                <a:solidFill>
                  <a:srgbClr val="FFC000"/>
                </a:solidFill>
              </a:rPr>
              <a:t>社会主义阵营</a:t>
            </a:r>
            <a:r>
              <a:rPr lang="zh-CN" altLang="en-US" sz="3200" b="1" dirty="0" smtClean="0">
                <a:solidFill>
                  <a:schemeClr val="bg1">
                    <a:lumMod val="95000"/>
                  </a:schemeClr>
                </a:solidFill>
              </a:rPr>
              <a:t>与以</a:t>
            </a:r>
            <a:r>
              <a:rPr lang="zh-CN" altLang="en-US" sz="3200" b="1" dirty="0" smtClean="0">
                <a:solidFill>
                  <a:srgbClr val="FFC000"/>
                </a:solidFill>
              </a:rPr>
              <a:t>美国</a:t>
            </a:r>
            <a:r>
              <a:rPr lang="zh-CN" altLang="en-US" sz="3200" b="1" dirty="0" smtClean="0">
                <a:solidFill>
                  <a:schemeClr val="bg1">
                    <a:lumMod val="95000"/>
                  </a:schemeClr>
                </a:solidFill>
              </a:rPr>
              <a:t>为首的</a:t>
            </a:r>
            <a:r>
              <a:rPr lang="zh-CN" altLang="en-US" sz="3200" b="1" dirty="0" smtClean="0">
                <a:solidFill>
                  <a:srgbClr val="FFC000"/>
                </a:solidFill>
              </a:rPr>
              <a:t>资本主义阵营</a:t>
            </a:r>
            <a:r>
              <a:rPr lang="zh-CN" altLang="en-US" sz="3200" b="1" dirty="0" smtClean="0">
                <a:solidFill>
                  <a:schemeClr val="bg1">
                    <a:lumMod val="95000"/>
                  </a:schemeClr>
                </a:solidFill>
              </a:rPr>
              <a:t>相对峙的两极格局。</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中国身处社会主义阵营，但资本主义阵营依然没有放弃颠覆大陆的企图，中国的威胁并未消失。</a:t>
            </a: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4653582"/>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背景</a:t>
            </a:r>
            <a:endParaRPr lang="en-US" altLang="zh-CN" sz="3200" b="1" dirty="0" smtClean="0">
              <a:solidFill>
                <a:srgbClr val="FFC000"/>
              </a:solidFill>
            </a:endParaRPr>
          </a:p>
          <a:p>
            <a:pPr>
              <a:lnSpc>
                <a:spcPct val="130000"/>
              </a:lnSpc>
            </a:pPr>
            <a:r>
              <a:rPr lang="en-US" altLang="zh-CN" sz="3200" b="1" dirty="0" smtClean="0">
                <a:solidFill>
                  <a:srgbClr val="FFC000"/>
                </a:solidFill>
              </a:rPr>
              <a:t>   </a:t>
            </a:r>
            <a:r>
              <a:rPr lang="zh-CN" altLang="en-US" sz="3200" b="1" dirty="0" smtClean="0">
                <a:solidFill>
                  <a:srgbClr val="FFC000"/>
                </a:solidFill>
              </a:rPr>
              <a:t>（</a:t>
            </a:r>
            <a:r>
              <a:rPr lang="en-US" altLang="zh-CN" sz="3200" b="1" dirty="0" smtClean="0">
                <a:solidFill>
                  <a:srgbClr val="FFC000"/>
                </a:solidFill>
              </a:rPr>
              <a:t>1</a:t>
            </a:r>
            <a:r>
              <a:rPr lang="zh-CN" altLang="en-US" sz="3200" b="1" dirty="0" smtClean="0">
                <a:solidFill>
                  <a:srgbClr val="FFC000"/>
                </a:solidFill>
              </a:rPr>
              <a:t>）国内：</a:t>
            </a:r>
            <a:endParaRPr lang="en-US" altLang="zh-CN" sz="3200" b="1" dirty="0" smtClean="0">
              <a:solidFill>
                <a:srgbClr val="FFC000"/>
              </a:solidFill>
            </a:endParaRPr>
          </a:p>
          <a:p>
            <a:pPr>
              <a:lnSpc>
                <a:spcPct val="130000"/>
              </a:lnSpc>
            </a:pPr>
            <a:endParaRPr lang="en-US" altLang="zh-CN" sz="3200" b="1" dirty="0" smtClean="0">
              <a:solidFill>
                <a:srgbClr val="FFC000"/>
              </a:solidFill>
            </a:endParaRPr>
          </a:p>
          <a:p>
            <a:pPr>
              <a:lnSpc>
                <a:spcPct val="130000"/>
              </a:lnSpc>
            </a:pPr>
            <a:endParaRPr lang="en-US" altLang="zh-CN" sz="3200" b="1" dirty="0" smtClean="0">
              <a:solidFill>
                <a:srgbClr val="FFC000"/>
              </a:solidFill>
            </a:endParaRPr>
          </a:p>
          <a:p>
            <a:pPr>
              <a:lnSpc>
                <a:spcPct val="130000"/>
              </a:lnSpc>
            </a:pPr>
            <a:r>
              <a:rPr lang="en-US" altLang="zh-CN" sz="3200" b="1" dirty="0" smtClean="0">
                <a:solidFill>
                  <a:srgbClr val="FFC000"/>
                </a:solidFill>
              </a:rPr>
              <a:t> </a:t>
            </a:r>
          </a:p>
          <a:p>
            <a:pPr>
              <a:lnSpc>
                <a:spcPct val="130000"/>
              </a:lnSpc>
            </a:pPr>
            <a:r>
              <a:rPr lang="en-US" altLang="zh-CN" sz="3200" b="1" dirty="0" smtClean="0">
                <a:solidFill>
                  <a:srgbClr val="FFC000"/>
                </a:solidFill>
              </a:rPr>
              <a:t>   </a:t>
            </a:r>
            <a:r>
              <a:rPr lang="zh-CN" altLang="en-US" sz="3200" b="1" dirty="0" smtClean="0">
                <a:solidFill>
                  <a:srgbClr val="FFC000"/>
                </a:solidFill>
              </a:rPr>
              <a:t>（</a:t>
            </a:r>
            <a:r>
              <a:rPr lang="en-US" altLang="zh-CN" sz="3200" b="1" dirty="0" smtClean="0">
                <a:solidFill>
                  <a:srgbClr val="FFC000"/>
                </a:solidFill>
              </a:rPr>
              <a:t>2</a:t>
            </a:r>
            <a:r>
              <a:rPr lang="zh-CN" altLang="en-US" sz="3200" b="1" dirty="0" smtClean="0">
                <a:solidFill>
                  <a:srgbClr val="FFC000"/>
                </a:solidFill>
              </a:rPr>
              <a:t>）国际：</a:t>
            </a:r>
            <a:r>
              <a:rPr lang="zh-CN" altLang="en-US" sz="3200" b="1" dirty="0" smtClean="0">
                <a:solidFill>
                  <a:schemeClr val="bg1">
                    <a:lumMod val="95000"/>
                  </a:schemeClr>
                </a:solidFill>
              </a:rPr>
              <a:t>威胁依旧存在</a:t>
            </a:r>
            <a:endParaRPr lang="en-US" altLang="zh-CN" sz="3200" b="1" dirty="0" smtClean="0">
              <a:solidFill>
                <a:schemeClr val="bg1">
                  <a:lumMod val="95000"/>
                </a:schemeClr>
              </a:solidFill>
            </a:endParaRPr>
          </a:p>
        </p:txBody>
      </p:sp>
      <p:sp>
        <p:nvSpPr>
          <p:cNvPr id="4" name="TextBox 3"/>
          <p:cNvSpPr txBox="1"/>
          <p:nvPr/>
        </p:nvSpPr>
        <p:spPr>
          <a:xfrm>
            <a:off x="2928241" y="1643723"/>
            <a:ext cx="8207830" cy="584775"/>
          </a:xfrm>
          <a:prstGeom prst="rect">
            <a:avLst/>
          </a:prstGeom>
          <a:noFill/>
        </p:spPr>
        <p:txBody>
          <a:bodyPr wrap="square" rtlCol="0">
            <a:spAutoFit/>
          </a:bodyPr>
          <a:lstStyle/>
          <a:p>
            <a:r>
              <a:rPr lang="zh-CN" altLang="en-US" sz="3200" b="1" dirty="0" smtClean="0">
                <a:solidFill>
                  <a:schemeClr val="bg1">
                    <a:lumMod val="95000"/>
                  </a:schemeClr>
                </a:solidFill>
              </a:rPr>
              <a:t>新中国成立后，</a:t>
            </a:r>
            <a:r>
              <a:rPr lang="zh-CN" altLang="en-US" sz="3200" b="1" dirty="0" smtClean="0">
                <a:solidFill>
                  <a:srgbClr val="FFC000"/>
                </a:solidFill>
              </a:rPr>
              <a:t>国民经济得到根本好转</a:t>
            </a:r>
            <a:endParaRPr lang="zh-CN" altLang="en-US" sz="3200" dirty="0">
              <a:solidFill>
                <a:srgbClr val="FFC000"/>
              </a:solidFill>
            </a:endParaRPr>
          </a:p>
        </p:txBody>
      </p:sp>
      <p:sp>
        <p:nvSpPr>
          <p:cNvPr id="5" name="TextBox 4"/>
          <p:cNvSpPr txBox="1"/>
          <p:nvPr/>
        </p:nvSpPr>
        <p:spPr>
          <a:xfrm>
            <a:off x="2928236" y="2275107"/>
            <a:ext cx="9265351" cy="1569660"/>
          </a:xfrm>
          <a:prstGeom prst="rect">
            <a:avLst/>
          </a:prstGeom>
          <a:noFill/>
        </p:spPr>
        <p:txBody>
          <a:bodyPr wrap="square" rtlCol="0">
            <a:spAutoFit/>
          </a:bodyPr>
          <a:lstStyle/>
          <a:p>
            <a:r>
              <a:rPr lang="zh-CN" altLang="en-US" sz="3200" b="1" dirty="0" smtClean="0">
                <a:solidFill>
                  <a:schemeClr val="bg1">
                    <a:lumMod val="95000"/>
                  </a:schemeClr>
                </a:solidFill>
              </a:rPr>
              <a:t>我国</a:t>
            </a:r>
            <a:r>
              <a:rPr lang="zh-CN" altLang="en-US" sz="3200" b="1" dirty="0" smtClean="0">
                <a:solidFill>
                  <a:srgbClr val="FFC000"/>
                </a:solidFill>
              </a:rPr>
              <a:t>仍是一个落后的农业国</a:t>
            </a:r>
            <a:r>
              <a:rPr lang="zh-CN" altLang="en-US" sz="3200" b="1" dirty="0" smtClean="0">
                <a:solidFill>
                  <a:schemeClr val="bg1">
                    <a:lumMod val="95000"/>
                  </a:schemeClr>
                </a:solidFill>
              </a:rPr>
              <a:t>，工业水平很低，基础薄弱，门类不全，许多重要工业品的人均拥有量远远低于发达国家</a:t>
            </a:r>
            <a:endParaRPr lang="zh-CN" altLang="en-US" sz="3200" b="1" dirty="0">
              <a:solidFill>
                <a:schemeClr val="bg1">
                  <a:lumMod val="95000"/>
                </a:schemeClr>
              </a:solidFill>
            </a:endParaRPr>
          </a:p>
        </p:txBody>
      </p:sp>
      <p:sp>
        <p:nvSpPr>
          <p:cNvPr id="6" name="TextBox 5"/>
          <p:cNvSpPr txBox="1"/>
          <p:nvPr/>
        </p:nvSpPr>
        <p:spPr>
          <a:xfrm>
            <a:off x="1219206" y="315684"/>
            <a:ext cx="3407229" cy="646331"/>
          </a:xfrm>
          <a:prstGeom prst="rect">
            <a:avLst/>
          </a:prstGeom>
          <a:noFill/>
        </p:spPr>
        <p:txBody>
          <a:bodyPr wrap="square" rtlCol="0">
            <a:spAutoFit/>
          </a:bodyPr>
          <a:lstStyle/>
          <a:p>
            <a:r>
              <a:rPr lang="zh-CN" altLang="en-US" sz="3600" b="1" dirty="0" smtClean="0">
                <a:solidFill>
                  <a:srgbClr val="FFC000"/>
                </a:solidFill>
              </a:rPr>
              <a:t>第一个五年计划</a:t>
            </a:r>
            <a:endParaRPr lang="zh-CN" altLang="en-US" sz="3600" b="1" dirty="0">
              <a:solidFill>
                <a:srgbClr val="FFC000"/>
              </a:solidFill>
            </a:endParaRPr>
          </a:p>
        </p:txBody>
      </p:sp>
      <p:sp>
        <p:nvSpPr>
          <p:cNvPr id="7" name="五边形 6"/>
          <p:cNvSpPr/>
          <p:nvPr/>
        </p:nvSpPr>
        <p:spPr>
          <a:xfrm flipH="1">
            <a:off x="4659083" y="297986"/>
            <a:ext cx="5595257" cy="653143"/>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lumMod val="95000"/>
                  </a:schemeClr>
                </a:solidFill>
              </a:rPr>
              <a:t>为了有计划的进行社会主义建设</a:t>
            </a:r>
            <a:endParaRPr lang="zh-CN" altLang="en-US" sz="2800" b="1" dirty="0">
              <a:solidFill>
                <a:schemeClr val="bg1">
                  <a:lumMod val="95000"/>
                </a:schemeClr>
              </a:solidFill>
            </a:endParaRPr>
          </a:p>
        </p:txBody>
      </p:sp>
      <p:sp>
        <p:nvSpPr>
          <p:cNvPr id="10" name="矩形标注 9"/>
          <p:cNvSpPr/>
          <p:nvPr/>
        </p:nvSpPr>
        <p:spPr>
          <a:xfrm flipV="1">
            <a:off x="5704120" y="4051601"/>
            <a:ext cx="6282633" cy="2185919"/>
          </a:xfrm>
          <a:prstGeom prst="wedgeRectCallo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5758550" y="4165363"/>
            <a:ext cx="6349979" cy="2012859"/>
          </a:xfrm>
          <a:prstGeom prst="rect">
            <a:avLst/>
          </a:prstGeom>
          <a:noFill/>
        </p:spPr>
        <p:txBody>
          <a:bodyPr wrap="square" rtlCol="0">
            <a:spAutoFit/>
          </a:bodyPr>
          <a:lstStyle/>
          <a:p>
            <a:pPr>
              <a:lnSpc>
                <a:spcPct val="130000"/>
              </a:lnSpc>
              <a:spcBef>
                <a:spcPts val="600"/>
              </a:spcBef>
            </a:pPr>
            <a:r>
              <a:rPr lang="zh-CN" altLang="en-US" sz="3200" b="1" kern="0" dirty="0" smtClean="0">
                <a:solidFill>
                  <a:schemeClr val="bg1">
                    <a:lumMod val="95000"/>
                  </a:schemeClr>
                </a:solidFill>
                <a:latin typeface="微软雅黑" panose="020B0503020204020204" pitchFamily="34" charset="-122"/>
                <a:ea typeface="微软雅黑" panose="020B0503020204020204" pitchFamily="34" charset="-122"/>
                <a:cs typeface="+mn-ea"/>
                <a:sym typeface="+mn-lt"/>
              </a:rPr>
              <a:t>    面对当时国内和国际的复杂形势，该如何做才能加快中国经济的发展，增强中国的综合国力呢？</a:t>
            </a:r>
            <a:endParaRPr lang="zh-CN" altLang="en-US" sz="3600" b="1" kern="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7" name="图片 6" descr="7c1ed21b0ef41bd50915f67b57da81cb38db3dfe.jpg"/>
          <p:cNvPicPr>
            <a:picLocks noChangeAspect="1"/>
          </p:cNvPicPr>
          <p:nvPr/>
        </p:nvPicPr>
        <p:blipFill>
          <a:blip r:embed="rId3"/>
          <a:stretch>
            <a:fillRect/>
          </a:stretch>
        </p:blipFill>
        <p:spPr>
          <a:xfrm>
            <a:off x="370120" y="1197429"/>
            <a:ext cx="6710269" cy="4419600"/>
          </a:xfrm>
          <a:prstGeom prst="rect">
            <a:avLst/>
          </a:prstGeom>
        </p:spPr>
      </p:pic>
      <p:sp>
        <p:nvSpPr>
          <p:cNvPr id="2" name="椭圆 1"/>
          <p:cNvSpPr/>
          <p:nvPr/>
        </p:nvSpPr>
        <p:spPr>
          <a:xfrm>
            <a:off x="502925" y="1415143"/>
            <a:ext cx="6093823" cy="2699657"/>
          </a:xfrm>
          <a:prstGeom prst="ellipse">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09120" y="413112"/>
            <a:ext cx="3820887" cy="137268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11" name="TextBox 6"/>
          <p:cNvSpPr txBox="1"/>
          <p:nvPr/>
        </p:nvSpPr>
        <p:spPr>
          <a:xfrm>
            <a:off x="7789378" y="413113"/>
            <a:ext cx="3586199" cy="1372683"/>
          </a:xfrm>
          <a:prstGeom prst="rect">
            <a:avLst/>
          </a:prstGeom>
          <a:noFill/>
        </p:spPr>
        <p:txBody>
          <a:bodyPr wrap="square" rtlCol="0">
            <a:spAutoFit/>
          </a:bodyPr>
          <a:lstStyle/>
          <a:p>
            <a:pPr>
              <a:lnSpc>
                <a:spcPct val="130000"/>
              </a:lnSpc>
              <a:spcBef>
                <a:spcPts val="600"/>
              </a:spcBef>
            </a:pPr>
            <a:r>
              <a:rPr lang="zh-CN" altLang="en-US" sz="3200" b="1" kern="0" dirty="0" smtClean="0">
                <a:solidFill>
                  <a:schemeClr val="bg1">
                    <a:lumMod val="95000"/>
                  </a:schemeClr>
                </a:solidFill>
                <a:latin typeface="微软雅黑" panose="020B0503020204020204" pitchFamily="34" charset="-122"/>
                <a:ea typeface="微软雅黑" panose="020B0503020204020204" pitchFamily="34" charset="-122"/>
                <a:cs typeface="+mn-ea"/>
                <a:sym typeface="+mn-lt"/>
              </a:rPr>
              <a:t>为什么“一五计划”优先发展重工业？</a:t>
            </a:r>
            <a:endParaRPr lang="zh-CN" altLang="en-US" sz="3200" b="1" kern="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sp>
        <p:nvSpPr>
          <p:cNvPr id="13" name="Text Box 3"/>
          <p:cNvSpPr txBox="1">
            <a:spLocks noChangeArrowheads="1"/>
          </p:cNvSpPr>
          <p:nvPr/>
        </p:nvSpPr>
        <p:spPr bwMode="auto">
          <a:xfrm>
            <a:off x="7439628" y="1894655"/>
            <a:ext cx="4164556" cy="40134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kumimoji="1" lang="en-US" altLang="zh-CN" sz="2800" b="1" dirty="0" smtClean="0">
                <a:solidFill>
                  <a:schemeClr val="bg1">
                    <a:lumMod val="95000"/>
                  </a:schemeClr>
                </a:solidFill>
                <a:latin typeface="+mn-ea"/>
                <a:ea typeface="+mn-ea"/>
              </a:rPr>
              <a:t>      </a:t>
            </a:r>
            <a:r>
              <a:rPr kumimoji="1" lang="zh-CN" altLang="en-US" sz="2800" b="1" dirty="0" smtClean="0">
                <a:solidFill>
                  <a:schemeClr val="bg1">
                    <a:lumMod val="95000"/>
                  </a:schemeClr>
                </a:solidFill>
                <a:latin typeface="+mn-ea"/>
                <a:ea typeface="+mn-ea"/>
              </a:rPr>
              <a:t>斯大林</a:t>
            </a:r>
            <a:r>
              <a:rPr kumimoji="1" lang="zh-CN" altLang="en-US" sz="2800" b="1" dirty="0">
                <a:solidFill>
                  <a:schemeClr val="bg1">
                    <a:lumMod val="95000"/>
                  </a:schemeClr>
                </a:solidFill>
                <a:latin typeface="+mn-ea"/>
                <a:ea typeface="+mn-ea"/>
              </a:rPr>
              <a:t>论述苏联工业化时说：</a:t>
            </a:r>
            <a:r>
              <a:rPr kumimoji="1" lang="zh-CN" altLang="en-US" sz="2800" b="1" dirty="0" smtClean="0">
                <a:solidFill>
                  <a:schemeClr val="bg1">
                    <a:lumMod val="95000"/>
                  </a:schemeClr>
                </a:solidFill>
                <a:latin typeface="+mn-ea"/>
                <a:ea typeface="+mn-ea"/>
              </a:rPr>
              <a:t>“</a:t>
            </a:r>
            <a:r>
              <a:rPr kumimoji="1" lang="en-US" altLang="zh-CN" sz="2800" b="1" dirty="0" smtClean="0">
                <a:solidFill>
                  <a:schemeClr val="bg1">
                    <a:lumMod val="95000"/>
                  </a:schemeClr>
                </a:solidFill>
                <a:latin typeface="+mn-ea"/>
                <a:ea typeface="+mn-ea"/>
              </a:rPr>
              <a:t>……</a:t>
            </a:r>
            <a:r>
              <a:rPr kumimoji="1" lang="zh-CN" altLang="en-US" sz="2800" b="1" dirty="0" smtClean="0">
                <a:solidFill>
                  <a:schemeClr val="bg1">
                    <a:lumMod val="95000"/>
                  </a:schemeClr>
                </a:solidFill>
                <a:latin typeface="+mn-ea"/>
                <a:ea typeface="+mn-ea"/>
              </a:rPr>
              <a:t>党</a:t>
            </a:r>
            <a:r>
              <a:rPr kumimoji="1" lang="zh-CN" altLang="en-US" sz="2800" b="1" dirty="0">
                <a:solidFill>
                  <a:schemeClr val="bg1">
                    <a:lumMod val="95000"/>
                  </a:schemeClr>
                </a:solidFill>
                <a:latin typeface="+mn-ea"/>
                <a:ea typeface="+mn-ea"/>
              </a:rPr>
              <a:t>知道战争日益逼近，没有重工业，就无法保卫国家，所以必须赶快发展重工业，如果这事做迟了，就要失败。</a:t>
            </a:r>
            <a:r>
              <a:rPr kumimoji="1" lang="zh-CN" altLang="en-US" sz="2800" b="1" dirty="0" smtClean="0">
                <a:solidFill>
                  <a:schemeClr val="bg1">
                    <a:lumMod val="95000"/>
                  </a:schemeClr>
                </a:solidFill>
                <a:latin typeface="+mn-ea"/>
                <a:ea typeface="+mn-ea"/>
              </a:rPr>
              <a:t>”（</a:t>
            </a:r>
            <a:r>
              <a:rPr kumimoji="1" lang="en-US" altLang="zh-CN" sz="2800" b="1" dirty="0" smtClean="0">
                <a:solidFill>
                  <a:schemeClr val="bg1">
                    <a:lumMod val="95000"/>
                  </a:schemeClr>
                </a:solidFill>
                <a:latin typeface="+mn-ea"/>
                <a:ea typeface="+mn-ea"/>
              </a:rPr>
              <a:t>《</a:t>
            </a:r>
            <a:r>
              <a:rPr kumimoji="1" lang="zh-CN" altLang="en-US" sz="2800" b="1" dirty="0">
                <a:solidFill>
                  <a:schemeClr val="bg1">
                    <a:lumMod val="95000"/>
                  </a:schemeClr>
                </a:solidFill>
                <a:latin typeface="+mn-ea"/>
                <a:ea typeface="+mn-ea"/>
              </a:rPr>
              <a:t>斯大林选集</a:t>
            </a:r>
            <a:r>
              <a:rPr kumimoji="1" lang="en-US" altLang="zh-CN" sz="2800" b="1" dirty="0">
                <a:solidFill>
                  <a:schemeClr val="bg1">
                    <a:lumMod val="95000"/>
                  </a:schemeClr>
                </a:solidFill>
                <a:latin typeface="+mn-ea"/>
                <a:ea typeface="+mn-ea"/>
              </a:rPr>
              <a:t>》</a:t>
            </a:r>
            <a:r>
              <a:rPr kumimoji="1" lang="zh-CN" altLang="en-US" sz="2800" b="1" dirty="0" smtClean="0">
                <a:solidFill>
                  <a:schemeClr val="bg1">
                    <a:lumMod val="95000"/>
                  </a:schemeClr>
                </a:solidFill>
                <a:latin typeface="+mn-ea"/>
                <a:ea typeface="+mn-ea"/>
              </a:rPr>
              <a:t>下卷）</a:t>
            </a:r>
            <a:endParaRPr kumimoji="1" lang="zh-CN" altLang="en-US" sz="2800" b="1" dirty="0">
              <a:solidFill>
                <a:schemeClr val="bg1">
                  <a:lumMod val="95000"/>
                </a:schemeClr>
              </a:solidFill>
              <a:latin typeface="+mn-ea"/>
              <a:ea typeface="+mn-ea"/>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checkerboard(across)">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p:bldP spid="1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4013406"/>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背景</a:t>
            </a:r>
            <a:endParaRPr lang="en-US" altLang="zh-CN" sz="3200" b="1" dirty="0" smtClean="0">
              <a:solidFill>
                <a:srgbClr val="FFC000"/>
              </a:solidFill>
            </a:endParaRPr>
          </a:p>
          <a:p>
            <a:pPr>
              <a:lnSpc>
                <a:spcPct val="130000"/>
              </a:lnSpc>
            </a:pPr>
            <a:r>
              <a:rPr lang="en-US" altLang="zh-CN" sz="3200" b="1" dirty="0" smtClean="0">
                <a:solidFill>
                  <a:srgbClr val="FFC000"/>
                </a:solidFill>
              </a:rPr>
              <a:t>  2.</a:t>
            </a:r>
            <a:r>
              <a:rPr lang="zh-CN" altLang="en-US" sz="3200" b="1" dirty="0" smtClean="0">
                <a:solidFill>
                  <a:srgbClr val="FFC000"/>
                </a:solidFill>
              </a:rPr>
              <a:t>基本任务：集中主要力量发展重工业</a:t>
            </a:r>
            <a:r>
              <a:rPr lang="zh-CN" altLang="en-US" sz="3200" b="1" dirty="0" smtClean="0">
                <a:solidFill>
                  <a:schemeClr val="bg1">
                    <a:lumMod val="95000"/>
                  </a:schemeClr>
                </a:solidFill>
              </a:rPr>
              <a:t>，建立国家工业化和国防</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现代化的基础；相应地发展交通运输业、轻工业、</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农业和商业；相应地培养建设人才。</a:t>
            </a:r>
            <a:endParaRPr lang="en-US" altLang="zh-CN" sz="3200" b="1" dirty="0" smtClean="0">
              <a:solidFill>
                <a:schemeClr val="bg1">
                  <a:lumMod val="95000"/>
                </a:schemeClr>
              </a:solidFill>
            </a:endParaRPr>
          </a:p>
          <a:p>
            <a:pPr>
              <a:lnSpc>
                <a:spcPct val="130000"/>
              </a:lnSpc>
            </a:pPr>
            <a:r>
              <a:rPr lang="en-US" altLang="zh-CN" sz="3200" b="1" dirty="0" smtClean="0">
                <a:solidFill>
                  <a:srgbClr val="FFC000"/>
                </a:solidFill>
              </a:rPr>
              <a:t>  3.</a:t>
            </a:r>
            <a:r>
              <a:rPr lang="zh-CN" altLang="en-US" sz="3200" b="1" dirty="0" smtClean="0">
                <a:solidFill>
                  <a:srgbClr val="FFC000"/>
                </a:solidFill>
              </a:rPr>
              <a:t>时间：</a:t>
            </a:r>
            <a:r>
              <a:rPr lang="en-US" altLang="zh-CN" sz="3200" b="1" dirty="0" smtClean="0">
                <a:solidFill>
                  <a:srgbClr val="FFC000"/>
                </a:solidFill>
              </a:rPr>
              <a:t>1953-1957</a:t>
            </a:r>
          </a:p>
        </p:txBody>
      </p:sp>
      <p:sp>
        <p:nvSpPr>
          <p:cNvPr id="6" name="TextBox 5"/>
          <p:cNvSpPr txBox="1"/>
          <p:nvPr/>
        </p:nvSpPr>
        <p:spPr>
          <a:xfrm>
            <a:off x="1230092" y="315684"/>
            <a:ext cx="3407229" cy="646331"/>
          </a:xfrm>
          <a:prstGeom prst="rect">
            <a:avLst/>
          </a:prstGeom>
          <a:noFill/>
        </p:spPr>
        <p:txBody>
          <a:bodyPr wrap="square" rtlCol="0">
            <a:spAutoFit/>
          </a:bodyPr>
          <a:lstStyle/>
          <a:p>
            <a:r>
              <a:rPr lang="zh-CN" altLang="en-US" sz="3600" b="1" dirty="0" smtClean="0">
                <a:solidFill>
                  <a:srgbClr val="FFC000"/>
                </a:solidFill>
              </a:rPr>
              <a:t>第一个五年计划</a:t>
            </a:r>
            <a:endParaRPr lang="zh-CN" altLang="en-US" sz="3600" b="1" dirty="0">
              <a:solidFill>
                <a:srgbClr val="FFC000"/>
              </a:solidFill>
            </a:endParaRPr>
          </a:p>
        </p:txBody>
      </p:sp>
      <p:sp>
        <p:nvSpPr>
          <p:cNvPr id="7" name="五边形 6"/>
          <p:cNvSpPr/>
          <p:nvPr/>
        </p:nvSpPr>
        <p:spPr>
          <a:xfrm flipH="1">
            <a:off x="4659083" y="297986"/>
            <a:ext cx="5595257" cy="653143"/>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lumMod val="95000"/>
                  </a:schemeClr>
                </a:solidFill>
              </a:rPr>
              <a:t>为了有计划的进行社会主义建设</a:t>
            </a:r>
            <a:endParaRPr lang="zh-CN" altLang="en-US" sz="2800" b="1" dirty="0">
              <a:solidFill>
                <a:schemeClr val="bg1">
                  <a:lumMod val="95000"/>
                </a:schemeClr>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dissolve">
                                      <p:cBhvr>
                                        <p:cTn id="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3" name="图片 2"/>
          <p:cNvPicPr>
            <a:picLocks noChangeAspect="1"/>
          </p:cNvPicPr>
          <p:nvPr/>
        </p:nvPicPr>
        <p:blipFill>
          <a:blip r:embed="rId3"/>
          <a:stretch>
            <a:fillRect/>
          </a:stretch>
        </p:blipFill>
        <p:spPr>
          <a:xfrm>
            <a:off x="1524794" y="0"/>
            <a:ext cx="9144000" cy="6858000"/>
          </a:xfrm>
          <a:prstGeom prst="rect">
            <a:avLst/>
          </a:prstGeom>
        </p:spPr>
      </p:pic>
      <p:sp>
        <p:nvSpPr>
          <p:cNvPr id="6" name="五边形 5"/>
          <p:cNvSpPr/>
          <p:nvPr/>
        </p:nvSpPr>
        <p:spPr>
          <a:xfrm flipH="1">
            <a:off x="8627748" y="2474820"/>
            <a:ext cx="3037114" cy="631371"/>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986926" y="2517655"/>
            <a:ext cx="2906536"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鞍山钢铁公司</a:t>
            </a:r>
            <a:endParaRPr lang="en-US" altLang="zh-CN" sz="3200" b="1" dirty="0" smtClean="0">
              <a:solidFill>
                <a:schemeClr val="tx1">
                  <a:lumMod val="85000"/>
                  <a:lumOff val="1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6" name="图片 5"/>
          <p:cNvPicPr>
            <a:picLocks noChangeAspect="1"/>
          </p:cNvPicPr>
          <p:nvPr/>
        </p:nvPicPr>
        <p:blipFill>
          <a:blip r:embed="rId3"/>
          <a:stretch>
            <a:fillRect/>
          </a:stretch>
        </p:blipFill>
        <p:spPr>
          <a:xfrm>
            <a:off x="1" y="-272149"/>
            <a:ext cx="12324522" cy="7876976"/>
          </a:xfrm>
          <a:prstGeom prst="rect">
            <a:avLst/>
          </a:prstGeom>
        </p:spPr>
      </p:pic>
      <p:sp>
        <p:nvSpPr>
          <p:cNvPr id="4" name="矩形 3"/>
          <p:cNvSpPr/>
          <p:nvPr/>
        </p:nvSpPr>
        <p:spPr>
          <a:xfrm>
            <a:off x="206829" y="3001583"/>
            <a:ext cx="5116285" cy="729676"/>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83025" y="3047995"/>
            <a:ext cx="6511245" cy="683264"/>
          </a:xfrm>
          <a:prstGeom prst="rect">
            <a:avLst/>
          </a:prstGeom>
          <a:noFill/>
        </p:spPr>
        <p:txBody>
          <a:bodyPr wrap="square" rtlCol="0">
            <a:spAutoFit/>
          </a:bodyPr>
          <a:lstStyle/>
          <a:p>
            <a:pPr>
              <a:lnSpc>
                <a:spcPct val="120000"/>
              </a:lnSpc>
            </a:pPr>
            <a:r>
              <a:rPr lang="zh-CN" altLang="en-US" sz="3200" b="1" dirty="0" smtClean="0">
                <a:solidFill>
                  <a:schemeClr val="bg1">
                    <a:lumMod val="95000"/>
                  </a:schemeClr>
                </a:solidFill>
              </a:rPr>
              <a:t>你知道无缝钢管的用途吗？</a:t>
            </a:r>
            <a:endParaRPr lang="zh-CN" altLang="en-US" sz="3200" b="1" dirty="0">
              <a:solidFill>
                <a:schemeClr val="bg1">
                  <a:lumMod val="9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3" name="图片 2" descr="timg (1).jpg"/>
          <p:cNvPicPr>
            <a:picLocks noChangeAspect="1"/>
          </p:cNvPicPr>
          <p:nvPr/>
        </p:nvPicPr>
        <p:blipFill>
          <a:blip r:embed="rId3"/>
          <a:stretch>
            <a:fillRect/>
          </a:stretch>
        </p:blipFill>
        <p:spPr>
          <a:xfrm>
            <a:off x="1524794" y="0"/>
            <a:ext cx="9144000" cy="6858000"/>
          </a:xfrm>
          <a:prstGeom prst="rect">
            <a:avLst/>
          </a:prstGeom>
        </p:spPr>
      </p:pic>
      <p:sp>
        <p:nvSpPr>
          <p:cNvPr id="10" name="矩形标注 9"/>
          <p:cNvSpPr/>
          <p:nvPr/>
        </p:nvSpPr>
        <p:spPr>
          <a:xfrm>
            <a:off x="8243065" y="677331"/>
            <a:ext cx="3758610" cy="584775"/>
          </a:xfrm>
          <a:prstGeom prst="wedgeRectCallou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flipH="1">
            <a:off x="8627748" y="2474820"/>
            <a:ext cx="3037114" cy="631371"/>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986926" y="2517655"/>
            <a:ext cx="2906536"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鞍山钢铁公司</a:t>
            </a:r>
            <a:endParaRPr lang="en-US" altLang="zh-CN" sz="3200" b="1" dirty="0" smtClean="0">
              <a:solidFill>
                <a:schemeClr val="tx1">
                  <a:lumMod val="85000"/>
                  <a:lumOff val="15000"/>
                </a:schemeClr>
              </a:solidFill>
            </a:endParaRPr>
          </a:p>
        </p:txBody>
      </p:sp>
      <p:sp>
        <p:nvSpPr>
          <p:cNvPr id="9" name="TextBox 8"/>
          <p:cNvSpPr txBox="1"/>
          <p:nvPr/>
        </p:nvSpPr>
        <p:spPr>
          <a:xfrm>
            <a:off x="8175331" y="654753"/>
            <a:ext cx="4079775"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长春第一汽车制造厂</a:t>
            </a:r>
            <a:endParaRPr lang="en-US" altLang="zh-CN" sz="3200" b="1" dirty="0" smtClean="0">
              <a:solidFill>
                <a:schemeClr val="tx1">
                  <a:lumMod val="85000"/>
                  <a:lumOff val="1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pic>
        <p:nvPicPr>
          <p:cNvPr id="4" name="图片 3" descr="timg (1).jpg"/>
          <p:cNvPicPr>
            <a:picLocks noChangeAspect="1"/>
          </p:cNvPicPr>
          <p:nvPr/>
        </p:nvPicPr>
        <p:blipFill>
          <a:blip r:embed="rId4"/>
          <a:stretch>
            <a:fillRect/>
          </a:stretch>
        </p:blipFill>
        <p:spPr>
          <a:xfrm>
            <a:off x="-258470" y="1938668"/>
            <a:ext cx="7833331" cy="4919332"/>
          </a:xfrm>
          <a:prstGeom prst="rect">
            <a:avLst/>
          </a:prstGeom>
        </p:spPr>
      </p:pic>
      <p:pic>
        <p:nvPicPr>
          <p:cNvPr id="8" name="图片 7" descr="timg (2).jpg"/>
          <p:cNvPicPr>
            <a:picLocks noChangeAspect="1"/>
          </p:cNvPicPr>
          <p:nvPr/>
        </p:nvPicPr>
        <p:blipFill>
          <a:blip r:embed="rId5"/>
          <a:stretch>
            <a:fillRect/>
          </a:stretch>
        </p:blipFill>
        <p:spPr>
          <a:xfrm>
            <a:off x="6886153" y="0"/>
            <a:ext cx="5438370" cy="8339734"/>
          </a:xfrm>
          <a:prstGeom prst="rect">
            <a:avLst/>
          </a:prstGeom>
        </p:spPr>
      </p:pic>
      <p:sp>
        <p:nvSpPr>
          <p:cNvPr id="5" name="矩形标注 4"/>
          <p:cNvSpPr/>
          <p:nvPr/>
        </p:nvSpPr>
        <p:spPr>
          <a:xfrm>
            <a:off x="267217" y="177164"/>
            <a:ext cx="6404516" cy="1923576"/>
          </a:xfrm>
          <a:prstGeom prst="wedgeRectCallou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67217" y="165875"/>
            <a:ext cx="6404516" cy="1772793"/>
          </a:xfrm>
          <a:prstGeom prst="rect">
            <a:avLst/>
          </a:prstGeom>
          <a:noFill/>
        </p:spPr>
        <p:txBody>
          <a:bodyPr wrap="square" rtlCol="0">
            <a:spAutoFit/>
          </a:bodyPr>
          <a:lstStyle/>
          <a:p>
            <a:pPr>
              <a:lnSpc>
                <a:spcPct val="130000"/>
              </a:lnSpc>
            </a:pPr>
            <a:r>
              <a:rPr lang="en-US" altLang="zh-CN" sz="2800" b="1" dirty="0" smtClean="0">
                <a:solidFill>
                  <a:schemeClr val="bg1">
                    <a:lumMod val="95000"/>
                  </a:schemeClr>
                </a:solidFill>
                <a:latin typeface="+mn-ea"/>
              </a:rPr>
              <a:t>1956</a:t>
            </a:r>
            <a:r>
              <a:rPr lang="zh-CN" altLang="en-US" sz="2800" b="1" dirty="0" smtClean="0">
                <a:solidFill>
                  <a:schemeClr val="bg1">
                    <a:lumMod val="95000"/>
                  </a:schemeClr>
                </a:solidFill>
                <a:latin typeface="+mn-ea"/>
              </a:rPr>
              <a:t>年</a:t>
            </a:r>
            <a:r>
              <a:rPr lang="en-US" altLang="zh-CN" sz="2800" b="1" dirty="0" smtClean="0">
                <a:solidFill>
                  <a:schemeClr val="bg1">
                    <a:lumMod val="95000"/>
                  </a:schemeClr>
                </a:solidFill>
                <a:latin typeface="+mn-ea"/>
              </a:rPr>
              <a:t>7</a:t>
            </a:r>
            <a:r>
              <a:rPr lang="zh-CN" altLang="en-US" sz="2800" b="1" dirty="0" smtClean="0">
                <a:solidFill>
                  <a:schemeClr val="bg1">
                    <a:lumMod val="95000"/>
                  </a:schemeClr>
                </a:solidFill>
                <a:latin typeface="+mn-ea"/>
              </a:rPr>
              <a:t>月</a:t>
            </a:r>
            <a:r>
              <a:rPr lang="en-US" altLang="zh-CN" sz="2800" b="1" dirty="0" smtClean="0">
                <a:solidFill>
                  <a:schemeClr val="bg1">
                    <a:lumMod val="95000"/>
                  </a:schemeClr>
                </a:solidFill>
                <a:latin typeface="+mn-ea"/>
              </a:rPr>
              <a:t>13</a:t>
            </a:r>
            <a:r>
              <a:rPr lang="zh-CN" altLang="en-US" sz="2800" b="1" dirty="0" smtClean="0">
                <a:solidFill>
                  <a:schemeClr val="bg1">
                    <a:lumMod val="95000"/>
                  </a:schemeClr>
                </a:solidFill>
                <a:latin typeface="+mn-ea"/>
              </a:rPr>
              <a:t>日，一辆崭新的解放牌汽车徐徐开出装配车间，万余名工人夹道欢迎，欢呼第一辆国产汽车诞生了。</a:t>
            </a:r>
            <a:endParaRPr lang="zh-CN" altLang="en-US" sz="2800" b="1" dirty="0">
              <a:solidFill>
                <a:schemeClr val="bg1">
                  <a:lumMod val="95000"/>
                </a:schemeClr>
              </a:solidFill>
              <a:latin typeface="+mn-ea"/>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3" name="图片 2" descr="timg (1).jpg"/>
          <p:cNvPicPr>
            <a:picLocks noChangeAspect="1"/>
          </p:cNvPicPr>
          <p:nvPr/>
        </p:nvPicPr>
        <p:blipFill>
          <a:blip r:embed="rId3"/>
          <a:stretch>
            <a:fillRect/>
          </a:stretch>
        </p:blipFill>
        <p:spPr>
          <a:xfrm>
            <a:off x="1524794" y="0"/>
            <a:ext cx="9144000" cy="6858000"/>
          </a:xfrm>
          <a:prstGeom prst="rect">
            <a:avLst/>
          </a:prstGeom>
        </p:spPr>
      </p:pic>
      <p:sp>
        <p:nvSpPr>
          <p:cNvPr id="10" name="矩形标注 9"/>
          <p:cNvSpPr/>
          <p:nvPr/>
        </p:nvSpPr>
        <p:spPr>
          <a:xfrm>
            <a:off x="8199521" y="416067"/>
            <a:ext cx="3758610" cy="584775"/>
          </a:xfrm>
          <a:prstGeom prst="wedgeRectCallou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flipH="1">
            <a:off x="8627748" y="2474820"/>
            <a:ext cx="3037114" cy="631371"/>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986926" y="2517655"/>
            <a:ext cx="2906536"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鞍山钢铁公司</a:t>
            </a:r>
            <a:endParaRPr lang="en-US" altLang="zh-CN" sz="3200" b="1" dirty="0" smtClean="0">
              <a:solidFill>
                <a:schemeClr val="tx1">
                  <a:lumMod val="85000"/>
                  <a:lumOff val="15000"/>
                </a:schemeClr>
              </a:solidFill>
            </a:endParaRPr>
          </a:p>
        </p:txBody>
      </p:sp>
      <p:sp>
        <p:nvSpPr>
          <p:cNvPr id="9" name="TextBox 8"/>
          <p:cNvSpPr txBox="1"/>
          <p:nvPr/>
        </p:nvSpPr>
        <p:spPr>
          <a:xfrm>
            <a:off x="8175331" y="426147"/>
            <a:ext cx="4079775"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长春第一汽车制造厂</a:t>
            </a:r>
            <a:endParaRPr lang="en-US" altLang="zh-CN" sz="3200" b="1" dirty="0" smtClean="0">
              <a:solidFill>
                <a:schemeClr val="tx1">
                  <a:lumMod val="85000"/>
                  <a:lumOff val="15000"/>
                </a:schemeClr>
              </a:solidFill>
            </a:endParaRPr>
          </a:p>
        </p:txBody>
      </p:sp>
      <p:sp>
        <p:nvSpPr>
          <p:cNvPr id="11" name="五边形 10"/>
          <p:cNvSpPr/>
          <p:nvPr/>
        </p:nvSpPr>
        <p:spPr>
          <a:xfrm flipH="1">
            <a:off x="8856348" y="1190295"/>
            <a:ext cx="3037114" cy="1120053"/>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9215526" y="1233130"/>
            <a:ext cx="2906536" cy="1077218"/>
          </a:xfrm>
          <a:prstGeom prst="rect">
            <a:avLst/>
          </a:prstGeom>
          <a:noFill/>
        </p:spPr>
        <p:txBody>
          <a:bodyPr wrap="square" rtlCol="0">
            <a:spAutoFit/>
          </a:bodyPr>
          <a:lstStyle/>
          <a:p>
            <a:r>
              <a:rPr lang="zh-CN" altLang="en-US" sz="3200" b="1" dirty="0" smtClean="0">
                <a:solidFill>
                  <a:schemeClr val="tx1">
                    <a:lumMod val="85000"/>
                    <a:lumOff val="15000"/>
                  </a:schemeClr>
                </a:solidFill>
              </a:rPr>
              <a:t>沈阳机床厂和飞机制造厂</a:t>
            </a:r>
            <a:endParaRPr lang="en-US" altLang="zh-CN" sz="3200" b="1" dirty="0" smtClean="0">
              <a:solidFill>
                <a:schemeClr val="tx1">
                  <a:lumMod val="85000"/>
                  <a:lumOff val="1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3588" cy="68580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0" y="-318048"/>
            <a:ext cx="12193588" cy="475826"/>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825056" y="6142375"/>
            <a:ext cx="1053685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a:srcRect t="30580" b="10131"/>
          <a:stretch>
            <a:fillRect/>
          </a:stretch>
        </p:blipFill>
        <p:spPr>
          <a:xfrm>
            <a:off x="0" y="-168964"/>
            <a:ext cx="12316194" cy="4870173"/>
          </a:xfrm>
          <a:prstGeom prst="rect">
            <a:avLst/>
          </a:prstGeom>
        </p:spPr>
      </p:pic>
      <p:sp>
        <p:nvSpPr>
          <p:cNvPr id="10" name="文本占位符 1"/>
          <p:cNvSpPr>
            <a:spLocks noGrp="1"/>
          </p:cNvSpPr>
          <p:nvPr>
            <p:ph type="body" sz="quarter" idx="4294967295"/>
          </p:nvPr>
        </p:nvSpPr>
        <p:spPr>
          <a:xfrm>
            <a:off x="466774" y="5143419"/>
            <a:ext cx="11195930" cy="1714581"/>
          </a:xfrm>
          <a:prstGeom prst="rect">
            <a:avLst/>
          </a:prstGeom>
          <a:effectLst>
            <a:outerShdw blurRad="50800" dist="38100" dir="2700000" algn="tl" rotWithShape="0">
              <a:prstClr val="black">
                <a:alpha val="40000"/>
              </a:prstClr>
            </a:outerShdw>
          </a:effectLst>
        </p:spPr>
        <p:txBody>
          <a:bodyPr/>
          <a:lstStyle/>
          <a:p>
            <a:pPr algn="ctr">
              <a:buNone/>
            </a:pPr>
            <a:r>
              <a:rPr lang="zh-CN" altLang="en-US" sz="4800" b="1" dirty="0" smtClean="0">
                <a:solidFill>
                  <a:schemeClr val="tx1">
                    <a:lumMod val="85000"/>
                    <a:lumOff val="15000"/>
                  </a:schemeClr>
                </a:solidFill>
                <a:latin typeface="微软雅黑" panose="020B0503020204020204" pitchFamily="34" charset="-122"/>
                <a:ea typeface="微软雅黑" panose="020B0503020204020204" pitchFamily="34" charset="-122"/>
              </a:rPr>
              <a:t>工业化的起步和人民代表大会制度的确立</a:t>
            </a:r>
            <a:endPar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buNone/>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部编人教版八年级历史下册第</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069755936"/>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pic>
        <p:nvPicPr>
          <p:cNvPr id="5" name="图片 4" descr="沈阳第一机床厂老照片.jpg"/>
          <p:cNvPicPr>
            <a:picLocks noChangeAspect="1"/>
          </p:cNvPicPr>
          <p:nvPr/>
        </p:nvPicPr>
        <p:blipFill>
          <a:blip r:embed="rId4"/>
          <a:stretch>
            <a:fillRect/>
          </a:stretch>
        </p:blipFill>
        <p:spPr>
          <a:xfrm>
            <a:off x="0" y="845265"/>
            <a:ext cx="5870864" cy="4798800"/>
          </a:xfrm>
          <a:prstGeom prst="rect">
            <a:avLst/>
          </a:prstGeom>
          <a:ln>
            <a:noFill/>
          </a:ln>
          <a:effectLst>
            <a:outerShdw blurRad="292100" dist="139700" dir="2700000" algn="tl" rotWithShape="0">
              <a:srgbClr val="333333">
                <a:alpha val="65000"/>
              </a:srgbClr>
            </a:outerShdw>
          </a:effectLst>
        </p:spPr>
      </p:pic>
      <p:pic>
        <p:nvPicPr>
          <p:cNvPr id="6" name="图片 5" descr="第一批喷气式飞机.jpg"/>
          <p:cNvPicPr>
            <a:picLocks noChangeAspect="1"/>
          </p:cNvPicPr>
          <p:nvPr/>
        </p:nvPicPr>
        <p:blipFill>
          <a:blip r:embed="rId5"/>
          <a:stretch>
            <a:fillRect/>
          </a:stretch>
        </p:blipFill>
        <p:spPr>
          <a:xfrm>
            <a:off x="5870864" y="360218"/>
            <a:ext cx="6248179" cy="5935770"/>
          </a:xfrm>
          <a:prstGeom prst="rect">
            <a:avLst/>
          </a:prstGeom>
          <a:ln>
            <a:noFill/>
          </a:ln>
          <a:effectLst>
            <a:outerShdw blurRad="292100" dist="139700" dir="2700000" algn="tl" rotWithShape="0">
              <a:srgbClr val="333333">
                <a:alpha val="65000"/>
              </a:srgbClr>
            </a:outerShdw>
          </a:effectLst>
        </p:spPr>
      </p:pic>
      <p:sp>
        <p:nvSpPr>
          <p:cNvPr id="7" name="矩形 6"/>
          <p:cNvSpPr/>
          <p:nvPr/>
        </p:nvSpPr>
        <p:spPr>
          <a:xfrm>
            <a:off x="1" y="3720045"/>
            <a:ext cx="3875314" cy="729676"/>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0881" y="3766457"/>
            <a:ext cx="6511245" cy="631583"/>
          </a:xfrm>
          <a:prstGeom prst="rect">
            <a:avLst/>
          </a:prstGeom>
          <a:noFill/>
        </p:spPr>
        <p:txBody>
          <a:bodyPr wrap="square" rtlCol="0">
            <a:spAutoFit/>
          </a:bodyPr>
          <a:lstStyle/>
          <a:p>
            <a:pPr>
              <a:lnSpc>
                <a:spcPct val="120000"/>
              </a:lnSpc>
            </a:pPr>
            <a:r>
              <a:rPr lang="zh-CN" altLang="en-US" sz="3200" b="1" dirty="0" smtClean="0">
                <a:solidFill>
                  <a:schemeClr val="bg1">
                    <a:lumMod val="95000"/>
                  </a:schemeClr>
                </a:solidFill>
              </a:rPr>
              <a:t>为什么要建机床厂？</a:t>
            </a:r>
            <a:endParaRPr lang="zh-CN" altLang="en-US" sz="3200" b="1" dirty="0">
              <a:solidFill>
                <a:schemeClr val="bg1">
                  <a:lumMod val="95000"/>
                </a:schemeClr>
              </a:solidFill>
            </a:endParaRPr>
          </a:p>
        </p:txBody>
      </p:sp>
      <p:sp>
        <p:nvSpPr>
          <p:cNvPr id="11" name="矩形标注 10"/>
          <p:cNvSpPr/>
          <p:nvPr/>
        </p:nvSpPr>
        <p:spPr>
          <a:xfrm>
            <a:off x="6522126" y="763796"/>
            <a:ext cx="5360697" cy="668101"/>
          </a:xfrm>
          <a:prstGeom prst="wedgeRectCallou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522126" y="752507"/>
            <a:ext cx="6404516" cy="597921"/>
          </a:xfrm>
          <a:prstGeom prst="rect">
            <a:avLst/>
          </a:prstGeom>
          <a:noFill/>
        </p:spPr>
        <p:txBody>
          <a:bodyPr wrap="square" rtlCol="0">
            <a:spAutoFit/>
          </a:bodyPr>
          <a:lstStyle/>
          <a:p>
            <a:pPr>
              <a:lnSpc>
                <a:spcPct val="130000"/>
              </a:lnSpc>
            </a:pPr>
            <a:r>
              <a:rPr lang="zh-CN" altLang="en-US" sz="2800" b="1" dirty="0" smtClean="0">
                <a:solidFill>
                  <a:schemeClr val="bg1">
                    <a:lumMod val="95000"/>
                  </a:schemeClr>
                </a:solidFill>
                <a:latin typeface="+mn-ea"/>
              </a:rPr>
              <a:t>中国制造的第一批喷气式歼击机</a:t>
            </a:r>
            <a:endParaRPr lang="zh-CN" altLang="en-US" sz="2800" b="1" dirty="0">
              <a:solidFill>
                <a:schemeClr val="bg1">
                  <a:lumMod val="95000"/>
                </a:schemeClr>
              </a:solidFill>
              <a:latin typeface="+mn-ea"/>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3" name="图片 2" descr="timg (1).jpg"/>
          <p:cNvPicPr>
            <a:picLocks noChangeAspect="1"/>
          </p:cNvPicPr>
          <p:nvPr/>
        </p:nvPicPr>
        <p:blipFill>
          <a:blip r:embed="rId3"/>
          <a:stretch>
            <a:fillRect/>
          </a:stretch>
        </p:blipFill>
        <p:spPr>
          <a:xfrm>
            <a:off x="1524794" y="0"/>
            <a:ext cx="9144000" cy="6858000"/>
          </a:xfrm>
          <a:prstGeom prst="rect">
            <a:avLst/>
          </a:prstGeom>
        </p:spPr>
      </p:pic>
      <p:sp>
        <p:nvSpPr>
          <p:cNvPr id="10" name="矩形标注 9"/>
          <p:cNvSpPr/>
          <p:nvPr/>
        </p:nvSpPr>
        <p:spPr>
          <a:xfrm>
            <a:off x="8199521" y="416067"/>
            <a:ext cx="3758610" cy="584775"/>
          </a:xfrm>
          <a:prstGeom prst="wedgeRectCallou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flipH="1">
            <a:off x="8627748" y="2474820"/>
            <a:ext cx="3037114" cy="631371"/>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986926" y="2517655"/>
            <a:ext cx="2906536"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鞍山钢铁公司</a:t>
            </a:r>
            <a:endParaRPr lang="en-US" altLang="zh-CN" sz="3200" b="1" dirty="0" smtClean="0">
              <a:solidFill>
                <a:schemeClr val="tx1">
                  <a:lumMod val="85000"/>
                  <a:lumOff val="15000"/>
                </a:schemeClr>
              </a:solidFill>
            </a:endParaRPr>
          </a:p>
        </p:txBody>
      </p:sp>
      <p:sp>
        <p:nvSpPr>
          <p:cNvPr id="9" name="TextBox 8"/>
          <p:cNvSpPr txBox="1"/>
          <p:nvPr/>
        </p:nvSpPr>
        <p:spPr>
          <a:xfrm>
            <a:off x="8175331" y="426147"/>
            <a:ext cx="4079775"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长春第一汽车制造厂</a:t>
            </a:r>
            <a:endParaRPr lang="en-US" altLang="zh-CN" sz="3200" b="1" dirty="0" smtClean="0">
              <a:solidFill>
                <a:schemeClr val="tx1">
                  <a:lumMod val="85000"/>
                  <a:lumOff val="15000"/>
                </a:schemeClr>
              </a:solidFill>
            </a:endParaRPr>
          </a:p>
        </p:txBody>
      </p:sp>
      <p:sp>
        <p:nvSpPr>
          <p:cNvPr id="11" name="五边形 10"/>
          <p:cNvSpPr/>
          <p:nvPr/>
        </p:nvSpPr>
        <p:spPr>
          <a:xfrm flipH="1">
            <a:off x="8856348" y="1190295"/>
            <a:ext cx="3037114" cy="1120053"/>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9215526" y="1233130"/>
            <a:ext cx="2906536" cy="1077218"/>
          </a:xfrm>
          <a:prstGeom prst="rect">
            <a:avLst/>
          </a:prstGeom>
          <a:noFill/>
        </p:spPr>
        <p:txBody>
          <a:bodyPr wrap="square" rtlCol="0">
            <a:spAutoFit/>
          </a:bodyPr>
          <a:lstStyle/>
          <a:p>
            <a:r>
              <a:rPr lang="zh-CN" altLang="en-US" sz="3200" b="1" dirty="0" smtClean="0">
                <a:solidFill>
                  <a:schemeClr val="tx1">
                    <a:lumMod val="85000"/>
                    <a:lumOff val="15000"/>
                  </a:schemeClr>
                </a:solidFill>
              </a:rPr>
              <a:t>沈阳机床厂和飞机制造厂</a:t>
            </a:r>
            <a:endParaRPr lang="en-US" altLang="zh-CN" sz="3200" b="1" dirty="0" smtClean="0">
              <a:solidFill>
                <a:schemeClr val="tx1">
                  <a:lumMod val="85000"/>
                  <a:lumOff val="15000"/>
                </a:schemeClr>
              </a:solidFill>
            </a:endParaRPr>
          </a:p>
        </p:txBody>
      </p:sp>
      <p:sp>
        <p:nvSpPr>
          <p:cNvPr id="14" name="矩形 13"/>
          <p:cNvSpPr/>
          <p:nvPr/>
        </p:nvSpPr>
        <p:spPr>
          <a:xfrm>
            <a:off x="370105" y="979734"/>
            <a:ext cx="4844143" cy="1453336"/>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2763" y="1011141"/>
            <a:ext cx="5105400" cy="1421928"/>
          </a:xfrm>
          <a:prstGeom prst="rect">
            <a:avLst/>
          </a:prstGeom>
          <a:noFill/>
        </p:spPr>
        <p:txBody>
          <a:bodyPr wrap="square" rtlCol="0">
            <a:spAutoFit/>
          </a:bodyPr>
          <a:lstStyle/>
          <a:p>
            <a:pPr>
              <a:lnSpc>
                <a:spcPct val="120000"/>
              </a:lnSpc>
            </a:pPr>
            <a:r>
              <a:rPr lang="zh-CN" altLang="en-US" sz="3600" b="1" dirty="0" smtClean="0">
                <a:solidFill>
                  <a:schemeClr val="bg1">
                    <a:lumMod val="95000"/>
                  </a:schemeClr>
                </a:solidFill>
              </a:rPr>
              <a:t>为何重工业都集中在东北地区进行建设？</a:t>
            </a:r>
            <a:endParaRPr lang="zh-CN" altLang="en-US" sz="3600" b="1" dirty="0">
              <a:solidFill>
                <a:schemeClr val="bg1">
                  <a:lumMod val="95000"/>
                </a:schemeClr>
              </a:solidFill>
            </a:endParaRPr>
          </a:p>
        </p:txBody>
      </p:sp>
      <p:sp>
        <p:nvSpPr>
          <p:cNvPr id="16" name="下箭头 15"/>
          <p:cNvSpPr/>
          <p:nvPr/>
        </p:nvSpPr>
        <p:spPr>
          <a:xfrm>
            <a:off x="2373071" y="2601683"/>
            <a:ext cx="762000" cy="978408"/>
          </a:xfrm>
          <a:prstGeom prst="downArrow">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62726" y="3667173"/>
            <a:ext cx="2906487" cy="1459998"/>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00727" y="3690250"/>
            <a:ext cx="4474029" cy="1308692"/>
          </a:xfrm>
          <a:prstGeom prst="rect">
            <a:avLst/>
          </a:prstGeom>
          <a:noFill/>
        </p:spPr>
        <p:txBody>
          <a:bodyPr wrap="square" rtlCol="0">
            <a:spAutoFit/>
          </a:bodyPr>
          <a:lstStyle/>
          <a:p>
            <a:pPr algn="ctr">
              <a:lnSpc>
                <a:spcPct val="130000"/>
              </a:lnSpc>
            </a:pPr>
            <a:r>
              <a:rPr lang="zh-CN" altLang="en-US" sz="3200" b="1" dirty="0" smtClean="0">
                <a:solidFill>
                  <a:schemeClr val="bg1">
                    <a:lumMod val="95000"/>
                  </a:schemeClr>
                </a:solidFill>
              </a:rPr>
              <a:t>矿产资源丰富</a:t>
            </a:r>
            <a:endParaRPr lang="en-US" altLang="zh-CN" sz="3200" b="1" dirty="0" smtClean="0">
              <a:solidFill>
                <a:schemeClr val="bg1">
                  <a:lumMod val="95000"/>
                </a:schemeClr>
              </a:solidFill>
            </a:endParaRPr>
          </a:p>
          <a:p>
            <a:pPr algn="ctr">
              <a:lnSpc>
                <a:spcPct val="130000"/>
              </a:lnSpc>
            </a:pPr>
            <a:r>
              <a:rPr lang="zh-CN" altLang="en-US" sz="3200" b="1" dirty="0" smtClean="0">
                <a:solidFill>
                  <a:schemeClr val="bg1">
                    <a:lumMod val="95000"/>
                  </a:schemeClr>
                </a:solidFill>
              </a:rPr>
              <a:t>工业基础好</a:t>
            </a:r>
            <a:endParaRPr lang="zh-CN" altLang="en-US" sz="3200" b="1" dirty="0">
              <a:solidFill>
                <a:schemeClr val="bg1">
                  <a:lumMod val="9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8"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graphicFrame>
        <p:nvGraphicFramePr>
          <p:cNvPr id="5" name="表格 4"/>
          <p:cNvGraphicFramePr>
            <a:graphicFrameLocks noGrp="1"/>
          </p:cNvGraphicFramePr>
          <p:nvPr/>
        </p:nvGraphicFramePr>
        <p:xfrm>
          <a:off x="293912" y="1796132"/>
          <a:ext cx="11538858" cy="3960586"/>
        </p:xfrm>
        <a:graphic>
          <a:graphicData uri="http://schemas.openxmlformats.org/drawingml/2006/table">
            <a:tbl>
              <a:tblPr firstRow="1" bandRow="1">
                <a:tableStyleId>{16D9F66E-5EB9-4882-86FB-DCBF35E3C3E4}</a:tableStyleId>
              </a:tblPr>
              <a:tblGrid>
                <a:gridCol w="2470400"/>
                <a:gridCol w="9068458"/>
              </a:tblGrid>
              <a:tr h="607786">
                <a:tc>
                  <a:txBody>
                    <a:bodyPr/>
                    <a:lstStyle/>
                    <a:p>
                      <a:pPr algn="ctr"/>
                      <a:r>
                        <a:rPr lang="en-US" altLang="zh-CN" sz="3200" b="1" dirty="0" smtClean="0">
                          <a:solidFill>
                            <a:schemeClr val="tx1">
                              <a:lumMod val="75000"/>
                              <a:lumOff val="25000"/>
                            </a:schemeClr>
                          </a:solidFill>
                          <a:latin typeface="+mn-ea"/>
                          <a:ea typeface="+mn-ea"/>
                        </a:rPr>
                        <a:t>1953</a:t>
                      </a:r>
                      <a:r>
                        <a:rPr lang="zh-CN" altLang="en-US" sz="3200" b="1" dirty="0" smtClean="0">
                          <a:solidFill>
                            <a:schemeClr val="tx1">
                              <a:lumMod val="75000"/>
                              <a:lumOff val="25000"/>
                            </a:schemeClr>
                          </a:solidFill>
                          <a:latin typeface="+mn-ea"/>
                          <a:ea typeface="+mn-ea"/>
                        </a:rPr>
                        <a:t>年</a:t>
                      </a:r>
                      <a:endParaRPr lang="zh-CN" altLang="en-US" sz="3200" b="1" dirty="0">
                        <a:solidFill>
                          <a:schemeClr val="tx1">
                            <a:lumMod val="75000"/>
                            <a:lumOff val="25000"/>
                          </a:schemeClr>
                        </a:solidFill>
                        <a:latin typeface="+mn-ea"/>
                        <a:ea typeface="+mn-ea"/>
                      </a:endParaRPr>
                    </a:p>
                  </a:txBody>
                  <a:tcPr/>
                </a:tc>
                <a:tc>
                  <a:txBody>
                    <a:bodyPr/>
                    <a:lstStyle/>
                    <a:p>
                      <a:pPr algn="ctr"/>
                      <a:r>
                        <a:rPr lang="zh-CN" altLang="en-US" sz="3200" b="1" dirty="0" smtClean="0">
                          <a:solidFill>
                            <a:srgbClr val="C00000"/>
                          </a:solidFill>
                          <a:latin typeface="+mn-ea"/>
                          <a:ea typeface="+mn-ea"/>
                        </a:rPr>
                        <a:t>第一座</a:t>
                      </a:r>
                      <a:r>
                        <a:rPr lang="zh-CN" altLang="en-US" sz="3200" b="1" dirty="0" smtClean="0">
                          <a:solidFill>
                            <a:schemeClr val="tx1">
                              <a:lumMod val="75000"/>
                              <a:lumOff val="25000"/>
                            </a:schemeClr>
                          </a:solidFill>
                          <a:latin typeface="+mn-ea"/>
                          <a:ea typeface="+mn-ea"/>
                        </a:rPr>
                        <a:t>大型露天煤矿建成投产</a:t>
                      </a:r>
                      <a:endParaRPr lang="zh-CN" altLang="en-US" sz="3200" b="1" dirty="0">
                        <a:solidFill>
                          <a:schemeClr val="tx1">
                            <a:lumMod val="75000"/>
                            <a:lumOff val="25000"/>
                          </a:schemeClr>
                        </a:solidFill>
                        <a:latin typeface="+mn-ea"/>
                        <a:ea typeface="+mn-ea"/>
                      </a:endParaRPr>
                    </a:p>
                  </a:txBody>
                  <a:tcPr/>
                </a:tc>
              </a:tr>
              <a:tr h="1215572">
                <a:tc>
                  <a:txBody>
                    <a:bodyPr/>
                    <a:lstStyle/>
                    <a:p>
                      <a:pPr algn="ctr"/>
                      <a:endParaRPr lang="en-US" altLang="zh-CN" sz="3200" b="1" dirty="0" smtClean="0">
                        <a:solidFill>
                          <a:schemeClr val="tx1">
                            <a:lumMod val="75000"/>
                            <a:lumOff val="25000"/>
                          </a:schemeClr>
                        </a:solidFill>
                        <a:latin typeface="+mn-ea"/>
                        <a:ea typeface="+mn-ea"/>
                      </a:endParaRPr>
                    </a:p>
                    <a:p>
                      <a:pPr algn="ctr"/>
                      <a:r>
                        <a:rPr lang="en-US" altLang="zh-CN" sz="3200" b="1" dirty="0" smtClean="0">
                          <a:solidFill>
                            <a:schemeClr val="tx1">
                              <a:lumMod val="75000"/>
                              <a:lumOff val="25000"/>
                            </a:schemeClr>
                          </a:solidFill>
                          <a:latin typeface="+mn-ea"/>
                          <a:ea typeface="+mn-ea"/>
                        </a:rPr>
                        <a:t>1955</a:t>
                      </a:r>
                      <a:r>
                        <a:rPr lang="zh-CN" altLang="en-US" sz="3200" b="1" dirty="0" smtClean="0">
                          <a:solidFill>
                            <a:schemeClr val="tx1">
                              <a:lumMod val="75000"/>
                              <a:lumOff val="25000"/>
                            </a:schemeClr>
                          </a:solidFill>
                          <a:latin typeface="+mn-ea"/>
                          <a:ea typeface="+mn-ea"/>
                        </a:rPr>
                        <a:t>年</a:t>
                      </a:r>
                      <a:endParaRPr lang="zh-CN" altLang="en-US" sz="3200" b="1" dirty="0">
                        <a:solidFill>
                          <a:schemeClr val="tx1">
                            <a:lumMod val="75000"/>
                            <a:lumOff val="25000"/>
                          </a:schemeClr>
                        </a:solidFill>
                        <a:latin typeface="+mn-ea"/>
                        <a:ea typeface="+mn-ea"/>
                      </a:endParaRPr>
                    </a:p>
                  </a:txBody>
                  <a:tcPr/>
                </a:tc>
                <a:tc>
                  <a:txBody>
                    <a:bodyPr/>
                    <a:lstStyle/>
                    <a:p>
                      <a:pPr algn="ctr">
                        <a:lnSpc>
                          <a:spcPct val="130000"/>
                        </a:lnSpc>
                      </a:pPr>
                      <a:r>
                        <a:rPr lang="zh-CN" altLang="en-US" sz="3200" b="1" dirty="0" smtClean="0">
                          <a:solidFill>
                            <a:srgbClr val="C00000"/>
                          </a:solidFill>
                          <a:latin typeface="+mn-ea"/>
                          <a:ea typeface="+mn-ea"/>
                        </a:rPr>
                        <a:t>第一套</a:t>
                      </a:r>
                      <a:r>
                        <a:rPr lang="en-US" altLang="zh-CN" sz="3200" b="1" dirty="0" smtClean="0">
                          <a:solidFill>
                            <a:schemeClr val="tx1">
                              <a:lumMod val="75000"/>
                              <a:lumOff val="25000"/>
                            </a:schemeClr>
                          </a:solidFill>
                          <a:latin typeface="+mn-ea"/>
                          <a:ea typeface="+mn-ea"/>
                        </a:rPr>
                        <a:t>6000</a:t>
                      </a:r>
                      <a:r>
                        <a:rPr lang="zh-CN" altLang="en-US" sz="3200" b="1" dirty="0" smtClean="0">
                          <a:solidFill>
                            <a:schemeClr val="tx1">
                              <a:lumMod val="75000"/>
                              <a:lumOff val="25000"/>
                            </a:schemeClr>
                          </a:solidFill>
                          <a:latin typeface="+mn-ea"/>
                          <a:ea typeface="+mn-ea"/>
                        </a:rPr>
                        <a:t>千瓦火力发电机组组装成功</a:t>
                      </a:r>
                      <a:endParaRPr lang="zh-CN" altLang="en-US" sz="3200" b="1" dirty="0">
                        <a:solidFill>
                          <a:schemeClr val="tx1">
                            <a:lumMod val="75000"/>
                            <a:lumOff val="25000"/>
                          </a:schemeClr>
                        </a:solidFill>
                        <a:latin typeface="+mn-ea"/>
                        <a:ea typeface="+mn-ea"/>
                      </a:endParaRPr>
                    </a:p>
                    <a:p>
                      <a:pPr algn="ctr">
                        <a:lnSpc>
                          <a:spcPct val="130000"/>
                        </a:lnSpc>
                      </a:pPr>
                      <a:r>
                        <a:rPr lang="zh-CN" altLang="en-US" sz="3200" b="1" dirty="0" smtClean="0">
                          <a:solidFill>
                            <a:srgbClr val="C00000"/>
                          </a:solidFill>
                          <a:latin typeface="+mn-ea"/>
                          <a:ea typeface="+mn-ea"/>
                        </a:rPr>
                        <a:t>第一块</a:t>
                      </a:r>
                      <a:r>
                        <a:rPr lang="zh-CN" altLang="en-US" sz="3200" b="1" dirty="0" smtClean="0">
                          <a:solidFill>
                            <a:schemeClr val="tx1">
                              <a:lumMod val="75000"/>
                              <a:lumOff val="25000"/>
                            </a:schemeClr>
                          </a:solidFill>
                          <a:latin typeface="+mn-ea"/>
                          <a:ea typeface="+mn-ea"/>
                        </a:rPr>
                        <a:t>国产手表诞生</a:t>
                      </a:r>
                      <a:endParaRPr lang="zh-CN" altLang="en-US" sz="3200" b="1" dirty="0">
                        <a:solidFill>
                          <a:schemeClr val="tx1">
                            <a:lumMod val="75000"/>
                            <a:lumOff val="25000"/>
                          </a:schemeClr>
                        </a:solidFill>
                        <a:latin typeface="+mn-ea"/>
                        <a:ea typeface="+mn-ea"/>
                      </a:endParaRPr>
                    </a:p>
                  </a:txBody>
                  <a:tcPr/>
                </a:tc>
              </a:tr>
              <a:tr h="1823358">
                <a:tc>
                  <a:txBody>
                    <a:bodyPr/>
                    <a:lstStyle/>
                    <a:p>
                      <a:pPr algn="ctr"/>
                      <a:endParaRPr lang="en-US" altLang="zh-CN" sz="3200" b="1" dirty="0" smtClean="0">
                        <a:solidFill>
                          <a:schemeClr val="tx1">
                            <a:lumMod val="75000"/>
                            <a:lumOff val="25000"/>
                          </a:schemeClr>
                        </a:solidFill>
                        <a:latin typeface="+mn-ea"/>
                        <a:ea typeface="+mn-ea"/>
                      </a:endParaRPr>
                    </a:p>
                    <a:p>
                      <a:pPr algn="ctr"/>
                      <a:r>
                        <a:rPr lang="en-US" altLang="zh-CN" sz="3200" b="1" dirty="0" smtClean="0">
                          <a:solidFill>
                            <a:schemeClr val="tx1">
                              <a:lumMod val="75000"/>
                              <a:lumOff val="25000"/>
                            </a:schemeClr>
                          </a:solidFill>
                          <a:latin typeface="+mn-ea"/>
                          <a:ea typeface="+mn-ea"/>
                        </a:rPr>
                        <a:t>1956</a:t>
                      </a:r>
                      <a:r>
                        <a:rPr lang="zh-CN" altLang="en-US" sz="3200" b="1" dirty="0" smtClean="0">
                          <a:solidFill>
                            <a:schemeClr val="tx1">
                              <a:lumMod val="75000"/>
                              <a:lumOff val="25000"/>
                            </a:schemeClr>
                          </a:solidFill>
                          <a:latin typeface="+mn-ea"/>
                          <a:ea typeface="+mn-ea"/>
                        </a:rPr>
                        <a:t>年</a:t>
                      </a:r>
                      <a:endParaRPr lang="zh-CN" altLang="en-US" sz="3200" b="1" dirty="0">
                        <a:solidFill>
                          <a:schemeClr val="tx1">
                            <a:lumMod val="75000"/>
                            <a:lumOff val="25000"/>
                          </a:schemeClr>
                        </a:solidFill>
                        <a:latin typeface="+mn-ea"/>
                        <a:ea typeface="+mn-ea"/>
                      </a:endParaRPr>
                    </a:p>
                  </a:txBody>
                  <a:tcPr/>
                </a:tc>
                <a:tc>
                  <a:txBody>
                    <a:bodyPr/>
                    <a:lstStyle/>
                    <a:p>
                      <a:pPr algn="ctr">
                        <a:lnSpc>
                          <a:spcPct val="130000"/>
                        </a:lnSpc>
                      </a:pPr>
                      <a:r>
                        <a:rPr lang="zh-CN" altLang="en-US" sz="3200" b="1" dirty="0" smtClean="0">
                          <a:solidFill>
                            <a:srgbClr val="C00000"/>
                          </a:solidFill>
                          <a:latin typeface="+mn-ea"/>
                          <a:ea typeface="+mn-ea"/>
                        </a:rPr>
                        <a:t>第一辆</a:t>
                      </a:r>
                      <a:r>
                        <a:rPr lang="zh-CN" altLang="en-US" sz="3200" b="1" dirty="0" smtClean="0">
                          <a:solidFill>
                            <a:schemeClr val="tx1">
                              <a:lumMod val="75000"/>
                              <a:lumOff val="25000"/>
                            </a:schemeClr>
                          </a:solidFill>
                          <a:latin typeface="+mn-ea"/>
                          <a:ea typeface="+mn-ea"/>
                        </a:rPr>
                        <a:t>解放牌汽车被生产出来</a:t>
                      </a:r>
                      <a:endParaRPr lang="zh-CN" altLang="en-US" sz="3200" b="1" dirty="0">
                        <a:solidFill>
                          <a:schemeClr val="tx1">
                            <a:lumMod val="75000"/>
                            <a:lumOff val="25000"/>
                          </a:schemeClr>
                        </a:solidFill>
                        <a:latin typeface="+mn-ea"/>
                        <a:ea typeface="+mn-ea"/>
                      </a:endParaRPr>
                    </a:p>
                    <a:p>
                      <a:pPr algn="ctr">
                        <a:lnSpc>
                          <a:spcPct val="130000"/>
                        </a:lnSpc>
                      </a:pPr>
                      <a:r>
                        <a:rPr lang="zh-CN" altLang="en-US" sz="3200" b="1" dirty="0" smtClean="0">
                          <a:solidFill>
                            <a:srgbClr val="C00000"/>
                          </a:solidFill>
                          <a:latin typeface="+mn-ea"/>
                          <a:ea typeface="+mn-ea"/>
                        </a:rPr>
                        <a:t>第一架</a:t>
                      </a:r>
                      <a:r>
                        <a:rPr lang="zh-CN" altLang="en-US" sz="3200" b="1" dirty="0" smtClean="0">
                          <a:solidFill>
                            <a:schemeClr val="tx1">
                              <a:lumMod val="75000"/>
                              <a:lumOff val="25000"/>
                            </a:schemeClr>
                          </a:solidFill>
                          <a:latin typeface="+mn-ea"/>
                          <a:ea typeface="+mn-ea"/>
                        </a:rPr>
                        <a:t>喷气式歼击机试制成功</a:t>
                      </a:r>
                      <a:endParaRPr lang="zh-CN" altLang="en-US" sz="3200" b="1" dirty="0">
                        <a:solidFill>
                          <a:schemeClr val="tx1">
                            <a:lumMod val="75000"/>
                            <a:lumOff val="25000"/>
                          </a:schemeClr>
                        </a:solidFill>
                        <a:latin typeface="+mn-ea"/>
                        <a:ea typeface="+mn-ea"/>
                      </a:endParaRPr>
                    </a:p>
                    <a:p>
                      <a:pPr algn="ctr">
                        <a:lnSpc>
                          <a:spcPct val="130000"/>
                        </a:lnSpc>
                      </a:pPr>
                      <a:r>
                        <a:rPr lang="zh-CN" altLang="en-US" sz="3200" b="1" dirty="0" smtClean="0">
                          <a:solidFill>
                            <a:srgbClr val="C00000"/>
                          </a:solidFill>
                          <a:latin typeface="+mn-ea"/>
                          <a:ea typeface="+mn-ea"/>
                        </a:rPr>
                        <a:t>第一个</a:t>
                      </a:r>
                      <a:r>
                        <a:rPr lang="zh-CN" altLang="en-US" sz="3200" b="1" dirty="0" smtClean="0">
                          <a:solidFill>
                            <a:schemeClr val="tx1">
                              <a:lumMod val="75000"/>
                              <a:lumOff val="25000"/>
                            </a:schemeClr>
                          </a:solidFill>
                          <a:latin typeface="+mn-ea"/>
                          <a:ea typeface="+mn-ea"/>
                        </a:rPr>
                        <a:t>制造机床的工厂建成投产</a:t>
                      </a:r>
                      <a:endParaRPr lang="zh-CN" altLang="en-US" sz="3200" b="1" dirty="0">
                        <a:solidFill>
                          <a:schemeClr val="tx1">
                            <a:lumMod val="75000"/>
                            <a:lumOff val="25000"/>
                          </a:schemeClr>
                        </a:solidFill>
                        <a:latin typeface="+mn-ea"/>
                        <a:ea typeface="+mn-ea"/>
                      </a:endParaRPr>
                    </a:p>
                  </a:txBody>
                  <a:tcPr/>
                </a:tc>
              </a:tr>
            </a:tbl>
          </a:graphicData>
        </a:graphic>
      </p:graphicFrame>
      <p:sp>
        <p:nvSpPr>
          <p:cNvPr id="4" name="TextBox 3"/>
          <p:cNvSpPr txBox="1"/>
          <p:nvPr/>
        </p:nvSpPr>
        <p:spPr>
          <a:xfrm>
            <a:off x="1502204" y="1045026"/>
            <a:ext cx="9165771" cy="584775"/>
          </a:xfrm>
          <a:prstGeom prst="rect">
            <a:avLst/>
          </a:prstGeom>
          <a:noFill/>
        </p:spPr>
        <p:txBody>
          <a:bodyPr wrap="square" rtlCol="0">
            <a:spAutoFit/>
          </a:bodyPr>
          <a:lstStyle/>
          <a:p>
            <a:pPr algn="ctr"/>
            <a:r>
              <a:rPr lang="zh-CN" altLang="en-US" sz="3200" b="1" dirty="0" smtClean="0">
                <a:solidFill>
                  <a:schemeClr val="bg1">
                    <a:lumMod val="95000"/>
                  </a:schemeClr>
                </a:solidFill>
              </a:rPr>
              <a:t>我国在“一五计划”期间创造了许多历史上的第一：</a:t>
            </a:r>
            <a:endParaRPr lang="zh-CN" altLang="en-US" sz="3200" b="1" dirty="0">
              <a:solidFill>
                <a:schemeClr val="bg1">
                  <a:lumMod val="9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3" name="图片 2" descr="timg (1).jpg"/>
          <p:cNvPicPr>
            <a:picLocks noChangeAspect="1"/>
          </p:cNvPicPr>
          <p:nvPr/>
        </p:nvPicPr>
        <p:blipFill>
          <a:blip r:embed="rId3"/>
          <a:stretch>
            <a:fillRect/>
          </a:stretch>
        </p:blipFill>
        <p:spPr>
          <a:xfrm>
            <a:off x="1524794" y="0"/>
            <a:ext cx="9144000" cy="6858000"/>
          </a:xfrm>
          <a:prstGeom prst="rect">
            <a:avLst/>
          </a:prstGeom>
        </p:spPr>
      </p:pic>
      <p:sp>
        <p:nvSpPr>
          <p:cNvPr id="10" name="矩形标注 9"/>
          <p:cNvSpPr/>
          <p:nvPr/>
        </p:nvSpPr>
        <p:spPr>
          <a:xfrm>
            <a:off x="8199521" y="416067"/>
            <a:ext cx="3758610" cy="584775"/>
          </a:xfrm>
          <a:prstGeom prst="wedgeRectCallou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flipH="1">
            <a:off x="8627748" y="2474820"/>
            <a:ext cx="3037114" cy="631371"/>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986926" y="2517655"/>
            <a:ext cx="2906536"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鞍山钢铁公司</a:t>
            </a:r>
            <a:endParaRPr lang="en-US" altLang="zh-CN" sz="3200" b="1" dirty="0" smtClean="0">
              <a:solidFill>
                <a:schemeClr val="tx1">
                  <a:lumMod val="85000"/>
                  <a:lumOff val="15000"/>
                </a:schemeClr>
              </a:solidFill>
            </a:endParaRPr>
          </a:p>
        </p:txBody>
      </p:sp>
      <p:sp>
        <p:nvSpPr>
          <p:cNvPr id="9" name="TextBox 8"/>
          <p:cNvSpPr txBox="1"/>
          <p:nvPr/>
        </p:nvSpPr>
        <p:spPr>
          <a:xfrm>
            <a:off x="8175331" y="426147"/>
            <a:ext cx="4079775"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长春第一汽车制造厂</a:t>
            </a:r>
            <a:endParaRPr lang="en-US" altLang="zh-CN" sz="3200" b="1" dirty="0" smtClean="0">
              <a:solidFill>
                <a:schemeClr val="tx1">
                  <a:lumMod val="85000"/>
                  <a:lumOff val="15000"/>
                </a:schemeClr>
              </a:solidFill>
            </a:endParaRPr>
          </a:p>
        </p:txBody>
      </p:sp>
      <p:sp>
        <p:nvSpPr>
          <p:cNvPr id="11" name="五边形 10"/>
          <p:cNvSpPr/>
          <p:nvPr/>
        </p:nvSpPr>
        <p:spPr>
          <a:xfrm flipH="1">
            <a:off x="8856348" y="1190295"/>
            <a:ext cx="3037114" cy="1120053"/>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9215526" y="1233130"/>
            <a:ext cx="2906536" cy="1077218"/>
          </a:xfrm>
          <a:prstGeom prst="rect">
            <a:avLst/>
          </a:prstGeom>
          <a:noFill/>
        </p:spPr>
        <p:txBody>
          <a:bodyPr wrap="square" rtlCol="0">
            <a:spAutoFit/>
          </a:bodyPr>
          <a:lstStyle/>
          <a:p>
            <a:r>
              <a:rPr lang="zh-CN" altLang="en-US" sz="3200" b="1" dirty="0" smtClean="0">
                <a:solidFill>
                  <a:schemeClr val="tx1">
                    <a:lumMod val="85000"/>
                    <a:lumOff val="15000"/>
                  </a:schemeClr>
                </a:solidFill>
              </a:rPr>
              <a:t>沈阳机床厂和飞机制造厂</a:t>
            </a:r>
            <a:endParaRPr lang="en-US" altLang="zh-CN" sz="3200" b="1" dirty="0" smtClean="0">
              <a:solidFill>
                <a:schemeClr val="tx1">
                  <a:lumMod val="85000"/>
                  <a:lumOff val="15000"/>
                </a:schemeClr>
              </a:solidFill>
            </a:endParaRPr>
          </a:p>
        </p:txBody>
      </p:sp>
      <p:sp>
        <p:nvSpPr>
          <p:cNvPr id="19" name="五边形 18"/>
          <p:cNvSpPr/>
          <p:nvPr/>
        </p:nvSpPr>
        <p:spPr>
          <a:xfrm flipH="1">
            <a:off x="7686110" y="4124157"/>
            <a:ext cx="3037114" cy="631371"/>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8045288" y="4166992"/>
            <a:ext cx="2906536" cy="584775"/>
          </a:xfrm>
          <a:prstGeom prst="rect">
            <a:avLst/>
          </a:prstGeom>
          <a:noFill/>
        </p:spPr>
        <p:txBody>
          <a:bodyPr wrap="square" rtlCol="0">
            <a:spAutoFit/>
          </a:bodyPr>
          <a:lstStyle/>
          <a:p>
            <a:r>
              <a:rPr lang="zh-CN" altLang="en-US" sz="3200" b="1" dirty="0" smtClean="0">
                <a:solidFill>
                  <a:schemeClr val="bg1">
                    <a:lumMod val="95000"/>
                  </a:schemeClr>
                </a:solidFill>
              </a:rPr>
              <a:t>武汉长江大桥</a:t>
            </a:r>
            <a:endParaRPr lang="en-US" altLang="zh-CN" sz="3200" b="1" dirty="0" smtClean="0">
              <a:solidFill>
                <a:schemeClr val="bg1">
                  <a:lumMod val="9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7" name="图片 6" descr="图片1.png"/>
          <p:cNvPicPr>
            <a:picLocks noChangeAspect="1"/>
          </p:cNvPicPr>
          <p:nvPr/>
        </p:nvPicPr>
        <p:blipFill>
          <a:blip r:embed="rId3"/>
          <a:stretch>
            <a:fillRect/>
          </a:stretch>
        </p:blipFill>
        <p:spPr>
          <a:xfrm>
            <a:off x="172712" y="141771"/>
            <a:ext cx="5150673" cy="6542057"/>
          </a:xfrm>
          <a:prstGeom prst="rect">
            <a:avLst/>
          </a:prstGeom>
        </p:spPr>
      </p:pic>
      <p:pic>
        <p:nvPicPr>
          <p:cNvPr id="8" name="图片 7" descr="武汉长江大桥.jpg"/>
          <p:cNvPicPr>
            <a:picLocks noChangeAspect="1"/>
          </p:cNvPicPr>
          <p:nvPr/>
        </p:nvPicPr>
        <p:blipFill>
          <a:blip r:embed="rId4"/>
          <a:stretch>
            <a:fillRect/>
          </a:stretch>
        </p:blipFill>
        <p:spPr>
          <a:xfrm>
            <a:off x="3810000" y="826754"/>
            <a:ext cx="8383588" cy="5432533"/>
          </a:xfrm>
          <a:prstGeom prst="rect">
            <a:avLst/>
          </a:prstGeom>
          <a:ln>
            <a:noFill/>
          </a:ln>
          <a:effectLst>
            <a:outerShdw blurRad="292100" dist="139700" dir="2700000" algn="tl" rotWithShape="0">
              <a:srgbClr val="333333">
                <a:alpha val="65000"/>
              </a:srgbClr>
            </a:outerShdw>
          </a:effectLst>
        </p:spPr>
      </p:pic>
      <p:sp>
        <p:nvSpPr>
          <p:cNvPr id="11" name="椭圆 10"/>
          <p:cNvSpPr/>
          <p:nvPr/>
        </p:nvSpPr>
        <p:spPr>
          <a:xfrm>
            <a:off x="9993082" y="1741715"/>
            <a:ext cx="2037215" cy="2917372"/>
          </a:xfrm>
          <a:prstGeom prst="ellipse">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timg (2).jpg"/>
          <p:cNvPicPr>
            <a:picLocks noChangeAspect="1"/>
          </p:cNvPicPr>
          <p:nvPr/>
        </p:nvPicPr>
        <p:blipFill>
          <a:blip r:embed="rId5"/>
          <a:srcRect l="5606" t="8413" r="7409"/>
          <a:stretch>
            <a:fillRect/>
          </a:stretch>
        </p:blipFill>
        <p:spPr>
          <a:xfrm>
            <a:off x="3810000" y="153060"/>
            <a:ext cx="8383588" cy="6617418"/>
          </a:xfrm>
          <a:prstGeom prst="rect">
            <a:avLst/>
          </a:prstGeom>
        </p:spPr>
      </p:pic>
      <p:sp>
        <p:nvSpPr>
          <p:cNvPr id="9" name="矩形 8"/>
          <p:cNvSpPr/>
          <p:nvPr/>
        </p:nvSpPr>
        <p:spPr>
          <a:xfrm>
            <a:off x="601436" y="3012483"/>
            <a:ext cx="5690508" cy="745386"/>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88519" y="3004465"/>
            <a:ext cx="6112329" cy="698974"/>
          </a:xfrm>
          <a:prstGeom prst="rect">
            <a:avLst/>
          </a:prstGeom>
          <a:noFill/>
        </p:spPr>
        <p:txBody>
          <a:bodyPr wrap="square" rtlCol="0">
            <a:spAutoFit/>
          </a:bodyPr>
          <a:lstStyle/>
          <a:p>
            <a:pPr>
              <a:lnSpc>
                <a:spcPct val="120000"/>
              </a:lnSpc>
            </a:pPr>
            <a:r>
              <a:rPr lang="zh-CN" altLang="en-US" sz="3600" b="1" dirty="0" smtClean="0">
                <a:solidFill>
                  <a:schemeClr val="bg1">
                    <a:lumMod val="95000"/>
                  </a:schemeClr>
                </a:solidFill>
              </a:rPr>
              <a:t>为何要修建武汉长江大桥？</a:t>
            </a:r>
            <a:endParaRPr lang="zh-CN" altLang="en-US" sz="3600" b="1" dirty="0">
              <a:solidFill>
                <a:schemeClr val="bg1">
                  <a:lumMod val="9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3" name="图片 2" descr="timg (1).jpg"/>
          <p:cNvPicPr>
            <a:picLocks noChangeAspect="1"/>
          </p:cNvPicPr>
          <p:nvPr/>
        </p:nvPicPr>
        <p:blipFill>
          <a:blip r:embed="rId3"/>
          <a:stretch>
            <a:fillRect/>
          </a:stretch>
        </p:blipFill>
        <p:spPr>
          <a:xfrm>
            <a:off x="1524794" y="0"/>
            <a:ext cx="9144000" cy="6858000"/>
          </a:xfrm>
          <a:prstGeom prst="rect">
            <a:avLst/>
          </a:prstGeom>
        </p:spPr>
      </p:pic>
      <p:sp>
        <p:nvSpPr>
          <p:cNvPr id="10" name="矩形标注 9"/>
          <p:cNvSpPr/>
          <p:nvPr/>
        </p:nvSpPr>
        <p:spPr>
          <a:xfrm>
            <a:off x="8199521" y="416067"/>
            <a:ext cx="3758610" cy="584775"/>
          </a:xfrm>
          <a:prstGeom prst="wedgeRectCallou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flipH="1">
            <a:off x="7686110" y="4124157"/>
            <a:ext cx="3037114" cy="631371"/>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8045288" y="4166992"/>
            <a:ext cx="2906536" cy="584775"/>
          </a:xfrm>
          <a:prstGeom prst="rect">
            <a:avLst/>
          </a:prstGeom>
          <a:noFill/>
        </p:spPr>
        <p:txBody>
          <a:bodyPr wrap="square" rtlCol="0">
            <a:spAutoFit/>
          </a:bodyPr>
          <a:lstStyle/>
          <a:p>
            <a:r>
              <a:rPr lang="zh-CN" altLang="en-US" sz="3200" b="1" dirty="0" smtClean="0">
                <a:solidFill>
                  <a:schemeClr val="bg1">
                    <a:lumMod val="95000"/>
                  </a:schemeClr>
                </a:solidFill>
              </a:rPr>
              <a:t>武汉长江大桥</a:t>
            </a:r>
            <a:endParaRPr lang="en-US" altLang="zh-CN" sz="3200" b="1" dirty="0" smtClean="0">
              <a:solidFill>
                <a:schemeClr val="bg1">
                  <a:lumMod val="95000"/>
                </a:schemeClr>
              </a:solidFill>
            </a:endParaRPr>
          </a:p>
        </p:txBody>
      </p:sp>
      <p:sp>
        <p:nvSpPr>
          <p:cNvPr id="6" name="五边形 5"/>
          <p:cNvSpPr/>
          <p:nvPr/>
        </p:nvSpPr>
        <p:spPr>
          <a:xfrm flipH="1">
            <a:off x="8627748" y="2474820"/>
            <a:ext cx="3037114" cy="631371"/>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986926" y="2517655"/>
            <a:ext cx="2906536"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鞍山钢铁公司</a:t>
            </a:r>
            <a:endParaRPr lang="en-US" altLang="zh-CN" sz="3200" b="1" dirty="0" smtClean="0">
              <a:solidFill>
                <a:schemeClr val="tx1">
                  <a:lumMod val="85000"/>
                  <a:lumOff val="15000"/>
                </a:schemeClr>
              </a:solidFill>
            </a:endParaRPr>
          </a:p>
        </p:txBody>
      </p:sp>
      <p:sp>
        <p:nvSpPr>
          <p:cNvPr id="9" name="TextBox 8"/>
          <p:cNvSpPr txBox="1"/>
          <p:nvPr/>
        </p:nvSpPr>
        <p:spPr>
          <a:xfrm>
            <a:off x="8175331" y="426147"/>
            <a:ext cx="4079775" cy="584775"/>
          </a:xfrm>
          <a:prstGeom prst="rect">
            <a:avLst/>
          </a:prstGeom>
          <a:noFill/>
        </p:spPr>
        <p:txBody>
          <a:bodyPr wrap="square" rtlCol="0">
            <a:spAutoFit/>
          </a:bodyPr>
          <a:lstStyle/>
          <a:p>
            <a:r>
              <a:rPr lang="zh-CN" altLang="en-US" sz="3200" b="1" dirty="0" smtClean="0">
                <a:solidFill>
                  <a:schemeClr val="tx1">
                    <a:lumMod val="85000"/>
                    <a:lumOff val="15000"/>
                  </a:schemeClr>
                </a:solidFill>
              </a:rPr>
              <a:t>长春第一汽车制造厂</a:t>
            </a:r>
            <a:endParaRPr lang="en-US" altLang="zh-CN" sz="3200" b="1" dirty="0" smtClean="0">
              <a:solidFill>
                <a:schemeClr val="tx1">
                  <a:lumMod val="85000"/>
                  <a:lumOff val="15000"/>
                </a:schemeClr>
              </a:solidFill>
            </a:endParaRPr>
          </a:p>
        </p:txBody>
      </p:sp>
      <p:sp>
        <p:nvSpPr>
          <p:cNvPr id="11" name="五边形 10"/>
          <p:cNvSpPr/>
          <p:nvPr/>
        </p:nvSpPr>
        <p:spPr>
          <a:xfrm flipH="1">
            <a:off x="8856348" y="1190295"/>
            <a:ext cx="3037114" cy="1120053"/>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9215526" y="1233130"/>
            <a:ext cx="2906536" cy="1077218"/>
          </a:xfrm>
          <a:prstGeom prst="rect">
            <a:avLst/>
          </a:prstGeom>
          <a:noFill/>
        </p:spPr>
        <p:txBody>
          <a:bodyPr wrap="square" rtlCol="0">
            <a:spAutoFit/>
          </a:bodyPr>
          <a:lstStyle/>
          <a:p>
            <a:r>
              <a:rPr lang="zh-CN" altLang="en-US" sz="3200" b="1" dirty="0" smtClean="0">
                <a:solidFill>
                  <a:schemeClr val="tx1">
                    <a:lumMod val="85000"/>
                    <a:lumOff val="15000"/>
                  </a:schemeClr>
                </a:solidFill>
              </a:rPr>
              <a:t>沈阳机床厂和飞机制造厂</a:t>
            </a:r>
            <a:endParaRPr lang="en-US" altLang="zh-CN" sz="3200" b="1" dirty="0" smtClean="0">
              <a:solidFill>
                <a:schemeClr val="tx1">
                  <a:lumMod val="85000"/>
                  <a:lumOff val="15000"/>
                </a:schemeClr>
              </a:solidFill>
            </a:endParaRPr>
          </a:p>
        </p:txBody>
      </p:sp>
      <p:sp>
        <p:nvSpPr>
          <p:cNvPr id="17" name="任意多边形 16"/>
          <p:cNvSpPr/>
          <p:nvPr/>
        </p:nvSpPr>
        <p:spPr>
          <a:xfrm>
            <a:off x="7979229" y="4953000"/>
            <a:ext cx="174171" cy="511629"/>
          </a:xfrm>
          <a:custGeom>
            <a:avLst/>
            <a:gdLst>
              <a:gd name="connsiteX0" fmla="*/ 21771 w 174171"/>
              <a:gd name="connsiteY0" fmla="*/ 10886 h 511629"/>
              <a:gd name="connsiteX1" fmla="*/ 54428 w 174171"/>
              <a:gd name="connsiteY1" fmla="*/ 0 h 511629"/>
              <a:gd name="connsiteX2" fmla="*/ 119742 w 174171"/>
              <a:gd name="connsiteY2" fmla="*/ 32657 h 511629"/>
              <a:gd name="connsiteX3" fmla="*/ 152400 w 174171"/>
              <a:gd name="connsiteY3" fmla="*/ 43543 h 511629"/>
              <a:gd name="connsiteX4" fmla="*/ 174171 w 174171"/>
              <a:gd name="connsiteY4" fmla="*/ 76200 h 511629"/>
              <a:gd name="connsiteX5" fmla="*/ 152400 w 174171"/>
              <a:gd name="connsiteY5" fmla="*/ 130629 h 511629"/>
              <a:gd name="connsiteX6" fmla="*/ 87085 w 174171"/>
              <a:gd name="connsiteY6" fmla="*/ 195943 h 511629"/>
              <a:gd name="connsiteX7" fmla="*/ 54428 w 174171"/>
              <a:gd name="connsiteY7" fmla="*/ 228600 h 511629"/>
              <a:gd name="connsiteX8" fmla="*/ 32657 w 174171"/>
              <a:gd name="connsiteY8" fmla="*/ 261257 h 511629"/>
              <a:gd name="connsiteX9" fmla="*/ 21771 w 174171"/>
              <a:gd name="connsiteY9" fmla="*/ 304800 h 511629"/>
              <a:gd name="connsiteX10" fmla="*/ 0 w 174171"/>
              <a:gd name="connsiteY10" fmla="*/ 370114 h 511629"/>
              <a:gd name="connsiteX11" fmla="*/ 10885 w 174171"/>
              <a:gd name="connsiteY11" fmla="*/ 424543 h 511629"/>
              <a:gd name="connsiteX12" fmla="*/ 43542 w 174171"/>
              <a:gd name="connsiteY12" fmla="*/ 446314 h 511629"/>
              <a:gd name="connsiteX13" fmla="*/ 65314 w 174171"/>
              <a:gd name="connsiteY13" fmla="*/ 478971 h 511629"/>
              <a:gd name="connsiteX14" fmla="*/ 97971 w 174171"/>
              <a:gd name="connsiteY14" fmla="*/ 511629 h 51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4171" h="511629">
                <a:moveTo>
                  <a:pt x="21771" y="10886"/>
                </a:moveTo>
                <a:cubicBezTo>
                  <a:pt x="32657" y="7257"/>
                  <a:pt x="42953" y="0"/>
                  <a:pt x="54428" y="0"/>
                </a:cubicBezTo>
                <a:cubicBezTo>
                  <a:pt x="81788" y="0"/>
                  <a:pt x="97728" y="21650"/>
                  <a:pt x="119742" y="32657"/>
                </a:cubicBezTo>
                <a:cubicBezTo>
                  <a:pt x="130005" y="37789"/>
                  <a:pt x="141514" y="39914"/>
                  <a:pt x="152400" y="43543"/>
                </a:cubicBezTo>
                <a:cubicBezTo>
                  <a:pt x="159657" y="54429"/>
                  <a:pt x="174171" y="63117"/>
                  <a:pt x="174171" y="76200"/>
                </a:cubicBezTo>
                <a:cubicBezTo>
                  <a:pt x="174171" y="95741"/>
                  <a:pt x="163893" y="114826"/>
                  <a:pt x="152400" y="130629"/>
                </a:cubicBezTo>
                <a:cubicBezTo>
                  <a:pt x="134290" y="155530"/>
                  <a:pt x="108857" y="174172"/>
                  <a:pt x="87085" y="195943"/>
                </a:cubicBezTo>
                <a:cubicBezTo>
                  <a:pt x="76199" y="206829"/>
                  <a:pt x="62967" y="215791"/>
                  <a:pt x="54428" y="228600"/>
                </a:cubicBezTo>
                <a:lnTo>
                  <a:pt x="32657" y="261257"/>
                </a:lnTo>
                <a:cubicBezTo>
                  <a:pt x="29028" y="275771"/>
                  <a:pt x="26070" y="290470"/>
                  <a:pt x="21771" y="304800"/>
                </a:cubicBezTo>
                <a:cubicBezTo>
                  <a:pt x="15177" y="326781"/>
                  <a:pt x="0" y="370114"/>
                  <a:pt x="0" y="370114"/>
                </a:cubicBezTo>
                <a:cubicBezTo>
                  <a:pt x="3628" y="388257"/>
                  <a:pt x="1705" y="408478"/>
                  <a:pt x="10885" y="424543"/>
                </a:cubicBezTo>
                <a:cubicBezTo>
                  <a:pt x="17376" y="435902"/>
                  <a:pt x="34291" y="437063"/>
                  <a:pt x="43542" y="446314"/>
                </a:cubicBezTo>
                <a:cubicBezTo>
                  <a:pt x="52793" y="455565"/>
                  <a:pt x="57141" y="468755"/>
                  <a:pt x="65314" y="478971"/>
                </a:cubicBezTo>
                <a:cubicBezTo>
                  <a:pt x="65319" y="478977"/>
                  <a:pt x="92526" y="506184"/>
                  <a:pt x="97971" y="511629"/>
                </a:cubicBezTo>
              </a:path>
            </a:pathLst>
          </a:custGeom>
          <a:noFill/>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五边形 17"/>
          <p:cNvSpPr/>
          <p:nvPr/>
        </p:nvSpPr>
        <p:spPr>
          <a:xfrm flipH="1">
            <a:off x="8199521" y="5129406"/>
            <a:ext cx="2316079" cy="631371"/>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8558699" y="5172241"/>
            <a:ext cx="2906536" cy="584775"/>
          </a:xfrm>
          <a:prstGeom prst="rect">
            <a:avLst/>
          </a:prstGeom>
          <a:noFill/>
        </p:spPr>
        <p:txBody>
          <a:bodyPr wrap="square" rtlCol="0">
            <a:spAutoFit/>
          </a:bodyPr>
          <a:lstStyle/>
          <a:p>
            <a:r>
              <a:rPr lang="zh-CN" altLang="en-US" sz="3200" b="1" dirty="0" smtClean="0">
                <a:solidFill>
                  <a:schemeClr val="bg1">
                    <a:lumMod val="95000"/>
                  </a:schemeClr>
                </a:solidFill>
              </a:rPr>
              <a:t>鹰厦铁路</a:t>
            </a:r>
            <a:endParaRPr lang="en-US" altLang="zh-CN" sz="3200" b="1" dirty="0" smtClean="0">
              <a:solidFill>
                <a:schemeClr val="bg1">
                  <a:lumMod val="95000"/>
                </a:schemeClr>
              </a:solidFill>
            </a:endParaRPr>
          </a:p>
        </p:txBody>
      </p:sp>
      <p:sp>
        <p:nvSpPr>
          <p:cNvPr id="22" name="任意多边形 21"/>
          <p:cNvSpPr/>
          <p:nvPr/>
        </p:nvSpPr>
        <p:spPr>
          <a:xfrm>
            <a:off x="5780315" y="3883175"/>
            <a:ext cx="424543" cy="567633"/>
          </a:xfrm>
          <a:custGeom>
            <a:avLst/>
            <a:gdLst>
              <a:gd name="connsiteX0" fmla="*/ 424543 w 424543"/>
              <a:gd name="connsiteY0" fmla="*/ 1576 h 567633"/>
              <a:gd name="connsiteX1" fmla="*/ 315686 w 424543"/>
              <a:gd name="connsiteY1" fmla="*/ 12462 h 567633"/>
              <a:gd name="connsiteX2" fmla="*/ 304800 w 424543"/>
              <a:gd name="connsiteY2" fmla="*/ 45119 h 567633"/>
              <a:gd name="connsiteX3" fmla="*/ 283028 w 424543"/>
              <a:gd name="connsiteY3" fmla="*/ 241062 h 567633"/>
              <a:gd name="connsiteX4" fmla="*/ 261257 w 424543"/>
              <a:gd name="connsiteY4" fmla="*/ 360804 h 567633"/>
              <a:gd name="connsiteX5" fmla="*/ 239486 w 424543"/>
              <a:gd name="connsiteY5" fmla="*/ 382576 h 567633"/>
              <a:gd name="connsiteX6" fmla="*/ 185057 w 424543"/>
              <a:gd name="connsiteY6" fmla="*/ 437004 h 567633"/>
              <a:gd name="connsiteX7" fmla="*/ 130628 w 424543"/>
              <a:gd name="connsiteY7" fmla="*/ 447890 h 567633"/>
              <a:gd name="connsiteX8" fmla="*/ 87086 w 424543"/>
              <a:gd name="connsiteY8" fmla="*/ 502319 h 567633"/>
              <a:gd name="connsiteX9" fmla="*/ 21771 w 424543"/>
              <a:gd name="connsiteY9" fmla="*/ 534976 h 567633"/>
              <a:gd name="connsiteX10" fmla="*/ 0 w 424543"/>
              <a:gd name="connsiteY10" fmla="*/ 567633 h 56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543" h="567633">
                <a:moveTo>
                  <a:pt x="424543" y="1576"/>
                </a:moveTo>
                <a:cubicBezTo>
                  <a:pt x="388257" y="5205"/>
                  <a:pt x="349957" y="0"/>
                  <a:pt x="315686" y="12462"/>
                </a:cubicBezTo>
                <a:cubicBezTo>
                  <a:pt x="304902" y="16383"/>
                  <a:pt x="306141" y="33723"/>
                  <a:pt x="304800" y="45119"/>
                </a:cubicBezTo>
                <a:cubicBezTo>
                  <a:pt x="278240" y="270873"/>
                  <a:pt x="310558" y="130946"/>
                  <a:pt x="283028" y="241062"/>
                </a:cubicBezTo>
                <a:cubicBezTo>
                  <a:pt x="281527" y="253074"/>
                  <a:pt x="277155" y="334306"/>
                  <a:pt x="261257" y="360804"/>
                </a:cubicBezTo>
                <a:cubicBezTo>
                  <a:pt x="255977" y="369605"/>
                  <a:pt x="245897" y="374562"/>
                  <a:pt x="239486" y="382576"/>
                </a:cubicBezTo>
                <a:cubicBezTo>
                  <a:pt x="216678" y="411086"/>
                  <a:pt x="222378" y="423009"/>
                  <a:pt x="185057" y="437004"/>
                </a:cubicBezTo>
                <a:cubicBezTo>
                  <a:pt x="167733" y="443501"/>
                  <a:pt x="148771" y="444261"/>
                  <a:pt x="130628" y="447890"/>
                </a:cubicBezTo>
                <a:cubicBezTo>
                  <a:pt x="37031" y="510290"/>
                  <a:pt x="147182" y="427200"/>
                  <a:pt x="87086" y="502319"/>
                </a:cubicBezTo>
                <a:cubicBezTo>
                  <a:pt x="71740" y="521501"/>
                  <a:pt x="43283" y="527805"/>
                  <a:pt x="21771" y="534976"/>
                </a:cubicBezTo>
                <a:lnTo>
                  <a:pt x="0" y="567633"/>
                </a:lnTo>
              </a:path>
            </a:pathLst>
          </a:custGeom>
          <a:noFill/>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五边形 22"/>
          <p:cNvSpPr/>
          <p:nvPr/>
        </p:nvSpPr>
        <p:spPr>
          <a:xfrm flipH="1">
            <a:off x="6340954" y="3255565"/>
            <a:ext cx="2316079" cy="631371"/>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6700132" y="3298400"/>
            <a:ext cx="2906536" cy="584775"/>
          </a:xfrm>
          <a:prstGeom prst="rect">
            <a:avLst/>
          </a:prstGeom>
          <a:noFill/>
        </p:spPr>
        <p:txBody>
          <a:bodyPr wrap="square" rtlCol="0">
            <a:spAutoFit/>
          </a:bodyPr>
          <a:lstStyle/>
          <a:p>
            <a:r>
              <a:rPr lang="zh-CN" altLang="en-US" sz="3200" b="1" dirty="0" smtClean="0">
                <a:solidFill>
                  <a:schemeClr val="bg1">
                    <a:lumMod val="95000"/>
                  </a:schemeClr>
                </a:solidFill>
              </a:rPr>
              <a:t>宝成铁路</a:t>
            </a:r>
            <a:endParaRPr lang="en-US" altLang="zh-CN" sz="3200" b="1" dirty="0" smtClean="0">
              <a:solidFill>
                <a:schemeClr val="bg1">
                  <a:lumMod val="95000"/>
                </a:schemeClr>
              </a:solidFill>
            </a:endParaRPr>
          </a:p>
        </p:txBody>
      </p:sp>
      <p:sp>
        <p:nvSpPr>
          <p:cNvPr id="25" name="任意多边形 24"/>
          <p:cNvSpPr/>
          <p:nvPr/>
        </p:nvSpPr>
        <p:spPr>
          <a:xfrm>
            <a:off x="3744686" y="4310743"/>
            <a:ext cx="1719943" cy="325539"/>
          </a:xfrm>
          <a:custGeom>
            <a:avLst/>
            <a:gdLst>
              <a:gd name="connsiteX0" fmla="*/ 0 w 1719943"/>
              <a:gd name="connsiteY0" fmla="*/ 185057 h 325539"/>
              <a:gd name="connsiteX1" fmla="*/ 65314 w 1719943"/>
              <a:gd name="connsiteY1" fmla="*/ 195943 h 325539"/>
              <a:gd name="connsiteX2" fmla="*/ 108857 w 1719943"/>
              <a:gd name="connsiteY2" fmla="*/ 206828 h 325539"/>
              <a:gd name="connsiteX3" fmla="*/ 283028 w 1719943"/>
              <a:gd name="connsiteY3" fmla="*/ 195943 h 325539"/>
              <a:gd name="connsiteX4" fmla="*/ 544285 w 1719943"/>
              <a:gd name="connsiteY4" fmla="*/ 206828 h 325539"/>
              <a:gd name="connsiteX5" fmla="*/ 620485 w 1719943"/>
              <a:gd name="connsiteY5" fmla="*/ 239486 h 325539"/>
              <a:gd name="connsiteX6" fmla="*/ 685800 w 1719943"/>
              <a:gd name="connsiteY6" fmla="*/ 261257 h 325539"/>
              <a:gd name="connsiteX7" fmla="*/ 718457 w 1719943"/>
              <a:gd name="connsiteY7" fmla="*/ 272143 h 325539"/>
              <a:gd name="connsiteX8" fmla="*/ 892628 w 1719943"/>
              <a:gd name="connsiteY8" fmla="*/ 283028 h 325539"/>
              <a:gd name="connsiteX9" fmla="*/ 1001485 w 1719943"/>
              <a:gd name="connsiteY9" fmla="*/ 293914 h 325539"/>
              <a:gd name="connsiteX10" fmla="*/ 1045028 w 1719943"/>
              <a:gd name="connsiteY10" fmla="*/ 228600 h 325539"/>
              <a:gd name="connsiteX11" fmla="*/ 1066800 w 1719943"/>
              <a:gd name="connsiteY11" fmla="*/ 119743 h 325539"/>
              <a:gd name="connsiteX12" fmla="*/ 1088571 w 1719943"/>
              <a:gd name="connsiteY12" fmla="*/ 97971 h 325539"/>
              <a:gd name="connsiteX13" fmla="*/ 1099457 w 1719943"/>
              <a:gd name="connsiteY13" fmla="*/ 65314 h 325539"/>
              <a:gd name="connsiteX14" fmla="*/ 1132114 w 1719943"/>
              <a:gd name="connsiteY14" fmla="*/ 43543 h 325539"/>
              <a:gd name="connsiteX15" fmla="*/ 1404257 w 1719943"/>
              <a:gd name="connsiteY15" fmla="*/ 32657 h 325539"/>
              <a:gd name="connsiteX16" fmla="*/ 1469571 w 1719943"/>
              <a:gd name="connsiteY16" fmla="*/ 0 h 325539"/>
              <a:gd name="connsiteX17" fmla="*/ 1513114 w 1719943"/>
              <a:gd name="connsiteY17" fmla="*/ 10886 h 325539"/>
              <a:gd name="connsiteX18" fmla="*/ 1567543 w 1719943"/>
              <a:gd name="connsiteY18" fmla="*/ 54428 h 325539"/>
              <a:gd name="connsiteX19" fmla="*/ 1589314 w 1719943"/>
              <a:gd name="connsiteY19" fmla="*/ 87086 h 325539"/>
              <a:gd name="connsiteX20" fmla="*/ 1654628 w 1719943"/>
              <a:gd name="connsiteY20" fmla="*/ 119743 h 325539"/>
              <a:gd name="connsiteX21" fmla="*/ 1665514 w 1719943"/>
              <a:gd name="connsiteY21" fmla="*/ 152400 h 325539"/>
              <a:gd name="connsiteX22" fmla="*/ 1676400 w 1719943"/>
              <a:gd name="connsiteY22" fmla="*/ 206828 h 325539"/>
              <a:gd name="connsiteX23" fmla="*/ 1719943 w 1719943"/>
              <a:gd name="connsiteY23" fmla="*/ 250371 h 32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9943" h="325539">
                <a:moveTo>
                  <a:pt x="0" y="185057"/>
                </a:moveTo>
                <a:cubicBezTo>
                  <a:pt x="21771" y="188686"/>
                  <a:pt x="43671" y="191614"/>
                  <a:pt x="65314" y="195943"/>
                </a:cubicBezTo>
                <a:cubicBezTo>
                  <a:pt x="79984" y="198877"/>
                  <a:pt x="93896" y="206828"/>
                  <a:pt x="108857" y="206828"/>
                </a:cubicBezTo>
                <a:cubicBezTo>
                  <a:pt x="167027" y="206828"/>
                  <a:pt x="224971" y="199571"/>
                  <a:pt x="283028" y="195943"/>
                </a:cubicBezTo>
                <a:cubicBezTo>
                  <a:pt x="370114" y="199571"/>
                  <a:pt x="457345" y="200618"/>
                  <a:pt x="544285" y="206828"/>
                </a:cubicBezTo>
                <a:cubicBezTo>
                  <a:pt x="604329" y="211117"/>
                  <a:pt x="572049" y="217959"/>
                  <a:pt x="620485" y="239486"/>
                </a:cubicBezTo>
                <a:cubicBezTo>
                  <a:pt x="641456" y="248807"/>
                  <a:pt x="664028" y="254000"/>
                  <a:pt x="685800" y="261257"/>
                </a:cubicBezTo>
                <a:cubicBezTo>
                  <a:pt x="696686" y="264886"/>
                  <a:pt x="707005" y="271427"/>
                  <a:pt x="718457" y="272143"/>
                </a:cubicBezTo>
                <a:lnTo>
                  <a:pt x="892628" y="283028"/>
                </a:lnTo>
                <a:cubicBezTo>
                  <a:pt x="929340" y="301384"/>
                  <a:pt x="956306" y="325539"/>
                  <a:pt x="1001485" y="293914"/>
                </a:cubicBezTo>
                <a:cubicBezTo>
                  <a:pt x="1022921" y="278909"/>
                  <a:pt x="1045028" y="228600"/>
                  <a:pt x="1045028" y="228600"/>
                </a:cubicBezTo>
                <a:cubicBezTo>
                  <a:pt x="1046916" y="215385"/>
                  <a:pt x="1052550" y="143494"/>
                  <a:pt x="1066800" y="119743"/>
                </a:cubicBezTo>
                <a:cubicBezTo>
                  <a:pt x="1072080" y="110942"/>
                  <a:pt x="1081314" y="105228"/>
                  <a:pt x="1088571" y="97971"/>
                </a:cubicBezTo>
                <a:cubicBezTo>
                  <a:pt x="1092200" y="87085"/>
                  <a:pt x="1092289" y="74274"/>
                  <a:pt x="1099457" y="65314"/>
                </a:cubicBezTo>
                <a:cubicBezTo>
                  <a:pt x="1107630" y="55098"/>
                  <a:pt x="1119106" y="44937"/>
                  <a:pt x="1132114" y="43543"/>
                </a:cubicBezTo>
                <a:cubicBezTo>
                  <a:pt x="1222384" y="33871"/>
                  <a:pt x="1313543" y="36286"/>
                  <a:pt x="1404257" y="32657"/>
                </a:cubicBezTo>
                <a:cubicBezTo>
                  <a:pt x="1420767" y="21650"/>
                  <a:pt x="1447038" y="0"/>
                  <a:pt x="1469571" y="0"/>
                </a:cubicBezTo>
                <a:cubicBezTo>
                  <a:pt x="1484532" y="0"/>
                  <a:pt x="1498600" y="7257"/>
                  <a:pt x="1513114" y="10886"/>
                </a:cubicBezTo>
                <a:cubicBezTo>
                  <a:pt x="1537359" y="27049"/>
                  <a:pt x="1549818" y="32271"/>
                  <a:pt x="1567543" y="54428"/>
                </a:cubicBezTo>
                <a:cubicBezTo>
                  <a:pt x="1575716" y="64644"/>
                  <a:pt x="1580063" y="77835"/>
                  <a:pt x="1589314" y="87086"/>
                </a:cubicBezTo>
                <a:cubicBezTo>
                  <a:pt x="1610415" y="108187"/>
                  <a:pt x="1628069" y="110890"/>
                  <a:pt x="1654628" y="119743"/>
                </a:cubicBezTo>
                <a:cubicBezTo>
                  <a:pt x="1658257" y="130629"/>
                  <a:pt x="1662731" y="141268"/>
                  <a:pt x="1665514" y="152400"/>
                </a:cubicBezTo>
                <a:cubicBezTo>
                  <a:pt x="1670002" y="170350"/>
                  <a:pt x="1667415" y="190654"/>
                  <a:pt x="1676400" y="206828"/>
                </a:cubicBezTo>
                <a:cubicBezTo>
                  <a:pt x="1686369" y="224771"/>
                  <a:pt x="1719943" y="250371"/>
                  <a:pt x="1719943" y="250371"/>
                </a:cubicBezTo>
              </a:path>
            </a:pathLst>
          </a:cu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五边形 25"/>
          <p:cNvSpPr/>
          <p:nvPr/>
        </p:nvSpPr>
        <p:spPr>
          <a:xfrm flipH="1">
            <a:off x="4420396" y="4708932"/>
            <a:ext cx="2316079" cy="631371"/>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4779574" y="4751767"/>
            <a:ext cx="2906536" cy="584775"/>
          </a:xfrm>
          <a:prstGeom prst="rect">
            <a:avLst/>
          </a:prstGeom>
          <a:noFill/>
        </p:spPr>
        <p:txBody>
          <a:bodyPr wrap="square" rtlCol="0">
            <a:spAutoFit/>
          </a:bodyPr>
          <a:lstStyle/>
          <a:p>
            <a:r>
              <a:rPr lang="zh-CN" altLang="en-US" sz="3200" b="1" dirty="0" smtClean="0">
                <a:solidFill>
                  <a:schemeClr val="bg1">
                    <a:lumMod val="95000"/>
                  </a:schemeClr>
                </a:solidFill>
              </a:rPr>
              <a:t>川藏公路</a:t>
            </a:r>
            <a:endParaRPr lang="en-US" altLang="zh-CN" sz="3200" b="1" dirty="0" smtClean="0">
              <a:solidFill>
                <a:schemeClr val="bg1">
                  <a:lumMod val="95000"/>
                </a:schemeClr>
              </a:solidFill>
            </a:endParaRPr>
          </a:p>
        </p:txBody>
      </p:sp>
      <p:sp>
        <p:nvSpPr>
          <p:cNvPr id="28" name="任意多边形 27"/>
          <p:cNvSpPr/>
          <p:nvPr/>
        </p:nvSpPr>
        <p:spPr>
          <a:xfrm>
            <a:off x="3722914" y="3341914"/>
            <a:ext cx="1643743" cy="1012372"/>
          </a:xfrm>
          <a:custGeom>
            <a:avLst/>
            <a:gdLst>
              <a:gd name="connsiteX0" fmla="*/ 0 w 1643743"/>
              <a:gd name="connsiteY0" fmla="*/ 1012372 h 1012372"/>
              <a:gd name="connsiteX1" fmla="*/ 65315 w 1643743"/>
              <a:gd name="connsiteY1" fmla="*/ 936172 h 1012372"/>
              <a:gd name="connsiteX2" fmla="*/ 141515 w 1643743"/>
              <a:gd name="connsiteY2" fmla="*/ 816429 h 1012372"/>
              <a:gd name="connsiteX3" fmla="*/ 185057 w 1643743"/>
              <a:gd name="connsiteY3" fmla="*/ 762000 h 1012372"/>
              <a:gd name="connsiteX4" fmla="*/ 206829 w 1643743"/>
              <a:gd name="connsiteY4" fmla="*/ 664029 h 1012372"/>
              <a:gd name="connsiteX5" fmla="*/ 228600 w 1643743"/>
              <a:gd name="connsiteY5" fmla="*/ 598715 h 1012372"/>
              <a:gd name="connsiteX6" fmla="*/ 250372 w 1643743"/>
              <a:gd name="connsiteY6" fmla="*/ 576943 h 1012372"/>
              <a:gd name="connsiteX7" fmla="*/ 261257 w 1643743"/>
              <a:gd name="connsiteY7" fmla="*/ 544286 h 1012372"/>
              <a:gd name="connsiteX8" fmla="*/ 304800 w 1643743"/>
              <a:gd name="connsiteY8" fmla="*/ 489857 h 1012372"/>
              <a:gd name="connsiteX9" fmla="*/ 381000 w 1643743"/>
              <a:gd name="connsiteY9" fmla="*/ 446315 h 1012372"/>
              <a:gd name="connsiteX10" fmla="*/ 468086 w 1643743"/>
              <a:gd name="connsiteY10" fmla="*/ 381000 h 1012372"/>
              <a:gd name="connsiteX11" fmla="*/ 489857 w 1643743"/>
              <a:gd name="connsiteY11" fmla="*/ 348343 h 1012372"/>
              <a:gd name="connsiteX12" fmla="*/ 522515 w 1643743"/>
              <a:gd name="connsiteY12" fmla="*/ 326572 h 1012372"/>
              <a:gd name="connsiteX13" fmla="*/ 576943 w 1643743"/>
              <a:gd name="connsiteY13" fmla="*/ 283029 h 1012372"/>
              <a:gd name="connsiteX14" fmla="*/ 587829 w 1643743"/>
              <a:gd name="connsiteY14" fmla="*/ 250372 h 1012372"/>
              <a:gd name="connsiteX15" fmla="*/ 642257 w 1643743"/>
              <a:gd name="connsiteY15" fmla="*/ 195943 h 1012372"/>
              <a:gd name="connsiteX16" fmla="*/ 664029 w 1643743"/>
              <a:gd name="connsiteY16" fmla="*/ 152400 h 1012372"/>
              <a:gd name="connsiteX17" fmla="*/ 674915 w 1643743"/>
              <a:gd name="connsiteY17" fmla="*/ 108857 h 1012372"/>
              <a:gd name="connsiteX18" fmla="*/ 707572 w 1643743"/>
              <a:gd name="connsiteY18" fmla="*/ 87086 h 1012372"/>
              <a:gd name="connsiteX19" fmla="*/ 718457 w 1643743"/>
              <a:gd name="connsiteY19" fmla="*/ 54429 h 1012372"/>
              <a:gd name="connsiteX20" fmla="*/ 762000 w 1643743"/>
              <a:gd name="connsiteY20" fmla="*/ 0 h 1012372"/>
              <a:gd name="connsiteX21" fmla="*/ 1001486 w 1643743"/>
              <a:gd name="connsiteY21" fmla="*/ 10886 h 1012372"/>
              <a:gd name="connsiteX22" fmla="*/ 1066800 w 1643743"/>
              <a:gd name="connsiteY22" fmla="*/ 32657 h 1012372"/>
              <a:gd name="connsiteX23" fmla="*/ 1164772 w 1643743"/>
              <a:gd name="connsiteY23" fmla="*/ 54429 h 1012372"/>
              <a:gd name="connsiteX24" fmla="*/ 1480457 w 1643743"/>
              <a:gd name="connsiteY24" fmla="*/ 65315 h 1012372"/>
              <a:gd name="connsiteX25" fmla="*/ 1611086 w 1643743"/>
              <a:gd name="connsiteY25" fmla="*/ 43543 h 1012372"/>
              <a:gd name="connsiteX26" fmla="*/ 1643743 w 1643743"/>
              <a:gd name="connsiteY26" fmla="*/ 32657 h 101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43743" h="1012372">
                <a:moveTo>
                  <a:pt x="0" y="1012372"/>
                </a:moveTo>
                <a:cubicBezTo>
                  <a:pt x="21772" y="986972"/>
                  <a:pt x="45728" y="963292"/>
                  <a:pt x="65315" y="936172"/>
                </a:cubicBezTo>
                <a:cubicBezTo>
                  <a:pt x="93015" y="897818"/>
                  <a:pt x="108062" y="849884"/>
                  <a:pt x="141515" y="816429"/>
                </a:cubicBezTo>
                <a:cubicBezTo>
                  <a:pt x="172537" y="785406"/>
                  <a:pt x="157593" y="803197"/>
                  <a:pt x="185057" y="762000"/>
                </a:cubicBezTo>
                <a:cubicBezTo>
                  <a:pt x="191273" y="730923"/>
                  <a:pt x="197605" y="694777"/>
                  <a:pt x="206829" y="664029"/>
                </a:cubicBezTo>
                <a:cubicBezTo>
                  <a:pt x="213423" y="642048"/>
                  <a:pt x="212373" y="614942"/>
                  <a:pt x="228600" y="598715"/>
                </a:cubicBezTo>
                <a:lnTo>
                  <a:pt x="250372" y="576943"/>
                </a:lnTo>
                <a:cubicBezTo>
                  <a:pt x="254000" y="566057"/>
                  <a:pt x="256125" y="554549"/>
                  <a:pt x="261257" y="544286"/>
                </a:cubicBezTo>
                <a:cubicBezTo>
                  <a:pt x="268534" y="529732"/>
                  <a:pt x="289615" y="499981"/>
                  <a:pt x="304800" y="489857"/>
                </a:cubicBezTo>
                <a:cubicBezTo>
                  <a:pt x="346989" y="461731"/>
                  <a:pt x="345367" y="477494"/>
                  <a:pt x="381000" y="446315"/>
                </a:cubicBezTo>
                <a:cubicBezTo>
                  <a:pt x="457976" y="378961"/>
                  <a:pt x="404633" y="402152"/>
                  <a:pt x="468086" y="381000"/>
                </a:cubicBezTo>
                <a:cubicBezTo>
                  <a:pt x="475343" y="370114"/>
                  <a:pt x="480606" y="357594"/>
                  <a:pt x="489857" y="348343"/>
                </a:cubicBezTo>
                <a:cubicBezTo>
                  <a:pt x="499108" y="339092"/>
                  <a:pt x="512299" y="334745"/>
                  <a:pt x="522515" y="326572"/>
                </a:cubicBezTo>
                <a:cubicBezTo>
                  <a:pt x="600079" y="264521"/>
                  <a:pt x="476418" y="350045"/>
                  <a:pt x="576943" y="283029"/>
                </a:cubicBezTo>
                <a:cubicBezTo>
                  <a:pt x="580572" y="272143"/>
                  <a:pt x="580661" y="259332"/>
                  <a:pt x="587829" y="250372"/>
                </a:cubicBezTo>
                <a:cubicBezTo>
                  <a:pt x="667658" y="150585"/>
                  <a:pt x="576943" y="310242"/>
                  <a:pt x="642257" y="195943"/>
                </a:cubicBezTo>
                <a:cubicBezTo>
                  <a:pt x="650308" y="181854"/>
                  <a:pt x="658331" y="167594"/>
                  <a:pt x="664029" y="152400"/>
                </a:cubicBezTo>
                <a:cubicBezTo>
                  <a:pt x="669282" y="138392"/>
                  <a:pt x="666616" y="121305"/>
                  <a:pt x="674915" y="108857"/>
                </a:cubicBezTo>
                <a:cubicBezTo>
                  <a:pt x="682172" y="97971"/>
                  <a:pt x="696686" y="94343"/>
                  <a:pt x="707572" y="87086"/>
                </a:cubicBezTo>
                <a:cubicBezTo>
                  <a:pt x="711200" y="76200"/>
                  <a:pt x="713325" y="64692"/>
                  <a:pt x="718457" y="54429"/>
                </a:cubicBezTo>
                <a:cubicBezTo>
                  <a:pt x="732188" y="26968"/>
                  <a:pt x="741752" y="20249"/>
                  <a:pt x="762000" y="0"/>
                </a:cubicBezTo>
                <a:cubicBezTo>
                  <a:pt x="841829" y="3629"/>
                  <a:pt x="922030" y="2373"/>
                  <a:pt x="1001486" y="10886"/>
                </a:cubicBezTo>
                <a:cubicBezTo>
                  <a:pt x="1024304" y="13331"/>
                  <a:pt x="1045029" y="25400"/>
                  <a:pt x="1066800" y="32657"/>
                </a:cubicBezTo>
                <a:cubicBezTo>
                  <a:pt x="1120400" y="50524"/>
                  <a:pt x="1088132" y="41656"/>
                  <a:pt x="1164772" y="54429"/>
                </a:cubicBezTo>
                <a:cubicBezTo>
                  <a:pt x="1309335" y="102616"/>
                  <a:pt x="1207159" y="77197"/>
                  <a:pt x="1480457" y="65315"/>
                </a:cubicBezTo>
                <a:cubicBezTo>
                  <a:pt x="1595822" y="36473"/>
                  <a:pt x="1424211" y="77521"/>
                  <a:pt x="1611086" y="43543"/>
                </a:cubicBezTo>
                <a:cubicBezTo>
                  <a:pt x="1622375" y="41490"/>
                  <a:pt x="1643743" y="32657"/>
                  <a:pt x="1643743" y="32657"/>
                </a:cubicBezTo>
              </a:path>
            </a:pathLst>
          </a:cu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五边形 28"/>
          <p:cNvSpPr/>
          <p:nvPr/>
        </p:nvSpPr>
        <p:spPr>
          <a:xfrm flipH="1">
            <a:off x="4713515" y="2504448"/>
            <a:ext cx="2316079" cy="631371"/>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5072693" y="2547283"/>
            <a:ext cx="2906536" cy="584775"/>
          </a:xfrm>
          <a:prstGeom prst="rect">
            <a:avLst/>
          </a:prstGeom>
          <a:noFill/>
        </p:spPr>
        <p:txBody>
          <a:bodyPr wrap="square" rtlCol="0">
            <a:spAutoFit/>
          </a:bodyPr>
          <a:lstStyle/>
          <a:p>
            <a:r>
              <a:rPr lang="zh-CN" altLang="en-US" sz="3200" b="1" dirty="0" smtClean="0">
                <a:solidFill>
                  <a:schemeClr val="bg1">
                    <a:lumMod val="95000"/>
                  </a:schemeClr>
                </a:solidFill>
              </a:rPr>
              <a:t>青藏公路</a:t>
            </a:r>
            <a:endParaRPr lang="en-US" altLang="zh-CN" sz="3200" b="1" dirty="0" smtClean="0">
              <a:solidFill>
                <a:schemeClr val="bg1">
                  <a:lumMod val="95000"/>
                </a:schemeClr>
              </a:solidFill>
            </a:endParaRPr>
          </a:p>
        </p:txBody>
      </p:sp>
      <p:sp>
        <p:nvSpPr>
          <p:cNvPr id="31" name="五边形 30"/>
          <p:cNvSpPr/>
          <p:nvPr/>
        </p:nvSpPr>
        <p:spPr>
          <a:xfrm flipH="1">
            <a:off x="2514601" y="1847210"/>
            <a:ext cx="2316079" cy="631371"/>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2873779" y="1890045"/>
            <a:ext cx="2906536" cy="584775"/>
          </a:xfrm>
          <a:prstGeom prst="rect">
            <a:avLst/>
          </a:prstGeom>
          <a:noFill/>
        </p:spPr>
        <p:txBody>
          <a:bodyPr wrap="square" rtlCol="0">
            <a:spAutoFit/>
          </a:bodyPr>
          <a:lstStyle/>
          <a:p>
            <a:r>
              <a:rPr lang="zh-CN" altLang="en-US" sz="3200" b="1" dirty="0" smtClean="0">
                <a:solidFill>
                  <a:schemeClr val="bg1">
                    <a:lumMod val="95000"/>
                  </a:schemeClr>
                </a:solidFill>
              </a:rPr>
              <a:t>新藏公路</a:t>
            </a:r>
            <a:endParaRPr lang="en-US" altLang="zh-CN" sz="3200" b="1" dirty="0" smtClean="0">
              <a:solidFill>
                <a:schemeClr val="bg1">
                  <a:lumMod val="95000"/>
                </a:schemeClr>
              </a:solidFill>
            </a:endParaRPr>
          </a:p>
        </p:txBody>
      </p:sp>
      <p:sp>
        <p:nvSpPr>
          <p:cNvPr id="33" name="任意多边形 32"/>
          <p:cNvSpPr/>
          <p:nvPr/>
        </p:nvSpPr>
        <p:spPr>
          <a:xfrm>
            <a:off x="2100943" y="2547257"/>
            <a:ext cx="163286" cy="1261148"/>
          </a:xfrm>
          <a:custGeom>
            <a:avLst/>
            <a:gdLst>
              <a:gd name="connsiteX0" fmla="*/ 0 w 163286"/>
              <a:gd name="connsiteY0" fmla="*/ 0 h 1261148"/>
              <a:gd name="connsiteX1" fmla="*/ 10886 w 163286"/>
              <a:gd name="connsiteY1" fmla="*/ 163286 h 1261148"/>
              <a:gd name="connsiteX2" fmla="*/ 21771 w 163286"/>
              <a:gd name="connsiteY2" fmla="*/ 195943 h 1261148"/>
              <a:gd name="connsiteX3" fmla="*/ 54428 w 163286"/>
              <a:gd name="connsiteY3" fmla="*/ 228600 h 1261148"/>
              <a:gd name="connsiteX4" fmla="*/ 65314 w 163286"/>
              <a:gd name="connsiteY4" fmla="*/ 261257 h 1261148"/>
              <a:gd name="connsiteX5" fmla="*/ 76200 w 163286"/>
              <a:gd name="connsiteY5" fmla="*/ 304800 h 1261148"/>
              <a:gd name="connsiteX6" fmla="*/ 97971 w 163286"/>
              <a:gd name="connsiteY6" fmla="*/ 337457 h 1261148"/>
              <a:gd name="connsiteX7" fmla="*/ 119743 w 163286"/>
              <a:gd name="connsiteY7" fmla="*/ 381000 h 1261148"/>
              <a:gd name="connsiteX8" fmla="*/ 130628 w 163286"/>
              <a:gd name="connsiteY8" fmla="*/ 424543 h 1261148"/>
              <a:gd name="connsiteX9" fmla="*/ 152400 w 163286"/>
              <a:gd name="connsiteY9" fmla="*/ 522514 h 1261148"/>
              <a:gd name="connsiteX10" fmla="*/ 163286 w 163286"/>
              <a:gd name="connsiteY10" fmla="*/ 555172 h 1261148"/>
              <a:gd name="connsiteX11" fmla="*/ 152400 w 163286"/>
              <a:gd name="connsiteY11" fmla="*/ 892629 h 1261148"/>
              <a:gd name="connsiteX12" fmla="*/ 130628 w 163286"/>
              <a:gd name="connsiteY12" fmla="*/ 1055914 h 1261148"/>
              <a:gd name="connsiteX13" fmla="*/ 119743 w 163286"/>
              <a:gd name="connsiteY13" fmla="*/ 1110343 h 1261148"/>
              <a:gd name="connsiteX14" fmla="*/ 108857 w 163286"/>
              <a:gd name="connsiteY14" fmla="*/ 1175657 h 1261148"/>
              <a:gd name="connsiteX15" fmla="*/ 97971 w 163286"/>
              <a:gd name="connsiteY15" fmla="*/ 1208314 h 1261148"/>
              <a:gd name="connsiteX16" fmla="*/ 65314 w 163286"/>
              <a:gd name="connsiteY16" fmla="*/ 1251857 h 126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3286" h="1261148">
                <a:moveTo>
                  <a:pt x="0" y="0"/>
                </a:moveTo>
                <a:cubicBezTo>
                  <a:pt x="3629" y="54429"/>
                  <a:pt x="4862" y="109070"/>
                  <a:pt x="10886" y="163286"/>
                </a:cubicBezTo>
                <a:cubicBezTo>
                  <a:pt x="12153" y="174690"/>
                  <a:pt x="15406" y="186396"/>
                  <a:pt x="21771" y="195943"/>
                </a:cubicBezTo>
                <a:cubicBezTo>
                  <a:pt x="30310" y="208752"/>
                  <a:pt x="43542" y="217714"/>
                  <a:pt x="54428" y="228600"/>
                </a:cubicBezTo>
                <a:cubicBezTo>
                  <a:pt x="58057" y="239486"/>
                  <a:pt x="62162" y="250224"/>
                  <a:pt x="65314" y="261257"/>
                </a:cubicBezTo>
                <a:cubicBezTo>
                  <a:pt x="69424" y="275642"/>
                  <a:pt x="70307" y="291049"/>
                  <a:pt x="76200" y="304800"/>
                </a:cubicBezTo>
                <a:cubicBezTo>
                  <a:pt x="81354" y="316825"/>
                  <a:pt x="91480" y="326098"/>
                  <a:pt x="97971" y="337457"/>
                </a:cubicBezTo>
                <a:cubicBezTo>
                  <a:pt x="106022" y="351546"/>
                  <a:pt x="112486" y="366486"/>
                  <a:pt x="119743" y="381000"/>
                </a:cubicBezTo>
                <a:cubicBezTo>
                  <a:pt x="123371" y="395514"/>
                  <a:pt x="127383" y="409938"/>
                  <a:pt x="130628" y="424543"/>
                </a:cubicBezTo>
                <a:cubicBezTo>
                  <a:pt x="141851" y="475048"/>
                  <a:pt x="139126" y="476057"/>
                  <a:pt x="152400" y="522514"/>
                </a:cubicBezTo>
                <a:cubicBezTo>
                  <a:pt x="155552" y="533547"/>
                  <a:pt x="159657" y="544286"/>
                  <a:pt x="163286" y="555172"/>
                </a:cubicBezTo>
                <a:cubicBezTo>
                  <a:pt x="159657" y="667658"/>
                  <a:pt x="158020" y="780225"/>
                  <a:pt x="152400" y="892629"/>
                </a:cubicBezTo>
                <a:cubicBezTo>
                  <a:pt x="150020" y="940230"/>
                  <a:pt x="139565" y="1006759"/>
                  <a:pt x="130628" y="1055914"/>
                </a:cubicBezTo>
                <a:cubicBezTo>
                  <a:pt x="127318" y="1074118"/>
                  <a:pt x="123053" y="1092139"/>
                  <a:pt x="119743" y="1110343"/>
                </a:cubicBezTo>
                <a:cubicBezTo>
                  <a:pt x="115795" y="1132059"/>
                  <a:pt x="113645" y="1154111"/>
                  <a:pt x="108857" y="1175657"/>
                </a:cubicBezTo>
                <a:cubicBezTo>
                  <a:pt x="106368" y="1186858"/>
                  <a:pt x="104336" y="1198767"/>
                  <a:pt x="97971" y="1208314"/>
                </a:cubicBezTo>
                <a:cubicBezTo>
                  <a:pt x="62748" y="1261148"/>
                  <a:pt x="65314" y="1221427"/>
                  <a:pt x="65314" y="1251857"/>
                </a:cubicBezTo>
              </a:path>
            </a:pathLst>
          </a:cu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right)">
                                      <p:cBhvr>
                                        <p:cTn id="12" dur="500"/>
                                        <p:tgtEl>
                                          <p:spTgt spid="1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up)">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right)">
                                      <p:cBhvr>
                                        <p:cTn id="25" dur="500"/>
                                        <p:tgtEl>
                                          <p:spTgt spid="24"/>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right)">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righ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right)">
                                      <p:cBhvr>
                                        <p:cTn id="38" dur="500"/>
                                        <p:tgtEl>
                                          <p:spTgt spid="27"/>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right)">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right)">
                                      <p:cBhvr>
                                        <p:cTn id="51" dur="500"/>
                                        <p:tgtEl>
                                          <p:spTgt spid="3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right)">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2" grpId="0" animBg="1"/>
      <p:bldP spid="23" grpId="0" animBg="1"/>
      <p:bldP spid="24" grpId="0"/>
      <p:bldP spid="25" grpId="0" animBg="1"/>
      <p:bldP spid="26" grpId="0" animBg="1"/>
      <p:bldP spid="27" grpId="0"/>
      <p:bldP spid="28" grpId="0" animBg="1"/>
      <p:bldP spid="29" grpId="0" animBg="1"/>
      <p:bldP spid="30" grpId="0"/>
      <p:bldP spid="31" grpId="0" animBg="1"/>
      <p:bldP spid="32" grpId="0"/>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4" name="五边形 3"/>
          <p:cNvSpPr/>
          <p:nvPr/>
        </p:nvSpPr>
        <p:spPr>
          <a:xfrm>
            <a:off x="0" y="152395"/>
            <a:ext cx="10809514" cy="8599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3538" y="250362"/>
            <a:ext cx="10395857" cy="646331"/>
          </a:xfrm>
          <a:prstGeom prst="rect">
            <a:avLst/>
          </a:prstGeom>
          <a:noFill/>
        </p:spPr>
        <p:txBody>
          <a:bodyPr wrap="square" rtlCol="0">
            <a:spAutoFit/>
          </a:bodyPr>
          <a:lstStyle/>
          <a:p>
            <a:r>
              <a:rPr lang="zh-CN" altLang="en-US" sz="3600" b="1" dirty="0" smtClean="0">
                <a:solidFill>
                  <a:schemeClr val="bg1">
                    <a:lumMod val="95000"/>
                  </a:schemeClr>
                </a:solidFill>
              </a:rPr>
              <a:t>你知道北京哪些公共设施是“一五期间”建成的吗？</a:t>
            </a:r>
            <a:endParaRPr lang="zh-CN" altLang="en-US" sz="3600" b="1" dirty="0">
              <a:solidFill>
                <a:schemeClr val="bg1">
                  <a:lumMod val="95000"/>
                </a:schemeClr>
              </a:solidFill>
            </a:endParaRPr>
          </a:p>
        </p:txBody>
      </p:sp>
      <p:pic>
        <p:nvPicPr>
          <p:cNvPr id="7" name="图片 6" descr="timg (4).jpg"/>
          <p:cNvPicPr>
            <a:picLocks noChangeAspect="1"/>
          </p:cNvPicPr>
          <p:nvPr/>
        </p:nvPicPr>
        <p:blipFill>
          <a:blip r:embed="rId4"/>
          <a:stretch>
            <a:fillRect/>
          </a:stretch>
        </p:blipFill>
        <p:spPr>
          <a:xfrm>
            <a:off x="308834" y="1172019"/>
            <a:ext cx="8207828" cy="5471885"/>
          </a:xfrm>
          <a:prstGeom prst="rect">
            <a:avLst/>
          </a:prstGeom>
        </p:spPr>
      </p:pic>
      <p:pic>
        <p:nvPicPr>
          <p:cNvPr id="8" name="图片 7" descr="timg (5).jpg"/>
          <p:cNvPicPr>
            <a:picLocks noChangeAspect="1"/>
          </p:cNvPicPr>
          <p:nvPr/>
        </p:nvPicPr>
        <p:blipFill>
          <a:blip r:embed="rId5"/>
          <a:stretch>
            <a:fillRect/>
          </a:stretch>
        </p:blipFill>
        <p:spPr>
          <a:xfrm>
            <a:off x="130626" y="1078408"/>
            <a:ext cx="8701135" cy="5789853"/>
          </a:xfrm>
          <a:prstGeom prst="rect">
            <a:avLst/>
          </a:prstGeom>
        </p:spPr>
      </p:pic>
      <p:sp>
        <p:nvSpPr>
          <p:cNvPr id="9" name="TextBox 8"/>
          <p:cNvSpPr txBox="1"/>
          <p:nvPr/>
        </p:nvSpPr>
        <p:spPr>
          <a:xfrm>
            <a:off x="8835793" y="2830313"/>
            <a:ext cx="3007860" cy="523220"/>
          </a:xfrm>
          <a:prstGeom prst="rect">
            <a:avLst/>
          </a:prstGeom>
          <a:noFill/>
        </p:spPr>
        <p:txBody>
          <a:bodyPr wrap="square" rtlCol="0">
            <a:spAutoFit/>
          </a:bodyPr>
          <a:lstStyle/>
          <a:p>
            <a:pPr algn="ctr"/>
            <a:r>
              <a:rPr lang="zh-CN" altLang="en-US" sz="2800" b="1" dirty="0" smtClean="0">
                <a:solidFill>
                  <a:schemeClr val="bg1">
                    <a:lumMod val="95000"/>
                  </a:schemeClr>
                </a:solidFill>
              </a:rPr>
              <a:t>北京市百货大楼</a:t>
            </a:r>
            <a:endParaRPr lang="zh-CN" altLang="en-US" sz="2800" b="1" dirty="0">
              <a:solidFill>
                <a:schemeClr val="bg1">
                  <a:lumMod val="95000"/>
                </a:schemeClr>
              </a:solidFill>
            </a:endParaRPr>
          </a:p>
        </p:txBody>
      </p:sp>
      <p:sp>
        <p:nvSpPr>
          <p:cNvPr id="10" name="TextBox 9"/>
          <p:cNvSpPr txBox="1"/>
          <p:nvPr/>
        </p:nvSpPr>
        <p:spPr>
          <a:xfrm>
            <a:off x="8835789" y="3407267"/>
            <a:ext cx="3007860" cy="523220"/>
          </a:xfrm>
          <a:prstGeom prst="rect">
            <a:avLst/>
          </a:prstGeom>
          <a:noFill/>
        </p:spPr>
        <p:txBody>
          <a:bodyPr wrap="square" rtlCol="0">
            <a:spAutoFit/>
          </a:bodyPr>
          <a:lstStyle/>
          <a:p>
            <a:pPr algn="ctr"/>
            <a:r>
              <a:rPr lang="zh-CN" altLang="en-US" sz="2800" b="1" dirty="0" smtClean="0">
                <a:solidFill>
                  <a:schemeClr val="bg1">
                    <a:lumMod val="95000"/>
                  </a:schemeClr>
                </a:solidFill>
              </a:rPr>
              <a:t>北京展览馆</a:t>
            </a:r>
            <a:endParaRPr lang="zh-CN" altLang="en-US" sz="2800" b="1" dirty="0">
              <a:solidFill>
                <a:schemeClr val="bg1">
                  <a:lumMod val="95000"/>
                </a:schemeClr>
              </a:solidFill>
            </a:endParaRPr>
          </a:p>
        </p:txBody>
      </p:sp>
      <p:sp>
        <p:nvSpPr>
          <p:cNvPr id="11" name="TextBox 10"/>
          <p:cNvSpPr txBox="1"/>
          <p:nvPr/>
        </p:nvSpPr>
        <p:spPr>
          <a:xfrm>
            <a:off x="8835785" y="3973335"/>
            <a:ext cx="3007860" cy="523220"/>
          </a:xfrm>
          <a:prstGeom prst="rect">
            <a:avLst/>
          </a:prstGeom>
          <a:noFill/>
        </p:spPr>
        <p:txBody>
          <a:bodyPr wrap="square" rtlCol="0">
            <a:spAutoFit/>
          </a:bodyPr>
          <a:lstStyle/>
          <a:p>
            <a:pPr algn="ctr"/>
            <a:r>
              <a:rPr lang="en-US" altLang="zh-CN" sz="2800" b="1" dirty="0" smtClean="0">
                <a:solidFill>
                  <a:schemeClr val="bg1">
                    <a:lumMod val="95000"/>
                  </a:schemeClr>
                </a:solidFill>
              </a:rPr>
              <a:t>……</a:t>
            </a:r>
            <a:endParaRPr lang="zh-CN" altLang="en-US" sz="2800" b="1" dirty="0">
              <a:solidFill>
                <a:schemeClr val="bg1">
                  <a:lumMod val="95000"/>
                </a:schemeClr>
              </a:solidFill>
            </a:endParaRPr>
          </a:p>
        </p:txBody>
      </p:sp>
    </p:spTree>
    <p:extLst>
      <p:ext uri="{BB962C8B-B14F-4D97-AF65-F5344CB8AC3E}">
        <p14:creationId xmlns="" xmlns:p14="http://schemas.microsoft.com/office/powerpoint/2010/main" val="2363495283"/>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dissolv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dissolve">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dissolve">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6574107"/>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背景</a:t>
            </a:r>
            <a:endParaRPr lang="en-US" altLang="zh-CN" sz="3200" b="1" dirty="0" smtClean="0">
              <a:solidFill>
                <a:srgbClr val="FFC000"/>
              </a:solidFill>
            </a:endParaRPr>
          </a:p>
          <a:p>
            <a:pPr>
              <a:lnSpc>
                <a:spcPct val="130000"/>
              </a:lnSpc>
            </a:pPr>
            <a:r>
              <a:rPr lang="en-US" altLang="zh-CN" sz="3200" b="1" dirty="0" smtClean="0">
                <a:solidFill>
                  <a:srgbClr val="FFC000"/>
                </a:solidFill>
              </a:rPr>
              <a:t>  2.</a:t>
            </a:r>
            <a:r>
              <a:rPr lang="zh-CN" altLang="en-US" sz="3200" b="1" dirty="0" smtClean="0">
                <a:solidFill>
                  <a:srgbClr val="FFC000"/>
                </a:solidFill>
              </a:rPr>
              <a:t>基本任务</a:t>
            </a:r>
            <a:endParaRPr lang="en-US" altLang="zh-CN" sz="3200" b="1" dirty="0" smtClean="0">
              <a:solidFill>
                <a:srgbClr val="FFC000"/>
              </a:solidFill>
            </a:endParaRPr>
          </a:p>
          <a:p>
            <a:pPr>
              <a:lnSpc>
                <a:spcPct val="130000"/>
              </a:lnSpc>
            </a:pPr>
            <a:r>
              <a:rPr lang="en-US" altLang="zh-CN" sz="3200" b="1" dirty="0" smtClean="0">
                <a:solidFill>
                  <a:srgbClr val="FFC000"/>
                </a:solidFill>
              </a:rPr>
              <a:t>  3.</a:t>
            </a:r>
            <a:r>
              <a:rPr lang="zh-CN" altLang="en-US" sz="3200" b="1" dirty="0" smtClean="0">
                <a:solidFill>
                  <a:srgbClr val="FFC000"/>
                </a:solidFill>
              </a:rPr>
              <a:t>时间</a:t>
            </a:r>
            <a:endParaRPr lang="en-US" altLang="zh-CN" sz="3200" b="1" dirty="0" smtClean="0">
              <a:solidFill>
                <a:srgbClr val="FFC000"/>
              </a:solidFill>
            </a:endParaRPr>
          </a:p>
          <a:p>
            <a:pPr>
              <a:lnSpc>
                <a:spcPct val="130000"/>
              </a:lnSpc>
            </a:pPr>
            <a:r>
              <a:rPr lang="en-US" altLang="zh-CN" sz="3200" b="1" dirty="0" smtClean="0">
                <a:solidFill>
                  <a:srgbClr val="FFC000"/>
                </a:solidFill>
              </a:rPr>
              <a:t>  4.</a:t>
            </a:r>
            <a:r>
              <a:rPr lang="zh-CN" altLang="en-US" sz="3200" b="1" dirty="0" smtClean="0">
                <a:solidFill>
                  <a:srgbClr val="FFC000"/>
                </a:solidFill>
              </a:rPr>
              <a:t>建设成就：</a:t>
            </a:r>
            <a:r>
              <a:rPr lang="zh-CN" altLang="en-US" sz="3200" b="1" dirty="0" smtClean="0">
                <a:solidFill>
                  <a:schemeClr val="bg1">
                    <a:lumMod val="95000"/>
                  </a:schemeClr>
                </a:solidFill>
              </a:rPr>
              <a:t>鞍山钢铁公司无缝钢管厂等三大工程</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长春第一汽车制造厂</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沈阳机床厂和飞机制造厂</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宝成、鹰厦等铁路</a:t>
            </a:r>
            <a:r>
              <a:rPr lang="en-US" altLang="zh-CN" sz="3200" b="1" dirty="0" smtClean="0">
                <a:solidFill>
                  <a:schemeClr val="bg1">
                    <a:lumMod val="95000"/>
                  </a:schemeClr>
                </a:solidFill>
              </a:rPr>
              <a:t>30</a:t>
            </a:r>
            <a:r>
              <a:rPr lang="zh-CN" altLang="en-US" sz="3200" b="1" dirty="0" smtClean="0">
                <a:solidFill>
                  <a:schemeClr val="bg1">
                    <a:lumMod val="95000"/>
                  </a:schemeClr>
                </a:solidFill>
              </a:rPr>
              <a:t>余条</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川藏、青藏、新藏公路</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武汉长江大桥</a:t>
            </a:r>
            <a:endParaRPr lang="en-US" altLang="zh-CN" sz="3200" b="1" dirty="0" smtClean="0">
              <a:solidFill>
                <a:schemeClr val="bg1">
                  <a:lumMod val="95000"/>
                </a:schemeClr>
              </a:solidFill>
            </a:endParaRPr>
          </a:p>
        </p:txBody>
      </p:sp>
      <p:sp>
        <p:nvSpPr>
          <p:cNvPr id="6" name="TextBox 5"/>
          <p:cNvSpPr txBox="1"/>
          <p:nvPr/>
        </p:nvSpPr>
        <p:spPr>
          <a:xfrm>
            <a:off x="1208320" y="315684"/>
            <a:ext cx="3407229" cy="646331"/>
          </a:xfrm>
          <a:prstGeom prst="rect">
            <a:avLst/>
          </a:prstGeom>
          <a:noFill/>
        </p:spPr>
        <p:txBody>
          <a:bodyPr wrap="square" rtlCol="0">
            <a:spAutoFit/>
          </a:bodyPr>
          <a:lstStyle/>
          <a:p>
            <a:r>
              <a:rPr lang="zh-CN" altLang="en-US" sz="3600" b="1" dirty="0" smtClean="0">
                <a:solidFill>
                  <a:srgbClr val="FFC000"/>
                </a:solidFill>
              </a:rPr>
              <a:t>第一个五年计划</a:t>
            </a:r>
            <a:endParaRPr lang="zh-CN" altLang="en-US" sz="3600" b="1" dirty="0">
              <a:solidFill>
                <a:srgbClr val="FFC000"/>
              </a:solidFill>
            </a:endParaRPr>
          </a:p>
        </p:txBody>
      </p:sp>
      <p:sp>
        <p:nvSpPr>
          <p:cNvPr id="7" name="五边形 6"/>
          <p:cNvSpPr/>
          <p:nvPr/>
        </p:nvSpPr>
        <p:spPr>
          <a:xfrm flipH="1">
            <a:off x="4659083" y="297986"/>
            <a:ext cx="5595257" cy="653143"/>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lumMod val="95000"/>
                  </a:schemeClr>
                </a:solidFill>
              </a:rPr>
              <a:t>为了有计划的进行社会主义建设</a:t>
            </a:r>
            <a:endParaRPr lang="zh-CN" altLang="en-US" sz="2800" b="1" dirty="0">
              <a:solidFill>
                <a:schemeClr val="bg1">
                  <a:lumMod val="95000"/>
                </a:schemeClr>
              </a:solidFill>
            </a:endParaRPr>
          </a:p>
        </p:txBody>
      </p:sp>
      <p:sp>
        <p:nvSpPr>
          <p:cNvPr id="9" name="右中括号 8"/>
          <p:cNvSpPr/>
          <p:nvPr/>
        </p:nvSpPr>
        <p:spPr>
          <a:xfrm>
            <a:off x="9775371" y="2993571"/>
            <a:ext cx="228600" cy="1556658"/>
          </a:xfrm>
          <a:prstGeom prst="rightBracket">
            <a:avLst/>
          </a:prstGeom>
          <a:noFill/>
          <a:ln w="762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TextBox 9"/>
          <p:cNvSpPr txBox="1"/>
          <p:nvPr/>
        </p:nvSpPr>
        <p:spPr>
          <a:xfrm>
            <a:off x="10101936" y="3494315"/>
            <a:ext cx="1556660" cy="584775"/>
          </a:xfrm>
          <a:prstGeom prst="rect">
            <a:avLst/>
          </a:prstGeom>
          <a:noFill/>
        </p:spPr>
        <p:txBody>
          <a:bodyPr wrap="square" rtlCol="0">
            <a:spAutoFit/>
          </a:bodyPr>
          <a:lstStyle/>
          <a:p>
            <a:pPr algn="ctr"/>
            <a:r>
              <a:rPr lang="zh-CN" altLang="en-US" sz="3200" b="1" dirty="0" smtClean="0">
                <a:solidFill>
                  <a:srgbClr val="FFC000"/>
                </a:solidFill>
              </a:rPr>
              <a:t>重工业</a:t>
            </a:r>
            <a:endParaRPr lang="zh-CN" altLang="en-US" sz="3200" b="1" dirty="0">
              <a:solidFill>
                <a:srgbClr val="FFC000"/>
              </a:solidFill>
            </a:endParaRPr>
          </a:p>
        </p:txBody>
      </p:sp>
      <p:sp>
        <p:nvSpPr>
          <p:cNvPr id="11" name="右中括号 10"/>
          <p:cNvSpPr/>
          <p:nvPr/>
        </p:nvSpPr>
        <p:spPr>
          <a:xfrm>
            <a:off x="9775367" y="4931275"/>
            <a:ext cx="228600" cy="1556658"/>
          </a:xfrm>
          <a:prstGeom prst="rightBracket">
            <a:avLst/>
          </a:prstGeom>
          <a:noFill/>
          <a:ln w="762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13"/>
          <p:cNvSpPr txBox="1"/>
          <p:nvPr/>
        </p:nvSpPr>
        <p:spPr>
          <a:xfrm>
            <a:off x="10101932" y="5138097"/>
            <a:ext cx="1556660" cy="1077218"/>
          </a:xfrm>
          <a:prstGeom prst="rect">
            <a:avLst/>
          </a:prstGeom>
          <a:noFill/>
        </p:spPr>
        <p:txBody>
          <a:bodyPr wrap="square" rtlCol="0">
            <a:spAutoFit/>
          </a:bodyPr>
          <a:lstStyle/>
          <a:p>
            <a:pPr algn="ctr"/>
            <a:r>
              <a:rPr lang="zh-CN" altLang="en-US" sz="3200" b="1" dirty="0" smtClean="0">
                <a:solidFill>
                  <a:srgbClr val="FFC000"/>
                </a:solidFill>
              </a:rPr>
              <a:t>交通</a:t>
            </a:r>
            <a:endParaRPr lang="en-US" altLang="zh-CN" sz="3200" b="1" dirty="0" smtClean="0">
              <a:solidFill>
                <a:srgbClr val="FFC000"/>
              </a:solidFill>
            </a:endParaRPr>
          </a:p>
          <a:p>
            <a:pPr algn="ctr"/>
            <a:r>
              <a:rPr lang="zh-CN" altLang="en-US" sz="3200" b="1" dirty="0" smtClean="0">
                <a:solidFill>
                  <a:srgbClr val="FFC000"/>
                </a:solidFill>
              </a:rPr>
              <a:t>运输业</a:t>
            </a:r>
            <a:endParaRPr lang="zh-CN" altLang="en-US" sz="3200" b="1" dirty="0">
              <a:solidFill>
                <a:srgbClr val="FFC000"/>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8" name="图片 7" descr="timg (6).jpg"/>
          <p:cNvPicPr>
            <a:picLocks noChangeAspect="1"/>
          </p:cNvPicPr>
          <p:nvPr/>
        </p:nvPicPr>
        <p:blipFill>
          <a:blip r:embed="rId3"/>
          <a:srcRect l="3695" t="11617" r="3711" b="12612"/>
          <a:stretch>
            <a:fillRect/>
          </a:stretch>
        </p:blipFill>
        <p:spPr>
          <a:xfrm>
            <a:off x="141510" y="119747"/>
            <a:ext cx="12139466" cy="5454170"/>
          </a:xfrm>
          <a:prstGeom prst="rect">
            <a:avLst/>
          </a:prstGeom>
        </p:spPr>
      </p:pic>
      <p:sp>
        <p:nvSpPr>
          <p:cNvPr id="9" name="TextBox 8"/>
          <p:cNvSpPr txBox="1"/>
          <p:nvPr/>
        </p:nvSpPr>
        <p:spPr>
          <a:xfrm>
            <a:off x="-32666" y="5780317"/>
            <a:ext cx="12324523" cy="597921"/>
          </a:xfrm>
          <a:prstGeom prst="rect">
            <a:avLst/>
          </a:prstGeom>
          <a:noFill/>
        </p:spPr>
        <p:txBody>
          <a:bodyPr wrap="square" rtlCol="0">
            <a:spAutoFit/>
          </a:bodyPr>
          <a:lstStyle/>
          <a:p>
            <a:pPr algn="ctr">
              <a:lnSpc>
                <a:spcPct val="130000"/>
              </a:lnSpc>
            </a:pPr>
            <a:r>
              <a:rPr lang="en-US" altLang="zh-CN" sz="2800" b="1" dirty="0" smtClean="0">
                <a:solidFill>
                  <a:schemeClr val="bg1">
                    <a:lumMod val="95000"/>
                  </a:schemeClr>
                </a:solidFill>
                <a:latin typeface="+mn-ea"/>
              </a:rPr>
              <a:t>1958</a:t>
            </a:r>
            <a:r>
              <a:rPr lang="zh-CN" altLang="en-US" sz="2800" b="1" dirty="0" smtClean="0">
                <a:solidFill>
                  <a:schemeClr val="bg1">
                    <a:lumMod val="95000"/>
                  </a:schemeClr>
                </a:solidFill>
                <a:latin typeface="+mn-ea"/>
              </a:rPr>
              <a:t>年，我国发行了一套“胜利超额完成第一个五年计划”纪念邮票</a:t>
            </a:r>
            <a:endParaRPr lang="zh-CN" altLang="en-US" sz="2800" b="1" dirty="0">
              <a:solidFill>
                <a:schemeClr val="bg1">
                  <a:lumMod val="95000"/>
                </a:schemeClr>
              </a:solidFill>
              <a:latin typeface="+mn-ea"/>
            </a:endParaRPr>
          </a:p>
        </p:txBody>
      </p:sp>
      <p:pic>
        <p:nvPicPr>
          <p:cNvPr id="5" name="Picture 2" descr="pic_70107"/>
          <p:cNvPicPr>
            <a:picLocks noChangeAspect="1" noChangeArrowheads="1"/>
          </p:cNvPicPr>
          <p:nvPr/>
        </p:nvPicPr>
        <p:blipFill rotWithShape="1">
          <a:blip r:embed="rId4">
            <a:extLst>
              <a:ext uri="{28A0092B-C50C-407E-A947-70E740481C1C}">
                <a14:useLocalDpi xmlns="" xmlns:a14="http://schemas.microsoft.com/office/drawing/2010/main" val="0"/>
              </a:ext>
            </a:extLst>
          </a:blip>
          <a:srcRect l="3539" t="72799" r="37231" b="6792"/>
          <a:stretch/>
        </p:blipFill>
        <p:spPr bwMode="auto">
          <a:xfrm>
            <a:off x="2293249" y="559456"/>
            <a:ext cx="7570147" cy="50144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6" name="直接连接符 5"/>
          <p:cNvCxnSpPr/>
          <p:nvPr/>
        </p:nvCxnSpPr>
        <p:spPr>
          <a:xfrm flipV="1">
            <a:off x="6364522" y="1332342"/>
            <a:ext cx="2058610" cy="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72728271"/>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4013406"/>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背景</a:t>
            </a:r>
            <a:endParaRPr lang="en-US" altLang="zh-CN" sz="3200" b="1" dirty="0" smtClean="0">
              <a:solidFill>
                <a:srgbClr val="FFC000"/>
              </a:solidFill>
            </a:endParaRPr>
          </a:p>
          <a:p>
            <a:pPr>
              <a:lnSpc>
                <a:spcPct val="130000"/>
              </a:lnSpc>
            </a:pPr>
            <a:r>
              <a:rPr lang="en-US" altLang="zh-CN" sz="3200" b="1" dirty="0" smtClean="0">
                <a:solidFill>
                  <a:srgbClr val="FFC000"/>
                </a:solidFill>
              </a:rPr>
              <a:t>  2.</a:t>
            </a:r>
            <a:r>
              <a:rPr lang="zh-CN" altLang="en-US" sz="3200" b="1" dirty="0" smtClean="0">
                <a:solidFill>
                  <a:srgbClr val="FFC000"/>
                </a:solidFill>
              </a:rPr>
              <a:t>基本任务</a:t>
            </a:r>
            <a:endParaRPr lang="en-US" altLang="zh-CN" sz="3200" b="1" dirty="0" smtClean="0">
              <a:solidFill>
                <a:srgbClr val="FFC000"/>
              </a:solidFill>
            </a:endParaRPr>
          </a:p>
          <a:p>
            <a:pPr>
              <a:lnSpc>
                <a:spcPct val="130000"/>
              </a:lnSpc>
            </a:pPr>
            <a:r>
              <a:rPr lang="en-US" altLang="zh-CN" sz="3200" b="1" dirty="0" smtClean="0">
                <a:solidFill>
                  <a:srgbClr val="FFC000"/>
                </a:solidFill>
              </a:rPr>
              <a:t>  3.</a:t>
            </a:r>
            <a:r>
              <a:rPr lang="zh-CN" altLang="en-US" sz="3200" b="1" dirty="0" smtClean="0">
                <a:solidFill>
                  <a:srgbClr val="FFC000"/>
                </a:solidFill>
              </a:rPr>
              <a:t>时间</a:t>
            </a:r>
            <a:endParaRPr lang="en-US" altLang="zh-CN" sz="3200" b="1" dirty="0" smtClean="0">
              <a:solidFill>
                <a:srgbClr val="FFC000"/>
              </a:solidFill>
            </a:endParaRPr>
          </a:p>
          <a:p>
            <a:pPr>
              <a:lnSpc>
                <a:spcPct val="130000"/>
              </a:lnSpc>
            </a:pPr>
            <a:r>
              <a:rPr lang="en-US" altLang="zh-CN" sz="3200" b="1" dirty="0" smtClean="0">
                <a:solidFill>
                  <a:srgbClr val="FFC000"/>
                </a:solidFill>
              </a:rPr>
              <a:t>  4.</a:t>
            </a:r>
            <a:r>
              <a:rPr lang="zh-CN" altLang="en-US" sz="3200" b="1" dirty="0" smtClean="0">
                <a:solidFill>
                  <a:srgbClr val="FFC000"/>
                </a:solidFill>
              </a:rPr>
              <a:t>建设成就</a:t>
            </a:r>
            <a:endParaRPr lang="en-US" altLang="zh-CN" sz="3200" b="1" dirty="0" smtClean="0">
              <a:solidFill>
                <a:srgbClr val="FFC000"/>
              </a:solidFill>
            </a:endParaRPr>
          </a:p>
          <a:p>
            <a:pPr>
              <a:lnSpc>
                <a:spcPct val="130000"/>
              </a:lnSpc>
            </a:pPr>
            <a:r>
              <a:rPr lang="en-US" altLang="zh-CN" sz="3200" b="1" dirty="0" smtClean="0">
                <a:solidFill>
                  <a:srgbClr val="FFC000"/>
                </a:solidFill>
              </a:rPr>
              <a:t>  5.</a:t>
            </a:r>
            <a:r>
              <a:rPr lang="zh-CN" altLang="en-US" sz="3200" b="1" dirty="0" smtClean="0">
                <a:solidFill>
                  <a:srgbClr val="FFC000"/>
                </a:solidFill>
              </a:rPr>
              <a:t>意义：</a:t>
            </a:r>
            <a:r>
              <a:rPr lang="zh-CN" altLang="en-US" sz="3200" b="1" dirty="0" smtClean="0">
                <a:solidFill>
                  <a:schemeClr val="bg1">
                    <a:lumMod val="95000"/>
                  </a:schemeClr>
                </a:solidFill>
              </a:rPr>
              <a:t>我国</a:t>
            </a:r>
            <a:r>
              <a:rPr lang="zh-CN" altLang="en-US" sz="3200" b="1" dirty="0" smtClean="0">
                <a:solidFill>
                  <a:srgbClr val="FFC000"/>
                </a:solidFill>
              </a:rPr>
              <a:t>开始改变</a:t>
            </a:r>
            <a:r>
              <a:rPr lang="zh-CN" altLang="en-US" sz="3200" b="1" dirty="0" smtClean="0">
                <a:solidFill>
                  <a:schemeClr val="bg1">
                    <a:lumMod val="95000"/>
                  </a:schemeClr>
                </a:solidFill>
              </a:rPr>
              <a:t>工业落后的面貌，向社会主义工业化迈进</a:t>
            </a:r>
            <a:endParaRPr lang="en-US" altLang="zh-CN" sz="3200" b="1" dirty="0" smtClean="0">
              <a:solidFill>
                <a:schemeClr val="bg1">
                  <a:lumMod val="95000"/>
                </a:schemeClr>
              </a:solidFill>
            </a:endParaRPr>
          </a:p>
        </p:txBody>
      </p:sp>
      <p:sp>
        <p:nvSpPr>
          <p:cNvPr id="6" name="TextBox 5"/>
          <p:cNvSpPr txBox="1"/>
          <p:nvPr/>
        </p:nvSpPr>
        <p:spPr>
          <a:xfrm>
            <a:off x="1240978" y="315684"/>
            <a:ext cx="3407229" cy="646331"/>
          </a:xfrm>
          <a:prstGeom prst="rect">
            <a:avLst/>
          </a:prstGeom>
          <a:noFill/>
        </p:spPr>
        <p:txBody>
          <a:bodyPr wrap="square" rtlCol="0">
            <a:spAutoFit/>
          </a:bodyPr>
          <a:lstStyle/>
          <a:p>
            <a:r>
              <a:rPr lang="zh-CN" altLang="en-US" sz="3600" b="1" dirty="0" smtClean="0">
                <a:solidFill>
                  <a:srgbClr val="FFC000"/>
                </a:solidFill>
              </a:rPr>
              <a:t>第一个五年计划</a:t>
            </a:r>
            <a:endParaRPr lang="zh-CN" altLang="en-US" sz="3600" b="1" dirty="0">
              <a:solidFill>
                <a:srgbClr val="FFC000"/>
              </a:solidFill>
            </a:endParaRPr>
          </a:p>
        </p:txBody>
      </p:sp>
      <p:sp>
        <p:nvSpPr>
          <p:cNvPr id="15" name="TextBox 14"/>
          <p:cNvSpPr txBox="1"/>
          <p:nvPr/>
        </p:nvSpPr>
        <p:spPr>
          <a:xfrm>
            <a:off x="326565" y="892621"/>
            <a:ext cx="11049006" cy="1532727"/>
          </a:xfrm>
          <a:prstGeom prst="rect">
            <a:avLst/>
          </a:prstGeom>
          <a:noFill/>
        </p:spPr>
        <p:txBody>
          <a:bodyPr wrap="square" rtlCol="0">
            <a:spAutoFit/>
          </a:bodyPr>
          <a:lstStyle/>
          <a:p>
            <a:pPr>
              <a:lnSpc>
                <a:spcPct val="130000"/>
              </a:lnSpc>
            </a:pPr>
            <a:r>
              <a:rPr lang="zh-CN" altLang="en-US" sz="3600" b="1" dirty="0" smtClean="0">
                <a:solidFill>
                  <a:srgbClr val="FFC000"/>
                </a:solidFill>
              </a:rPr>
              <a:t>二、第一届全国人民代表大会</a:t>
            </a:r>
            <a:endParaRPr lang="en-US" altLang="zh-CN" sz="3600" b="1" dirty="0" smtClean="0">
              <a:solidFill>
                <a:srgbClr val="FFC000"/>
              </a:solidFill>
            </a:endParaRPr>
          </a:p>
          <a:p>
            <a:pPr>
              <a:lnSpc>
                <a:spcPct val="130000"/>
              </a:lnSpc>
            </a:pPr>
            <a:r>
              <a:rPr lang="en-US" altLang="zh-CN" sz="3600" b="1" dirty="0" smtClean="0">
                <a:solidFill>
                  <a:srgbClr val="FFC000"/>
                </a:solidFill>
              </a:rPr>
              <a:t> </a:t>
            </a:r>
            <a:r>
              <a:rPr lang="en-US" altLang="zh-CN" sz="3200" b="1" dirty="0" smtClean="0">
                <a:solidFill>
                  <a:srgbClr val="FFC000"/>
                </a:solidFill>
              </a:rPr>
              <a:t> 1.</a:t>
            </a:r>
            <a:r>
              <a:rPr lang="zh-CN" altLang="en-US" sz="3200" b="1" dirty="0" smtClean="0">
                <a:solidFill>
                  <a:srgbClr val="FFC000"/>
                </a:solidFill>
              </a:rPr>
              <a:t>时间、地点：</a:t>
            </a:r>
            <a:r>
              <a:rPr lang="en-US" altLang="zh-CN" sz="3200" b="1" dirty="0" smtClean="0">
                <a:solidFill>
                  <a:srgbClr val="FFC000"/>
                </a:solidFill>
              </a:rPr>
              <a:t>1954</a:t>
            </a:r>
            <a:r>
              <a:rPr lang="zh-CN" altLang="en-US" sz="3200" b="1" dirty="0" smtClean="0">
                <a:solidFill>
                  <a:srgbClr val="FFC000"/>
                </a:solidFill>
              </a:rPr>
              <a:t>年</a:t>
            </a:r>
            <a:r>
              <a:rPr lang="en-US" altLang="zh-CN" sz="3200" b="1" dirty="0" smtClean="0">
                <a:solidFill>
                  <a:srgbClr val="FFC000"/>
                </a:solidFill>
              </a:rPr>
              <a:t>9</a:t>
            </a:r>
            <a:r>
              <a:rPr lang="zh-CN" altLang="en-US" sz="3200" b="1" dirty="0" smtClean="0">
                <a:solidFill>
                  <a:srgbClr val="FFC000"/>
                </a:solidFill>
              </a:rPr>
              <a:t>月，北京</a:t>
            </a:r>
            <a:endParaRPr lang="en-US" altLang="zh-CN" sz="3200" b="1" dirty="0" smtClean="0">
              <a:solidFill>
                <a:srgbClr val="FFC000"/>
              </a:solidFill>
            </a:endParaRPr>
          </a:p>
        </p:txBody>
      </p:sp>
      <p:sp>
        <p:nvSpPr>
          <p:cNvPr id="10" name="椭圆 9"/>
          <p:cNvSpPr/>
          <p:nvPr/>
        </p:nvSpPr>
        <p:spPr>
          <a:xfrm>
            <a:off x="4383311" y="962015"/>
            <a:ext cx="1168402" cy="707571"/>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13">
                                            <p:txEl>
                                              <p:pRg st="1" end="1"/>
                                            </p:txEl>
                                          </p:spTgt>
                                        </p:tgtEl>
                                      </p:cBhvr>
                                    </p:animEffect>
                                    <p:set>
                                      <p:cBhvr>
                                        <p:cTn id="7" dur="1" fill="hold">
                                          <p:stCondLst>
                                            <p:cond delay="499"/>
                                          </p:stCondLst>
                                        </p:cTn>
                                        <p:tgtEl>
                                          <p:spTgt spid="13">
                                            <p:txEl>
                                              <p:pRg st="1" end="1"/>
                                            </p:txEl>
                                          </p:spTgt>
                                        </p:tgtEl>
                                        <p:attrNameLst>
                                          <p:attrName>style.visibility</p:attrName>
                                        </p:attrNameLst>
                                      </p:cBhvr>
                                      <p:to>
                                        <p:strVal val="hidden"/>
                                      </p:to>
                                    </p:set>
                                  </p:childTnLst>
                                </p:cTn>
                              </p:par>
                              <p:par>
                                <p:cTn id="8" presetID="5" presetClass="exit" presetSubtype="10" fill="hold" nodeType="withEffect">
                                  <p:stCondLst>
                                    <p:cond delay="0"/>
                                  </p:stCondLst>
                                  <p:childTnLst>
                                    <p:animEffect transition="out" filter="checkerboard(across)">
                                      <p:cBhvr>
                                        <p:cTn id="9" dur="500"/>
                                        <p:tgtEl>
                                          <p:spTgt spid="13">
                                            <p:txEl>
                                              <p:pRg st="2" end="2"/>
                                            </p:txEl>
                                          </p:spTgt>
                                        </p:tgtEl>
                                      </p:cBhvr>
                                    </p:animEffect>
                                    <p:set>
                                      <p:cBhvr>
                                        <p:cTn id="10" dur="1" fill="hold">
                                          <p:stCondLst>
                                            <p:cond delay="499"/>
                                          </p:stCondLst>
                                        </p:cTn>
                                        <p:tgtEl>
                                          <p:spTgt spid="13">
                                            <p:txEl>
                                              <p:pRg st="2" end="2"/>
                                            </p:txEl>
                                          </p:spTgt>
                                        </p:tgtEl>
                                        <p:attrNameLst>
                                          <p:attrName>style.visibility</p:attrName>
                                        </p:attrNameLst>
                                      </p:cBhvr>
                                      <p:to>
                                        <p:strVal val="hidden"/>
                                      </p:to>
                                    </p:set>
                                  </p:childTnLst>
                                </p:cTn>
                              </p:par>
                              <p:par>
                                <p:cTn id="11" presetID="5" presetClass="exit" presetSubtype="10" fill="hold" nodeType="withEffect">
                                  <p:stCondLst>
                                    <p:cond delay="0"/>
                                  </p:stCondLst>
                                  <p:childTnLst>
                                    <p:animEffect transition="out" filter="checkerboard(across)">
                                      <p:cBhvr>
                                        <p:cTn id="12" dur="500"/>
                                        <p:tgtEl>
                                          <p:spTgt spid="13">
                                            <p:txEl>
                                              <p:pRg st="3" end="3"/>
                                            </p:txEl>
                                          </p:spTgt>
                                        </p:tgtEl>
                                      </p:cBhvr>
                                    </p:animEffect>
                                    <p:set>
                                      <p:cBhvr>
                                        <p:cTn id="13" dur="1" fill="hold">
                                          <p:stCondLst>
                                            <p:cond delay="499"/>
                                          </p:stCondLst>
                                        </p:cTn>
                                        <p:tgtEl>
                                          <p:spTgt spid="13">
                                            <p:txEl>
                                              <p:pRg st="3" end="3"/>
                                            </p:txEl>
                                          </p:spTgt>
                                        </p:tgtEl>
                                        <p:attrNameLst>
                                          <p:attrName>style.visibility</p:attrName>
                                        </p:attrNameLst>
                                      </p:cBhvr>
                                      <p:to>
                                        <p:strVal val="hidden"/>
                                      </p:to>
                                    </p:set>
                                  </p:childTnLst>
                                </p:cTn>
                              </p:par>
                              <p:par>
                                <p:cTn id="14" presetID="5" presetClass="exit" presetSubtype="10" fill="hold" nodeType="withEffect">
                                  <p:stCondLst>
                                    <p:cond delay="0"/>
                                  </p:stCondLst>
                                  <p:childTnLst>
                                    <p:animEffect transition="out" filter="checkerboard(across)">
                                      <p:cBhvr>
                                        <p:cTn id="15" dur="500"/>
                                        <p:tgtEl>
                                          <p:spTgt spid="13">
                                            <p:txEl>
                                              <p:pRg st="4" end="4"/>
                                            </p:txEl>
                                          </p:spTgt>
                                        </p:tgtEl>
                                      </p:cBhvr>
                                    </p:animEffect>
                                    <p:set>
                                      <p:cBhvr>
                                        <p:cTn id="16" dur="1" fill="hold">
                                          <p:stCondLst>
                                            <p:cond delay="499"/>
                                          </p:stCondLst>
                                        </p:cTn>
                                        <p:tgtEl>
                                          <p:spTgt spid="13">
                                            <p:txEl>
                                              <p:pRg st="4" end="4"/>
                                            </p:txEl>
                                          </p:spTgt>
                                        </p:tgtEl>
                                        <p:attrNameLst>
                                          <p:attrName>style.visibility</p:attrName>
                                        </p:attrNameLst>
                                      </p:cBhvr>
                                      <p:to>
                                        <p:strVal val="hidden"/>
                                      </p:to>
                                    </p:set>
                                  </p:childTnLst>
                                </p:cTn>
                              </p:par>
                              <p:par>
                                <p:cTn id="17" presetID="5" presetClass="exit" presetSubtype="10" fill="hold" nodeType="withEffect">
                                  <p:stCondLst>
                                    <p:cond delay="0"/>
                                  </p:stCondLst>
                                  <p:childTnLst>
                                    <p:animEffect transition="out" filter="checkerboard(across)">
                                      <p:cBhvr>
                                        <p:cTn id="18" dur="500"/>
                                        <p:tgtEl>
                                          <p:spTgt spid="13">
                                            <p:txEl>
                                              <p:pRg st="5" end="5"/>
                                            </p:txEl>
                                          </p:spTgt>
                                        </p:tgtEl>
                                      </p:cBhvr>
                                    </p:animEffect>
                                    <p:set>
                                      <p:cBhvr>
                                        <p:cTn id="19" dur="1" fill="hold">
                                          <p:stCondLst>
                                            <p:cond delay="499"/>
                                          </p:stCondLst>
                                        </p:cTn>
                                        <p:tgtEl>
                                          <p:spTgt spid="13">
                                            <p:txEl>
                                              <p:pRg st="5" end="5"/>
                                            </p:txEl>
                                          </p:spTgt>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5">
                                            <p:txEl>
                                              <p:pRg st="0" end="0"/>
                                            </p:txEl>
                                          </p:spTgt>
                                        </p:tgtEl>
                                        <p:attrNameLst>
                                          <p:attrName>style.visibility</p:attrName>
                                        </p:attrNameLst>
                                      </p:cBhvr>
                                      <p:to>
                                        <p:strVal val="visible"/>
                                      </p:to>
                                    </p:set>
                                    <p:animEffect transition="in" filter="dissolve">
                                      <p:cBhvr>
                                        <p:cTn id="24" dur="500"/>
                                        <p:tgtEl>
                                          <p:spTgt spid="1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5">
                                            <p:txEl>
                                              <p:pRg st="1" end="1"/>
                                            </p:txEl>
                                          </p:spTgt>
                                        </p:tgtEl>
                                        <p:attrNameLst>
                                          <p:attrName>style.visibility</p:attrName>
                                        </p:attrNameLst>
                                      </p:cBhvr>
                                      <p:to>
                                        <p:strVal val="visible"/>
                                      </p:to>
                                    </p:set>
                                    <p:animEffect transition="in" filter="dissolve">
                                      <p:cBhvr>
                                        <p:cTn id="29" dur="500"/>
                                        <p:tgtEl>
                                          <p:spTgt spid="1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edg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1" y="1"/>
            <a:ext cx="12324522" cy="6857999"/>
          </a:xfrm>
          <a:prstGeom prst="rect">
            <a:avLst/>
          </a:prstGeom>
        </p:spPr>
      </p:pic>
      <p:sp>
        <p:nvSpPr>
          <p:cNvPr id="22" name="右箭头 21"/>
          <p:cNvSpPr/>
          <p:nvPr/>
        </p:nvSpPr>
        <p:spPr>
          <a:xfrm>
            <a:off x="1" y="3333992"/>
            <a:ext cx="12193587" cy="485775"/>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23" name="矩形 22"/>
          <p:cNvSpPr/>
          <p:nvPr/>
        </p:nvSpPr>
        <p:spPr>
          <a:xfrm>
            <a:off x="246744" y="2860917"/>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24" name="矩形 23"/>
          <p:cNvSpPr/>
          <p:nvPr/>
        </p:nvSpPr>
        <p:spPr>
          <a:xfrm>
            <a:off x="3307150" y="2864093"/>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25" name="矩形 24"/>
          <p:cNvSpPr/>
          <p:nvPr/>
        </p:nvSpPr>
        <p:spPr>
          <a:xfrm>
            <a:off x="4723770" y="2852186"/>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26" name="矩形 25"/>
          <p:cNvSpPr/>
          <p:nvPr/>
        </p:nvSpPr>
        <p:spPr>
          <a:xfrm>
            <a:off x="5780136" y="2864093"/>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27" name="矩形 26"/>
          <p:cNvSpPr/>
          <p:nvPr/>
        </p:nvSpPr>
        <p:spPr>
          <a:xfrm>
            <a:off x="7546922" y="2864093"/>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29" name="矩形 28"/>
          <p:cNvSpPr/>
          <p:nvPr/>
        </p:nvSpPr>
        <p:spPr>
          <a:xfrm>
            <a:off x="8871806" y="2864093"/>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30" name="矩形 29"/>
          <p:cNvSpPr/>
          <p:nvPr/>
        </p:nvSpPr>
        <p:spPr>
          <a:xfrm>
            <a:off x="9978970" y="2863475"/>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33" name="文本框 1"/>
          <p:cNvSpPr txBox="1"/>
          <p:nvPr/>
        </p:nvSpPr>
        <p:spPr>
          <a:xfrm>
            <a:off x="-30106" y="3726271"/>
            <a:ext cx="12281750" cy="461665"/>
          </a:xfrm>
          <a:prstGeom prst="rect">
            <a:avLst/>
          </a:prstGeom>
          <a:noFill/>
        </p:spPr>
        <p:txBody>
          <a:bodyPr wrap="square" rtlCol="0">
            <a:spAutoFit/>
          </a:bodyPr>
          <a:lstStyle/>
          <a:p>
            <a:r>
              <a:rPr lang="en-US" altLang="zh-CN" sz="2400" b="1" dirty="0" smtClean="0">
                <a:solidFill>
                  <a:srgbClr val="FFC000"/>
                </a:solidFill>
                <a:latin typeface="+mn-ea"/>
              </a:rPr>
              <a:t>1840                         1919       1924    1927           1931      1945    1946      1949</a:t>
            </a:r>
            <a:endParaRPr lang="zh-CN" altLang="en-US" sz="2400" b="1" dirty="0">
              <a:solidFill>
                <a:srgbClr val="FFC000"/>
              </a:solidFill>
              <a:latin typeface="+mn-ea"/>
            </a:endParaRPr>
          </a:p>
        </p:txBody>
      </p:sp>
      <p:sp>
        <p:nvSpPr>
          <p:cNvPr id="35" name="矩形 34"/>
          <p:cNvSpPr/>
          <p:nvPr/>
        </p:nvSpPr>
        <p:spPr>
          <a:xfrm>
            <a:off x="11209084" y="2863471"/>
            <a:ext cx="275771" cy="596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charset="0"/>
              <a:buNone/>
              <a:defRPr/>
            </a:pPr>
            <a:endParaRPr lang="zh-CN" altLang="en-US"/>
          </a:p>
        </p:txBody>
      </p:sp>
      <p:sp>
        <p:nvSpPr>
          <p:cNvPr id="36" name="右中括号 35"/>
          <p:cNvSpPr/>
          <p:nvPr/>
        </p:nvSpPr>
        <p:spPr>
          <a:xfrm rot="16200000">
            <a:off x="1855567" y="440531"/>
            <a:ext cx="152400" cy="2931394"/>
          </a:xfrm>
          <a:prstGeom prst="rightBracket">
            <a:avLst/>
          </a:prstGeom>
          <a:noFill/>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C000"/>
              </a:solidFill>
            </a:endParaRPr>
          </a:p>
        </p:txBody>
      </p:sp>
      <p:sp>
        <p:nvSpPr>
          <p:cNvPr id="37" name="右中括号 36"/>
          <p:cNvSpPr/>
          <p:nvPr/>
        </p:nvSpPr>
        <p:spPr>
          <a:xfrm rot="16200000">
            <a:off x="5304703" y="2122234"/>
            <a:ext cx="158044" cy="928291"/>
          </a:xfrm>
          <a:prstGeom prst="rightBracket">
            <a:avLst/>
          </a:prstGeom>
          <a:noFill/>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右中括号 37"/>
          <p:cNvSpPr/>
          <p:nvPr/>
        </p:nvSpPr>
        <p:spPr>
          <a:xfrm rot="16200000">
            <a:off x="8254522" y="1918291"/>
            <a:ext cx="158046" cy="1324885"/>
          </a:xfrm>
          <a:prstGeom prst="rightBracket">
            <a:avLst/>
          </a:prstGeom>
          <a:noFill/>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右中括号 38"/>
          <p:cNvSpPr/>
          <p:nvPr/>
        </p:nvSpPr>
        <p:spPr>
          <a:xfrm rot="16200000">
            <a:off x="10679278" y="1988050"/>
            <a:ext cx="146752" cy="1185365"/>
          </a:xfrm>
          <a:prstGeom prst="rightBracket">
            <a:avLst/>
          </a:prstGeom>
          <a:noFill/>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TextBox 40"/>
          <p:cNvSpPr txBox="1"/>
          <p:nvPr/>
        </p:nvSpPr>
        <p:spPr>
          <a:xfrm>
            <a:off x="4593137" y="1988073"/>
            <a:ext cx="7669796" cy="461665"/>
          </a:xfrm>
          <a:prstGeom prst="rect">
            <a:avLst/>
          </a:prstGeom>
          <a:noFill/>
        </p:spPr>
        <p:txBody>
          <a:bodyPr wrap="square" rtlCol="0">
            <a:spAutoFit/>
          </a:bodyPr>
          <a:lstStyle/>
          <a:p>
            <a:r>
              <a:rPr lang="zh-CN" altLang="en-US" sz="2400" b="1" dirty="0" smtClean="0">
                <a:solidFill>
                  <a:schemeClr val="bg1">
                    <a:lumMod val="95000"/>
                  </a:schemeClr>
                </a:solidFill>
              </a:rPr>
              <a:t>大革命时期                  抗日战争              解放战争</a:t>
            </a:r>
            <a:endParaRPr lang="zh-CN" altLang="en-US" sz="2400" b="1" dirty="0">
              <a:solidFill>
                <a:schemeClr val="bg1">
                  <a:lumMod val="95000"/>
                </a:schemeClr>
              </a:solidFill>
            </a:endParaRPr>
          </a:p>
        </p:txBody>
      </p:sp>
      <p:sp>
        <p:nvSpPr>
          <p:cNvPr id="42" name="右中括号 41"/>
          <p:cNvSpPr/>
          <p:nvPr/>
        </p:nvSpPr>
        <p:spPr>
          <a:xfrm rot="16200000">
            <a:off x="7387928" y="-1974980"/>
            <a:ext cx="152401" cy="7762416"/>
          </a:xfrm>
          <a:prstGeom prst="rightBracket">
            <a:avLst/>
          </a:prstGeom>
          <a:noFill/>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C000"/>
              </a:solidFill>
            </a:endParaRPr>
          </a:p>
        </p:txBody>
      </p:sp>
      <p:sp>
        <p:nvSpPr>
          <p:cNvPr id="43" name="TextBox 42"/>
          <p:cNvSpPr txBox="1"/>
          <p:nvPr/>
        </p:nvSpPr>
        <p:spPr>
          <a:xfrm>
            <a:off x="903113" y="1276872"/>
            <a:ext cx="9267770" cy="461665"/>
          </a:xfrm>
          <a:prstGeom prst="rect">
            <a:avLst/>
          </a:prstGeom>
          <a:noFill/>
        </p:spPr>
        <p:txBody>
          <a:bodyPr wrap="square" rtlCol="0">
            <a:spAutoFit/>
          </a:bodyPr>
          <a:lstStyle/>
          <a:p>
            <a:r>
              <a:rPr lang="zh-CN" altLang="en-US" sz="2400" b="1" dirty="0" smtClean="0">
                <a:solidFill>
                  <a:srgbClr val="FFC000"/>
                </a:solidFill>
              </a:rPr>
              <a:t>旧民主主义革命                                         新民主主义革命</a:t>
            </a:r>
            <a:endParaRPr lang="zh-CN" altLang="en-US" sz="2400" b="1" dirty="0">
              <a:solidFill>
                <a:srgbClr val="FFC000"/>
              </a:solidFill>
            </a:endParaRPr>
          </a:p>
        </p:txBody>
      </p:sp>
      <p:sp>
        <p:nvSpPr>
          <p:cNvPr id="44" name="矩形 43"/>
          <p:cNvSpPr/>
          <p:nvPr/>
        </p:nvSpPr>
        <p:spPr>
          <a:xfrm>
            <a:off x="246745" y="4449047"/>
            <a:ext cx="11098592" cy="6547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240290" y="4460737"/>
            <a:ext cx="5539845" cy="646331"/>
          </a:xfrm>
          <a:prstGeom prst="rect">
            <a:avLst/>
          </a:prstGeom>
          <a:noFill/>
        </p:spPr>
        <p:txBody>
          <a:bodyPr wrap="square" rtlCol="0">
            <a:spAutoFit/>
          </a:bodyPr>
          <a:lstStyle/>
          <a:p>
            <a:r>
              <a:rPr lang="zh-CN" altLang="en-US" sz="3600" b="1" dirty="0" smtClean="0">
                <a:solidFill>
                  <a:schemeClr val="bg1">
                    <a:lumMod val="95000"/>
                  </a:schemeClr>
                </a:solidFill>
              </a:rPr>
              <a:t>① 帝国主义的长期掠夺</a:t>
            </a:r>
            <a:endParaRPr lang="zh-CN" altLang="en-US" sz="3600" b="1" dirty="0">
              <a:solidFill>
                <a:schemeClr val="bg1">
                  <a:lumMod val="95000"/>
                </a:schemeClr>
              </a:solidFill>
            </a:endParaRPr>
          </a:p>
        </p:txBody>
      </p:sp>
      <p:sp>
        <p:nvSpPr>
          <p:cNvPr id="46" name="TextBox 45"/>
          <p:cNvSpPr txBox="1"/>
          <p:nvPr/>
        </p:nvSpPr>
        <p:spPr>
          <a:xfrm>
            <a:off x="5497315" y="4449851"/>
            <a:ext cx="5192481" cy="646331"/>
          </a:xfrm>
          <a:prstGeom prst="rect">
            <a:avLst/>
          </a:prstGeom>
          <a:noFill/>
        </p:spPr>
        <p:txBody>
          <a:bodyPr wrap="square" rtlCol="0">
            <a:spAutoFit/>
          </a:bodyPr>
          <a:lstStyle/>
          <a:p>
            <a:r>
              <a:rPr lang="zh-CN" altLang="en-US" sz="3600" b="1" dirty="0" smtClean="0">
                <a:solidFill>
                  <a:schemeClr val="bg1">
                    <a:lumMod val="95000"/>
                  </a:schemeClr>
                </a:solidFill>
              </a:rPr>
              <a:t>② 多年战争的破坏</a:t>
            </a:r>
            <a:endParaRPr lang="zh-CN" altLang="en-US" sz="3600" b="1" dirty="0">
              <a:solidFill>
                <a:schemeClr val="bg1">
                  <a:lumMod val="95000"/>
                </a:schemeClr>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dissolve">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dissolve">
                                      <p:cBhvr>
                                        <p:cTn id="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pic>
        <p:nvPicPr>
          <p:cNvPr id="8" name="图片 7" descr="timg.jpg"/>
          <p:cNvPicPr>
            <a:picLocks noChangeAspect="1"/>
          </p:cNvPicPr>
          <p:nvPr/>
        </p:nvPicPr>
        <p:blipFill>
          <a:blip r:embed="rId4"/>
          <a:srcRect b="17202"/>
          <a:stretch>
            <a:fillRect/>
          </a:stretch>
        </p:blipFill>
        <p:spPr>
          <a:xfrm>
            <a:off x="0" y="0"/>
            <a:ext cx="5540829" cy="3494314"/>
          </a:xfrm>
          <a:prstGeom prst="rect">
            <a:avLst/>
          </a:prstGeom>
        </p:spPr>
      </p:pic>
      <p:pic>
        <p:nvPicPr>
          <p:cNvPr id="9" name="图片 8" descr="095157219257.jpg"/>
          <p:cNvPicPr>
            <a:picLocks noChangeAspect="1"/>
          </p:cNvPicPr>
          <p:nvPr/>
        </p:nvPicPr>
        <p:blipFill>
          <a:blip r:embed="rId5"/>
          <a:srcRect t="6066"/>
          <a:stretch>
            <a:fillRect/>
          </a:stretch>
        </p:blipFill>
        <p:spPr>
          <a:xfrm>
            <a:off x="5540829" y="0"/>
            <a:ext cx="6457700" cy="4045701"/>
          </a:xfrm>
          <a:prstGeom prst="rect">
            <a:avLst/>
          </a:prstGeom>
        </p:spPr>
      </p:pic>
      <p:pic>
        <p:nvPicPr>
          <p:cNvPr id="10" name="图片 9" descr="Img330827909.jpg"/>
          <p:cNvPicPr>
            <a:picLocks noChangeAspect="1"/>
          </p:cNvPicPr>
          <p:nvPr/>
        </p:nvPicPr>
        <p:blipFill>
          <a:blip r:embed="rId6"/>
          <a:srcRect b="16387"/>
          <a:stretch>
            <a:fillRect/>
          </a:stretch>
        </p:blipFill>
        <p:spPr>
          <a:xfrm>
            <a:off x="5421148" y="3494315"/>
            <a:ext cx="6577381" cy="4379842"/>
          </a:xfrm>
          <a:prstGeom prst="rect">
            <a:avLst/>
          </a:prstGeom>
        </p:spPr>
      </p:pic>
      <p:sp>
        <p:nvSpPr>
          <p:cNvPr id="14" name="矩形 13"/>
          <p:cNvSpPr/>
          <p:nvPr/>
        </p:nvSpPr>
        <p:spPr>
          <a:xfrm>
            <a:off x="130686" y="4201902"/>
            <a:ext cx="5138058" cy="1453336"/>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163344" y="4233309"/>
            <a:ext cx="5105400" cy="1421928"/>
          </a:xfrm>
          <a:prstGeom prst="rect">
            <a:avLst/>
          </a:prstGeom>
          <a:noFill/>
        </p:spPr>
        <p:txBody>
          <a:bodyPr wrap="square" rtlCol="0">
            <a:spAutoFit/>
          </a:bodyPr>
          <a:lstStyle/>
          <a:p>
            <a:pPr>
              <a:lnSpc>
                <a:spcPct val="120000"/>
              </a:lnSpc>
            </a:pPr>
            <a:r>
              <a:rPr lang="zh-CN" altLang="en-US" sz="3600" b="1" dirty="0" smtClean="0">
                <a:solidFill>
                  <a:schemeClr val="bg1">
                    <a:lumMod val="95000"/>
                  </a:schemeClr>
                </a:solidFill>
              </a:rPr>
              <a:t>为什么人们把选举的日期当做节日，张灯结彩？</a:t>
            </a:r>
            <a:endParaRPr lang="zh-CN" altLang="en-US" sz="3600" b="1" dirty="0">
              <a:solidFill>
                <a:schemeClr val="bg1">
                  <a:lumMod val="95000"/>
                </a:schemeClr>
              </a:solidFill>
            </a:endParaRPr>
          </a:p>
        </p:txBody>
      </p:sp>
      <p:pic>
        <p:nvPicPr>
          <p:cNvPr id="20" name="图片 19" descr="一届人大.jpg"/>
          <p:cNvPicPr>
            <a:picLocks noChangeAspect="1"/>
          </p:cNvPicPr>
          <p:nvPr/>
        </p:nvPicPr>
        <p:blipFill>
          <a:blip r:embed="rId7"/>
          <a:stretch>
            <a:fillRect/>
          </a:stretch>
        </p:blipFill>
        <p:spPr>
          <a:xfrm>
            <a:off x="0" y="0"/>
            <a:ext cx="12324523" cy="6858001"/>
          </a:xfrm>
          <a:prstGeom prst="rect">
            <a:avLst/>
          </a:prstGeom>
        </p:spPr>
      </p:pic>
      <p:pic>
        <p:nvPicPr>
          <p:cNvPr id="21" name="图片 20" descr="095204930858.jpg"/>
          <p:cNvPicPr>
            <a:picLocks noChangeAspect="1"/>
          </p:cNvPicPr>
          <p:nvPr/>
        </p:nvPicPr>
        <p:blipFill>
          <a:blip r:embed="rId8"/>
          <a:stretch>
            <a:fillRect/>
          </a:stretch>
        </p:blipFill>
        <p:spPr>
          <a:xfrm>
            <a:off x="-666045" y="-1694459"/>
            <a:ext cx="14346847" cy="9568616"/>
          </a:xfrm>
          <a:prstGeom prst="rect">
            <a:avLst/>
          </a:prstGeom>
        </p:spPr>
      </p:pic>
      <p:sp>
        <p:nvSpPr>
          <p:cNvPr id="22" name="椭圆 21"/>
          <p:cNvSpPr/>
          <p:nvPr/>
        </p:nvSpPr>
        <p:spPr>
          <a:xfrm>
            <a:off x="3330222" y="304801"/>
            <a:ext cx="2619022" cy="22352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dissolve">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edg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740524"/>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p:txBody>
      </p:sp>
      <p:sp>
        <p:nvSpPr>
          <p:cNvPr id="6" name="TextBox 5"/>
          <p:cNvSpPr txBox="1"/>
          <p:nvPr/>
        </p:nvSpPr>
        <p:spPr>
          <a:xfrm>
            <a:off x="1121232" y="315684"/>
            <a:ext cx="3407229" cy="646331"/>
          </a:xfrm>
          <a:prstGeom prst="rect">
            <a:avLst/>
          </a:prstGeom>
          <a:noFill/>
        </p:spPr>
        <p:txBody>
          <a:bodyPr wrap="square" rtlCol="0">
            <a:spAutoFit/>
          </a:bodyPr>
          <a:lstStyle/>
          <a:p>
            <a:r>
              <a:rPr lang="zh-CN" altLang="en-US" sz="3600" b="1" dirty="0" smtClean="0">
                <a:solidFill>
                  <a:srgbClr val="FFC000"/>
                </a:solidFill>
              </a:rPr>
              <a:t>第一个五年计划</a:t>
            </a:r>
            <a:endParaRPr lang="zh-CN" altLang="en-US" sz="3600" b="1" dirty="0">
              <a:solidFill>
                <a:srgbClr val="FFC000"/>
              </a:solidFill>
            </a:endParaRPr>
          </a:p>
        </p:txBody>
      </p:sp>
      <p:sp>
        <p:nvSpPr>
          <p:cNvPr id="15" name="TextBox 14"/>
          <p:cNvSpPr txBox="1"/>
          <p:nvPr/>
        </p:nvSpPr>
        <p:spPr>
          <a:xfrm>
            <a:off x="326565" y="892621"/>
            <a:ext cx="11049006" cy="2172903"/>
          </a:xfrm>
          <a:prstGeom prst="rect">
            <a:avLst/>
          </a:prstGeom>
          <a:noFill/>
        </p:spPr>
        <p:txBody>
          <a:bodyPr wrap="square" rtlCol="0">
            <a:spAutoFit/>
          </a:bodyPr>
          <a:lstStyle/>
          <a:p>
            <a:pPr>
              <a:lnSpc>
                <a:spcPct val="130000"/>
              </a:lnSpc>
            </a:pPr>
            <a:r>
              <a:rPr lang="zh-CN" altLang="en-US" sz="3600" b="1" dirty="0" smtClean="0">
                <a:solidFill>
                  <a:srgbClr val="FFC000"/>
                </a:solidFill>
              </a:rPr>
              <a:t>二、第一届全国人民代表大会</a:t>
            </a:r>
            <a:endParaRPr lang="en-US" altLang="zh-CN" sz="3600" b="1" dirty="0" smtClean="0">
              <a:solidFill>
                <a:srgbClr val="FFC000"/>
              </a:solidFill>
            </a:endParaRPr>
          </a:p>
          <a:p>
            <a:pPr>
              <a:lnSpc>
                <a:spcPct val="130000"/>
              </a:lnSpc>
            </a:pPr>
            <a:r>
              <a:rPr lang="en-US" altLang="zh-CN" sz="3600" b="1" dirty="0" smtClean="0">
                <a:solidFill>
                  <a:srgbClr val="FFC000"/>
                </a:solidFill>
              </a:rPr>
              <a:t> </a:t>
            </a:r>
            <a:r>
              <a:rPr lang="en-US" altLang="zh-CN" sz="3200" b="1" dirty="0" smtClean="0">
                <a:solidFill>
                  <a:srgbClr val="FFC000"/>
                </a:solidFill>
              </a:rPr>
              <a:t> 1.</a:t>
            </a:r>
            <a:r>
              <a:rPr lang="zh-CN" altLang="en-US" sz="3200" b="1" dirty="0" smtClean="0">
                <a:solidFill>
                  <a:srgbClr val="FFC000"/>
                </a:solidFill>
              </a:rPr>
              <a:t>时间、地点：</a:t>
            </a:r>
            <a:r>
              <a:rPr lang="en-US" altLang="zh-CN" sz="3200" b="1" dirty="0" smtClean="0">
                <a:solidFill>
                  <a:srgbClr val="FFC000"/>
                </a:solidFill>
              </a:rPr>
              <a:t>1954</a:t>
            </a:r>
            <a:r>
              <a:rPr lang="zh-CN" altLang="en-US" sz="3200" b="1" dirty="0" smtClean="0">
                <a:solidFill>
                  <a:srgbClr val="FFC000"/>
                </a:solidFill>
              </a:rPr>
              <a:t>年</a:t>
            </a:r>
            <a:r>
              <a:rPr lang="en-US" altLang="zh-CN" sz="3200" b="1" dirty="0" smtClean="0">
                <a:solidFill>
                  <a:srgbClr val="FFC000"/>
                </a:solidFill>
              </a:rPr>
              <a:t>9</a:t>
            </a:r>
            <a:r>
              <a:rPr lang="zh-CN" altLang="en-US" sz="3200" b="1" dirty="0" smtClean="0">
                <a:solidFill>
                  <a:srgbClr val="FFC000"/>
                </a:solidFill>
              </a:rPr>
              <a:t>月，北京</a:t>
            </a:r>
            <a:endParaRPr lang="en-US" altLang="zh-CN" sz="3200" b="1" dirty="0" smtClean="0">
              <a:solidFill>
                <a:srgbClr val="FFC000"/>
              </a:solidFill>
            </a:endParaRPr>
          </a:p>
          <a:p>
            <a:pPr>
              <a:lnSpc>
                <a:spcPct val="130000"/>
              </a:lnSpc>
            </a:pPr>
            <a:r>
              <a:rPr lang="en-US" altLang="zh-CN" sz="3200" b="1" dirty="0" smtClean="0">
                <a:solidFill>
                  <a:srgbClr val="FFC000"/>
                </a:solidFill>
              </a:rPr>
              <a:t>  2.</a:t>
            </a:r>
            <a:r>
              <a:rPr lang="zh-CN" altLang="en-US" sz="3200" b="1" dirty="0" smtClean="0">
                <a:solidFill>
                  <a:srgbClr val="FFC000"/>
                </a:solidFill>
              </a:rPr>
              <a:t>内容：</a:t>
            </a:r>
            <a:r>
              <a:rPr lang="zh-CN" altLang="en-US" sz="3200" b="1" dirty="0" smtClean="0">
                <a:solidFill>
                  <a:schemeClr val="bg1">
                    <a:lumMod val="95000"/>
                  </a:schemeClr>
                </a:solidFill>
              </a:rPr>
              <a:t>（</a:t>
            </a:r>
            <a:r>
              <a:rPr lang="en-US" altLang="zh-CN" sz="3200" b="1" dirty="0" smtClean="0">
                <a:solidFill>
                  <a:schemeClr val="bg1">
                    <a:lumMod val="95000"/>
                  </a:schemeClr>
                </a:solidFill>
              </a:rPr>
              <a:t>1</a:t>
            </a:r>
            <a:r>
              <a:rPr lang="zh-CN" altLang="en-US" sz="3200" b="1" dirty="0" smtClean="0">
                <a:solidFill>
                  <a:schemeClr val="bg1">
                    <a:lumMod val="95000"/>
                  </a:schemeClr>
                </a:solidFill>
              </a:rPr>
              <a:t>）制定</a:t>
            </a:r>
            <a:r>
              <a:rPr lang="en-US" altLang="zh-CN" sz="3200" b="1" dirty="0" smtClean="0">
                <a:solidFill>
                  <a:schemeClr val="bg1">
                    <a:lumMod val="95000"/>
                  </a:schemeClr>
                </a:solidFill>
              </a:rPr>
              <a:t>《</a:t>
            </a:r>
            <a:r>
              <a:rPr lang="zh-CN" altLang="en-US" sz="3200" b="1" dirty="0" smtClean="0">
                <a:solidFill>
                  <a:schemeClr val="bg1">
                    <a:lumMod val="95000"/>
                  </a:schemeClr>
                </a:solidFill>
              </a:rPr>
              <a:t>中华人民共和国宪法</a:t>
            </a:r>
            <a:r>
              <a:rPr lang="en-US" altLang="zh-CN" sz="3200" b="1" dirty="0" smtClean="0">
                <a:solidFill>
                  <a:schemeClr val="bg1">
                    <a:lumMod val="95000"/>
                  </a:schemeClr>
                </a:solidFill>
              </a:rPr>
              <a:t>》</a:t>
            </a:r>
          </a:p>
        </p:txBody>
      </p:sp>
      <p:pic>
        <p:nvPicPr>
          <p:cNvPr id="9" name="图片 8" descr="timg (5).jpg"/>
          <p:cNvPicPr>
            <a:picLocks noChangeAspect="1"/>
          </p:cNvPicPr>
          <p:nvPr/>
        </p:nvPicPr>
        <p:blipFill>
          <a:blip r:embed="rId4"/>
          <a:stretch>
            <a:fillRect/>
          </a:stretch>
        </p:blipFill>
        <p:spPr>
          <a:xfrm>
            <a:off x="8435396" y="594468"/>
            <a:ext cx="3475167" cy="4942111"/>
          </a:xfrm>
          <a:prstGeom prst="rect">
            <a:avLst/>
          </a:prstGeom>
        </p:spPr>
      </p:pic>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sp>
        <p:nvSpPr>
          <p:cNvPr id="24" name="矩形 23"/>
          <p:cNvSpPr/>
          <p:nvPr/>
        </p:nvSpPr>
        <p:spPr>
          <a:xfrm>
            <a:off x="174176" y="4299852"/>
            <a:ext cx="11756567" cy="12765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200401" y="239472"/>
            <a:ext cx="8993187" cy="6334042"/>
          </a:xfrm>
          <a:prstGeom prst="rect">
            <a:avLst/>
          </a:prstGeom>
          <a:noFill/>
        </p:spPr>
        <p:txBody>
          <a:bodyPr wrap="square" rtlCol="0">
            <a:spAutoFit/>
          </a:bodyPr>
          <a:lstStyle/>
          <a:p>
            <a:pPr>
              <a:lnSpc>
                <a:spcPct val="130000"/>
              </a:lnSpc>
            </a:pPr>
            <a:r>
              <a:rPr lang="zh-CN" altLang="en-US" sz="2400" b="1" dirty="0" smtClean="0">
                <a:solidFill>
                  <a:schemeClr val="bg1">
                    <a:lumMod val="95000"/>
                  </a:schemeClr>
                </a:solidFill>
              </a:rPr>
              <a:t>      这个宪法巩固了我国人民革命的成果和中华人民共和国建立以来政治上、经济上的新胜利，并且反映了国家在过渡时期的根本要求和广大人民建设社会主义社会的共同愿望。</a:t>
            </a:r>
            <a:endParaRPr lang="en-US" altLang="zh-CN" sz="2400" b="1" dirty="0" smtClean="0">
              <a:solidFill>
                <a:schemeClr val="bg1">
                  <a:lumMod val="95000"/>
                </a:schemeClr>
              </a:solidFill>
            </a:endParaRPr>
          </a:p>
          <a:p>
            <a:pPr>
              <a:lnSpc>
                <a:spcPct val="130000"/>
              </a:lnSpc>
            </a:pPr>
            <a:r>
              <a:rPr lang="en-US" altLang="zh-CN" sz="2400" b="1" dirty="0" smtClean="0">
                <a:solidFill>
                  <a:schemeClr val="bg1">
                    <a:lumMod val="95000"/>
                  </a:schemeClr>
                </a:solidFill>
              </a:rPr>
              <a:t>      …………</a:t>
            </a:r>
          </a:p>
          <a:p>
            <a:pPr>
              <a:lnSpc>
                <a:spcPct val="130000"/>
              </a:lnSpc>
            </a:pPr>
            <a:r>
              <a:rPr lang="en-US" altLang="zh-CN" sz="2400" b="1" dirty="0" smtClean="0">
                <a:solidFill>
                  <a:schemeClr val="bg1">
                    <a:lumMod val="95000"/>
                  </a:schemeClr>
                </a:solidFill>
              </a:rPr>
              <a:t>      </a:t>
            </a:r>
            <a:r>
              <a:rPr lang="zh-CN" altLang="en-US" sz="2400" b="1" dirty="0" smtClean="0">
                <a:solidFill>
                  <a:schemeClr val="bg1">
                    <a:lumMod val="95000"/>
                  </a:schemeClr>
                </a:solidFill>
              </a:rPr>
              <a:t>第一条 中华人民共和国是工人阶级领导的、以工农联盟为基础的人民民主国家。</a:t>
            </a:r>
          </a:p>
          <a:p>
            <a:pPr>
              <a:lnSpc>
                <a:spcPct val="130000"/>
              </a:lnSpc>
            </a:pPr>
            <a:r>
              <a:rPr lang="zh-CN" altLang="en-US" sz="2400" b="1" dirty="0" smtClean="0">
                <a:solidFill>
                  <a:schemeClr val="bg1">
                    <a:lumMod val="95000"/>
                  </a:schemeClr>
                </a:solidFill>
              </a:rPr>
              <a:t>      第二条 中华人民共和国的一切权力属于人民。人民行使权力的机关是全国人民代表大会和地方各级人民代表大会。</a:t>
            </a:r>
            <a:endParaRPr lang="en-US" altLang="zh-CN" sz="2400" b="1" dirty="0" smtClean="0">
              <a:solidFill>
                <a:schemeClr val="bg1">
                  <a:lumMod val="95000"/>
                </a:schemeClr>
              </a:solidFill>
            </a:endParaRPr>
          </a:p>
          <a:p>
            <a:pPr>
              <a:lnSpc>
                <a:spcPct val="130000"/>
              </a:lnSpc>
            </a:pPr>
            <a:r>
              <a:rPr lang="en-US" altLang="zh-CN" sz="2400" b="1" dirty="0" smtClean="0">
                <a:solidFill>
                  <a:schemeClr val="bg1">
                    <a:lumMod val="95000"/>
                  </a:schemeClr>
                </a:solidFill>
              </a:rPr>
              <a:t>      …………</a:t>
            </a:r>
          </a:p>
          <a:p>
            <a:pPr>
              <a:lnSpc>
                <a:spcPct val="130000"/>
              </a:lnSpc>
            </a:pPr>
            <a:r>
              <a:rPr lang="zh-CN" altLang="en-US" sz="2400" b="1" dirty="0" smtClean="0">
                <a:solidFill>
                  <a:schemeClr val="bg1">
                    <a:lumMod val="95000"/>
                  </a:schemeClr>
                </a:solidFill>
              </a:rPr>
              <a:t>      第二十一条 中华人民共和国全国人民代表大会是最高国家权力机关。</a:t>
            </a:r>
          </a:p>
          <a:p>
            <a:pPr>
              <a:lnSpc>
                <a:spcPct val="130000"/>
              </a:lnSpc>
            </a:pPr>
            <a:r>
              <a:rPr lang="zh-CN" altLang="en-US" sz="2400" b="1" dirty="0" smtClean="0">
                <a:solidFill>
                  <a:schemeClr val="bg1">
                    <a:lumMod val="95000"/>
                  </a:schemeClr>
                </a:solidFill>
              </a:rPr>
              <a:t>      第二十二条 全国人民代表大会是行使国家立法权的唯一机关。</a:t>
            </a:r>
            <a:endParaRPr lang="en-US" altLang="zh-CN" sz="2400" b="1" dirty="0" smtClean="0">
              <a:solidFill>
                <a:schemeClr val="bg1">
                  <a:lumMod val="95000"/>
                </a:schemeClr>
              </a:solidFill>
            </a:endParaRPr>
          </a:p>
          <a:p>
            <a:pPr>
              <a:lnSpc>
                <a:spcPct val="130000"/>
              </a:lnSpc>
            </a:pPr>
            <a:r>
              <a:rPr lang="en-US" altLang="zh-CN" sz="2400" b="1" dirty="0" smtClean="0">
                <a:solidFill>
                  <a:schemeClr val="bg1">
                    <a:lumMod val="95000"/>
                  </a:schemeClr>
                </a:solidFill>
              </a:rPr>
              <a:t>                                  —— 《</a:t>
            </a:r>
            <a:r>
              <a:rPr lang="zh-CN" altLang="en-US" sz="2400" b="1" dirty="0" smtClean="0">
                <a:solidFill>
                  <a:schemeClr val="bg1">
                    <a:lumMod val="95000"/>
                  </a:schemeClr>
                </a:solidFill>
              </a:rPr>
              <a:t>中华人民共和国宪法</a:t>
            </a:r>
            <a:r>
              <a:rPr lang="en-US" altLang="zh-CN" sz="2400" b="1" dirty="0" smtClean="0">
                <a:solidFill>
                  <a:schemeClr val="bg1">
                    <a:lumMod val="95000"/>
                  </a:schemeClr>
                </a:solidFill>
              </a:rPr>
              <a:t>》</a:t>
            </a:r>
            <a:r>
              <a:rPr lang="zh-CN" altLang="en-US" sz="2400" b="1" dirty="0" smtClean="0">
                <a:solidFill>
                  <a:schemeClr val="bg1">
                    <a:lumMod val="95000"/>
                  </a:schemeClr>
                </a:solidFill>
              </a:rPr>
              <a:t>（</a:t>
            </a:r>
            <a:r>
              <a:rPr lang="en-US" altLang="zh-CN" sz="2400" b="1" dirty="0" smtClean="0">
                <a:solidFill>
                  <a:schemeClr val="bg1">
                    <a:lumMod val="95000"/>
                  </a:schemeClr>
                </a:solidFill>
              </a:rPr>
              <a:t>1954</a:t>
            </a:r>
            <a:r>
              <a:rPr lang="zh-CN" altLang="en-US" sz="2400" b="1" dirty="0" smtClean="0">
                <a:solidFill>
                  <a:schemeClr val="bg1">
                    <a:lumMod val="95000"/>
                  </a:schemeClr>
                </a:solidFill>
              </a:rPr>
              <a:t>年）</a:t>
            </a:r>
            <a:endParaRPr lang="zh-CN" altLang="en-US" sz="2400" b="1" dirty="0">
              <a:solidFill>
                <a:schemeClr val="bg1">
                  <a:lumMod val="95000"/>
                </a:schemeClr>
              </a:solidFill>
            </a:endParaRPr>
          </a:p>
        </p:txBody>
      </p:sp>
      <p:cxnSp>
        <p:nvCxnSpPr>
          <p:cNvPr id="9" name="直接连接符 8"/>
          <p:cNvCxnSpPr/>
          <p:nvPr/>
        </p:nvCxnSpPr>
        <p:spPr>
          <a:xfrm>
            <a:off x="8011885" y="1240971"/>
            <a:ext cx="3788228"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363685" y="1719943"/>
            <a:ext cx="5987144"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14" name="矩形标注 13"/>
          <p:cNvSpPr/>
          <p:nvPr/>
        </p:nvSpPr>
        <p:spPr>
          <a:xfrm rot="16200000">
            <a:off x="900792" y="-334736"/>
            <a:ext cx="1240975" cy="2868383"/>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74176" y="446307"/>
            <a:ext cx="2868384" cy="1212640"/>
          </a:xfrm>
          <a:prstGeom prst="rect">
            <a:avLst/>
          </a:prstGeom>
          <a:noFill/>
        </p:spPr>
        <p:txBody>
          <a:bodyPr wrap="square" rtlCol="0">
            <a:spAutoFit/>
          </a:bodyPr>
          <a:lstStyle/>
          <a:p>
            <a:pPr>
              <a:lnSpc>
                <a:spcPct val="130000"/>
              </a:lnSpc>
            </a:pPr>
            <a:r>
              <a:rPr lang="zh-CN" altLang="en-US" sz="2800" b="1" dirty="0" smtClean="0">
                <a:solidFill>
                  <a:schemeClr val="tx1">
                    <a:lumMod val="85000"/>
                    <a:lumOff val="15000"/>
                  </a:schemeClr>
                </a:solidFill>
              </a:rPr>
              <a:t>我国第一部社会主义类型的宪法</a:t>
            </a:r>
            <a:endParaRPr lang="zh-CN" altLang="en-US" sz="2800" b="1" dirty="0">
              <a:solidFill>
                <a:schemeClr val="tx1">
                  <a:lumMod val="85000"/>
                  <a:lumOff val="15000"/>
                </a:schemeClr>
              </a:solidFill>
            </a:endParaRPr>
          </a:p>
        </p:txBody>
      </p:sp>
      <p:cxnSp>
        <p:nvCxnSpPr>
          <p:cNvPr id="16" name="直接连接符 15"/>
          <p:cNvCxnSpPr/>
          <p:nvPr/>
        </p:nvCxnSpPr>
        <p:spPr>
          <a:xfrm>
            <a:off x="4833257" y="3614057"/>
            <a:ext cx="4702629"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矩形标注 21"/>
          <p:cNvSpPr/>
          <p:nvPr/>
        </p:nvSpPr>
        <p:spPr>
          <a:xfrm rot="16200000">
            <a:off x="708132" y="1715032"/>
            <a:ext cx="1626293" cy="2868383"/>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74175" y="2281645"/>
            <a:ext cx="2868384" cy="1772793"/>
          </a:xfrm>
          <a:prstGeom prst="rect">
            <a:avLst/>
          </a:prstGeom>
          <a:noFill/>
        </p:spPr>
        <p:txBody>
          <a:bodyPr wrap="square" rtlCol="0">
            <a:spAutoFit/>
          </a:bodyPr>
          <a:lstStyle/>
          <a:p>
            <a:pPr>
              <a:lnSpc>
                <a:spcPct val="130000"/>
              </a:lnSpc>
            </a:pPr>
            <a:r>
              <a:rPr lang="zh-CN" altLang="en-US" sz="2800" b="1" dirty="0" smtClean="0">
                <a:solidFill>
                  <a:schemeClr val="tx1">
                    <a:lumMod val="85000"/>
                    <a:lumOff val="15000"/>
                  </a:schemeClr>
                </a:solidFill>
              </a:rPr>
              <a:t>我国有史以来真正反映人民利益的宪法</a:t>
            </a:r>
            <a:endParaRPr lang="zh-CN" altLang="en-US" sz="2800" b="1" dirty="0">
              <a:solidFill>
                <a:schemeClr val="tx1">
                  <a:lumMod val="85000"/>
                  <a:lumOff val="15000"/>
                </a:schemeClr>
              </a:solidFill>
            </a:endParaRPr>
          </a:p>
        </p:txBody>
      </p:sp>
      <p:sp>
        <p:nvSpPr>
          <p:cNvPr id="25" name="TextBox 24"/>
          <p:cNvSpPr txBox="1"/>
          <p:nvPr/>
        </p:nvSpPr>
        <p:spPr>
          <a:xfrm>
            <a:off x="195938" y="4310735"/>
            <a:ext cx="3113317" cy="1281569"/>
          </a:xfrm>
          <a:prstGeom prst="rect">
            <a:avLst/>
          </a:prstGeom>
          <a:noFill/>
        </p:spPr>
        <p:txBody>
          <a:bodyPr wrap="square" rtlCol="0">
            <a:spAutoFit/>
          </a:bodyPr>
          <a:lstStyle/>
          <a:p>
            <a:pPr>
              <a:lnSpc>
                <a:spcPct val="110000"/>
              </a:lnSpc>
            </a:pPr>
            <a:r>
              <a:rPr lang="zh-CN" altLang="en-US" sz="2400" b="1" dirty="0" smtClean="0">
                <a:solidFill>
                  <a:schemeClr val="bg1">
                    <a:lumMod val="95000"/>
                  </a:schemeClr>
                </a:solidFill>
              </a:rPr>
              <a:t>以国家根本大法的形式确定了人民代表大会制度</a:t>
            </a:r>
            <a:endParaRPr lang="zh-CN" altLang="en-US" sz="2400" b="1" dirty="0">
              <a:solidFill>
                <a:schemeClr val="bg1">
                  <a:lumMod val="95000"/>
                </a:schemeClr>
              </a:solidFill>
            </a:endParaRPr>
          </a:p>
        </p:txBody>
      </p:sp>
      <p:pic>
        <p:nvPicPr>
          <p:cNvPr id="13" name="Picture 2" descr="1954"/>
          <p:cNvPicPr>
            <a:picLocks noChangeAspect="1" noChangeArrowheads="1"/>
          </p:cNvPicPr>
          <p:nvPr/>
        </p:nvPicPr>
        <p:blipFill>
          <a:blip r:embed="rId3"/>
          <a:srcRect l="10823" t="3348" r="14755" b="8831"/>
          <a:stretch>
            <a:fillRect/>
          </a:stretch>
        </p:blipFill>
        <p:spPr bwMode="auto">
          <a:xfrm>
            <a:off x="-451963" y="1205998"/>
            <a:ext cx="5599696" cy="4280693"/>
          </a:xfrm>
          <a:prstGeom prst="rect">
            <a:avLst/>
          </a:prstGeom>
          <a:ln>
            <a:noFill/>
          </a:ln>
          <a:effectLst>
            <a:outerShdw blurRad="292100" dist="139700" dir="2700000" algn="tl" rotWithShape="0">
              <a:srgbClr val="333333">
                <a:alpha val="65000"/>
              </a:srgbClr>
            </a:outerShdw>
          </a:effectLst>
        </p:spPr>
      </p:pic>
      <p:pic>
        <p:nvPicPr>
          <p:cNvPr id="17" name="图片 16" descr="se46553829.jpg"/>
          <p:cNvPicPr>
            <a:picLocks noChangeAspect="1"/>
          </p:cNvPicPr>
          <p:nvPr/>
        </p:nvPicPr>
        <p:blipFill>
          <a:blip r:embed="rId4"/>
          <a:srcRect l="18113" t="19206" r="15243" b="8007"/>
          <a:stretch>
            <a:fillRect/>
          </a:stretch>
        </p:blipFill>
        <p:spPr>
          <a:xfrm>
            <a:off x="9945511" y="1328704"/>
            <a:ext cx="2754489" cy="4011230"/>
          </a:xfrm>
          <a:prstGeom prst="rect">
            <a:avLst/>
          </a:prstGeom>
          <a:ln>
            <a:noFill/>
          </a:ln>
          <a:effectLst>
            <a:outerShdw blurRad="292100" dist="139700" dir="2700000" algn="tl" rotWithShape="0">
              <a:srgbClr val="333333">
                <a:alpha val="65000"/>
              </a:srgbClr>
            </a:outerShdw>
          </a:effectLst>
        </p:spPr>
      </p:pic>
      <p:pic>
        <p:nvPicPr>
          <p:cNvPr id="18" name="图片 17" descr="timg (3).jpg"/>
          <p:cNvPicPr>
            <a:picLocks noChangeAspect="1"/>
          </p:cNvPicPr>
          <p:nvPr/>
        </p:nvPicPr>
        <p:blipFill>
          <a:blip r:embed="rId5"/>
          <a:srcRect l="15910" t="24347" r="17846" b="7128"/>
          <a:stretch>
            <a:fillRect/>
          </a:stretch>
        </p:blipFill>
        <p:spPr>
          <a:xfrm>
            <a:off x="7073628" y="1203395"/>
            <a:ext cx="3079264" cy="4247136"/>
          </a:xfrm>
          <a:prstGeom prst="rect">
            <a:avLst/>
          </a:prstGeom>
          <a:ln>
            <a:noFill/>
          </a:ln>
          <a:effectLst>
            <a:outerShdw blurRad="292100" dist="139700" dir="2700000" algn="tl" rotWithShape="0">
              <a:srgbClr val="333333">
                <a:alpha val="65000"/>
              </a:srgbClr>
            </a:outerShdw>
          </a:effectLst>
        </p:spPr>
      </p:pic>
      <p:pic>
        <p:nvPicPr>
          <p:cNvPr id="19" name="图片 18" descr="timg (4).jpg"/>
          <p:cNvPicPr>
            <a:picLocks noChangeAspect="1"/>
          </p:cNvPicPr>
          <p:nvPr/>
        </p:nvPicPr>
        <p:blipFill>
          <a:blip r:embed="rId6"/>
          <a:srcRect l="7509" t="6349" r="6508" b="2540"/>
          <a:stretch>
            <a:fillRect/>
          </a:stretch>
        </p:blipFill>
        <p:spPr>
          <a:xfrm>
            <a:off x="4437085" y="1320287"/>
            <a:ext cx="2909491" cy="40049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372728271"/>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par>
                                <p:cTn id="31" presetID="9"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par>
                                <p:cTn id="34" presetID="9"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par>
                                <p:cTn id="37" presetID="9"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dissolve">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xit" presetSubtype="10" fill="hold" nodeType="clickEffect">
                                  <p:stCondLst>
                                    <p:cond delay="0"/>
                                  </p:stCondLst>
                                  <p:childTnLst>
                                    <p:animEffect transition="out" filter="checkerboard(across)">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par>
                                <p:cTn id="45" presetID="5" presetClass="exit" presetSubtype="10" fill="hold" nodeType="withEffect">
                                  <p:stCondLst>
                                    <p:cond delay="0"/>
                                  </p:stCondLst>
                                  <p:childTnLst>
                                    <p:animEffect transition="out" filter="checkerboard(across)">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par>
                                <p:cTn id="48" presetID="5" presetClass="exit" presetSubtype="10" fill="hold" nodeType="withEffect">
                                  <p:stCondLst>
                                    <p:cond delay="0"/>
                                  </p:stCondLst>
                                  <p:childTnLst>
                                    <p:animEffect transition="out" filter="checkerboard(across)">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par>
                                <p:cTn id="51" presetID="5" presetClass="exit" presetSubtype="10" fill="hold" nodeType="withEffect">
                                  <p:stCondLst>
                                    <p:cond delay="0"/>
                                  </p:stCondLst>
                                  <p:childTnLst>
                                    <p:animEffect transition="out" filter="checkerboard(across)">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right)">
                                      <p:cBhvr>
                                        <p:cTn id="66" dur="500"/>
                                        <p:tgtEl>
                                          <p:spTgt spid="24"/>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dissolve">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animBg="1"/>
      <p:bldP spid="15" grpId="0"/>
      <p:bldP spid="22" grpId="0" animBg="1"/>
      <p:bldP spid="23"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740524"/>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p:txBody>
      </p:sp>
      <p:sp>
        <p:nvSpPr>
          <p:cNvPr id="6" name="TextBox 5"/>
          <p:cNvSpPr txBox="1"/>
          <p:nvPr/>
        </p:nvSpPr>
        <p:spPr>
          <a:xfrm>
            <a:off x="1121232" y="315684"/>
            <a:ext cx="3407229" cy="646331"/>
          </a:xfrm>
          <a:prstGeom prst="rect">
            <a:avLst/>
          </a:prstGeom>
          <a:noFill/>
        </p:spPr>
        <p:txBody>
          <a:bodyPr wrap="square" rtlCol="0">
            <a:spAutoFit/>
          </a:bodyPr>
          <a:lstStyle/>
          <a:p>
            <a:r>
              <a:rPr lang="zh-CN" altLang="en-US" sz="3600" b="1" dirty="0" smtClean="0">
                <a:solidFill>
                  <a:srgbClr val="FFC000"/>
                </a:solidFill>
              </a:rPr>
              <a:t>第一个五年计划</a:t>
            </a:r>
            <a:endParaRPr lang="zh-CN" altLang="en-US" sz="3600" b="1" dirty="0">
              <a:solidFill>
                <a:srgbClr val="FFC000"/>
              </a:solidFill>
            </a:endParaRPr>
          </a:p>
        </p:txBody>
      </p:sp>
      <p:sp>
        <p:nvSpPr>
          <p:cNvPr id="8" name="TextBox 7"/>
          <p:cNvSpPr txBox="1"/>
          <p:nvPr/>
        </p:nvSpPr>
        <p:spPr>
          <a:xfrm>
            <a:off x="326565" y="892621"/>
            <a:ext cx="11430006" cy="4093428"/>
          </a:xfrm>
          <a:prstGeom prst="rect">
            <a:avLst/>
          </a:prstGeom>
          <a:noFill/>
        </p:spPr>
        <p:txBody>
          <a:bodyPr wrap="square" rtlCol="0">
            <a:spAutoFit/>
          </a:bodyPr>
          <a:lstStyle/>
          <a:p>
            <a:pPr>
              <a:lnSpc>
                <a:spcPct val="130000"/>
              </a:lnSpc>
            </a:pPr>
            <a:r>
              <a:rPr lang="zh-CN" altLang="en-US" sz="3600" b="1" dirty="0" smtClean="0">
                <a:solidFill>
                  <a:srgbClr val="FFC000"/>
                </a:solidFill>
              </a:rPr>
              <a:t>二、第一届全国人民代表大会</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时间、地点</a:t>
            </a:r>
            <a:endParaRPr lang="en-US" altLang="zh-CN" sz="3200" b="1" dirty="0" smtClean="0">
              <a:solidFill>
                <a:srgbClr val="FFC000"/>
              </a:solidFill>
            </a:endParaRPr>
          </a:p>
          <a:p>
            <a:pPr>
              <a:lnSpc>
                <a:spcPct val="130000"/>
              </a:lnSpc>
            </a:pPr>
            <a:r>
              <a:rPr lang="en-US" altLang="zh-CN" sz="3200" b="1" dirty="0" smtClean="0">
                <a:solidFill>
                  <a:srgbClr val="FFC000"/>
                </a:solidFill>
              </a:rPr>
              <a:t>  2.</a:t>
            </a:r>
            <a:r>
              <a:rPr lang="zh-CN" altLang="en-US" sz="3200" b="1" dirty="0" smtClean="0">
                <a:solidFill>
                  <a:srgbClr val="FFC000"/>
                </a:solidFill>
              </a:rPr>
              <a:t>内容：</a:t>
            </a:r>
            <a:r>
              <a:rPr lang="zh-CN" altLang="en-US" sz="3200" b="1" dirty="0" smtClean="0">
                <a:solidFill>
                  <a:schemeClr val="bg1">
                    <a:lumMod val="95000"/>
                  </a:schemeClr>
                </a:solidFill>
              </a:rPr>
              <a:t>（</a:t>
            </a:r>
            <a:r>
              <a:rPr lang="en-US" altLang="zh-CN" sz="3200" b="1" dirty="0" smtClean="0">
                <a:solidFill>
                  <a:schemeClr val="bg1">
                    <a:lumMod val="95000"/>
                  </a:schemeClr>
                </a:solidFill>
              </a:rPr>
              <a:t>1</a:t>
            </a:r>
            <a:r>
              <a:rPr lang="zh-CN" altLang="en-US" sz="3200" b="1" dirty="0" smtClean="0">
                <a:solidFill>
                  <a:schemeClr val="bg1">
                    <a:lumMod val="95000"/>
                  </a:schemeClr>
                </a:solidFill>
              </a:rPr>
              <a:t>）制定</a:t>
            </a:r>
            <a:r>
              <a:rPr lang="en-US" altLang="zh-CN" sz="3200" b="1" dirty="0" smtClean="0">
                <a:solidFill>
                  <a:schemeClr val="bg1">
                    <a:lumMod val="95000"/>
                  </a:schemeClr>
                </a:solidFill>
              </a:rPr>
              <a:t>《</a:t>
            </a:r>
            <a:r>
              <a:rPr lang="zh-CN" altLang="en-US" sz="3200" b="1" dirty="0" smtClean="0">
                <a:solidFill>
                  <a:schemeClr val="bg1">
                    <a:lumMod val="95000"/>
                  </a:schemeClr>
                </a:solidFill>
              </a:rPr>
              <a:t>中华人民共和国宪法</a:t>
            </a:r>
            <a:r>
              <a:rPr lang="en-US" altLang="zh-CN" sz="3200" b="1" dirty="0" smtClean="0">
                <a:solidFill>
                  <a:schemeClr val="bg1">
                    <a:lumMod val="95000"/>
                  </a:schemeClr>
                </a:solidFill>
              </a:rPr>
              <a:t>》</a:t>
            </a: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a:t>
            </a:r>
            <a:r>
              <a:rPr lang="en-US" altLang="zh-CN" sz="3200" b="1" dirty="0" smtClean="0">
                <a:solidFill>
                  <a:schemeClr val="bg1">
                    <a:lumMod val="95000"/>
                  </a:schemeClr>
                </a:solidFill>
              </a:rPr>
              <a:t>2</a:t>
            </a:r>
            <a:r>
              <a:rPr lang="zh-CN" altLang="en-US" sz="3200" b="1" dirty="0" smtClean="0">
                <a:solidFill>
                  <a:schemeClr val="bg1">
                    <a:lumMod val="95000"/>
                  </a:schemeClr>
                </a:solidFill>
              </a:rPr>
              <a:t>）选举毛泽东为中华人民共和国主席，朱德为副</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主席，刘少奇为第一届全国人民代表大会常务</a:t>
            </a:r>
            <a:endParaRPr lang="en-US" altLang="zh-CN" sz="3200" b="1" dirty="0" smtClean="0">
              <a:solidFill>
                <a:schemeClr val="bg1">
                  <a:lumMod val="95000"/>
                </a:schemeClr>
              </a:solidFill>
            </a:endParaRPr>
          </a:p>
          <a:p>
            <a:pPr>
              <a:lnSpc>
                <a:spcPct val="130000"/>
              </a:lnSpc>
            </a:pPr>
            <a:r>
              <a:rPr lang="en-US" altLang="zh-CN" sz="3200" b="1" dirty="0" smtClean="0">
                <a:solidFill>
                  <a:schemeClr val="bg1">
                    <a:lumMod val="95000"/>
                  </a:schemeClr>
                </a:solidFill>
              </a:rPr>
              <a:t>                         </a:t>
            </a:r>
            <a:r>
              <a:rPr lang="zh-CN" altLang="en-US" sz="3200" b="1" dirty="0" smtClean="0">
                <a:solidFill>
                  <a:schemeClr val="bg1">
                    <a:lumMod val="95000"/>
                  </a:schemeClr>
                </a:solidFill>
              </a:rPr>
              <a:t>委员会委员长；决定周恩来为国务院总理</a:t>
            </a:r>
            <a:endParaRPr lang="en-US" altLang="zh-CN" sz="3200" b="1" dirty="0" smtClean="0">
              <a:solidFill>
                <a:schemeClr val="bg1">
                  <a:lumMod val="95000"/>
                </a:schemeClr>
              </a:solidFill>
            </a:endParaRPr>
          </a:p>
        </p:txBody>
      </p:sp>
      <p:pic>
        <p:nvPicPr>
          <p:cNvPr id="7" name="图片 6" descr="095201622505.jpg"/>
          <p:cNvPicPr>
            <a:picLocks noChangeAspect="1"/>
          </p:cNvPicPr>
          <p:nvPr/>
        </p:nvPicPr>
        <p:blipFill>
          <a:blip r:embed="rId4"/>
          <a:stretch>
            <a:fillRect/>
          </a:stretch>
        </p:blipFill>
        <p:spPr>
          <a:xfrm>
            <a:off x="0" y="-1361830"/>
            <a:ext cx="12324523" cy="8219830"/>
          </a:xfrm>
          <a:prstGeom prst="rect">
            <a:avLst/>
          </a:prstGeom>
        </p:spPr>
      </p:pic>
      <p:sp>
        <p:nvSpPr>
          <p:cNvPr id="9" name="五边形 8"/>
          <p:cNvSpPr/>
          <p:nvPr/>
        </p:nvSpPr>
        <p:spPr>
          <a:xfrm flipH="1">
            <a:off x="8089266" y="2094297"/>
            <a:ext cx="3766860" cy="1106102"/>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flipH="1">
            <a:off x="8501315" y="2167871"/>
            <a:ext cx="3692273" cy="954107"/>
          </a:xfrm>
          <a:prstGeom prst="rect">
            <a:avLst/>
          </a:prstGeom>
          <a:noFill/>
        </p:spPr>
        <p:txBody>
          <a:bodyPr wrap="square" rtlCol="0">
            <a:spAutoFit/>
          </a:bodyPr>
          <a:lstStyle/>
          <a:p>
            <a:r>
              <a:rPr lang="zh-CN" altLang="en-US" sz="2800" b="1" dirty="0" smtClean="0">
                <a:solidFill>
                  <a:schemeClr val="bg1">
                    <a:lumMod val="95000"/>
                  </a:schemeClr>
                </a:solidFill>
              </a:rPr>
              <a:t>第一届全国人民代表大会闭幕式主席台</a:t>
            </a:r>
            <a:endParaRPr lang="en-US" altLang="zh-CN" sz="2800" b="1" dirty="0" smtClean="0">
              <a:solidFill>
                <a:schemeClr val="bg1">
                  <a:lumMod val="95000"/>
                </a:schemeClr>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740524"/>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p:txBody>
      </p:sp>
      <p:sp>
        <p:nvSpPr>
          <p:cNvPr id="6" name="TextBox 5"/>
          <p:cNvSpPr txBox="1"/>
          <p:nvPr/>
        </p:nvSpPr>
        <p:spPr>
          <a:xfrm>
            <a:off x="1121232" y="315684"/>
            <a:ext cx="3407229" cy="646331"/>
          </a:xfrm>
          <a:prstGeom prst="rect">
            <a:avLst/>
          </a:prstGeom>
          <a:noFill/>
        </p:spPr>
        <p:txBody>
          <a:bodyPr wrap="square" rtlCol="0">
            <a:spAutoFit/>
          </a:bodyPr>
          <a:lstStyle/>
          <a:p>
            <a:r>
              <a:rPr lang="zh-CN" altLang="en-US" sz="3600" b="1" dirty="0" smtClean="0">
                <a:solidFill>
                  <a:srgbClr val="FFC000"/>
                </a:solidFill>
              </a:rPr>
              <a:t>第一个五年计划</a:t>
            </a:r>
            <a:endParaRPr lang="zh-CN" altLang="en-US" sz="3600" b="1" dirty="0">
              <a:solidFill>
                <a:srgbClr val="FFC000"/>
              </a:solidFill>
            </a:endParaRPr>
          </a:p>
        </p:txBody>
      </p:sp>
      <p:sp>
        <p:nvSpPr>
          <p:cNvPr id="8" name="TextBox 7"/>
          <p:cNvSpPr txBox="1"/>
          <p:nvPr/>
        </p:nvSpPr>
        <p:spPr>
          <a:xfrm>
            <a:off x="326565" y="892621"/>
            <a:ext cx="11430006" cy="2813078"/>
          </a:xfrm>
          <a:prstGeom prst="rect">
            <a:avLst/>
          </a:prstGeom>
          <a:noFill/>
        </p:spPr>
        <p:txBody>
          <a:bodyPr wrap="square" rtlCol="0">
            <a:spAutoFit/>
          </a:bodyPr>
          <a:lstStyle/>
          <a:p>
            <a:pPr>
              <a:lnSpc>
                <a:spcPct val="130000"/>
              </a:lnSpc>
            </a:pPr>
            <a:r>
              <a:rPr lang="zh-CN" altLang="en-US" sz="3600" b="1" dirty="0" smtClean="0">
                <a:solidFill>
                  <a:srgbClr val="FFC000"/>
                </a:solidFill>
              </a:rPr>
              <a:t>二、第一届全国人民代表大会</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时间、地点</a:t>
            </a:r>
            <a:endParaRPr lang="en-US" altLang="zh-CN" sz="3200" b="1" dirty="0" smtClean="0">
              <a:solidFill>
                <a:srgbClr val="FFC000"/>
              </a:solidFill>
            </a:endParaRPr>
          </a:p>
          <a:p>
            <a:pPr>
              <a:lnSpc>
                <a:spcPct val="130000"/>
              </a:lnSpc>
            </a:pPr>
            <a:r>
              <a:rPr lang="en-US" altLang="zh-CN" sz="3200" b="1" dirty="0" smtClean="0">
                <a:solidFill>
                  <a:srgbClr val="FFC000"/>
                </a:solidFill>
              </a:rPr>
              <a:t>  2.</a:t>
            </a:r>
            <a:r>
              <a:rPr lang="zh-CN" altLang="en-US" sz="3200" b="1" dirty="0" smtClean="0">
                <a:solidFill>
                  <a:srgbClr val="FFC000"/>
                </a:solidFill>
              </a:rPr>
              <a:t>内容</a:t>
            </a:r>
            <a:endParaRPr lang="en-US" altLang="zh-CN" sz="3200" b="1" dirty="0" smtClean="0">
              <a:solidFill>
                <a:srgbClr val="FFC000"/>
              </a:solidFill>
            </a:endParaRPr>
          </a:p>
          <a:p>
            <a:pPr>
              <a:lnSpc>
                <a:spcPct val="130000"/>
              </a:lnSpc>
            </a:pPr>
            <a:r>
              <a:rPr lang="en-US" altLang="zh-CN" sz="3200" b="1" dirty="0" smtClean="0">
                <a:solidFill>
                  <a:srgbClr val="FFC000"/>
                </a:solidFill>
              </a:rPr>
              <a:t>  3.</a:t>
            </a:r>
            <a:r>
              <a:rPr lang="zh-CN" altLang="en-US" sz="3200" b="1" dirty="0" smtClean="0">
                <a:solidFill>
                  <a:srgbClr val="FFC000"/>
                </a:solidFill>
              </a:rPr>
              <a:t>意义：</a:t>
            </a:r>
            <a:r>
              <a:rPr lang="zh-CN" altLang="en-US" sz="3200" b="1" dirty="0" smtClean="0">
                <a:solidFill>
                  <a:schemeClr val="bg1">
                    <a:lumMod val="95000"/>
                  </a:schemeClr>
                </a:solidFill>
              </a:rPr>
              <a:t>形成了人民代表大会制度</a:t>
            </a:r>
            <a:endParaRPr lang="en-US" altLang="zh-CN" sz="3200" b="1" dirty="0" smtClean="0">
              <a:solidFill>
                <a:schemeClr val="bg1">
                  <a:lumMod val="95000"/>
                </a:schemeClr>
              </a:solidFill>
            </a:endParaRPr>
          </a:p>
        </p:txBody>
      </p:sp>
      <p:sp>
        <p:nvSpPr>
          <p:cNvPr id="7" name="矩形标注 6"/>
          <p:cNvSpPr/>
          <p:nvPr/>
        </p:nvSpPr>
        <p:spPr>
          <a:xfrm flipV="1">
            <a:off x="870808" y="3875304"/>
            <a:ext cx="6955971" cy="1251857"/>
          </a:xfrm>
          <a:prstGeom prst="wedgeRectCallo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81690" y="3897069"/>
            <a:ext cx="7326086" cy="1156663"/>
          </a:xfrm>
          <a:prstGeom prst="rect">
            <a:avLst/>
          </a:prstGeom>
          <a:noFill/>
        </p:spPr>
        <p:txBody>
          <a:bodyPr wrap="square" rtlCol="0">
            <a:spAutoFit/>
          </a:bodyPr>
          <a:lstStyle/>
          <a:p>
            <a:pPr>
              <a:lnSpc>
                <a:spcPct val="130000"/>
              </a:lnSpc>
            </a:pPr>
            <a:r>
              <a:rPr lang="zh-CN" altLang="en-US" sz="2800" b="1" dirty="0" smtClean="0">
                <a:solidFill>
                  <a:schemeClr val="bg1">
                    <a:lumMod val="95000"/>
                  </a:schemeClr>
                </a:solidFill>
              </a:rPr>
              <a:t>人民代表大会制度是我国的根本政治制度，</a:t>
            </a:r>
            <a:endParaRPr lang="en-US" altLang="zh-CN" sz="2800" b="1" dirty="0" smtClean="0">
              <a:solidFill>
                <a:schemeClr val="bg1">
                  <a:lumMod val="95000"/>
                </a:schemeClr>
              </a:solidFill>
            </a:endParaRPr>
          </a:p>
          <a:p>
            <a:pPr>
              <a:lnSpc>
                <a:spcPct val="130000"/>
              </a:lnSpc>
            </a:pPr>
            <a:r>
              <a:rPr lang="zh-CN" altLang="en-US" sz="2800" b="1" dirty="0" smtClean="0">
                <a:solidFill>
                  <a:schemeClr val="bg1">
                    <a:lumMod val="95000"/>
                  </a:schemeClr>
                </a:solidFill>
              </a:rPr>
              <a:t>为社会主义民主政治建设奠定了基础</a:t>
            </a:r>
            <a:endParaRPr lang="zh-CN" altLang="en-US" sz="2800" b="1" dirty="0">
              <a:solidFill>
                <a:schemeClr val="bg1">
                  <a:lumMod val="95000"/>
                </a:schemeClr>
              </a:solidFill>
            </a:endParaRPr>
          </a:p>
        </p:txBody>
      </p:sp>
      <p:sp>
        <p:nvSpPr>
          <p:cNvPr id="11" name="矩形 10"/>
          <p:cNvSpPr/>
          <p:nvPr/>
        </p:nvSpPr>
        <p:spPr>
          <a:xfrm>
            <a:off x="8207776" y="1218649"/>
            <a:ext cx="3548795" cy="366903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
          <p:cNvSpPr txBox="1"/>
          <p:nvPr/>
        </p:nvSpPr>
        <p:spPr>
          <a:xfrm>
            <a:off x="8231256" y="1316623"/>
            <a:ext cx="3460003" cy="3453253"/>
          </a:xfrm>
          <a:prstGeom prst="rect">
            <a:avLst/>
          </a:prstGeom>
          <a:noFill/>
        </p:spPr>
        <p:txBody>
          <a:bodyPr wrap="square" rtlCol="0">
            <a:spAutoFit/>
          </a:bodyPr>
          <a:lstStyle/>
          <a:p>
            <a:pPr>
              <a:lnSpc>
                <a:spcPct val="130000"/>
              </a:lnSpc>
            </a:pPr>
            <a:r>
              <a:rPr lang="zh-CN" altLang="en-US" sz="2800" b="1" dirty="0" smtClean="0">
                <a:solidFill>
                  <a:schemeClr val="tx1">
                    <a:lumMod val="85000"/>
                    <a:lumOff val="15000"/>
                  </a:schemeClr>
                </a:solidFill>
                <a:latin typeface="+mn-ea"/>
              </a:rPr>
              <a:t>      从</a:t>
            </a:r>
            <a:r>
              <a:rPr lang="en-US" altLang="zh-CN" sz="2800" b="1" dirty="0">
                <a:solidFill>
                  <a:schemeClr val="tx1">
                    <a:lumMod val="85000"/>
                    <a:lumOff val="15000"/>
                  </a:schemeClr>
                </a:solidFill>
                <a:latin typeface="+mn-ea"/>
              </a:rPr>
              <a:t>1959</a:t>
            </a:r>
            <a:r>
              <a:rPr lang="zh-CN" altLang="en-US" sz="2800" b="1" dirty="0">
                <a:solidFill>
                  <a:schemeClr val="tx1">
                    <a:lumMod val="85000"/>
                    <a:lumOff val="15000"/>
                  </a:schemeClr>
                </a:solidFill>
                <a:latin typeface="+mn-ea"/>
              </a:rPr>
              <a:t>年开始，全国人民代表大会和中国人民政治协商会议全国委员会开始同步举行</a:t>
            </a:r>
            <a:r>
              <a:rPr lang="zh-CN" altLang="en-US" sz="2800" b="1" dirty="0" smtClean="0">
                <a:solidFill>
                  <a:schemeClr val="tx1">
                    <a:lumMod val="85000"/>
                    <a:lumOff val="15000"/>
                  </a:schemeClr>
                </a:solidFill>
                <a:latin typeface="+mn-ea"/>
              </a:rPr>
              <a:t>，“两会”概念从此应运而生。</a:t>
            </a:r>
            <a:endParaRPr lang="zh-CN" altLang="en-US" sz="3200" dirty="0">
              <a:solidFill>
                <a:schemeClr val="tx1">
                  <a:lumMod val="85000"/>
                  <a:lumOff val="15000"/>
                </a:schemeClr>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1" grpId="0" animBg="1"/>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pic>
        <p:nvPicPr>
          <p:cNvPr id="10" name="图片 9" descr="1954年9月15日，第一届全国人民代表大会第一次会议在北京怀仁堂开幕，大会代表一致通过大会主席团和秘书长。.jpg"/>
          <p:cNvPicPr>
            <a:picLocks noChangeAspect="1"/>
          </p:cNvPicPr>
          <p:nvPr/>
        </p:nvPicPr>
        <p:blipFill>
          <a:blip r:embed="rId3"/>
          <a:stretch>
            <a:fillRect/>
          </a:stretch>
        </p:blipFill>
        <p:spPr>
          <a:xfrm>
            <a:off x="1" y="204742"/>
            <a:ext cx="12324523" cy="8219830"/>
          </a:xfrm>
          <a:prstGeom prst="rect">
            <a:avLst/>
          </a:prstGeom>
        </p:spPr>
      </p:pic>
      <p:sp>
        <p:nvSpPr>
          <p:cNvPr id="11" name="五边形 10"/>
          <p:cNvSpPr/>
          <p:nvPr/>
        </p:nvSpPr>
        <p:spPr>
          <a:xfrm flipH="1">
            <a:off x="4644996" y="4097867"/>
            <a:ext cx="5935918" cy="584776"/>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flipH="1">
            <a:off x="4958666" y="4097867"/>
            <a:ext cx="7635604" cy="523220"/>
          </a:xfrm>
          <a:prstGeom prst="rect">
            <a:avLst/>
          </a:prstGeom>
          <a:noFill/>
        </p:spPr>
        <p:txBody>
          <a:bodyPr wrap="square" rtlCol="0">
            <a:spAutoFit/>
          </a:bodyPr>
          <a:lstStyle/>
          <a:p>
            <a:r>
              <a:rPr lang="zh-CN" altLang="en-US" sz="2800" b="1" dirty="0" smtClean="0">
                <a:solidFill>
                  <a:schemeClr val="bg1">
                    <a:lumMod val="95000"/>
                  </a:schemeClr>
                </a:solidFill>
              </a:rPr>
              <a:t>代表一致通过大会主席团和秘书长</a:t>
            </a:r>
            <a:endParaRPr lang="en-US" altLang="zh-CN" sz="2800" b="1" dirty="0" smtClean="0">
              <a:solidFill>
                <a:schemeClr val="bg1">
                  <a:lumMod val="95000"/>
                </a:schemeClr>
              </a:solidFill>
            </a:endParaRPr>
          </a:p>
        </p:txBody>
      </p:sp>
    </p:spTree>
    <p:extLst>
      <p:ext uri="{BB962C8B-B14F-4D97-AF65-F5344CB8AC3E}">
        <p14:creationId xmlns="" xmlns:p14="http://schemas.microsoft.com/office/powerpoint/2010/main" val="372728271"/>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0887"/>
            <a:ext cx="12324522" cy="6857999"/>
          </a:xfrm>
          <a:prstGeom prst="rect">
            <a:avLst/>
          </a:prstGeom>
        </p:spPr>
      </p:pic>
      <p:pic>
        <p:nvPicPr>
          <p:cNvPr id="8" name="图片 7" descr="093600133161.jpg"/>
          <p:cNvPicPr>
            <a:picLocks noChangeAspect="1"/>
          </p:cNvPicPr>
          <p:nvPr/>
        </p:nvPicPr>
        <p:blipFill>
          <a:blip r:embed="rId3"/>
          <a:stretch>
            <a:fillRect/>
          </a:stretch>
        </p:blipFill>
        <p:spPr>
          <a:xfrm>
            <a:off x="1" y="3167834"/>
            <a:ext cx="6095115" cy="4065132"/>
          </a:xfrm>
          <a:prstGeom prst="rect">
            <a:avLst/>
          </a:prstGeom>
        </p:spPr>
      </p:pic>
      <p:pic>
        <p:nvPicPr>
          <p:cNvPr id="5" name="图片 4" descr="093546519734.jpg"/>
          <p:cNvPicPr>
            <a:picLocks noChangeAspect="1"/>
          </p:cNvPicPr>
          <p:nvPr/>
        </p:nvPicPr>
        <p:blipFill>
          <a:blip r:embed="rId4"/>
          <a:stretch>
            <a:fillRect/>
          </a:stretch>
        </p:blipFill>
        <p:spPr>
          <a:xfrm>
            <a:off x="2" y="-595196"/>
            <a:ext cx="6139542" cy="4094762"/>
          </a:xfrm>
          <a:prstGeom prst="rect">
            <a:avLst/>
          </a:prstGeom>
        </p:spPr>
      </p:pic>
      <p:pic>
        <p:nvPicPr>
          <p:cNvPr id="7" name="图片 6" descr="093555119139.jpg"/>
          <p:cNvPicPr>
            <a:picLocks noChangeAspect="1"/>
          </p:cNvPicPr>
          <p:nvPr/>
        </p:nvPicPr>
        <p:blipFill>
          <a:blip r:embed="rId5"/>
          <a:stretch>
            <a:fillRect/>
          </a:stretch>
        </p:blipFill>
        <p:spPr>
          <a:xfrm>
            <a:off x="6095117" y="-583937"/>
            <a:ext cx="6098471" cy="4067370"/>
          </a:xfrm>
          <a:prstGeom prst="rect">
            <a:avLst/>
          </a:prstGeom>
        </p:spPr>
      </p:pic>
      <p:pic>
        <p:nvPicPr>
          <p:cNvPr id="9" name="图片 8" descr="093608347956.jpg"/>
          <p:cNvPicPr>
            <a:picLocks noChangeAspect="1"/>
          </p:cNvPicPr>
          <p:nvPr/>
        </p:nvPicPr>
        <p:blipFill>
          <a:blip r:embed="rId6"/>
          <a:stretch>
            <a:fillRect/>
          </a:stretch>
        </p:blipFill>
        <p:spPr>
          <a:xfrm>
            <a:off x="6095116" y="3480015"/>
            <a:ext cx="6098472" cy="4067371"/>
          </a:xfrm>
          <a:prstGeom prst="rect">
            <a:avLst/>
          </a:prstGeom>
        </p:spPr>
      </p:pic>
      <p:sp>
        <p:nvSpPr>
          <p:cNvPr id="13" name="矩形标注 12"/>
          <p:cNvSpPr/>
          <p:nvPr/>
        </p:nvSpPr>
        <p:spPr>
          <a:xfrm rot="16200000">
            <a:off x="-484108" y="869970"/>
            <a:ext cx="3139323" cy="1791294"/>
          </a:xfrm>
          <a:prstGeom prst="wedgeRectCallou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flipH="1">
            <a:off x="189906" y="195957"/>
            <a:ext cx="1943694" cy="3139321"/>
          </a:xfrm>
          <a:prstGeom prst="rect">
            <a:avLst/>
          </a:prstGeom>
          <a:noFill/>
          <a:ln>
            <a:noFill/>
          </a:ln>
        </p:spPr>
        <p:txBody>
          <a:bodyPr wrap="square" rtlCol="0">
            <a:spAutoFit/>
          </a:bodyPr>
          <a:lstStyle/>
          <a:p>
            <a:pPr>
              <a:lnSpc>
                <a:spcPct val="110000"/>
              </a:lnSpc>
            </a:pPr>
            <a:r>
              <a:rPr lang="en-US" altLang="zh-CN" sz="2000" b="1" dirty="0" smtClean="0">
                <a:solidFill>
                  <a:schemeClr val="bg1">
                    <a:lumMod val="95000"/>
                  </a:schemeClr>
                </a:solidFill>
                <a:latin typeface="+mn-ea"/>
              </a:rPr>
              <a:t>1986</a:t>
            </a:r>
            <a:r>
              <a:rPr lang="zh-CN" altLang="en-US" sz="2000" b="1" dirty="0" smtClean="0">
                <a:solidFill>
                  <a:schemeClr val="bg1">
                    <a:lumMod val="95000"/>
                  </a:schemeClr>
                </a:solidFill>
                <a:latin typeface="+mn-ea"/>
              </a:rPr>
              <a:t>年</a:t>
            </a:r>
            <a:r>
              <a:rPr lang="en-US" altLang="zh-CN" sz="2000" b="1" dirty="0" smtClean="0">
                <a:solidFill>
                  <a:schemeClr val="bg1">
                    <a:lumMod val="95000"/>
                  </a:schemeClr>
                </a:solidFill>
                <a:latin typeface="+mn-ea"/>
              </a:rPr>
              <a:t>4</a:t>
            </a:r>
            <a:r>
              <a:rPr lang="zh-CN" altLang="en-US" sz="2000" b="1" dirty="0" smtClean="0">
                <a:solidFill>
                  <a:schemeClr val="bg1">
                    <a:lumMod val="95000"/>
                  </a:schemeClr>
                </a:solidFill>
                <a:latin typeface="+mn-ea"/>
              </a:rPr>
              <a:t>月</a:t>
            </a:r>
            <a:r>
              <a:rPr lang="en-US" altLang="zh-CN" sz="2000" b="1" dirty="0" smtClean="0">
                <a:solidFill>
                  <a:schemeClr val="bg1">
                    <a:lumMod val="95000"/>
                  </a:schemeClr>
                </a:solidFill>
                <a:latin typeface="+mn-ea"/>
              </a:rPr>
              <a:t>12</a:t>
            </a:r>
            <a:r>
              <a:rPr lang="zh-CN" altLang="en-US" sz="2000" b="1" dirty="0" smtClean="0">
                <a:solidFill>
                  <a:schemeClr val="bg1">
                    <a:lumMod val="95000"/>
                  </a:schemeClr>
                </a:solidFill>
                <a:latin typeface="+mn-ea"/>
              </a:rPr>
              <a:t>日，第六届全国人民代表大会第四次会议上，当对一项议案进行表决时，一位人民代表举手表示不同意见。</a:t>
            </a:r>
            <a:endParaRPr lang="en-US" altLang="zh-CN" sz="2000" b="1" dirty="0" smtClean="0">
              <a:solidFill>
                <a:schemeClr val="bg1">
                  <a:lumMod val="95000"/>
                </a:schemeClr>
              </a:solidFill>
              <a:latin typeface="+mn-ea"/>
            </a:endParaRPr>
          </a:p>
        </p:txBody>
      </p:sp>
      <p:sp>
        <p:nvSpPr>
          <p:cNvPr id="14" name="矩形标注 13"/>
          <p:cNvSpPr/>
          <p:nvPr/>
        </p:nvSpPr>
        <p:spPr>
          <a:xfrm rot="16200000">
            <a:off x="5596162" y="869969"/>
            <a:ext cx="3139323" cy="1791294"/>
          </a:xfrm>
          <a:prstGeom prst="wedgeRectCallou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flipH="1">
            <a:off x="6270176" y="195956"/>
            <a:ext cx="1943694" cy="3139321"/>
          </a:xfrm>
          <a:prstGeom prst="rect">
            <a:avLst/>
          </a:prstGeom>
          <a:noFill/>
          <a:ln>
            <a:noFill/>
          </a:ln>
        </p:spPr>
        <p:txBody>
          <a:bodyPr wrap="square" rtlCol="0">
            <a:spAutoFit/>
          </a:bodyPr>
          <a:lstStyle/>
          <a:p>
            <a:pPr>
              <a:lnSpc>
                <a:spcPct val="110000"/>
              </a:lnSpc>
            </a:pPr>
            <a:r>
              <a:rPr lang="en-US" altLang="zh-CN" sz="2000" b="1" dirty="0" smtClean="0">
                <a:solidFill>
                  <a:schemeClr val="bg1">
                    <a:lumMod val="95000"/>
                  </a:schemeClr>
                </a:solidFill>
                <a:latin typeface="+mn-ea"/>
              </a:rPr>
              <a:t>1988</a:t>
            </a:r>
            <a:r>
              <a:rPr lang="zh-CN" altLang="en-US" sz="2000" b="1" dirty="0" smtClean="0">
                <a:solidFill>
                  <a:schemeClr val="bg1">
                    <a:lumMod val="95000"/>
                  </a:schemeClr>
                </a:solidFill>
                <a:latin typeface="+mn-ea"/>
              </a:rPr>
              <a:t>年</a:t>
            </a:r>
            <a:r>
              <a:rPr lang="en-US" altLang="zh-CN" sz="2000" b="1" dirty="0" smtClean="0">
                <a:solidFill>
                  <a:schemeClr val="bg1">
                    <a:lumMod val="95000"/>
                  </a:schemeClr>
                </a:solidFill>
                <a:latin typeface="+mn-ea"/>
              </a:rPr>
              <a:t>3</a:t>
            </a:r>
            <a:r>
              <a:rPr lang="zh-CN" altLang="en-US" sz="2000" b="1" dirty="0" smtClean="0">
                <a:solidFill>
                  <a:schemeClr val="bg1">
                    <a:lumMod val="95000"/>
                  </a:schemeClr>
                </a:solidFill>
                <a:latin typeface="+mn-ea"/>
              </a:rPr>
              <a:t>月</a:t>
            </a:r>
            <a:r>
              <a:rPr lang="en-US" altLang="zh-CN" sz="2000" b="1" dirty="0" smtClean="0">
                <a:solidFill>
                  <a:schemeClr val="bg1">
                    <a:lumMod val="95000"/>
                  </a:schemeClr>
                </a:solidFill>
                <a:latin typeface="+mn-ea"/>
              </a:rPr>
              <a:t>28</a:t>
            </a:r>
            <a:r>
              <a:rPr lang="zh-CN" altLang="en-US" sz="2000" b="1" dirty="0" smtClean="0">
                <a:solidFill>
                  <a:schemeClr val="bg1">
                    <a:lumMod val="95000"/>
                  </a:schemeClr>
                </a:solidFill>
                <a:latin typeface="+mn-ea"/>
              </a:rPr>
              <a:t>日，人大代表黄顺兴在七届全国人大一次会议上公开发表反对意见，</a:t>
            </a:r>
            <a:r>
              <a:rPr lang="zh-CN" altLang="en-US" sz="2000" b="1" dirty="0" smtClean="0">
                <a:solidFill>
                  <a:schemeClr val="bg1">
                    <a:lumMod val="95000"/>
                  </a:schemeClr>
                </a:solidFill>
              </a:rPr>
              <a:t>这是全国人大历史上首次出现的不同声音。</a:t>
            </a:r>
            <a:endParaRPr lang="en-US" altLang="zh-CN" sz="2000" b="1" dirty="0" smtClean="0">
              <a:solidFill>
                <a:schemeClr val="bg1">
                  <a:lumMod val="95000"/>
                </a:schemeClr>
              </a:solidFill>
              <a:latin typeface="+mn-ea"/>
            </a:endParaRPr>
          </a:p>
        </p:txBody>
      </p:sp>
      <p:sp>
        <p:nvSpPr>
          <p:cNvPr id="16" name="矩形标注 15"/>
          <p:cNvSpPr/>
          <p:nvPr/>
        </p:nvSpPr>
        <p:spPr>
          <a:xfrm rot="5400000" flipH="1">
            <a:off x="4216373" y="3293003"/>
            <a:ext cx="1107995" cy="2237610"/>
          </a:xfrm>
          <a:prstGeom prst="wedgeRectCallou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651563" y="3857810"/>
            <a:ext cx="2237611" cy="1107996"/>
          </a:xfrm>
          <a:prstGeom prst="rect">
            <a:avLst/>
          </a:prstGeom>
          <a:noFill/>
          <a:ln>
            <a:noFill/>
          </a:ln>
        </p:spPr>
        <p:txBody>
          <a:bodyPr wrap="square" rtlCol="0">
            <a:spAutoFit/>
          </a:bodyPr>
          <a:lstStyle/>
          <a:p>
            <a:pPr>
              <a:lnSpc>
                <a:spcPct val="110000"/>
              </a:lnSpc>
            </a:pPr>
            <a:r>
              <a:rPr lang="en-US" altLang="zh-CN" sz="2000" b="1" dirty="0" smtClean="0">
                <a:solidFill>
                  <a:schemeClr val="bg1">
                    <a:lumMod val="95000"/>
                  </a:schemeClr>
                </a:solidFill>
                <a:latin typeface="+mn-ea"/>
              </a:rPr>
              <a:t>1988</a:t>
            </a:r>
            <a:r>
              <a:rPr lang="zh-CN" altLang="en-US" sz="2000" b="1" dirty="0" smtClean="0">
                <a:solidFill>
                  <a:schemeClr val="bg1">
                    <a:lumMod val="95000"/>
                  </a:schemeClr>
                </a:solidFill>
                <a:latin typeface="+mn-ea"/>
              </a:rPr>
              <a:t>年</a:t>
            </a:r>
            <a:r>
              <a:rPr lang="en-US" altLang="zh-CN" sz="2000" b="1" dirty="0" smtClean="0">
                <a:solidFill>
                  <a:schemeClr val="bg1">
                    <a:lumMod val="95000"/>
                  </a:schemeClr>
                </a:solidFill>
                <a:latin typeface="+mn-ea"/>
              </a:rPr>
              <a:t>4</a:t>
            </a:r>
            <a:r>
              <a:rPr lang="zh-CN" altLang="en-US" sz="2000" b="1" dirty="0" smtClean="0">
                <a:solidFill>
                  <a:schemeClr val="bg1">
                    <a:lumMod val="95000"/>
                  </a:schemeClr>
                </a:solidFill>
                <a:latin typeface="+mn-ea"/>
              </a:rPr>
              <a:t>月，七届人大会场设立了秘密写票处。</a:t>
            </a:r>
            <a:endParaRPr lang="en-US" altLang="zh-CN" sz="2000" b="1" dirty="0" smtClean="0">
              <a:solidFill>
                <a:schemeClr val="bg1">
                  <a:lumMod val="95000"/>
                </a:schemeClr>
              </a:solidFill>
              <a:latin typeface="+mn-ea"/>
            </a:endParaRPr>
          </a:p>
        </p:txBody>
      </p:sp>
      <p:sp>
        <p:nvSpPr>
          <p:cNvPr id="18" name="矩形标注 17"/>
          <p:cNvSpPr/>
          <p:nvPr/>
        </p:nvSpPr>
        <p:spPr>
          <a:xfrm rot="5400000" flipH="1">
            <a:off x="9999702" y="2989303"/>
            <a:ext cx="1107995" cy="2427514"/>
          </a:xfrm>
          <a:prstGeom prst="wedgeRectCallou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9339943" y="3649063"/>
            <a:ext cx="2634347" cy="1107996"/>
          </a:xfrm>
          <a:prstGeom prst="rect">
            <a:avLst/>
          </a:prstGeom>
          <a:noFill/>
          <a:ln>
            <a:noFill/>
          </a:ln>
        </p:spPr>
        <p:txBody>
          <a:bodyPr wrap="square" rtlCol="0">
            <a:spAutoFit/>
          </a:bodyPr>
          <a:lstStyle/>
          <a:p>
            <a:pPr>
              <a:lnSpc>
                <a:spcPct val="110000"/>
              </a:lnSpc>
            </a:pPr>
            <a:r>
              <a:rPr lang="en-US" altLang="zh-CN" sz="2000" b="1" dirty="0" smtClean="0">
                <a:solidFill>
                  <a:schemeClr val="bg1">
                    <a:lumMod val="95000"/>
                  </a:schemeClr>
                </a:solidFill>
                <a:latin typeface="+mn-ea"/>
              </a:rPr>
              <a:t>1989</a:t>
            </a:r>
            <a:r>
              <a:rPr lang="zh-CN" altLang="en-US" sz="2000" b="1" dirty="0" smtClean="0">
                <a:solidFill>
                  <a:schemeClr val="bg1">
                    <a:lumMod val="95000"/>
                  </a:schemeClr>
                </a:solidFill>
                <a:latin typeface="+mn-ea"/>
              </a:rPr>
              <a:t>年</a:t>
            </a:r>
            <a:r>
              <a:rPr lang="en-US" altLang="zh-CN" sz="2000" b="1" dirty="0" smtClean="0">
                <a:solidFill>
                  <a:schemeClr val="bg1">
                    <a:lumMod val="95000"/>
                  </a:schemeClr>
                </a:solidFill>
                <a:latin typeface="+mn-ea"/>
              </a:rPr>
              <a:t>4</a:t>
            </a:r>
            <a:r>
              <a:rPr lang="zh-CN" altLang="en-US" sz="2000" b="1" dirty="0" smtClean="0">
                <a:solidFill>
                  <a:schemeClr val="bg1">
                    <a:lumMod val="95000"/>
                  </a:schemeClr>
                </a:solidFill>
                <a:latin typeface="+mn-ea"/>
              </a:rPr>
              <a:t>月</a:t>
            </a:r>
            <a:r>
              <a:rPr lang="en-US" altLang="zh-CN" sz="2000" b="1" dirty="0" smtClean="0">
                <a:solidFill>
                  <a:schemeClr val="bg1">
                    <a:lumMod val="95000"/>
                  </a:schemeClr>
                </a:solidFill>
                <a:latin typeface="+mn-ea"/>
              </a:rPr>
              <a:t>4</a:t>
            </a:r>
            <a:r>
              <a:rPr lang="zh-CN" altLang="en-US" sz="2000" b="1" dirty="0" smtClean="0">
                <a:solidFill>
                  <a:schemeClr val="bg1">
                    <a:lumMod val="95000"/>
                  </a:schemeClr>
                </a:solidFill>
                <a:latin typeface="+mn-ea"/>
              </a:rPr>
              <a:t>日，人大闭幕式上，工作人员在统计弃权票。</a:t>
            </a:r>
            <a:endParaRPr lang="en-US" altLang="zh-CN" sz="2000" b="1" dirty="0" smtClean="0">
              <a:solidFill>
                <a:schemeClr val="bg1">
                  <a:lumMod val="95000"/>
                </a:schemeClr>
              </a:solidFill>
              <a:latin typeface="+mn-ea"/>
            </a:endParaRPr>
          </a:p>
        </p:txBody>
      </p:sp>
    </p:spTree>
    <p:extLst>
      <p:ext uri="{BB962C8B-B14F-4D97-AF65-F5344CB8AC3E}">
        <p14:creationId xmlns="" xmlns:p14="http://schemas.microsoft.com/office/powerpoint/2010/main" val="2447550326"/>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p:bldP spid="14" grpId="0" animBg="1"/>
      <p:bldP spid="15" grpId="0"/>
      <p:bldP spid="16" grpId="0" animBg="1"/>
      <p:bldP spid="17" grpId="0"/>
      <p:bldP spid="18" grpId="0" animBg="1"/>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2"/>
          <a:stretch>
            <a:fillRect/>
          </a:stretch>
        </p:blipFill>
        <p:spPr>
          <a:xfrm>
            <a:off x="1" y="1"/>
            <a:ext cx="12324522" cy="6857999"/>
          </a:xfrm>
          <a:prstGeom prst="rect">
            <a:avLst/>
          </a:prstGeom>
        </p:spPr>
      </p:pic>
      <p:graphicFrame>
        <p:nvGraphicFramePr>
          <p:cNvPr id="5" name="表格 4"/>
          <p:cNvGraphicFramePr>
            <a:graphicFrameLocks noGrp="1"/>
          </p:cNvGraphicFramePr>
          <p:nvPr/>
        </p:nvGraphicFramePr>
        <p:xfrm>
          <a:off x="272142" y="783786"/>
          <a:ext cx="11680371" cy="4528443"/>
        </p:xfrm>
        <a:graphic>
          <a:graphicData uri="http://schemas.openxmlformats.org/drawingml/2006/table">
            <a:tbl>
              <a:tblPr firstRow="1" bandRow="1">
                <a:tableStyleId>{00A15C55-8517-42AA-B614-E9B94910E393}</a:tableStyleId>
              </a:tblPr>
              <a:tblGrid>
                <a:gridCol w="5279572"/>
                <a:gridCol w="2111829"/>
                <a:gridCol w="4288970"/>
              </a:tblGrid>
              <a:tr h="794637">
                <a:tc>
                  <a:txBody>
                    <a:bodyPr/>
                    <a:lstStyle/>
                    <a:p>
                      <a:pPr algn="ctr"/>
                      <a:r>
                        <a:rPr lang="zh-CN" altLang="en-US" sz="4000" dirty="0" smtClean="0">
                          <a:solidFill>
                            <a:schemeClr val="bg1">
                              <a:lumMod val="95000"/>
                            </a:schemeClr>
                          </a:solidFill>
                        </a:rPr>
                        <a:t>背景</a:t>
                      </a:r>
                      <a:endParaRPr lang="zh-CN" altLang="en-US" sz="4000" dirty="0">
                        <a:solidFill>
                          <a:schemeClr val="bg1">
                            <a:lumMod val="95000"/>
                          </a:schemeClr>
                        </a:solidFill>
                      </a:endParaRPr>
                    </a:p>
                  </a:txBody>
                  <a:tcPr/>
                </a:tc>
                <a:tc>
                  <a:txBody>
                    <a:bodyPr/>
                    <a:lstStyle/>
                    <a:p>
                      <a:pPr algn="ctr"/>
                      <a:r>
                        <a:rPr lang="zh-CN" altLang="en-US" sz="4000" dirty="0" smtClean="0">
                          <a:solidFill>
                            <a:schemeClr val="bg1">
                              <a:lumMod val="95000"/>
                            </a:schemeClr>
                          </a:solidFill>
                        </a:rPr>
                        <a:t>措施</a:t>
                      </a:r>
                      <a:endParaRPr lang="zh-CN" altLang="en-US" sz="4000" dirty="0">
                        <a:solidFill>
                          <a:schemeClr val="bg1">
                            <a:lumMod val="95000"/>
                          </a:schemeClr>
                        </a:solidFill>
                      </a:endParaRPr>
                    </a:p>
                  </a:txBody>
                  <a:tcPr/>
                </a:tc>
                <a:tc>
                  <a:txBody>
                    <a:bodyPr/>
                    <a:lstStyle/>
                    <a:p>
                      <a:pPr algn="ctr"/>
                      <a:r>
                        <a:rPr lang="zh-CN" altLang="en-US" sz="4000" dirty="0" smtClean="0">
                          <a:solidFill>
                            <a:schemeClr val="bg1">
                              <a:lumMod val="95000"/>
                            </a:schemeClr>
                          </a:solidFill>
                        </a:rPr>
                        <a:t>影响</a:t>
                      </a:r>
                      <a:endParaRPr lang="zh-CN" altLang="en-US" sz="4000" dirty="0">
                        <a:solidFill>
                          <a:schemeClr val="bg1">
                            <a:lumMod val="95000"/>
                          </a:schemeClr>
                        </a:solidFill>
                      </a:endParaRPr>
                    </a:p>
                  </a:txBody>
                  <a:tcPr/>
                </a:tc>
              </a:tr>
              <a:tr h="1848931">
                <a:tc>
                  <a:txBody>
                    <a:bodyPr/>
                    <a:lstStyle/>
                    <a:p>
                      <a:pPr algn="ctr">
                        <a:lnSpc>
                          <a:spcPct val="120000"/>
                        </a:lnSpc>
                      </a:pPr>
                      <a:r>
                        <a:rPr lang="zh-CN" altLang="en-US" sz="3200" b="1" dirty="0" smtClean="0">
                          <a:solidFill>
                            <a:schemeClr val="tx1">
                              <a:lumMod val="75000"/>
                              <a:lumOff val="25000"/>
                            </a:schemeClr>
                          </a:solidFill>
                          <a:latin typeface="+mn-ea"/>
                          <a:ea typeface="+mn-ea"/>
                        </a:rPr>
                        <a:t>落后的农业国，工业水平很低，基础薄弱，门类不全</a:t>
                      </a:r>
                      <a:endParaRPr lang="zh-CN" altLang="en-US" sz="3200" b="1" dirty="0">
                        <a:solidFill>
                          <a:schemeClr val="tx1">
                            <a:lumMod val="75000"/>
                            <a:lumOff val="25000"/>
                          </a:schemeClr>
                        </a:solidFill>
                        <a:latin typeface="+mn-ea"/>
                        <a:ea typeface="+mn-ea"/>
                      </a:endParaRPr>
                    </a:p>
                  </a:txBody>
                  <a:tcPr/>
                </a:tc>
                <a:tc>
                  <a:txBody>
                    <a:bodyPr/>
                    <a:lstStyle/>
                    <a:p>
                      <a:pPr algn="ctr">
                        <a:lnSpc>
                          <a:spcPct val="120000"/>
                        </a:lnSpc>
                      </a:pPr>
                      <a:r>
                        <a:rPr lang="zh-CN" altLang="en-US" sz="3200" b="1" dirty="0" smtClean="0">
                          <a:solidFill>
                            <a:schemeClr val="tx1">
                              <a:lumMod val="75000"/>
                              <a:lumOff val="25000"/>
                            </a:schemeClr>
                          </a:solidFill>
                          <a:latin typeface="+mn-ea"/>
                          <a:ea typeface="+mn-ea"/>
                        </a:rPr>
                        <a:t>第一个五年计划</a:t>
                      </a:r>
                      <a:endParaRPr lang="zh-CN" altLang="en-US" sz="3200" b="1" dirty="0">
                        <a:solidFill>
                          <a:schemeClr val="tx1">
                            <a:lumMod val="75000"/>
                            <a:lumOff val="25000"/>
                          </a:schemeClr>
                        </a:solidFill>
                        <a:latin typeface="+mn-ea"/>
                        <a:ea typeface="+mn-ea"/>
                      </a:endParaRPr>
                    </a:p>
                  </a:txBody>
                  <a:tcPr/>
                </a:tc>
                <a:tc>
                  <a:txBody>
                    <a:bodyPr/>
                    <a:lstStyle/>
                    <a:p>
                      <a:pPr algn="ctr">
                        <a:lnSpc>
                          <a:spcPct val="120000"/>
                        </a:lnSpc>
                      </a:pPr>
                      <a:r>
                        <a:rPr lang="zh-CN" altLang="en-US" sz="3200" b="1" dirty="0" smtClean="0">
                          <a:solidFill>
                            <a:schemeClr val="tx1">
                              <a:lumMod val="75000"/>
                              <a:lumOff val="25000"/>
                            </a:schemeClr>
                          </a:solidFill>
                          <a:latin typeface="+mn-ea"/>
                          <a:ea typeface="+mn-ea"/>
                        </a:rPr>
                        <a:t>改变工业落后的面貌，</a:t>
                      </a:r>
                      <a:endParaRPr lang="en-US" altLang="zh-CN" sz="3200" b="1" dirty="0" smtClean="0">
                        <a:solidFill>
                          <a:schemeClr val="tx1">
                            <a:lumMod val="75000"/>
                            <a:lumOff val="25000"/>
                          </a:schemeClr>
                        </a:solidFill>
                        <a:latin typeface="+mn-ea"/>
                        <a:ea typeface="+mn-ea"/>
                      </a:endParaRPr>
                    </a:p>
                    <a:p>
                      <a:pPr algn="ctr">
                        <a:lnSpc>
                          <a:spcPct val="120000"/>
                        </a:lnSpc>
                      </a:pPr>
                      <a:r>
                        <a:rPr lang="zh-CN" altLang="en-US" sz="3200" b="1" dirty="0" smtClean="0">
                          <a:solidFill>
                            <a:schemeClr val="tx1">
                              <a:lumMod val="75000"/>
                              <a:lumOff val="25000"/>
                            </a:schemeClr>
                          </a:solidFill>
                          <a:latin typeface="+mn-ea"/>
                          <a:ea typeface="+mn-ea"/>
                        </a:rPr>
                        <a:t>向社会主义工业化迈进</a:t>
                      </a:r>
                      <a:endParaRPr lang="zh-CN" altLang="en-US" sz="3200" b="1" dirty="0">
                        <a:solidFill>
                          <a:schemeClr val="tx1">
                            <a:lumMod val="75000"/>
                            <a:lumOff val="25000"/>
                          </a:schemeClr>
                        </a:solidFill>
                        <a:latin typeface="+mn-ea"/>
                        <a:ea typeface="+mn-ea"/>
                      </a:endParaRPr>
                    </a:p>
                  </a:txBody>
                  <a:tcPr/>
                </a:tc>
              </a:tr>
              <a:tr h="1884875">
                <a:tc>
                  <a:txBody>
                    <a:bodyPr/>
                    <a:lstStyle/>
                    <a:p>
                      <a:pPr algn="ctr">
                        <a:lnSpc>
                          <a:spcPct val="120000"/>
                        </a:lnSpc>
                      </a:pPr>
                      <a:r>
                        <a:rPr lang="zh-CN" altLang="en-US" sz="3200" b="1" dirty="0" smtClean="0">
                          <a:solidFill>
                            <a:schemeClr val="tx1">
                              <a:lumMod val="75000"/>
                              <a:lumOff val="25000"/>
                            </a:schemeClr>
                          </a:solidFill>
                          <a:latin typeface="+mn-ea"/>
                          <a:ea typeface="+mn-ea"/>
                        </a:rPr>
                        <a:t>国民经济的恢复和发展，以及政权的巩固</a:t>
                      </a:r>
                      <a:endParaRPr lang="zh-CN" altLang="en-US" sz="3200" b="1" dirty="0">
                        <a:solidFill>
                          <a:schemeClr val="tx1">
                            <a:lumMod val="75000"/>
                            <a:lumOff val="25000"/>
                          </a:schemeClr>
                        </a:solidFill>
                        <a:latin typeface="+mn-ea"/>
                        <a:ea typeface="+mn-ea"/>
                      </a:endParaRPr>
                    </a:p>
                  </a:txBody>
                  <a:tcPr/>
                </a:tc>
                <a:tc>
                  <a:txBody>
                    <a:bodyPr/>
                    <a:lstStyle/>
                    <a:p>
                      <a:pPr algn="ctr">
                        <a:lnSpc>
                          <a:spcPct val="120000"/>
                        </a:lnSpc>
                      </a:pPr>
                      <a:r>
                        <a:rPr lang="zh-CN" altLang="en-US" sz="3200" b="1" dirty="0" smtClean="0">
                          <a:solidFill>
                            <a:schemeClr val="tx1">
                              <a:lumMod val="75000"/>
                              <a:lumOff val="25000"/>
                            </a:schemeClr>
                          </a:solidFill>
                          <a:latin typeface="+mn-ea"/>
                          <a:ea typeface="+mn-ea"/>
                        </a:rPr>
                        <a:t>人民代表大会制度的确立</a:t>
                      </a:r>
                      <a:endParaRPr lang="zh-CN" altLang="en-US" sz="3200" b="1" dirty="0">
                        <a:solidFill>
                          <a:schemeClr val="tx1">
                            <a:lumMod val="75000"/>
                            <a:lumOff val="25000"/>
                          </a:schemeClr>
                        </a:solidFill>
                        <a:latin typeface="+mn-ea"/>
                        <a:ea typeface="+mn-ea"/>
                      </a:endParaRPr>
                    </a:p>
                  </a:txBody>
                  <a:tcPr/>
                </a:tc>
                <a:tc>
                  <a:txBody>
                    <a:bodyPr/>
                    <a:lstStyle/>
                    <a:p>
                      <a:pPr algn="ctr">
                        <a:lnSpc>
                          <a:spcPct val="120000"/>
                        </a:lnSpc>
                      </a:pPr>
                      <a:r>
                        <a:rPr lang="zh-CN" altLang="en-US" sz="3200" b="1" dirty="0" smtClean="0">
                          <a:solidFill>
                            <a:schemeClr val="tx1">
                              <a:lumMod val="75000"/>
                              <a:lumOff val="25000"/>
                            </a:schemeClr>
                          </a:solidFill>
                          <a:latin typeface="+mn-ea"/>
                          <a:ea typeface="+mn-ea"/>
                        </a:rPr>
                        <a:t>为社会主义民主政治建设奠定了基础</a:t>
                      </a:r>
                      <a:endParaRPr lang="zh-CN" altLang="en-US" sz="3200" b="1" dirty="0">
                        <a:solidFill>
                          <a:schemeClr val="tx1">
                            <a:lumMod val="75000"/>
                            <a:lumOff val="25000"/>
                          </a:schemeClr>
                        </a:solidFill>
                        <a:latin typeface="+mn-ea"/>
                        <a:ea typeface="+mn-ea"/>
                      </a:endParaRPr>
                    </a:p>
                  </a:txBody>
                  <a:tcPr/>
                </a:tc>
              </a:tr>
            </a:tbl>
          </a:graphicData>
        </a:graphic>
      </p:graphicFrame>
      <p:sp>
        <p:nvSpPr>
          <p:cNvPr id="7" name="右箭头 6"/>
          <p:cNvSpPr/>
          <p:nvPr/>
        </p:nvSpPr>
        <p:spPr>
          <a:xfrm>
            <a:off x="5257798" y="2286014"/>
            <a:ext cx="587828" cy="805543"/>
          </a:xfrm>
          <a:prstGeom prst="right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5279566" y="3929800"/>
            <a:ext cx="587828" cy="805543"/>
          </a:xfrm>
          <a:prstGeom prst="right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7402289" y="2286014"/>
            <a:ext cx="587828" cy="805543"/>
          </a:xfrm>
          <a:prstGeom prst="right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7424057" y="3918910"/>
            <a:ext cx="587828" cy="805543"/>
          </a:xfrm>
          <a:prstGeom prst="right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447550326"/>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pic>
        <p:nvPicPr>
          <p:cNvPr id="5" name="图片 4"/>
          <p:cNvPicPr>
            <a:picLocks noChangeAspect="1"/>
          </p:cNvPicPr>
          <p:nvPr/>
        </p:nvPicPr>
        <p:blipFill>
          <a:blip r:embed="rId4"/>
          <a:srcRect l="3492" r="8889"/>
          <a:stretch>
            <a:fillRect/>
          </a:stretch>
        </p:blipFill>
        <p:spPr>
          <a:xfrm>
            <a:off x="235599" y="224617"/>
            <a:ext cx="5498961" cy="6275980"/>
          </a:xfrm>
          <a:prstGeom prst="rect">
            <a:avLst/>
          </a:prstGeom>
        </p:spPr>
      </p:pic>
      <p:sp>
        <p:nvSpPr>
          <p:cNvPr id="9" name="矩形 8"/>
          <p:cNvSpPr/>
          <p:nvPr/>
        </p:nvSpPr>
        <p:spPr>
          <a:xfrm>
            <a:off x="2603269" y="1393687"/>
            <a:ext cx="3135119" cy="1170953"/>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657699" y="1342126"/>
            <a:ext cx="3194957" cy="1222514"/>
          </a:xfrm>
          <a:prstGeom prst="rect">
            <a:avLst/>
          </a:prstGeom>
          <a:noFill/>
        </p:spPr>
        <p:txBody>
          <a:bodyPr wrap="square" rtlCol="0">
            <a:spAutoFit/>
          </a:bodyPr>
          <a:lstStyle/>
          <a:p>
            <a:pPr>
              <a:lnSpc>
                <a:spcPct val="120000"/>
              </a:lnSpc>
            </a:pPr>
            <a:r>
              <a:rPr lang="zh-CN" altLang="en-US" sz="3200" b="1" dirty="0" smtClean="0">
                <a:solidFill>
                  <a:schemeClr val="bg1">
                    <a:lumMod val="95000"/>
                  </a:schemeClr>
                </a:solidFill>
              </a:rPr>
              <a:t>猜一猜：麻袋里装了什么？</a:t>
            </a:r>
            <a:endParaRPr lang="zh-CN" altLang="en-US" sz="3200" b="1" dirty="0">
              <a:solidFill>
                <a:schemeClr val="bg1">
                  <a:lumMod val="95000"/>
                </a:schemeClr>
              </a:solidFill>
            </a:endParaRPr>
          </a:p>
        </p:txBody>
      </p:sp>
      <p:sp>
        <p:nvSpPr>
          <p:cNvPr id="14" name="五边形 13"/>
          <p:cNvSpPr/>
          <p:nvPr/>
        </p:nvSpPr>
        <p:spPr>
          <a:xfrm>
            <a:off x="1948551" y="5032060"/>
            <a:ext cx="1240971" cy="606544"/>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013867" y="5053829"/>
            <a:ext cx="1415147" cy="584775"/>
          </a:xfrm>
          <a:prstGeom prst="rect">
            <a:avLst/>
          </a:prstGeom>
          <a:noFill/>
        </p:spPr>
        <p:txBody>
          <a:bodyPr wrap="square" rtlCol="0">
            <a:spAutoFit/>
          </a:bodyPr>
          <a:lstStyle/>
          <a:p>
            <a:r>
              <a:rPr lang="zh-CN" altLang="en-US" sz="3200" b="1" dirty="0" smtClean="0">
                <a:solidFill>
                  <a:schemeClr val="bg1">
                    <a:lumMod val="95000"/>
                  </a:schemeClr>
                </a:solidFill>
              </a:rPr>
              <a:t>薪水</a:t>
            </a:r>
            <a:endParaRPr lang="en-US" altLang="zh-CN" sz="3200" b="1" dirty="0" smtClean="0">
              <a:solidFill>
                <a:schemeClr val="bg1">
                  <a:lumMod val="95000"/>
                </a:schemeClr>
              </a:solidFill>
            </a:endParaRPr>
          </a:p>
        </p:txBody>
      </p:sp>
      <p:sp>
        <p:nvSpPr>
          <p:cNvPr id="16" name="矩形 15"/>
          <p:cNvSpPr/>
          <p:nvPr/>
        </p:nvSpPr>
        <p:spPr>
          <a:xfrm>
            <a:off x="3594285" y="326576"/>
            <a:ext cx="2133595" cy="805543"/>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670487" y="326571"/>
            <a:ext cx="2002963" cy="769441"/>
          </a:xfrm>
          <a:prstGeom prst="rect">
            <a:avLst/>
          </a:prstGeom>
          <a:noFill/>
        </p:spPr>
        <p:txBody>
          <a:bodyPr wrap="square" rtlCol="0">
            <a:spAutoFit/>
          </a:bodyPr>
          <a:lstStyle/>
          <a:p>
            <a:pPr algn="ctr"/>
            <a:r>
              <a:rPr lang="zh-CN" altLang="en-US" sz="4400" b="1" dirty="0" smtClean="0">
                <a:solidFill>
                  <a:schemeClr val="tx1">
                    <a:lumMod val="75000"/>
                    <a:lumOff val="25000"/>
                  </a:schemeClr>
                </a:solidFill>
              </a:rPr>
              <a:t>镜头一</a:t>
            </a:r>
            <a:endParaRPr lang="zh-CN" altLang="en-US" sz="4400" b="1" dirty="0">
              <a:solidFill>
                <a:schemeClr val="tx1">
                  <a:lumMod val="75000"/>
                  <a:lumOff val="25000"/>
                </a:schemeClr>
              </a:solidFill>
            </a:endParaRPr>
          </a:p>
        </p:txBody>
      </p:sp>
      <p:pic>
        <p:nvPicPr>
          <p:cNvPr id="10" name="图片 9"/>
          <p:cNvPicPr>
            <a:picLocks noChangeAspect="1"/>
          </p:cNvPicPr>
          <p:nvPr/>
        </p:nvPicPr>
        <p:blipFill>
          <a:blip r:embed="rId5"/>
          <a:srcRect l="8266" r="31306" b="3455"/>
          <a:stretch>
            <a:fillRect/>
          </a:stretch>
        </p:blipFill>
        <p:spPr>
          <a:xfrm>
            <a:off x="5975457" y="224617"/>
            <a:ext cx="5889165" cy="6275980"/>
          </a:xfrm>
          <a:prstGeom prst="rect">
            <a:avLst/>
          </a:prstGeom>
        </p:spPr>
      </p:pic>
      <p:sp>
        <p:nvSpPr>
          <p:cNvPr id="11" name="矩形 10"/>
          <p:cNvSpPr/>
          <p:nvPr/>
        </p:nvSpPr>
        <p:spPr>
          <a:xfrm>
            <a:off x="5976257" y="5503141"/>
            <a:ext cx="2133595" cy="805543"/>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052459" y="5503136"/>
            <a:ext cx="2002963" cy="769441"/>
          </a:xfrm>
          <a:prstGeom prst="rect">
            <a:avLst/>
          </a:prstGeom>
          <a:noFill/>
        </p:spPr>
        <p:txBody>
          <a:bodyPr wrap="square" rtlCol="0">
            <a:spAutoFit/>
          </a:bodyPr>
          <a:lstStyle/>
          <a:p>
            <a:pPr algn="ctr"/>
            <a:r>
              <a:rPr lang="zh-CN" altLang="en-US" sz="4400" b="1" dirty="0" smtClean="0">
                <a:solidFill>
                  <a:schemeClr val="tx1">
                    <a:lumMod val="75000"/>
                    <a:lumOff val="25000"/>
                  </a:schemeClr>
                </a:solidFill>
              </a:rPr>
              <a:t>镜头二</a:t>
            </a:r>
            <a:endParaRPr lang="zh-CN" altLang="en-US" sz="4400" b="1" dirty="0">
              <a:solidFill>
                <a:schemeClr val="tx1">
                  <a:lumMod val="75000"/>
                  <a:lumOff val="25000"/>
                </a:schemeClr>
              </a:solidFill>
            </a:endParaRPr>
          </a:p>
        </p:txBody>
      </p:sp>
      <p:sp>
        <p:nvSpPr>
          <p:cNvPr id="17" name="矩形 16"/>
          <p:cNvSpPr/>
          <p:nvPr/>
        </p:nvSpPr>
        <p:spPr>
          <a:xfrm>
            <a:off x="5975457" y="4041692"/>
            <a:ext cx="3135119" cy="1170953"/>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029887" y="3990131"/>
            <a:ext cx="3194957" cy="1274195"/>
          </a:xfrm>
          <a:prstGeom prst="rect">
            <a:avLst/>
          </a:prstGeom>
          <a:noFill/>
        </p:spPr>
        <p:txBody>
          <a:bodyPr wrap="square" rtlCol="0">
            <a:spAutoFit/>
          </a:bodyPr>
          <a:lstStyle/>
          <a:p>
            <a:pPr>
              <a:lnSpc>
                <a:spcPct val="120000"/>
              </a:lnSpc>
            </a:pPr>
            <a:r>
              <a:rPr lang="zh-CN" altLang="en-US" sz="3200" b="1" dirty="0" smtClean="0">
                <a:solidFill>
                  <a:schemeClr val="bg1">
                    <a:lumMod val="95000"/>
                  </a:schemeClr>
                </a:solidFill>
              </a:rPr>
              <a:t>百姓为什么要抢购黄金？</a:t>
            </a:r>
            <a:endParaRPr lang="zh-CN" altLang="en-US" sz="3200" b="1" dirty="0">
              <a:solidFill>
                <a:schemeClr val="bg1">
                  <a:lumMod val="95000"/>
                </a:schemeClr>
              </a:solidFill>
            </a:endParaRPr>
          </a:p>
        </p:txBody>
      </p:sp>
      <p:sp>
        <p:nvSpPr>
          <p:cNvPr id="20" name="五边形 19"/>
          <p:cNvSpPr/>
          <p:nvPr/>
        </p:nvSpPr>
        <p:spPr>
          <a:xfrm flipH="1">
            <a:off x="9461508" y="525575"/>
            <a:ext cx="1935237" cy="606544"/>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flipH="1">
            <a:off x="9628425" y="513477"/>
            <a:ext cx="1869920" cy="584775"/>
          </a:xfrm>
          <a:prstGeom prst="rect">
            <a:avLst/>
          </a:prstGeom>
          <a:noFill/>
        </p:spPr>
        <p:txBody>
          <a:bodyPr wrap="square" rtlCol="0">
            <a:spAutoFit/>
          </a:bodyPr>
          <a:lstStyle/>
          <a:p>
            <a:r>
              <a:rPr lang="zh-CN" altLang="en-US" sz="3200" b="1" dirty="0" smtClean="0">
                <a:solidFill>
                  <a:schemeClr val="bg1">
                    <a:lumMod val="95000"/>
                  </a:schemeClr>
                </a:solidFill>
              </a:rPr>
              <a:t>货币贬值</a:t>
            </a:r>
            <a:endParaRPr lang="en-US" altLang="zh-CN" sz="3200" b="1" dirty="0" smtClean="0">
              <a:solidFill>
                <a:schemeClr val="bg1">
                  <a:lumMod val="95000"/>
                </a:schemeClr>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dissolve">
                                      <p:cBhvr>
                                        <p:cTn id="26" dur="500"/>
                                        <p:tgtEl>
                                          <p:spTgt spid="13"/>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dissolv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dissolve">
                                      <p:cBhvr>
                                        <p:cTn id="34" dur="500"/>
                                        <p:tgtEl>
                                          <p:spTgt spid="1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dissolv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right)">
                                      <p:cBhvr>
                                        <p:cTn id="42" dur="500"/>
                                        <p:tgtEl>
                                          <p:spTgt spid="21"/>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P spid="14" grpId="0" animBg="1"/>
      <p:bldP spid="15" grpId="0"/>
      <p:bldP spid="11" grpId="0" animBg="1"/>
      <p:bldP spid="13" grpId="0"/>
      <p:bldP spid="17" grpId="0" animBg="1"/>
      <p:bldP spid="19"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pic>
        <p:nvPicPr>
          <p:cNvPr id="7" name="图片 6" descr="法币点烟的美军士兵.jpg"/>
          <p:cNvPicPr>
            <a:picLocks noChangeAspect="1"/>
          </p:cNvPicPr>
          <p:nvPr/>
        </p:nvPicPr>
        <p:blipFill>
          <a:blip r:embed="rId4"/>
          <a:stretch>
            <a:fillRect/>
          </a:stretch>
        </p:blipFill>
        <p:spPr>
          <a:xfrm>
            <a:off x="6216540" y="389485"/>
            <a:ext cx="6096794" cy="6096794"/>
          </a:xfrm>
          <a:prstGeom prst="rect">
            <a:avLst/>
          </a:prstGeom>
        </p:spPr>
      </p:pic>
      <p:pic>
        <p:nvPicPr>
          <p:cNvPr id="11" name="图片 10" descr="一袋法币能买到的米.jpg"/>
          <p:cNvPicPr>
            <a:picLocks noChangeAspect="1"/>
          </p:cNvPicPr>
          <p:nvPr/>
        </p:nvPicPr>
        <p:blipFill>
          <a:blip r:embed="rId5"/>
          <a:stretch>
            <a:fillRect/>
          </a:stretch>
        </p:blipFill>
        <p:spPr>
          <a:xfrm>
            <a:off x="1" y="389485"/>
            <a:ext cx="6096794" cy="6096794"/>
          </a:xfrm>
          <a:prstGeom prst="rect">
            <a:avLst/>
          </a:prstGeom>
        </p:spPr>
      </p:pic>
      <p:sp>
        <p:nvSpPr>
          <p:cNvPr id="13" name="五边形 12"/>
          <p:cNvSpPr/>
          <p:nvPr/>
        </p:nvSpPr>
        <p:spPr>
          <a:xfrm>
            <a:off x="217666" y="4423047"/>
            <a:ext cx="3908021" cy="584776"/>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63237" y="4423047"/>
            <a:ext cx="4343449" cy="584775"/>
          </a:xfrm>
          <a:prstGeom prst="rect">
            <a:avLst/>
          </a:prstGeom>
          <a:noFill/>
        </p:spPr>
        <p:txBody>
          <a:bodyPr wrap="square" rtlCol="0">
            <a:spAutoFit/>
          </a:bodyPr>
          <a:lstStyle/>
          <a:p>
            <a:r>
              <a:rPr lang="zh-CN" altLang="en-US" sz="3200" b="1" dirty="0" smtClean="0">
                <a:solidFill>
                  <a:schemeClr val="bg1">
                    <a:lumMod val="95000"/>
                  </a:schemeClr>
                </a:solidFill>
              </a:rPr>
              <a:t>一袋法币能买到的米</a:t>
            </a:r>
            <a:endParaRPr lang="en-US" altLang="zh-CN" sz="3200" b="1" dirty="0" smtClean="0">
              <a:solidFill>
                <a:schemeClr val="bg1">
                  <a:lumMod val="95000"/>
                </a:schemeClr>
              </a:solidFill>
            </a:endParaRPr>
          </a:p>
        </p:txBody>
      </p:sp>
      <p:sp>
        <p:nvSpPr>
          <p:cNvPr id="15" name="五边形 14"/>
          <p:cNvSpPr/>
          <p:nvPr/>
        </p:nvSpPr>
        <p:spPr>
          <a:xfrm flipH="1">
            <a:off x="8060266" y="4446751"/>
            <a:ext cx="4166285" cy="584776"/>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flipH="1">
            <a:off x="8387644" y="4421142"/>
            <a:ext cx="4677916" cy="584775"/>
          </a:xfrm>
          <a:prstGeom prst="rect">
            <a:avLst/>
          </a:prstGeom>
          <a:noFill/>
        </p:spPr>
        <p:txBody>
          <a:bodyPr wrap="square" rtlCol="0">
            <a:spAutoFit/>
          </a:bodyPr>
          <a:lstStyle/>
          <a:p>
            <a:r>
              <a:rPr lang="zh-CN" altLang="en-US" sz="3200" b="1" dirty="0" smtClean="0">
                <a:solidFill>
                  <a:schemeClr val="bg1">
                    <a:lumMod val="95000"/>
                  </a:schemeClr>
                </a:solidFill>
              </a:rPr>
              <a:t>美国士兵用法币点烟</a:t>
            </a:r>
            <a:endParaRPr lang="en-US" altLang="zh-CN" sz="3200" b="1" dirty="0" smtClean="0">
              <a:solidFill>
                <a:schemeClr val="bg1">
                  <a:lumMod val="95000"/>
                </a:schemeClr>
              </a:solidFill>
            </a:endParaRPr>
          </a:p>
        </p:txBody>
      </p:sp>
      <p:sp>
        <p:nvSpPr>
          <p:cNvPr id="17" name="矩形 16"/>
          <p:cNvSpPr/>
          <p:nvPr/>
        </p:nvSpPr>
        <p:spPr>
          <a:xfrm>
            <a:off x="4506686" y="3984714"/>
            <a:ext cx="3271358" cy="1275908"/>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522646" y="4105050"/>
            <a:ext cx="4176891" cy="1015663"/>
          </a:xfrm>
          <a:prstGeom prst="rect">
            <a:avLst/>
          </a:prstGeom>
          <a:noFill/>
        </p:spPr>
        <p:txBody>
          <a:bodyPr wrap="square" rtlCol="0">
            <a:spAutoFit/>
          </a:bodyPr>
          <a:lstStyle/>
          <a:p>
            <a:r>
              <a:rPr lang="zh-CN" altLang="en-US" sz="6000" b="1" dirty="0" smtClean="0">
                <a:solidFill>
                  <a:schemeClr val="bg1">
                    <a:lumMod val="95000"/>
                  </a:schemeClr>
                </a:solidFill>
              </a:rPr>
              <a:t>通货膨胀</a:t>
            </a:r>
            <a:endParaRPr lang="zh-CN" altLang="en-US" sz="6000" b="1" dirty="0">
              <a:solidFill>
                <a:schemeClr val="bg1">
                  <a:lumMod val="95000"/>
                </a:schemeClr>
              </a:solidFill>
            </a:endParaRPr>
          </a:p>
        </p:txBody>
      </p:sp>
      <p:pic>
        <p:nvPicPr>
          <p:cNvPr id="19" name="图片 18" descr="Img7245922_n.jpg"/>
          <p:cNvPicPr>
            <a:picLocks noChangeAspect="1"/>
          </p:cNvPicPr>
          <p:nvPr/>
        </p:nvPicPr>
        <p:blipFill>
          <a:blip r:embed="rId6"/>
          <a:stretch>
            <a:fillRect/>
          </a:stretch>
        </p:blipFill>
        <p:spPr>
          <a:xfrm>
            <a:off x="3620692" y="7450"/>
            <a:ext cx="4952205" cy="68505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1" y="1"/>
            <a:ext cx="12324522" cy="6857999"/>
          </a:xfrm>
          <a:prstGeom prst="rect">
            <a:avLst/>
          </a:prstGeom>
        </p:spPr>
      </p:pic>
      <p:graphicFrame>
        <p:nvGraphicFramePr>
          <p:cNvPr id="5" name="表格 4"/>
          <p:cNvGraphicFramePr>
            <a:graphicFrameLocks noGrp="1"/>
          </p:cNvGraphicFramePr>
          <p:nvPr>
            <p:extLst>
              <p:ext uri="{D42A27DB-BD31-4B8C-83A1-F6EECF244321}">
                <p14:modId xmlns="" xmlns:p14="http://schemas.microsoft.com/office/powerpoint/2010/main" val="1240271388"/>
              </p:ext>
            </p:extLst>
          </p:nvPr>
        </p:nvGraphicFramePr>
        <p:xfrm>
          <a:off x="315684" y="849081"/>
          <a:ext cx="8098973" cy="2804160"/>
        </p:xfrm>
        <a:graphic>
          <a:graphicData uri="http://schemas.openxmlformats.org/drawingml/2006/table">
            <a:tbl>
              <a:tblPr firstRow="1" bandRow="1">
                <a:tableStyleId>{00A15C55-8517-42AA-B614-E9B94910E393}</a:tableStyleId>
              </a:tblPr>
              <a:tblGrid>
                <a:gridCol w="1807030"/>
                <a:gridCol w="2253343"/>
                <a:gridCol w="4038600"/>
              </a:tblGrid>
              <a:tr h="631371">
                <a:tc>
                  <a:txBody>
                    <a:bodyPr/>
                    <a:lstStyle/>
                    <a:p>
                      <a:pPr algn="ctr"/>
                      <a:endParaRPr lang="zh-CN" altLang="en-US" sz="4000" b="1" dirty="0"/>
                    </a:p>
                  </a:txBody>
                  <a:tcPr/>
                </a:tc>
                <a:tc>
                  <a:txBody>
                    <a:bodyPr/>
                    <a:lstStyle/>
                    <a:p>
                      <a:pPr algn="ctr"/>
                      <a:r>
                        <a:rPr lang="zh-CN" altLang="en-US" sz="4000" b="1" dirty="0" smtClean="0">
                          <a:solidFill>
                            <a:schemeClr val="lt1"/>
                          </a:solidFill>
                        </a:rPr>
                        <a:t>抗战时</a:t>
                      </a:r>
                      <a:endParaRPr lang="zh-CN" altLang="en-US" sz="4000" b="1" dirty="0">
                        <a:solidFill>
                          <a:schemeClr val="tx1">
                            <a:lumMod val="85000"/>
                            <a:lumOff val="15000"/>
                          </a:schemeClr>
                        </a:solidFill>
                      </a:endParaRPr>
                    </a:p>
                  </a:txBody>
                  <a:tcPr/>
                </a:tc>
                <a:tc>
                  <a:txBody>
                    <a:bodyPr/>
                    <a:lstStyle/>
                    <a:p>
                      <a:pPr algn="ctr"/>
                      <a:r>
                        <a:rPr lang="zh-CN" altLang="en-US" sz="4000" b="1" dirty="0" smtClean="0">
                          <a:solidFill>
                            <a:schemeClr val="bg1">
                              <a:lumMod val="95000"/>
                            </a:schemeClr>
                          </a:solidFill>
                        </a:rPr>
                        <a:t>抗战后</a:t>
                      </a:r>
                      <a:endParaRPr lang="zh-CN" altLang="en-US" sz="4000" b="1" dirty="0">
                        <a:solidFill>
                          <a:schemeClr val="bg1">
                            <a:lumMod val="95000"/>
                          </a:schemeClr>
                        </a:solidFill>
                      </a:endParaRPr>
                    </a:p>
                  </a:txBody>
                  <a:tcPr/>
                </a:tc>
              </a:tr>
              <a:tr h="631371">
                <a:tc>
                  <a:txBody>
                    <a:bodyPr/>
                    <a:lstStyle/>
                    <a:p>
                      <a:pPr algn="ctr"/>
                      <a:r>
                        <a:rPr lang="zh-CN" altLang="en-US" sz="4000" b="1" dirty="0" smtClean="0">
                          <a:solidFill>
                            <a:schemeClr val="tx1">
                              <a:lumMod val="85000"/>
                              <a:lumOff val="15000"/>
                            </a:schemeClr>
                          </a:solidFill>
                        </a:rPr>
                        <a:t>上海</a:t>
                      </a:r>
                      <a:endParaRPr lang="zh-CN" altLang="en-US" sz="4000" b="1" dirty="0">
                        <a:solidFill>
                          <a:schemeClr val="tx1">
                            <a:lumMod val="85000"/>
                            <a:lumOff val="15000"/>
                          </a:schemeClr>
                        </a:solidFill>
                      </a:endParaRPr>
                    </a:p>
                  </a:txBody>
                  <a:tcPr/>
                </a:tc>
                <a:tc>
                  <a:txBody>
                    <a:bodyPr/>
                    <a:lstStyle/>
                    <a:p>
                      <a:pPr algn="ctr"/>
                      <a:r>
                        <a:rPr lang="en-US" altLang="zh-CN" sz="4000" b="1" dirty="0" smtClean="0">
                          <a:solidFill>
                            <a:schemeClr val="tx1">
                              <a:lumMod val="85000"/>
                              <a:lumOff val="15000"/>
                            </a:schemeClr>
                          </a:solidFill>
                        </a:rPr>
                        <a:t>4050</a:t>
                      </a:r>
                      <a:endParaRPr lang="zh-CN" altLang="en-US" sz="4000" b="1" dirty="0">
                        <a:solidFill>
                          <a:schemeClr val="tx1">
                            <a:lumMod val="85000"/>
                            <a:lumOff val="15000"/>
                          </a:schemeClr>
                        </a:solidFill>
                      </a:endParaRPr>
                    </a:p>
                  </a:txBody>
                  <a:tcPr/>
                </a:tc>
                <a:tc>
                  <a:txBody>
                    <a:bodyPr/>
                    <a:lstStyle/>
                    <a:p>
                      <a:pPr algn="ctr"/>
                      <a:r>
                        <a:rPr lang="en-US" altLang="zh-CN" sz="4000" b="1" dirty="0" smtClean="0">
                          <a:solidFill>
                            <a:srgbClr val="C00000"/>
                          </a:solidFill>
                        </a:rPr>
                        <a:t>890</a:t>
                      </a:r>
                      <a:endParaRPr lang="zh-CN" altLang="en-US" sz="4000" b="1" dirty="0">
                        <a:solidFill>
                          <a:srgbClr val="C00000"/>
                        </a:solidFill>
                      </a:endParaRPr>
                    </a:p>
                  </a:txBody>
                  <a:tcPr/>
                </a:tc>
              </a:tr>
              <a:tr h="631371">
                <a:tc>
                  <a:txBody>
                    <a:bodyPr/>
                    <a:lstStyle/>
                    <a:p>
                      <a:pPr algn="ctr"/>
                      <a:r>
                        <a:rPr lang="zh-CN" altLang="en-US" sz="4000" b="1" dirty="0" smtClean="0">
                          <a:solidFill>
                            <a:schemeClr val="tx1">
                              <a:lumMod val="85000"/>
                              <a:lumOff val="15000"/>
                            </a:schemeClr>
                          </a:solidFill>
                        </a:rPr>
                        <a:t>沈阳</a:t>
                      </a:r>
                      <a:endParaRPr lang="zh-CN" altLang="en-US" sz="4000" b="1" dirty="0">
                        <a:solidFill>
                          <a:schemeClr val="tx1">
                            <a:lumMod val="85000"/>
                            <a:lumOff val="15000"/>
                          </a:schemeClr>
                        </a:solidFill>
                      </a:endParaRPr>
                    </a:p>
                  </a:txBody>
                  <a:tcPr/>
                </a:tc>
                <a:tc>
                  <a:txBody>
                    <a:bodyPr/>
                    <a:lstStyle/>
                    <a:p>
                      <a:pPr algn="ctr"/>
                      <a:r>
                        <a:rPr lang="en-US" altLang="zh-CN" sz="4000" b="1" dirty="0" smtClean="0">
                          <a:solidFill>
                            <a:schemeClr val="tx1">
                              <a:lumMod val="85000"/>
                              <a:lumOff val="15000"/>
                            </a:schemeClr>
                          </a:solidFill>
                        </a:rPr>
                        <a:t>3000</a:t>
                      </a:r>
                      <a:endParaRPr lang="zh-CN" altLang="en-US" sz="4000" b="1" dirty="0">
                        <a:solidFill>
                          <a:schemeClr val="tx1">
                            <a:lumMod val="85000"/>
                            <a:lumOff val="15000"/>
                          </a:schemeClr>
                        </a:solidFill>
                      </a:endParaRPr>
                    </a:p>
                  </a:txBody>
                  <a:tcPr/>
                </a:tc>
                <a:tc>
                  <a:txBody>
                    <a:bodyPr/>
                    <a:lstStyle/>
                    <a:p>
                      <a:pPr algn="ctr"/>
                      <a:r>
                        <a:rPr lang="en-US" altLang="zh-CN" sz="4000" b="1" dirty="0" smtClean="0">
                          <a:solidFill>
                            <a:srgbClr val="C00000"/>
                          </a:solidFill>
                        </a:rPr>
                        <a:t>1000</a:t>
                      </a:r>
                      <a:endParaRPr lang="zh-CN" altLang="en-US" sz="4000" b="1" dirty="0">
                        <a:solidFill>
                          <a:srgbClr val="C00000"/>
                        </a:solidFill>
                      </a:endParaRPr>
                    </a:p>
                  </a:txBody>
                  <a:tcPr/>
                </a:tc>
              </a:tr>
              <a:tr h="631371">
                <a:tc>
                  <a:txBody>
                    <a:bodyPr/>
                    <a:lstStyle/>
                    <a:p>
                      <a:pPr algn="ctr"/>
                      <a:r>
                        <a:rPr lang="zh-CN" altLang="en-US" sz="4000" b="1" dirty="0" smtClean="0">
                          <a:solidFill>
                            <a:schemeClr val="tx1">
                              <a:lumMod val="85000"/>
                              <a:lumOff val="15000"/>
                            </a:schemeClr>
                          </a:solidFill>
                        </a:rPr>
                        <a:t>青岛</a:t>
                      </a:r>
                      <a:endParaRPr lang="zh-CN" altLang="en-US" sz="4000" b="1" dirty="0">
                        <a:solidFill>
                          <a:schemeClr val="tx1">
                            <a:lumMod val="85000"/>
                            <a:lumOff val="15000"/>
                          </a:schemeClr>
                        </a:solidFill>
                      </a:endParaRPr>
                    </a:p>
                  </a:txBody>
                  <a:tcPr/>
                </a:tc>
                <a:tc>
                  <a:txBody>
                    <a:bodyPr/>
                    <a:lstStyle/>
                    <a:p>
                      <a:pPr algn="ctr"/>
                      <a:r>
                        <a:rPr lang="en-US" altLang="zh-CN" sz="4000" b="1" dirty="0" smtClean="0">
                          <a:solidFill>
                            <a:schemeClr val="tx1">
                              <a:lumMod val="85000"/>
                              <a:lumOff val="15000"/>
                            </a:schemeClr>
                          </a:solidFill>
                        </a:rPr>
                        <a:t>700</a:t>
                      </a:r>
                      <a:endParaRPr lang="zh-CN" altLang="en-US" sz="4000" b="1" dirty="0">
                        <a:solidFill>
                          <a:schemeClr val="tx1">
                            <a:lumMod val="85000"/>
                            <a:lumOff val="15000"/>
                          </a:schemeClr>
                        </a:solidFill>
                      </a:endParaRPr>
                    </a:p>
                  </a:txBody>
                  <a:tcPr/>
                </a:tc>
                <a:tc>
                  <a:txBody>
                    <a:bodyPr/>
                    <a:lstStyle/>
                    <a:p>
                      <a:pPr algn="ctr"/>
                      <a:r>
                        <a:rPr lang="en-US" altLang="zh-CN" sz="4000" b="1" dirty="0" smtClean="0">
                          <a:solidFill>
                            <a:srgbClr val="C00000"/>
                          </a:solidFill>
                        </a:rPr>
                        <a:t>0</a:t>
                      </a:r>
                      <a:endParaRPr lang="zh-CN" altLang="en-US" sz="4000" b="1" dirty="0">
                        <a:solidFill>
                          <a:srgbClr val="C00000"/>
                        </a:solidFill>
                      </a:endParaRPr>
                    </a:p>
                  </a:txBody>
                  <a:tcPr/>
                </a:tc>
              </a:tr>
            </a:tbl>
          </a:graphicData>
        </a:graphic>
      </p:graphicFrame>
      <p:sp>
        <p:nvSpPr>
          <p:cNvPr id="6" name="TextBox 5"/>
          <p:cNvSpPr txBox="1"/>
          <p:nvPr/>
        </p:nvSpPr>
        <p:spPr>
          <a:xfrm>
            <a:off x="653138" y="228599"/>
            <a:ext cx="7565571" cy="584775"/>
          </a:xfrm>
          <a:prstGeom prst="rect">
            <a:avLst/>
          </a:prstGeom>
          <a:noFill/>
        </p:spPr>
        <p:txBody>
          <a:bodyPr wrap="square" rtlCol="0">
            <a:spAutoFit/>
          </a:bodyPr>
          <a:lstStyle/>
          <a:p>
            <a:pPr algn="ctr"/>
            <a:r>
              <a:rPr lang="zh-CN" altLang="en-US" sz="3200" b="1" dirty="0" smtClean="0">
                <a:solidFill>
                  <a:schemeClr val="bg1">
                    <a:lumMod val="95000"/>
                  </a:schemeClr>
                </a:solidFill>
              </a:rPr>
              <a:t>上海、沈阳和青岛的工厂数量</a:t>
            </a:r>
            <a:endParaRPr lang="zh-CN" altLang="en-US" sz="3200" b="1" dirty="0">
              <a:solidFill>
                <a:schemeClr val="bg1">
                  <a:lumMod val="95000"/>
                </a:schemeClr>
              </a:solidFill>
            </a:endParaRPr>
          </a:p>
        </p:txBody>
      </p:sp>
      <p:graphicFrame>
        <p:nvGraphicFramePr>
          <p:cNvPr id="7" name="表格 6"/>
          <p:cNvGraphicFramePr>
            <a:graphicFrameLocks noGrp="1"/>
          </p:cNvGraphicFramePr>
          <p:nvPr>
            <p:extLst>
              <p:ext uri="{D42A27DB-BD31-4B8C-83A1-F6EECF244321}">
                <p14:modId xmlns="" xmlns:p14="http://schemas.microsoft.com/office/powerpoint/2010/main" val="3839163310"/>
              </p:ext>
            </p:extLst>
          </p:nvPr>
        </p:nvGraphicFramePr>
        <p:xfrm>
          <a:off x="1741750" y="4397824"/>
          <a:ext cx="5182923" cy="2144355"/>
        </p:xfrm>
        <a:graphic>
          <a:graphicData uri="http://schemas.openxmlformats.org/drawingml/2006/table">
            <a:tbl>
              <a:tblPr firstRow="1" bandRow="1">
                <a:tableStyleId>{16D9F66E-5EB9-4882-86FB-DCBF35E3C3E4}</a:tableStyleId>
              </a:tblPr>
              <a:tblGrid>
                <a:gridCol w="2473237"/>
                <a:gridCol w="2709686"/>
              </a:tblGrid>
              <a:tr h="732115">
                <a:tc>
                  <a:txBody>
                    <a:bodyPr/>
                    <a:lstStyle/>
                    <a:p>
                      <a:pPr algn="ctr"/>
                      <a:r>
                        <a:rPr lang="zh-CN" altLang="en-US" sz="4000" b="1" dirty="0" smtClean="0">
                          <a:solidFill>
                            <a:schemeClr val="tx1">
                              <a:lumMod val="75000"/>
                              <a:lumOff val="25000"/>
                            </a:schemeClr>
                          </a:solidFill>
                        </a:rPr>
                        <a:t>黄金</a:t>
                      </a:r>
                      <a:endParaRPr lang="zh-CN" altLang="en-US" sz="4000" b="1" dirty="0">
                        <a:solidFill>
                          <a:schemeClr val="tx1">
                            <a:lumMod val="75000"/>
                            <a:lumOff val="25000"/>
                          </a:schemeClr>
                        </a:solidFill>
                      </a:endParaRPr>
                    </a:p>
                  </a:txBody>
                  <a:tcPr/>
                </a:tc>
                <a:tc>
                  <a:txBody>
                    <a:bodyPr/>
                    <a:lstStyle/>
                    <a:p>
                      <a:pPr algn="ctr"/>
                      <a:r>
                        <a:rPr lang="en-US" altLang="zh-CN" sz="4000" b="1" dirty="0" smtClean="0">
                          <a:solidFill>
                            <a:srgbClr val="C00000"/>
                          </a:solidFill>
                          <a:latin typeface="+mn-ea"/>
                          <a:ea typeface="+mn-ea"/>
                        </a:rPr>
                        <a:t>277</a:t>
                      </a:r>
                      <a:r>
                        <a:rPr lang="zh-CN" altLang="en-US" sz="4000" b="1" dirty="0" smtClean="0">
                          <a:solidFill>
                            <a:srgbClr val="C00000"/>
                          </a:solidFill>
                          <a:latin typeface="+mn-ea"/>
                          <a:ea typeface="+mn-ea"/>
                        </a:rPr>
                        <a:t>万两</a:t>
                      </a:r>
                      <a:endParaRPr lang="zh-CN" altLang="en-US" sz="4000" b="1" dirty="0">
                        <a:solidFill>
                          <a:srgbClr val="C00000"/>
                        </a:solidFill>
                        <a:latin typeface="+mn-ea"/>
                        <a:ea typeface="+mn-ea"/>
                      </a:endParaRPr>
                    </a:p>
                  </a:txBody>
                  <a:tcPr/>
                </a:tc>
              </a:tr>
              <a:tr h="696685">
                <a:tc>
                  <a:txBody>
                    <a:bodyPr/>
                    <a:lstStyle/>
                    <a:p>
                      <a:pPr algn="ctr"/>
                      <a:r>
                        <a:rPr lang="zh-CN" altLang="en-US" sz="4000" b="1" dirty="0" smtClean="0">
                          <a:solidFill>
                            <a:schemeClr val="tx1">
                              <a:lumMod val="75000"/>
                              <a:lumOff val="25000"/>
                            </a:schemeClr>
                          </a:solidFill>
                        </a:rPr>
                        <a:t>白银</a:t>
                      </a:r>
                      <a:endParaRPr lang="zh-CN" altLang="en-US" sz="4000" b="1" dirty="0">
                        <a:solidFill>
                          <a:schemeClr val="tx1">
                            <a:lumMod val="75000"/>
                            <a:lumOff val="25000"/>
                          </a:schemeClr>
                        </a:solidFill>
                      </a:endParaRPr>
                    </a:p>
                  </a:txBody>
                  <a:tcPr/>
                </a:tc>
                <a:tc>
                  <a:txBody>
                    <a:bodyPr/>
                    <a:lstStyle/>
                    <a:p>
                      <a:pPr algn="ctr"/>
                      <a:r>
                        <a:rPr lang="en-US" altLang="zh-CN" sz="4000" b="1" dirty="0" smtClean="0">
                          <a:solidFill>
                            <a:srgbClr val="C00000"/>
                          </a:solidFill>
                          <a:latin typeface="+mn-ea"/>
                          <a:ea typeface="+mn-ea"/>
                        </a:rPr>
                        <a:t>1520</a:t>
                      </a:r>
                      <a:r>
                        <a:rPr lang="zh-CN" altLang="en-US" sz="4000" b="1" dirty="0" smtClean="0">
                          <a:solidFill>
                            <a:srgbClr val="C00000"/>
                          </a:solidFill>
                          <a:latin typeface="+mn-ea"/>
                          <a:ea typeface="+mn-ea"/>
                        </a:rPr>
                        <a:t>万元</a:t>
                      </a:r>
                      <a:endParaRPr lang="zh-CN" altLang="en-US" sz="4000" b="1" dirty="0">
                        <a:solidFill>
                          <a:srgbClr val="C00000"/>
                        </a:solidFill>
                        <a:latin typeface="+mn-ea"/>
                        <a:ea typeface="+mn-ea"/>
                      </a:endParaRPr>
                    </a:p>
                  </a:txBody>
                  <a:tcPr/>
                </a:tc>
              </a:tr>
              <a:tr h="711200">
                <a:tc>
                  <a:txBody>
                    <a:bodyPr/>
                    <a:lstStyle/>
                    <a:p>
                      <a:pPr algn="ctr"/>
                      <a:r>
                        <a:rPr lang="zh-CN" altLang="en-US" sz="4000" b="1" dirty="0" smtClean="0">
                          <a:solidFill>
                            <a:schemeClr val="tx1">
                              <a:lumMod val="75000"/>
                              <a:lumOff val="25000"/>
                            </a:schemeClr>
                          </a:solidFill>
                        </a:rPr>
                        <a:t>美钞</a:t>
                      </a:r>
                      <a:endParaRPr lang="zh-CN" altLang="en-US" sz="4000" b="1" dirty="0">
                        <a:solidFill>
                          <a:schemeClr val="tx1">
                            <a:lumMod val="75000"/>
                            <a:lumOff val="25000"/>
                          </a:schemeClr>
                        </a:solidFill>
                      </a:endParaRPr>
                    </a:p>
                  </a:txBody>
                  <a:tcPr/>
                </a:tc>
                <a:tc>
                  <a:txBody>
                    <a:bodyPr/>
                    <a:lstStyle/>
                    <a:p>
                      <a:pPr algn="ctr"/>
                      <a:r>
                        <a:rPr lang="en-US" altLang="zh-CN" sz="4000" b="1" dirty="0" smtClean="0">
                          <a:solidFill>
                            <a:srgbClr val="C00000"/>
                          </a:solidFill>
                          <a:latin typeface="+mn-ea"/>
                          <a:ea typeface="+mn-ea"/>
                        </a:rPr>
                        <a:t>1537</a:t>
                      </a:r>
                      <a:r>
                        <a:rPr lang="zh-CN" altLang="en-US" sz="4000" b="1" dirty="0" smtClean="0">
                          <a:solidFill>
                            <a:srgbClr val="C00000"/>
                          </a:solidFill>
                          <a:latin typeface="+mn-ea"/>
                          <a:ea typeface="+mn-ea"/>
                        </a:rPr>
                        <a:t>万元</a:t>
                      </a:r>
                      <a:endParaRPr lang="zh-CN" altLang="en-US" sz="4000" b="1" dirty="0">
                        <a:solidFill>
                          <a:srgbClr val="C00000"/>
                        </a:solidFill>
                        <a:latin typeface="+mn-ea"/>
                        <a:ea typeface="+mn-ea"/>
                      </a:endParaRPr>
                    </a:p>
                  </a:txBody>
                  <a:tcPr/>
                </a:tc>
              </a:tr>
            </a:tbl>
          </a:graphicData>
        </a:graphic>
      </p:graphicFrame>
      <p:sp>
        <p:nvSpPr>
          <p:cNvPr id="9" name="TextBox 8"/>
          <p:cNvSpPr txBox="1"/>
          <p:nvPr/>
        </p:nvSpPr>
        <p:spPr>
          <a:xfrm>
            <a:off x="587834" y="3769505"/>
            <a:ext cx="7565571" cy="584775"/>
          </a:xfrm>
          <a:prstGeom prst="rect">
            <a:avLst/>
          </a:prstGeom>
          <a:noFill/>
        </p:spPr>
        <p:txBody>
          <a:bodyPr wrap="square" rtlCol="0">
            <a:spAutoFit/>
          </a:bodyPr>
          <a:lstStyle/>
          <a:p>
            <a:pPr algn="ctr"/>
            <a:r>
              <a:rPr lang="zh-CN" altLang="en-US" sz="3200" b="1" dirty="0" smtClean="0">
                <a:solidFill>
                  <a:schemeClr val="bg1">
                    <a:lumMod val="95000"/>
                  </a:schemeClr>
                </a:solidFill>
              </a:rPr>
              <a:t>国民党逃跑时掠走的金银</a:t>
            </a:r>
            <a:endParaRPr lang="zh-CN" altLang="en-US" sz="3200" b="1" dirty="0">
              <a:solidFill>
                <a:schemeClr val="bg1">
                  <a:lumMod val="95000"/>
                </a:schemeClr>
              </a:solidFill>
            </a:endParaRPr>
          </a:p>
        </p:txBody>
      </p:sp>
      <p:sp>
        <p:nvSpPr>
          <p:cNvPr id="10" name="矩形标注 9"/>
          <p:cNvSpPr/>
          <p:nvPr/>
        </p:nvSpPr>
        <p:spPr>
          <a:xfrm rot="5400000">
            <a:off x="9412108" y="1076388"/>
            <a:ext cx="2281709" cy="2824049"/>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156473" y="1327597"/>
            <a:ext cx="3006045" cy="2243756"/>
          </a:xfrm>
          <a:prstGeom prst="rect">
            <a:avLst/>
          </a:prstGeom>
          <a:noFill/>
        </p:spPr>
        <p:txBody>
          <a:bodyPr wrap="square" rtlCol="0">
            <a:spAutoFit/>
          </a:bodyPr>
          <a:lstStyle/>
          <a:p>
            <a:pPr>
              <a:lnSpc>
                <a:spcPct val="120000"/>
              </a:lnSpc>
            </a:pPr>
            <a:r>
              <a:rPr lang="zh-CN" altLang="en-US" sz="4000" b="1" dirty="0" smtClean="0">
                <a:solidFill>
                  <a:schemeClr val="tx1">
                    <a:lumMod val="85000"/>
                    <a:lumOff val="15000"/>
                  </a:schemeClr>
                </a:solidFill>
              </a:rPr>
              <a:t>国民党统治区的经济已经濒临崩溃</a:t>
            </a:r>
            <a:endParaRPr lang="zh-CN" altLang="en-US" sz="4000" b="1" dirty="0">
              <a:solidFill>
                <a:schemeClr val="tx1">
                  <a:lumMod val="85000"/>
                  <a:lumOff val="15000"/>
                </a:schemeClr>
              </a:solidFill>
            </a:endParaRPr>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pic>
        <p:nvPicPr>
          <p:cNvPr id="4" name="Picture 2" descr="pic_70106"/>
          <p:cNvPicPr>
            <a:picLocks noChangeAspect="1" noChangeArrowheads="1"/>
          </p:cNvPicPr>
          <p:nvPr/>
        </p:nvPicPr>
        <p:blipFill rotWithShape="1">
          <a:blip r:embed="rId4">
            <a:extLst>
              <a:ext uri="{28A0092B-C50C-407E-A947-70E740481C1C}">
                <a14:useLocalDpi xmlns="" xmlns:a14="http://schemas.microsoft.com/office/drawing/2010/main" val="0"/>
              </a:ext>
            </a:extLst>
          </a:blip>
          <a:srcRect l="5846" t="36601" r="31693" b="38296"/>
          <a:stretch/>
        </p:blipFill>
        <p:spPr bwMode="auto">
          <a:xfrm>
            <a:off x="-824097" y="0"/>
            <a:ext cx="13409756" cy="6857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8" name="直接连接符 7"/>
          <p:cNvCxnSpPr/>
          <p:nvPr/>
        </p:nvCxnSpPr>
        <p:spPr>
          <a:xfrm flipV="1">
            <a:off x="4842933" y="1546578"/>
            <a:ext cx="2844800" cy="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8020756" y="1546580"/>
            <a:ext cx="4172832" cy="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13" name="TextBox 12"/>
          <p:cNvSpPr txBox="1"/>
          <p:nvPr/>
        </p:nvSpPr>
        <p:spPr>
          <a:xfrm>
            <a:off x="337451" y="206824"/>
            <a:ext cx="11856137" cy="2092881"/>
          </a:xfrm>
          <a:prstGeom prst="rect">
            <a:avLst/>
          </a:prstGeom>
          <a:noFill/>
        </p:spPr>
        <p:txBody>
          <a:bodyPr wrap="square" rtlCol="0">
            <a:spAutoFit/>
          </a:bodyPr>
          <a:lstStyle/>
          <a:p>
            <a:pPr>
              <a:lnSpc>
                <a:spcPct val="130000"/>
              </a:lnSpc>
            </a:pPr>
            <a:r>
              <a:rPr lang="zh-CN" altLang="en-US" sz="3600" b="1" dirty="0" smtClean="0">
                <a:solidFill>
                  <a:srgbClr val="FFC000"/>
                </a:solidFill>
              </a:rPr>
              <a:t>一、</a:t>
            </a:r>
            <a:endParaRPr lang="en-US" altLang="zh-CN" sz="3600" b="1" dirty="0" smtClean="0">
              <a:solidFill>
                <a:srgbClr val="FFC000"/>
              </a:solidFill>
            </a:endParaRPr>
          </a:p>
          <a:p>
            <a:pPr>
              <a:lnSpc>
                <a:spcPct val="130000"/>
              </a:lnSpc>
            </a:pPr>
            <a:r>
              <a:rPr lang="en-US" altLang="zh-CN" sz="3200" b="1" dirty="0" smtClean="0">
                <a:solidFill>
                  <a:srgbClr val="FFC000"/>
                </a:solidFill>
              </a:rPr>
              <a:t>  1.</a:t>
            </a:r>
            <a:r>
              <a:rPr lang="zh-CN" altLang="en-US" sz="3200" b="1" dirty="0" smtClean="0">
                <a:solidFill>
                  <a:srgbClr val="FFC000"/>
                </a:solidFill>
              </a:rPr>
              <a:t>背景</a:t>
            </a:r>
            <a:endParaRPr lang="en-US" altLang="zh-CN" sz="3200" b="1" dirty="0" smtClean="0">
              <a:solidFill>
                <a:srgbClr val="FFC000"/>
              </a:solidFill>
            </a:endParaRPr>
          </a:p>
          <a:p>
            <a:pPr>
              <a:lnSpc>
                <a:spcPct val="130000"/>
              </a:lnSpc>
            </a:pPr>
            <a:r>
              <a:rPr lang="en-US" altLang="zh-CN" sz="3200" b="1" dirty="0" smtClean="0">
                <a:solidFill>
                  <a:srgbClr val="FFC000"/>
                </a:solidFill>
              </a:rPr>
              <a:t>   </a:t>
            </a:r>
            <a:r>
              <a:rPr lang="zh-CN" altLang="en-US" sz="3200" b="1" dirty="0" smtClean="0">
                <a:solidFill>
                  <a:srgbClr val="FFC000"/>
                </a:solidFill>
              </a:rPr>
              <a:t>（</a:t>
            </a:r>
            <a:r>
              <a:rPr lang="en-US" altLang="zh-CN" sz="3200" b="1" dirty="0" smtClean="0">
                <a:solidFill>
                  <a:srgbClr val="FFC000"/>
                </a:solidFill>
              </a:rPr>
              <a:t>1</a:t>
            </a:r>
            <a:r>
              <a:rPr lang="zh-CN" altLang="en-US" sz="3200" b="1" dirty="0" smtClean="0">
                <a:solidFill>
                  <a:srgbClr val="FFC000"/>
                </a:solidFill>
              </a:rPr>
              <a:t>）国内：</a:t>
            </a:r>
            <a:endParaRPr lang="zh-CN" altLang="en-US" sz="3200" b="1" dirty="0">
              <a:solidFill>
                <a:srgbClr val="FFC000"/>
              </a:solidFill>
            </a:endParaRPr>
          </a:p>
        </p:txBody>
      </p:sp>
      <p:sp>
        <p:nvSpPr>
          <p:cNvPr id="4" name="TextBox 3"/>
          <p:cNvSpPr txBox="1"/>
          <p:nvPr/>
        </p:nvSpPr>
        <p:spPr>
          <a:xfrm>
            <a:off x="2928241" y="1643723"/>
            <a:ext cx="8207830" cy="584775"/>
          </a:xfrm>
          <a:prstGeom prst="rect">
            <a:avLst/>
          </a:prstGeom>
          <a:noFill/>
        </p:spPr>
        <p:txBody>
          <a:bodyPr wrap="square" rtlCol="0">
            <a:spAutoFit/>
          </a:bodyPr>
          <a:lstStyle/>
          <a:p>
            <a:r>
              <a:rPr lang="zh-CN" altLang="en-US" sz="3200" b="1" dirty="0" smtClean="0">
                <a:solidFill>
                  <a:schemeClr val="bg1">
                    <a:lumMod val="95000"/>
                  </a:schemeClr>
                </a:solidFill>
              </a:rPr>
              <a:t>新中国成立后，国民经济得到根本好转</a:t>
            </a:r>
            <a:endParaRPr lang="zh-CN" altLang="en-US" sz="3200" dirty="0"/>
          </a:p>
        </p:txBody>
      </p:sp>
    </p:spTree>
    <p:extLst>
      <p:ext uri="{BB962C8B-B14F-4D97-AF65-F5344CB8AC3E}">
        <p14:creationId xmlns="" xmlns:p14="http://schemas.microsoft.com/office/powerpoint/2010/main" val="474949760"/>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timg (3).jpg"/>
          <p:cNvPicPr>
            <a:picLocks noChangeAspect="1"/>
          </p:cNvPicPr>
          <p:nvPr/>
        </p:nvPicPr>
        <p:blipFill>
          <a:blip r:embed="rId3"/>
          <a:stretch>
            <a:fillRect/>
          </a:stretch>
        </p:blipFill>
        <p:spPr>
          <a:xfrm>
            <a:off x="1" y="1"/>
            <a:ext cx="12324522" cy="6857999"/>
          </a:xfrm>
          <a:prstGeom prst="rect">
            <a:avLst/>
          </a:prstGeom>
        </p:spPr>
      </p:pic>
      <p:sp>
        <p:nvSpPr>
          <p:cNvPr id="4" name="TextBox 1"/>
          <p:cNvSpPr txBox="1"/>
          <p:nvPr/>
        </p:nvSpPr>
        <p:spPr>
          <a:xfrm>
            <a:off x="126998" y="282222"/>
            <a:ext cx="9208914" cy="2653034"/>
          </a:xfrm>
          <a:prstGeom prst="rect">
            <a:avLst/>
          </a:prstGeom>
          <a:noFill/>
        </p:spPr>
        <p:txBody>
          <a:bodyPr wrap="square">
            <a:spAutoFit/>
          </a:bodyPr>
          <a:lstStyle/>
          <a:p>
            <a:pPr>
              <a:lnSpc>
                <a:spcPct val="130000"/>
              </a:lnSpc>
              <a:spcBef>
                <a:spcPct val="50000"/>
              </a:spcBef>
              <a:defRPr/>
            </a:pPr>
            <a:r>
              <a:rPr lang="zh-CN" altLang="en-US" sz="3200" b="1" dirty="0" smtClean="0">
                <a:solidFill>
                  <a:schemeClr val="bg1">
                    <a:lumMod val="95000"/>
                  </a:schemeClr>
                </a:solidFill>
                <a:effectLst>
                  <a:outerShdw blurRad="38100" dist="38100" dir="2700000" algn="tl">
                    <a:srgbClr val="000000">
                      <a:alpha val="43137"/>
                    </a:srgbClr>
                  </a:outerShdw>
                </a:effectLst>
                <a:latin typeface="+mn-ea"/>
              </a:rPr>
              <a:t>      新中国成立初期，毛泽东感慨的说：</a:t>
            </a:r>
            <a:r>
              <a:rPr lang="en-US" altLang="zh-CN" sz="3200" b="1" dirty="0" smtClean="0">
                <a:solidFill>
                  <a:schemeClr val="bg1">
                    <a:lumMod val="95000"/>
                  </a:schemeClr>
                </a:solidFill>
                <a:effectLst>
                  <a:outerShdw blurRad="38100" dist="38100" dir="2700000" algn="tl">
                    <a:srgbClr val="000000">
                      <a:alpha val="43137"/>
                    </a:srgbClr>
                  </a:outerShdw>
                </a:effectLst>
                <a:latin typeface="+mn-ea"/>
              </a:rPr>
              <a:t>“</a:t>
            </a:r>
            <a:r>
              <a:rPr lang="zh-CN" altLang="en-US" sz="3200" b="1" dirty="0">
                <a:solidFill>
                  <a:schemeClr val="bg1">
                    <a:lumMod val="95000"/>
                  </a:schemeClr>
                </a:solidFill>
                <a:latin typeface="+mn-ea"/>
              </a:rPr>
              <a:t>现在我们能造什么？能造桌子椅子，能造茶碗茶壶，能种粮食，还能磨成面粉，还能造纸，但是，一辆汽车、一架飞机、一辆坦克、一辆拖拉机都不能造。</a:t>
            </a:r>
            <a:r>
              <a:rPr lang="zh-CN" altLang="en-US" sz="3200" b="1" dirty="0" smtClean="0">
                <a:solidFill>
                  <a:schemeClr val="bg1">
                    <a:lumMod val="95000"/>
                  </a:schemeClr>
                </a:solidFill>
                <a:latin typeface="+mn-ea"/>
              </a:rPr>
              <a:t>”</a:t>
            </a:r>
            <a:endParaRPr lang="zh-CN" altLang="en-US" sz="1600" dirty="0"/>
          </a:p>
        </p:txBody>
      </p:sp>
      <p:sp>
        <p:nvSpPr>
          <p:cNvPr id="5" name="矩形 4"/>
          <p:cNvSpPr/>
          <p:nvPr/>
        </p:nvSpPr>
        <p:spPr>
          <a:xfrm>
            <a:off x="9475544" y="330407"/>
            <a:ext cx="2255196" cy="26530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6" name="TextBox 6"/>
          <p:cNvSpPr txBox="1"/>
          <p:nvPr/>
        </p:nvSpPr>
        <p:spPr>
          <a:xfrm>
            <a:off x="9475543" y="330407"/>
            <a:ext cx="2386131" cy="2653034"/>
          </a:xfrm>
          <a:prstGeom prst="rect">
            <a:avLst/>
          </a:prstGeom>
          <a:noFill/>
        </p:spPr>
        <p:txBody>
          <a:bodyPr wrap="square" rtlCol="0">
            <a:spAutoFit/>
          </a:bodyPr>
          <a:lstStyle/>
          <a:p>
            <a:pPr>
              <a:lnSpc>
                <a:spcPct val="130000"/>
              </a:lnSpc>
              <a:spcBef>
                <a:spcPts val="600"/>
              </a:spcBef>
            </a:pPr>
            <a:r>
              <a:rPr lang="zh-CN" altLang="en-US" sz="3200" b="1" kern="0" dirty="0" smtClean="0">
                <a:solidFill>
                  <a:schemeClr val="bg1">
                    <a:lumMod val="95000"/>
                  </a:schemeClr>
                </a:solidFill>
                <a:latin typeface="微软雅黑" panose="020B0503020204020204" pitchFamily="34" charset="-122"/>
                <a:ea typeface="微软雅黑" panose="020B0503020204020204" pitchFamily="34" charset="-122"/>
                <a:cs typeface="+mn-ea"/>
                <a:sym typeface="+mn-lt"/>
              </a:rPr>
              <a:t>    毛泽东说的话反映建国初期的什么情况？</a:t>
            </a:r>
            <a:endParaRPr lang="zh-CN" altLang="en-US" sz="3200" b="1" kern="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pic>
        <p:nvPicPr>
          <p:cNvPr id="9" name="Picture 2" descr="pic_70106"/>
          <p:cNvPicPr>
            <a:picLocks noChangeAspect="1" noChangeArrowheads="1"/>
          </p:cNvPicPr>
          <p:nvPr/>
        </p:nvPicPr>
        <p:blipFill rotWithShape="1">
          <a:blip r:embed="rId4">
            <a:extLst>
              <a:ext uri="{28A0092B-C50C-407E-A947-70E740481C1C}">
                <a14:useLocalDpi xmlns="" xmlns:a14="http://schemas.microsoft.com/office/drawing/2010/main" val="0"/>
              </a:ext>
            </a:extLst>
          </a:blip>
          <a:srcRect l="9967" t="61021" r="33645" b="20333"/>
          <a:stretch/>
        </p:blipFill>
        <p:spPr bwMode="auto">
          <a:xfrm>
            <a:off x="2068074" y="3152776"/>
            <a:ext cx="8095026" cy="34060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椭圆 13"/>
          <p:cNvSpPr/>
          <p:nvPr/>
        </p:nvSpPr>
        <p:spPr>
          <a:xfrm>
            <a:off x="61682" y="1578428"/>
            <a:ext cx="1168402" cy="707571"/>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935512" y="1578428"/>
            <a:ext cx="1168402" cy="707571"/>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349169" y="925287"/>
            <a:ext cx="1810660" cy="707571"/>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179455" y="936173"/>
            <a:ext cx="1810660" cy="707571"/>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949370" y="1556656"/>
            <a:ext cx="1081316" cy="707571"/>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6411685" y="2253341"/>
            <a:ext cx="2732314"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3198" y="2880826"/>
            <a:ext cx="7656288"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940063706"/>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edg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edge">
                                      <p:cBhvr>
                                        <p:cTn id="23" dur="500"/>
                                        <p:tgtEl>
                                          <p:spTgt spid="16"/>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edge">
                                      <p:cBhvr>
                                        <p:cTn id="26" dur="500"/>
                                        <p:tgtEl>
                                          <p:spTgt spid="17"/>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edg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ssolv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4" grpId="0" animBg="1"/>
      <p:bldP spid="15" grpId="0" animBg="1"/>
      <p:bldP spid="16" grpId="0" animBg="1"/>
      <p:bldP spid="17" grpId="0" animBg="1"/>
      <p:bldP spid="18" grpId="0" animBg="1"/>
    </p:bldLst>
  </p:timing>
</p:sld>
</file>

<file path=ppt/theme/theme1.xml><?xml version="1.0" encoding="utf-8"?>
<a:theme xmlns:a="http://schemas.openxmlformats.org/drawingml/2006/main" name="Office 主题">
  <a:themeElements>
    <a:clrScheme name="自定义 108">
      <a:dk1>
        <a:srgbClr val="000000"/>
      </a:dk1>
      <a:lt1>
        <a:srgbClr val="FFFFFF"/>
      </a:lt1>
      <a:dk2>
        <a:srgbClr val="000000"/>
      </a:dk2>
      <a:lt2>
        <a:srgbClr val="FFFDFD"/>
      </a:lt2>
      <a:accent1>
        <a:srgbClr val="00AA63"/>
      </a:accent1>
      <a:accent2>
        <a:srgbClr val="00D891"/>
      </a:accent2>
      <a:accent3>
        <a:srgbClr val="2FFBC2"/>
      </a:accent3>
      <a:accent4>
        <a:srgbClr val="515151"/>
      </a:accent4>
      <a:accent5>
        <a:srgbClr val="919191"/>
      </a:accent5>
      <a:accent6>
        <a:srgbClr val="CACACA"/>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3878</TotalTime>
  <Words>1416</Words>
  <Application>Microsoft Office PowerPoint</Application>
  <PresentationFormat>自定义</PresentationFormat>
  <Paragraphs>226</Paragraphs>
  <Slides>37</Slides>
  <Notes>20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John</cp:lastModifiedBy>
  <cp:revision>379</cp:revision>
  <dcterms:created xsi:type="dcterms:W3CDTF">2015-08-06T03:16:56Z</dcterms:created>
  <dcterms:modified xsi:type="dcterms:W3CDTF">2018-03-27T01:52:41Z</dcterms:modified>
</cp:coreProperties>
</file>