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06" r:id="rId3"/>
    <p:sldId id="343" r:id="rId4"/>
    <p:sldId id="260" r:id="rId5"/>
    <p:sldId id="312" r:id="rId6"/>
    <p:sldId id="314" r:id="rId7"/>
    <p:sldId id="377" r:id="rId8"/>
    <p:sldId id="317" r:id="rId9"/>
    <p:sldId id="316" r:id="rId11"/>
    <p:sldId id="345" r:id="rId12"/>
    <p:sldId id="318" r:id="rId13"/>
    <p:sldId id="346" r:id="rId14"/>
    <p:sldId id="309" r:id="rId15"/>
    <p:sldId id="304" r:id="rId16"/>
    <p:sldId id="271" r:id="rId17"/>
    <p:sldId id="310" r:id="rId18"/>
    <p:sldId id="323" r:id="rId19"/>
    <p:sldId id="326" r:id="rId20"/>
    <p:sldId id="324" r:id="rId21"/>
    <p:sldId id="311" r:id="rId22"/>
    <p:sldId id="402" r:id="rId23"/>
    <p:sldId id="378" r:id="rId24"/>
    <p:sldId id="287" r:id="rId25"/>
    <p:sldId id="379" r:id="rId26"/>
    <p:sldId id="289" r:id="rId27"/>
    <p:sldId id="327" r:id="rId28"/>
    <p:sldId id="292" r:id="rId29"/>
    <p:sldId id="294" r:id="rId30"/>
    <p:sldId id="295" r:id="rId31"/>
    <p:sldId id="296" r:id="rId32"/>
    <p:sldId id="299" r:id="rId33"/>
    <p:sldId id="300" r:id="rId3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AB720-9503-41D9-8A3E-205A1E91F5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7373A-0504-4030-958E-01AB6FAE989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49BC5B42-BB30-4021-99B8-3947E97321AB}" type="slidenum">
              <a:rPr lang="en-US" altLang="zh-CN"/>
            </a:fld>
            <a:endParaRPr lang="en-US" altLang="zh-CN"/>
          </a:p>
        </p:txBody>
      </p:sp>
      <p:sp>
        <p:nvSpPr>
          <p:cNvPr id="5222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8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52229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fld id="{46679FAA-EDAD-4C0E-B067-DF962B4E43C6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B2E5CFDC-31D3-4FE2-A783-9D26A4B79FC2}" type="slidenum">
              <a:rPr lang="en-US" altLang="zh-CN"/>
            </a:fld>
            <a:endParaRPr lang="en-US" altLang="zh-CN"/>
          </a:p>
        </p:txBody>
      </p:sp>
      <p:sp>
        <p:nvSpPr>
          <p:cNvPr id="5325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2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53253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fld id="{A4F0885F-F155-44C0-9A50-5955DFF0E5FB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0F22E9D3-ADEC-4C85-A6C3-6D51BAD23F9C}" type="slidenum">
              <a:rPr lang="en-US" altLang="zh-CN"/>
            </a:fld>
            <a:endParaRPr lang="en-US" altLang="zh-CN"/>
          </a:p>
        </p:txBody>
      </p:sp>
      <p:sp>
        <p:nvSpPr>
          <p:cNvPr id="5427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6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54277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fld id="{0675F4BD-B364-48EF-859B-B28D9789A830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74AA3FC0-D24B-46FB-AEFB-465758859640}" type="slidenum">
              <a:rPr lang="en-US" altLang="zh-CN"/>
            </a:fld>
            <a:endParaRPr lang="en-US" altLang="zh-CN"/>
          </a:p>
        </p:txBody>
      </p:sp>
      <p:sp>
        <p:nvSpPr>
          <p:cNvPr id="5632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6324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56325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fld id="{4AC2C012-7BC9-4981-B545-0B9AC1D13F77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0E174545-FE66-440D-813C-F712F3847388}" type="slidenum">
              <a:rPr lang="en-US" altLang="zh-CN"/>
            </a:fld>
            <a:endParaRPr lang="en-US" altLang="zh-CN"/>
          </a:p>
        </p:txBody>
      </p:sp>
      <p:sp>
        <p:nvSpPr>
          <p:cNvPr id="5837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8372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58373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fld id="{5B7394B1-FCF4-4076-A5A7-D716CCBD3FD2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2F4C-2FDF-4E7D-B52E-B99194A5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E6993-73E1-4C0E-8650-72FFB8AD20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2F4C-2FDF-4E7D-B52E-B99194A5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E6993-73E1-4C0E-8650-72FFB8AD20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2F4C-2FDF-4E7D-B52E-B99194A5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E6993-73E1-4C0E-8650-72FFB8AD20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2F4C-2FDF-4E7D-B52E-B99194A5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E6993-73E1-4C0E-8650-72FFB8AD20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2F4C-2FDF-4E7D-B52E-B99194A5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E6993-73E1-4C0E-8650-72FFB8AD20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2F4C-2FDF-4E7D-B52E-B99194A5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E6993-73E1-4C0E-8650-72FFB8AD20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2F4C-2FDF-4E7D-B52E-B99194A5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E6993-73E1-4C0E-8650-72FFB8AD20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2F4C-2FDF-4E7D-B52E-B99194A5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E6993-73E1-4C0E-8650-72FFB8AD20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2F4C-2FDF-4E7D-B52E-B99194A5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E6993-73E1-4C0E-8650-72FFB8AD20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2F4C-2FDF-4E7D-B52E-B99194A5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E6993-73E1-4C0E-8650-72FFB8AD20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2F4C-2FDF-4E7D-B52E-B99194A5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E6993-73E1-4C0E-8650-72FFB8AD20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82F4C-2FDF-4E7D-B52E-B99194A5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E6993-73E1-4C0E-8650-72FFB8AD202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png"/><Relationship Id="rId2" Type="http://schemas.openxmlformats.org/officeDocument/2006/relationships/slide" Target="slide15.xml"/><Relationship Id="rId1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.png"/><Relationship Id="rId3" Type="http://schemas.openxmlformats.org/officeDocument/2006/relationships/slide" Target="slide26.xml"/><Relationship Id="rId2" Type="http://schemas.openxmlformats.org/officeDocument/2006/relationships/image" Target="../media/image15.png"/><Relationship Id="rId1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.pn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image" Target="../media/image2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2987675" y="5853113"/>
            <a:ext cx="5183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graphicFrame>
        <p:nvGraphicFramePr>
          <p:cNvPr id="232492" name="Group 44"/>
          <p:cNvGraphicFramePr>
            <a:graphicFrameLocks noGrp="1"/>
          </p:cNvGraphicFramePr>
          <p:nvPr/>
        </p:nvGraphicFramePr>
        <p:xfrm>
          <a:off x="179388" y="1052736"/>
          <a:ext cx="8785225" cy="5472608"/>
        </p:xfrm>
        <a:graphic>
          <a:graphicData uri="http://schemas.openxmlformats.org/drawingml/2006/table">
            <a:tbl>
              <a:tblPr/>
              <a:tblGrid>
                <a:gridCol w="850900"/>
                <a:gridCol w="906462"/>
                <a:gridCol w="1374775"/>
                <a:gridCol w="1376363"/>
                <a:gridCol w="1449387"/>
                <a:gridCol w="1528763"/>
                <a:gridCol w="1298575"/>
              </a:tblGrid>
              <a:tr h="18732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cs typeface="宋体" charset="-122"/>
                        </a:rPr>
                        <a:t>新文化运动</a:t>
                      </a:r>
                      <a:endParaRPr kumimoji="0" lang="zh-CN" alt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  <a:cs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cs typeface="宋体" charset="-122"/>
                        </a:rPr>
                        <a:t>时间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  <a:cs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cs typeface="宋体" charset="-122"/>
                        </a:rPr>
                        <a:t>兴起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  <a:cs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cs typeface="宋体" charset="-122"/>
                        </a:rPr>
                        <a:t>标志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  <a:cs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cs typeface="宋体" charset="-122"/>
                        </a:rPr>
                        <a:t>口号</a:t>
                      </a:r>
                      <a:endParaRPr kumimoji="0" lang="zh-CN" alt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  <a:cs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cs typeface="宋体" charset="-122"/>
                        </a:rPr>
                        <a:t>主要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  <a:cs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cs typeface="宋体" charset="-122"/>
                        </a:rPr>
                        <a:t>代表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  <a:cs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cs typeface="宋体" charset="-122"/>
                        </a:rPr>
                        <a:t>人物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  <a:cs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cs typeface="宋体" charset="-122"/>
                        </a:rPr>
                        <a:t>思想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  <a:cs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cs typeface="宋体" charset="-122"/>
                        </a:rPr>
                        <a:t>阵地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  <a:cs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cs typeface="宋体" charset="-122"/>
                        </a:rPr>
                        <a:t>活动</a:t>
                      </a:r>
                      <a:endParaRPr kumimoji="0" lang="zh-CN" alt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  <a:cs typeface="宋体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隶书" pitchFamily="49" charset="-122"/>
                          <a:ea typeface="隶书" pitchFamily="49" charset="-122"/>
                          <a:cs typeface="宋体" charset="-122"/>
                        </a:rPr>
                        <a:t>基地</a:t>
                      </a:r>
                      <a:endParaRPr kumimoji="0" lang="zh-CN" alt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  <a:cs typeface="宋体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9358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5" name="Text Box 29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1979613" y="3058194"/>
            <a:ext cx="1439862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kumimoji="1" lang="zh-CN" altLang="en-US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陈独秀在上海创办</a:t>
            </a:r>
            <a:r>
              <a:rPr kumimoji="1" lang="en-US" altLang="zh-CN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《</a:t>
            </a:r>
            <a:r>
              <a:rPr kumimoji="1" lang="zh-CN" altLang="en-US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青年杂志</a:t>
            </a:r>
            <a:r>
              <a:rPr kumimoji="1" lang="en-US" altLang="zh-CN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》</a:t>
            </a:r>
            <a:endParaRPr kumimoji="1" lang="en-US" altLang="zh-CN" sz="32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1187450" y="3212976"/>
            <a:ext cx="504825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kumimoji="1" lang="en-US" altLang="zh-CN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1</a:t>
            </a:r>
            <a:endParaRPr kumimoji="1" lang="en-US" altLang="zh-CN" sz="40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defRPr/>
            </a:pPr>
            <a:r>
              <a:rPr kumimoji="1" lang="en-US" altLang="zh-CN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9</a:t>
            </a:r>
            <a:endParaRPr kumimoji="1" lang="en-US" altLang="zh-CN" sz="40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defRPr/>
            </a:pPr>
            <a:r>
              <a:rPr kumimoji="1" lang="en-US" altLang="zh-CN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1</a:t>
            </a:r>
            <a:endParaRPr kumimoji="1" lang="en-US" altLang="zh-CN" sz="40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defRPr/>
            </a:pPr>
            <a:r>
              <a:rPr kumimoji="1" lang="en-US" altLang="zh-CN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5</a:t>
            </a:r>
            <a:endParaRPr kumimoji="1" lang="en-US" altLang="zh-CN" sz="40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3419475" y="3645024"/>
            <a:ext cx="1223963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1" lang="zh-CN" altLang="en-US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民主</a:t>
            </a:r>
            <a:endParaRPr kumimoji="1" lang="zh-CN" altLang="en-US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科学</a:t>
            </a:r>
            <a:endParaRPr kumimoji="1" lang="zh-CN" altLang="en-US" sz="36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4368" name="Text Box 3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716463" y="3489994"/>
            <a:ext cx="151917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kumimoji="1" lang="zh-CN" altLang="en-US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陈独秀</a:t>
            </a:r>
            <a:endParaRPr kumimoji="1" lang="zh-CN" altLang="en-US" sz="32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defRPr/>
            </a:pPr>
            <a:r>
              <a:rPr kumimoji="1" lang="zh-CN" altLang="en-US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李大钊</a:t>
            </a:r>
            <a:endParaRPr kumimoji="1" lang="zh-CN" altLang="en-US" sz="32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defRPr/>
            </a:pPr>
            <a:r>
              <a:rPr kumimoji="1" lang="zh-CN" altLang="en-US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胡适</a:t>
            </a:r>
            <a:endParaRPr kumimoji="1" lang="zh-CN" altLang="en-US" sz="32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defRPr/>
            </a:pPr>
            <a:r>
              <a:rPr kumimoji="1" lang="zh-CN" altLang="en-US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鲁迅</a:t>
            </a:r>
            <a:endParaRPr kumimoji="1" lang="zh-CN" altLang="en-US" sz="32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6156325" y="3645024"/>
            <a:ext cx="15113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kumimoji="1" lang="en-US" altLang="zh-CN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《</a:t>
            </a:r>
            <a:r>
              <a:rPr kumimoji="1" lang="zh-CN" altLang="en-US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新青年</a:t>
            </a:r>
            <a:r>
              <a:rPr kumimoji="1" lang="en-US" altLang="zh-CN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》</a:t>
            </a:r>
            <a:endParaRPr kumimoji="1" lang="en-US" altLang="zh-CN" sz="40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7884368" y="3130773"/>
            <a:ext cx="86360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1"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北京大学</a:t>
            </a:r>
            <a:endParaRPr kumimoji="1" lang="zh-CN" altLang="en-US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7" name="Group 40"/>
          <p:cNvGrpSpPr/>
          <p:nvPr/>
        </p:nvGrpSpPr>
        <p:grpSpPr bwMode="auto">
          <a:xfrm>
            <a:off x="0" y="0"/>
            <a:ext cx="9144000" cy="836613"/>
            <a:chOff x="0" y="0"/>
            <a:chExt cx="5760" cy="527"/>
          </a:xfrm>
        </p:grpSpPr>
        <p:pic>
          <p:nvPicPr>
            <p:cNvPr id="18" name="Picture 4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WordArt 42"/>
            <p:cNvSpPr>
              <a:spLocks noChangeArrowheads="1" noChangeShapeType="1" noTextEdit="1"/>
            </p:cNvSpPr>
            <p:nvPr/>
          </p:nvSpPr>
          <p:spPr bwMode="auto">
            <a:xfrm>
              <a:off x="1973" y="46"/>
              <a:ext cx="2359" cy="4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>
                  <a:ln w="19050">
                    <a:solidFill>
                      <a:srgbClr val="99CCFF"/>
                    </a:solidFill>
                    <a:rou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隶书"/>
                  <a:ea typeface="隶书"/>
                </a:rPr>
                <a:t>温故知新</a:t>
              </a:r>
              <a:endParaRPr lang="zh-CN" altLang="en-US" sz="36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endParaRPr>
            </a:p>
          </p:txBody>
        </p:sp>
      </p:grp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5" grpId="0"/>
      <p:bldP spid="14366" grpId="0"/>
      <p:bldP spid="14367" grpId="0"/>
      <p:bldP spid="14368" grpId="0"/>
      <p:bldP spid="14369" grpId="0"/>
      <p:bldP spid="1437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179388" y="762000"/>
          <a:ext cx="8915400" cy="60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位图图像" r:id="rId1" imgW="4029075" imgH="2857500" progId="Paint.Picture">
                  <p:embed/>
                </p:oleObj>
              </mc:Choice>
              <mc:Fallback>
                <p:oleObj name="位图图像" r:id="rId1" imgW="4029075" imgH="2857500" progId="Paint.Picture">
                  <p:embed/>
                  <p:pic>
                    <p:nvPicPr>
                      <p:cNvPr id="0" name="图片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762000"/>
                        <a:ext cx="8915400" cy="609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2209800" y="2564904"/>
            <a:ext cx="2002160" cy="1321296"/>
          </a:xfrm>
          <a:prstGeom prst="wedgeRoundRectCallout">
            <a:avLst>
              <a:gd name="adj1" fmla="val -67407"/>
              <a:gd name="adj2" fmla="val 41495"/>
              <a:gd name="adj3" fmla="val 16667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algn="ctr"/>
            <a:r>
              <a:rPr kumimoji="1" lang="zh-CN" altLang="en-US" sz="3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天安门</a:t>
            </a:r>
            <a:endParaRPr kumimoji="1" lang="en-US" altLang="zh-CN" sz="36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kumimoji="1" lang="zh-CN" altLang="en-US" sz="3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集会</a:t>
            </a:r>
            <a:endParaRPr kumimoji="1" lang="zh-CN" altLang="en-US" sz="3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5257800" y="4435996"/>
            <a:ext cx="2014538" cy="1431404"/>
          </a:xfrm>
          <a:prstGeom prst="wedgeRoundRectCallout">
            <a:avLst>
              <a:gd name="adj1" fmla="val -100865"/>
              <a:gd name="adj2" fmla="val 5183"/>
              <a:gd name="adj3" fmla="val 16667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algn="ctr"/>
            <a:r>
              <a:rPr kumimoji="1" lang="zh-CN" altLang="en-US" sz="36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东郊民巷请愿</a:t>
            </a:r>
            <a:endParaRPr kumimoji="1" lang="zh-CN" altLang="en-US" sz="36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5365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096000" y="2996952"/>
            <a:ext cx="1828800" cy="1321296"/>
          </a:xfrm>
          <a:prstGeom prst="wedgeRoundRectCallout">
            <a:avLst>
              <a:gd name="adj1" fmla="val 65677"/>
              <a:gd name="adj2" fmla="val -62601"/>
              <a:gd name="adj3" fmla="val 16667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algn="ctr"/>
            <a:r>
              <a:rPr kumimoji="1" lang="zh-CN" alt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火烧赵家楼</a:t>
            </a:r>
            <a:endParaRPr kumimoji="1" lang="zh-CN" altLang="en-US" sz="3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88774" name="Text Box 6"/>
          <p:cNvSpPr txBox="1">
            <a:spLocks noChangeArrowheads="1"/>
          </p:cNvSpPr>
          <p:nvPr/>
        </p:nvSpPr>
        <p:spPr bwMode="auto">
          <a:xfrm>
            <a:off x="2700338" y="938213"/>
            <a:ext cx="4572000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kumimoji="1" lang="zh-CN" altLang="en-US" sz="44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黑体" pitchFamily="2" charset="-122"/>
              </a:rPr>
              <a:t>五四运动路线图</a:t>
            </a:r>
            <a:endParaRPr kumimoji="1" lang="zh-CN" altLang="en-US" sz="4400" b="1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5367" name="Freeform 7"/>
          <p:cNvSpPr/>
          <p:nvPr/>
        </p:nvSpPr>
        <p:spPr bwMode="auto">
          <a:xfrm>
            <a:off x="1600200" y="2819400"/>
            <a:ext cx="6426200" cy="3225800"/>
          </a:xfrm>
          <a:custGeom>
            <a:avLst/>
            <a:gdLst>
              <a:gd name="T0" fmla="*/ 161290000 w 4048"/>
              <a:gd name="T1" fmla="*/ 2076608750 h 2032"/>
              <a:gd name="T2" fmla="*/ 40322500 w 4048"/>
              <a:gd name="T3" fmla="*/ 2147483647 h 2032"/>
              <a:gd name="T4" fmla="*/ 403225000 w 4048"/>
              <a:gd name="T5" fmla="*/ 2147483647 h 2032"/>
              <a:gd name="T6" fmla="*/ 403225000 w 4048"/>
              <a:gd name="T7" fmla="*/ 2147483647 h 2032"/>
              <a:gd name="T8" fmla="*/ 1249997500 w 4048"/>
              <a:gd name="T9" fmla="*/ 2147483647 h 2032"/>
              <a:gd name="T10" fmla="*/ 1249997500 w 4048"/>
              <a:gd name="T11" fmla="*/ 2147483647 h 2032"/>
              <a:gd name="T12" fmla="*/ 2147483647 w 4048"/>
              <a:gd name="T13" fmla="*/ 2147483647 h 2032"/>
              <a:gd name="T14" fmla="*/ 2147483647 w 4048"/>
              <a:gd name="T15" fmla="*/ 383063750 h 2032"/>
              <a:gd name="T16" fmla="*/ 2147483647 w 4048"/>
              <a:gd name="T17" fmla="*/ 383063750 h 203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48"/>
              <a:gd name="T28" fmla="*/ 0 h 2032"/>
              <a:gd name="T29" fmla="*/ 4048 w 4048"/>
              <a:gd name="T30" fmla="*/ 2032 h 203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48" h="2032">
                <a:moveTo>
                  <a:pt x="64" y="824"/>
                </a:moveTo>
                <a:cubicBezTo>
                  <a:pt x="32" y="1276"/>
                  <a:pt x="0" y="1728"/>
                  <a:pt x="16" y="1880"/>
                </a:cubicBezTo>
                <a:cubicBezTo>
                  <a:pt x="32" y="2032"/>
                  <a:pt x="136" y="1784"/>
                  <a:pt x="160" y="1736"/>
                </a:cubicBezTo>
                <a:cubicBezTo>
                  <a:pt x="184" y="1688"/>
                  <a:pt x="104" y="1616"/>
                  <a:pt x="160" y="1592"/>
                </a:cubicBezTo>
                <a:cubicBezTo>
                  <a:pt x="216" y="1568"/>
                  <a:pt x="440" y="1688"/>
                  <a:pt x="496" y="1592"/>
                </a:cubicBezTo>
                <a:cubicBezTo>
                  <a:pt x="552" y="1496"/>
                  <a:pt x="136" y="1104"/>
                  <a:pt x="496" y="1016"/>
                </a:cubicBezTo>
                <a:cubicBezTo>
                  <a:pt x="856" y="928"/>
                  <a:pt x="2296" y="1208"/>
                  <a:pt x="2656" y="1064"/>
                </a:cubicBezTo>
                <a:cubicBezTo>
                  <a:pt x="3016" y="920"/>
                  <a:pt x="2424" y="304"/>
                  <a:pt x="2656" y="152"/>
                </a:cubicBezTo>
                <a:cubicBezTo>
                  <a:pt x="2888" y="0"/>
                  <a:pt x="3816" y="152"/>
                  <a:pt x="4048" y="152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676400" y="3962400"/>
            <a:ext cx="0" cy="16764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V="1">
            <a:off x="1752600" y="5181600"/>
            <a:ext cx="76200" cy="5334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1905000" y="5181600"/>
            <a:ext cx="381000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 flipV="1">
            <a:off x="2286000" y="4343400"/>
            <a:ext cx="76200" cy="8382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2438400" y="4343400"/>
            <a:ext cx="3352800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 flipV="1">
            <a:off x="5791200" y="2819400"/>
            <a:ext cx="76200" cy="14478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5943600" y="2819400"/>
            <a:ext cx="1981200" cy="762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1" name="Group 39"/>
          <p:cNvGrpSpPr/>
          <p:nvPr/>
        </p:nvGrpSpPr>
        <p:grpSpPr bwMode="auto">
          <a:xfrm>
            <a:off x="0" y="0"/>
            <a:ext cx="9144000" cy="873125"/>
            <a:chOff x="0" y="0"/>
            <a:chExt cx="5760" cy="550"/>
          </a:xfrm>
        </p:grpSpPr>
        <p:pic>
          <p:nvPicPr>
            <p:cNvPr id="22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1202" y="73"/>
              <a:ext cx="4468" cy="4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kumimoji="1" lang="zh-CN" altLang="en-US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第</a:t>
              </a:r>
              <a:r>
                <a:rPr kumimoji="1" lang="en-US" altLang="zh-CN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13</a:t>
              </a:r>
              <a:r>
                <a:rPr kumimoji="1" lang="zh-CN" altLang="en-US" sz="5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课   五四运动</a:t>
              </a:r>
              <a:endParaRPr kumimoji="1" lang="zh-CN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5551" name="Picture 15" descr="chua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45085"/>
            <a:ext cx="6450330" cy="393509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2294" name="文本框 12293"/>
          <p:cNvSpPr txBox="1"/>
          <p:nvPr/>
        </p:nvSpPr>
        <p:spPr>
          <a:xfrm>
            <a:off x="179388" y="3932873"/>
            <a:ext cx="9085262" cy="10763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200" dirty="0">
                <a:solidFill>
                  <a:schemeClr val="tx2"/>
                </a:solidFill>
                <a:latin typeface="Times New Roman" pitchFamily="18" charset="0"/>
                <a:ea typeface="华文新魏" pitchFamily="2" charset="-122"/>
              </a:rPr>
              <a:t>        </a:t>
            </a:r>
            <a:r>
              <a:rPr lang="zh-CN" altLang="en-US" sz="3200" dirty="0">
                <a:solidFill>
                  <a:schemeClr val="tx2"/>
                </a:solidFill>
                <a:latin typeface="Times New Roman" pitchFamily="18" charset="0"/>
                <a:ea typeface="华文新魏" pitchFamily="2" charset="-122"/>
              </a:rPr>
              <a:t>从这份传单内容中，我们能够感受到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“五四”</a:t>
            </a:r>
            <a:r>
              <a:rPr lang="zh-CN" altLang="en-US" sz="3200" dirty="0">
                <a:solidFill>
                  <a:schemeClr val="tx2"/>
                </a:solidFill>
                <a:latin typeface="Times New Roman" pitchFamily="18" charset="0"/>
                <a:ea typeface="华文新魏" pitchFamily="2" charset="-122"/>
              </a:rPr>
              <a:t>青年学生的什么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精神</a:t>
            </a:r>
            <a:r>
              <a:rPr lang="zh-CN" altLang="en-US" sz="3200" dirty="0">
                <a:solidFill>
                  <a:schemeClr val="tx2"/>
                </a:solidFill>
                <a:latin typeface="Times New Roman" pitchFamily="18" charset="0"/>
                <a:ea typeface="华文新魏" pitchFamily="2" charset="-122"/>
              </a:rPr>
              <a:t>？</a:t>
            </a:r>
            <a:endParaRPr lang="zh-CN" altLang="en-US" sz="3200" dirty="0">
              <a:solidFill>
                <a:schemeClr val="tx2"/>
              </a:solidFill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103428" name="文本框 12290"/>
          <p:cNvSpPr txBox="1"/>
          <p:nvPr/>
        </p:nvSpPr>
        <p:spPr>
          <a:xfrm>
            <a:off x="683260" y="5013325"/>
            <a:ext cx="7820025" cy="1371600"/>
          </a:xfrm>
          <a:prstGeom prst="rect">
            <a:avLst/>
          </a:prstGeom>
          <a:noFill/>
          <a:ln w="38100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忧国忧民，不屈不挠，乐于奉献，敢于斗争的爱国主义精神，其核心集中体现为爱国、进步、民主、科学。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bldLvl="0"/>
      <p:bldP spid="103428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91440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41"/>
          <p:cNvSpPr>
            <a:spLocks noChangeArrowheads="1"/>
          </p:cNvSpPr>
          <p:nvPr/>
        </p:nvSpPr>
        <p:spPr bwMode="auto">
          <a:xfrm>
            <a:off x="1187450" y="714375"/>
            <a:ext cx="644599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二、五四运动的扩大</a:t>
            </a:r>
            <a:endParaRPr lang="zh-CN" alt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隶书" pitchFamily="49" charset="-122"/>
            </a:endParaRPr>
          </a:p>
        </p:txBody>
      </p:sp>
      <p:grpSp>
        <p:nvGrpSpPr>
          <p:cNvPr id="21" name="Group 39"/>
          <p:cNvGrpSpPr/>
          <p:nvPr/>
        </p:nvGrpSpPr>
        <p:grpSpPr bwMode="auto">
          <a:xfrm>
            <a:off x="0" y="0"/>
            <a:ext cx="9144000" cy="873125"/>
            <a:chOff x="0" y="0"/>
            <a:chExt cx="5760" cy="550"/>
          </a:xfrm>
        </p:grpSpPr>
        <p:pic>
          <p:nvPicPr>
            <p:cNvPr id="22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1202" y="73"/>
              <a:ext cx="4468" cy="4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kumimoji="1" lang="zh-CN" altLang="en-US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第</a:t>
              </a:r>
              <a:r>
                <a:rPr kumimoji="1" lang="en-US" altLang="zh-CN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13</a:t>
              </a:r>
              <a:r>
                <a:rPr kumimoji="1" lang="zh-CN" altLang="en-US" sz="5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课   五四运动</a:t>
              </a:r>
              <a:endParaRPr kumimoji="1" lang="zh-CN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endParaRPr>
            </a:p>
          </p:txBody>
        </p:sp>
      </p:grp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546501" y="1674674"/>
            <a:ext cx="8246244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5</a:t>
            </a:r>
            <a:r>
              <a:rPr lang="zh-CN" altLang="en-US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、</a:t>
            </a:r>
            <a:r>
              <a:rPr lang="zh-CN" alt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陈独秀亲自起草</a:t>
            </a:r>
            <a:r>
              <a:rPr lang="en-US" altLang="zh-CN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_______________</a:t>
            </a:r>
            <a:r>
              <a:rPr lang="zh-CN" alt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，号召北京学生、商人、劳工奋起斗争，勇敢地对社会进行根本改造。</a:t>
            </a:r>
            <a:endParaRPr lang="zh-CN" altLang="en-US" sz="36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4283968" y="1529983"/>
            <a:ext cx="43372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《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北京市民宣言</a:t>
            </a:r>
            <a:r>
              <a:rPr lang="en-US" altLang="zh-CN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》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502220" y="3519006"/>
            <a:ext cx="8246244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6</a:t>
            </a:r>
            <a:r>
              <a:rPr lang="zh-CN" altLang="en-US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、</a:t>
            </a:r>
            <a:r>
              <a:rPr lang="zh-CN" alt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日本帝国主义在天津、上海、南京、汉口等地集结军舰，胁迫北洋政府取缔学生的</a:t>
            </a:r>
            <a:r>
              <a:rPr lang="en-US" altLang="zh-CN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___________</a:t>
            </a:r>
            <a:r>
              <a:rPr lang="zh-CN" alt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，全国</a:t>
            </a:r>
            <a:r>
              <a:rPr lang="en-US" altLang="zh-CN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_____</a:t>
            </a:r>
            <a:r>
              <a:rPr lang="zh-CN" alt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多个城市的学生一致罢课，支持北京学生的反帝爱国斗争。</a:t>
            </a:r>
            <a:endParaRPr lang="zh-CN" altLang="en-US" sz="36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109937" y="4521314"/>
            <a:ext cx="26780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爱国运动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12403" y="4581128"/>
            <a:ext cx="10358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200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utoUpdateAnimBg="0"/>
      <p:bldP spid="18" grpId="0"/>
      <p:bldP spid="19" grpId="0" bldLvl="0" autoUpdateAnimBg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236119" y="2636911"/>
            <a:ext cx="39957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工人阶级</a:t>
            </a:r>
            <a:endParaRPr lang="zh-CN" altLang="en-US" sz="4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57" name="Text Box 7"/>
          <p:cNvSpPr txBox="1">
            <a:spLocks noChangeArrowheads="1"/>
          </p:cNvSpPr>
          <p:nvPr/>
        </p:nvSpPr>
        <p:spPr bwMode="auto">
          <a:xfrm>
            <a:off x="349927" y="3678123"/>
            <a:ext cx="306994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运动中心： </a:t>
            </a:r>
            <a:endParaRPr lang="zh-CN" alt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4932040" y="3861048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2"/>
          </a:solidFill>
          <a:ln>
            <a:noFill/>
          </a:ln>
        </p:spPr>
        <p:txBody>
          <a:bodyPr wrap="none" anchor="ctr"/>
          <a:lstStyle/>
          <a:p>
            <a:pPr>
              <a:buFont typeface="Arial" pitchFamily="34" charset="0"/>
              <a:buNone/>
            </a:pPr>
            <a:endParaRPr lang="zh-CN" altLang="zh-CN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" y="5517232"/>
            <a:ext cx="9144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altLang="en-US" sz="4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学生</a:t>
            </a:r>
            <a:r>
              <a:rPr lang="zh-CN" altLang="en-US" sz="4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罢课、商人罢市、工人罢工</a:t>
            </a:r>
            <a:endParaRPr lang="zh-CN" altLang="en-US" sz="44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2299" name="AutoShape 11"/>
          <p:cNvSpPr>
            <a:spLocks noChangeArrowheads="1"/>
          </p:cNvSpPr>
          <p:nvPr/>
        </p:nvSpPr>
        <p:spPr bwMode="auto">
          <a:xfrm>
            <a:off x="2051050" y="1314450"/>
            <a:ext cx="1755775" cy="1168400"/>
          </a:xfrm>
          <a:custGeom>
            <a:avLst/>
            <a:gdLst>
              <a:gd name="T0" fmla="*/ 877888 w 1755775"/>
              <a:gd name="T1" fmla="*/ 0 h 1168400"/>
              <a:gd name="T2" fmla="*/ 2 w 1755775"/>
              <a:gd name="T3" fmla="*/ 446288 h 1168400"/>
              <a:gd name="T4" fmla="*/ 335323 w 1755775"/>
              <a:gd name="T5" fmla="*/ 1168396 h 1168400"/>
              <a:gd name="T6" fmla="*/ 1420452 w 1755775"/>
              <a:gd name="T7" fmla="*/ 1168396 h 1168400"/>
              <a:gd name="T8" fmla="*/ 1755773 w 1755775"/>
              <a:gd name="T9" fmla="*/ 446288 h 11684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542570 w 1755775"/>
              <a:gd name="T16" fmla="*/ 446291 h 1168400"/>
              <a:gd name="T17" fmla="*/ 1213205 w 1755775"/>
              <a:gd name="T18" fmla="*/ 892572 h 11684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55775" h="1168400">
                <a:moveTo>
                  <a:pt x="2" y="446288"/>
                </a:moveTo>
                <a:lnTo>
                  <a:pt x="670650" y="446291"/>
                </a:lnTo>
                <a:lnTo>
                  <a:pt x="877888" y="0"/>
                </a:lnTo>
                <a:lnTo>
                  <a:pt x="1085125" y="446291"/>
                </a:lnTo>
                <a:lnTo>
                  <a:pt x="1755773" y="446288"/>
                </a:lnTo>
                <a:lnTo>
                  <a:pt x="1213205" y="722107"/>
                </a:lnTo>
                <a:lnTo>
                  <a:pt x="1420452" y="1168396"/>
                </a:lnTo>
                <a:lnTo>
                  <a:pt x="877888" y="892572"/>
                </a:lnTo>
                <a:lnTo>
                  <a:pt x="335323" y="1168396"/>
                </a:lnTo>
                <a:lnTo>
                  <a:pt x="542570" y="722107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  <a:defRPr/>
            </a:pPr>
            <a:endParaRPr lang="zh-CN" altLang="en-US" sz="2000"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3388444" y="3645024"/>
            <a:ext cx="17033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4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北京 </a:t>
            </a:r>
            <a:endParaRPr lang="zh-CN" altLang="en-US" sz="4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6012160" y="3645024"/>
            <a:ext cx="211529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4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上海 </a:t>
            </a:r>
            <a:endParaRPr lang="zh-CN" altLang="en-US" sz="4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91440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41"/>
          <p:cNvSpPr>
            <a:spLocks noChangeArrowheads="1"/>
          </p:cNvSpPr>
          <p:nvPr/>
        </p:nvSpPr>
        <p:spPr bwMode="auto">
          <a:xfrm>
            <a:off x="1187450" y="777478"/>
            <a:ext cx="644599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二、五四运动的扩大</a:t>
            </a:r>
            <a:endParaRPr lang="zh-CN" alt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隶书" pitchFamily="49" charset="-122"/>
            </a:endParaRPr>
          </a:p>
        </p:txBody>
      </p:sp>
      <p:grpSp>
        <p:nvGrpSpPr>
          <p:cNvPr id="21" name="Group 39"/>
          <p:cNvGrpSpPr/>
          <p:nvPr/>
        </p:nvGrpSpPr>
        <p:grpSpPr bwMode="auto">
          <a:xfrm>
            <a:off x="0" y="0"/>
            <a:ext cx="9144000" cy="873125"/>
            <a:chOff x="0" y="0"/>
            <a:chExt cx="5760" cy="550"/>
          </a:xfrm>
        </p:grpSpPr>
        <p:pic>
          <p:nvPicPr>
            <p:cNvPr id="22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1202" y="73"/>
              <a:ext cx="4468" cy="4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kumimoji="1" lang="zh-CN" altLang="en-US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第</a:t>
              </a:r>
              <a:r>
                <a:rPr kumimoji="1" lang="en-US" altLang="zh-CN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13</a:t>
              </a:r>
              <a:r>
                <a:rPr kumimoji="1" lang="zh-CN" altLang="en-US" sz="5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课   五四运动</a:t>
              </a:r>
              <a:endParaRPr kumimoji="1" lang="zh-CN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496590" y="1713984"/>
            <a:ext cx="50916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7</a:t>
            </a:r>
            <a:r>
              <a:rPr lang="zh-CN" alt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、</a:t>
            </a:r>
            <a:r>
              <a:rPr lang="en-US" altLang="zh-CN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6</a:t>
            </a:r>
            <a:r>
              <a:rPr lang="zh-CN" alt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月</a:t>
            </a:r>
            <a:r>
              <a:rPr lang="en-US" altLang="zh-CN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5</a:t>
            </a:r>
            <a:r>
              <a:rPr lang="zh-CN" alt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日后</a:t>
            </a:r>
            <a:endParaRPr lang="zh-CN" alt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06555" y="2636912"/>
            <a:ext cx="20573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主力：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06555" y="4686235"/>
            <a:ext cx="20573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形势：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itchFamily="2" charset="-122"/>
              <a:ea typeface="华文彩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bldLvl="0" autoUpdateAnimBg="0"/>
      <p:bldP spid="23557" grpId="0" bldLvl="0" autoUpdateAnimBg="0"/>
      <p:bldP spid="12296" grpId="0" animBg="1"/>
      <p:bldP spid="12297" grpId="0" bldLvl="0" autoUpdateAnimBg="0"/>
      <p:bldP spid="12299" grpId="0" bldLvl="0"/>
      <p:bldP spid="12301" grpId="0" bldLvl="0" autoUpdateAnimBg="0"/>
      <p:bldP spid="12302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5" descr="ws41_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838200"/>
            <a:ext cx="7991475" cy="590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1908175" y="917575"/>
            <a:ext cx="4786313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zh-CN" altLang="en-US" sz="4000" b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上海全市工人大罢工 </a:t>
            </a:r>
            <a:endParaRPr lang="zh-CN" altLang="en-US" sz="4000" b="1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8434" name="Picture 4" descr="五四运动时期南京路五芳斋门口的罢市街景。此原照由朱梦华捐献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755650"/>
            <a:ext cx="8351838" cy="620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2124075" y="1011238"/>
            <a:ext cx="4464050" cy="762000"/>
          </a:xfrm>
          <a:prstGeom prst="rect">
            <a:avLst/>
          </a:prstGeom>
          <a:solidFill>
            <a:srgbClr val="00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4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</a:rPr>
              <a:t>上海商人罢市</a:t>
            </a:r>
            <a:endParaRPr lang="zh-CN" altLang="en-US" sz="2800" b="1" smtClean="0">
              <a:effectLst>
                <a:outerShdw blurRad="38100" dist="38100" dir="2700000" algn="tl">
                  <a:srgbClr val="FFFFFF"/>
                </a:outerShdw>
              </a:effectLst>
              <a:ea typeface="黑体" pitchFamily="2" charset="-122"/>
            </a:endParaRPr>
          </a:p>
        </p:txBody>
      </p:sp>
      <p:sp>
        <p:nvSpPr>
          <p:cNvPr id="17415" name="Text Box 7" descr="再生纸"/>
          <p:cNvSpPr txBox="1">
            <a:spLocks noChangeArrowheads="1"/>
          </p:cNvSpPr>
          <p:nvPr/>
        </p:nvSpPr>
        <p:spPr bwMode="auto">
          <a:xfrm>
            <a:off x="179388" y="2060575"/>
            <a:ext cx="8839200" cy="124777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57150">
            <a:solidFill>
              <a:srgbClr val="CC0000"/>
            </a:solidFill>
            <a:miter lim="800000"/>
          </a:ln>
          <a:effectLst/>
        </p:spPr>
        <p:txBody>
          <a:bodyPr lIns="450000" rIns="4500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kumimoji="1" lang="zh-CN" altLang="en-US" sz="36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国事如此，无心整容，请君不必光顾。</a:t>
            </a:r>
            <a:endParaRPr kumimoji="1" lang="zh-CN" altLang="en-US" sz="3600" b="1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  <a:p>
            <a:pPr>
              <a:defRPr/>
            </a:pPr>
            <a:r>
              <a:rPr kumimoji="1" lang="zh-CN" altLang="en-US" sz="36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            </a:t>
            </a:r>
            <a:r>
              <a:rPr kumimoji="1" lang="en-US" altLang="zh-CN" sz="36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——</a:t>
            </a:r>
            <a:r>
              <a:rPr kumimoji="1" lang="zh-CN" altLang="en-US" sz="36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上海某理发馆贴出的告示</a:t>
            </a:r>
            <a:endParaRPr kumimoji="1" lang="zh-CN" altLang="en-US" sz="3600" b="1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7416" name="Text Box 8" descr="再生纸"/>
          <p:cNvSpPr txBox="1">
            <a:spLocks noChangeArrowheads="1"/>
          </p:cNvSpPr>
          <p:nvPr/>
        </p:nvSpPr>
        <p:spPr bwMode="auto">
          <a:xfrm>
            <a:off x="603250" y="3429000"/>
            <a:ext cx="6705600" cy="234632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57150">
            <a:solidFill>
              <a:srgbClr val="CC0000"/>
            </a:solidFill>
            <a:miter lim="800000"/>
          </a:ln>
          <a:effectLst/>
        </p:spPr>
        <p:txBody>
          <a:bodyPr lIns="450000" rIns="4500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kumimoji="1" lang="zh-CN" altLang="en-US" sz="36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上海商人罢市标语、口号</a:t>
            </a:r>
            <a:r>
              <a:rPr kumimoji="1" lang="en-US" altLang="zh-CN" sz="36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:</a:t>
            </a:r>
            <a:endParaRPr kumimoji="1" lang="en-US" altLang="zh-CN" sz="3600" b="1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  <a:p>
            <a:pPr>
              <a:defRPr/>
            </a:pPr>
            <a:r>
              <a:rPr kumimoji="1" lang="zh-CN" altLang="en-US" sz="36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罢市救国</a:t>
            </a:r>
            <a:endParaRPr kumimoji="1" lang="zh-CN" altLang="en-US" sz="3600" b="1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  <a:p>
            <a:pPr>
              <a:defRPr/>
            </a:pPr>
            <a:r>
              <a:rPr kumimoji="1" lang="zh-CN" altLang="en-US" sz="36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不办卖国贼不开行</a:t>
            </a:r>
            <a:endParaRPr kumimoji="1" lang="zh-CN" altLang="en-US" sz="3600" b="1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  <a:p>
            <a:pPr>
              <a:defRPr/>
            </a:pPr>
            <a:r>
              <a:rPr kumimoji="1" lang="zh-CN" altLang="en-US" sz="36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为良心救国牺牲私利</a:t>
            </a:r>
            <a:endParaRPr kumimoji="1" lang="zh-CN" altLang="en-US" sz="3600" b="1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3581400" y="5867400"/>
            <a:ext cx="5562600" cy="7620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kumimoji="1" lang="zh-CN" altLang="en-US" sz="4400" b="1">
                <a:solidFill>
                  <a:srgbClr val="FFFFFF"/>
                </a:solidFill>
                <a:latin typeface="Times New Roman" pitchFamily="18" charset="0"/>
              </a:rPr>
              <a:t>爱国不止是学生的事</a:t>
            </a:r>
            <a:endParaRPr kumimoji="1" lang="zh-CN" altLang="en-US" sz="4400" b="1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15" name="Group 39"/>
          <p:cNvGrpSpPr/>
          <p:nvPr/>
        </p:nvGrpSpPr>
        <p:grpSpPr bwMode="auto">
          <a:xfrm>
            <a:off x="0" y="0"/>
            <a:ext cx="9144000" cy="873125"/>
            <a:chOff x="0" y="0"/>
            <a:chExt cx="5760" cy="550"/>
          </a:xfrm>
        </p:grpSpPr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1202" y="73"/>
              <a:ext cx="4468" cy="4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kumimoji="1" lang="zh-CN" altLang="en-US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第</a:t>
              </a:r>
              <a:r>
                <a:rPr kumimoji="1" lang="en-US" altLang="zh-CN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13</a:t>
              </a:r>
              <a:r>
                <a:rPr kumimoji="1" lang="zh-CN" altLang="en-US" sz="5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课   五四运动</a:t>
              </a:r>
              <a:endParaRPr kumimoji="1" lang="zh-CN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17415" grpId="0" animBg="1" build="allAtOnce"/>
      <p:bldP spid="17416" grpId="0" animBg="1"/>
      <p:bldP spid="174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34" name="Rectangle 18"/>
          <p:cNvSpPr>
            <a:spLocks noChangeArrowheads="1"/>
          </p:cNvSpPr>
          <p:nvPr/>
        </p:nvSpPr>
        <p:spPr bwMode="auto">
          <a:xfrm>
            <a:off x="538857" y="2716537"/>
            <a:ext cx="8281615" cy="3304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6500"/>
              </a:lnSpc>
              <a:defRPr/>
            </a:pP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(</a:t>
            </a: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1</a:t>
            </a: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)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北洋军阀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被迫释放被捕的学生；</a:t>
            </a:r>
            <a:endParaRPr lang="zh-CN" altLang="en-US" sz="4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lnSpc>
                <a:spcPts val="6500"/>
              </a:lnSpc>
              <a:defRPr/>
            </a:pP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(</a:t>
            </a: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)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免去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三个卖国贼的职务；</a:t>
            </a:r>
            <a:endParaRPr lang="zh-CN" altLang="en-US" sz="4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lnSpc>
                <a:spcPts val="6500"/>
              </a:lnSpc>
              <a:defRPr/>
            </a:pP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(</a:t>
            </a: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)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中国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代表拒绝在对德和约上签字。</a:t>
            </a:r>
            <a:endParaRPr lang="zh-CN" altLang="en-US" sz="4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r">
              <a:lnSpc>
                <a:spcPts val="6500"/>
              </a:lnSpc>
              <a:defRPr/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五四运动的直接目标得到实现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。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65227" name="Rectangle 11"/>
          <p:cNvSpPr>
            <a:spLocks noChangeArrowheads="1"/>
          </p:cNvSpPr>
          <p:nvPr/>
        </p:nvSpPr>
        <p:spPr bwMode="auto">
          <a:xfrm>
            <a:off x="899160" y="1988820"/>
            <a:ext cx="5327650" cy="57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8</a:t>
            </a:r>
            <a:r>
              <a:rPr lang="zh-CN" altLang="en-US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、</a:t>
            </a:r>
            <a:r>
              <a:rPr lang="zh-CN" altLang="en-U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结果（初步得到胜利）：</a:t>
            </a:r>
            <a:endParaRPr lang="zh-CN" altLang="en-US" sz="32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彩云" pitchFamily="2" charset="-122"/>
              <a:ea typeface="华文彩云" pitchFamily="2" charset="-122"/>
            </a:endParaRPr>
          </a:p>
        </p:txBody>
      </p:sp>
      <p:grpSp>
        <p:nvGrpSpPr>
          <p:cNvPr id="14" name="Group 39"/>
          <p:cNvGrpSpPr/>
          <p:nvPr/>
        </p:nvGrpSpPr>
        <p:grpSpPr bwMode="auto">
          <a:xfrm>
            <a:off x="0" y="0"/>
            <a:ext cx="9144000" cy="873125"/>
            <a:chOff x="0" y="0"/>
            <a:chExt cx="5760" cy="550"/>
          </a:xfrm>
        </p:grpSpPr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22"/>
            <p:cNvSpPr txBox="1">
              <a:spLocks noChangeArrowheads="1"/>
            </p:cNvSpPr>
            <p:nvPr/>
          </p:nvSpPr>
          <p:spPr bwMode="auto">
            <a:xfrm>
              <a:off x="1202" y="73"/>
              <a:ext cx="4468" cy="4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kumimoji="1" lang="zh-CN" altLang="en-US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第</a:t>
              </a:r>
              <a:r>
                <a:rPr kumimoji="1" lang="en-US" altLang="zh-CN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13</a:t>
              </a:r>
              <a:r>
                <a:rPr kumimoji="1" lang="zh-CN" altLang="en-US" sz="5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课   五四运动</a:t>
              </a:r>
              <a:endParaRPr kumimoji="1" lang="zh-CN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endParaRPr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91440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41"/>
          <p:cNvSpPr>
            <a:spLocks noChangeArrowheads="1"/>
          </p:cNvSpPr>
          <p:nvPr/>
        </p:nvSpPr>
        <p:spPr bwMode="auto">
          <a:xfrm>
            <a:off x="1187450" y="714375"/>
            <a:ext cx="644599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二、五四运动的扩大</a:t>
            </a:r>
            <a:endParaRPr lang="zh-CN" alt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5" name="左大括号 14344"/>
          <p:cNvSpPr/>
          <p:nvPr/>
        </p:nvSpPr>
        <p:spPr bwMode="auto">
          <a:xfrm>
            <a:off x="2017713" y="595313"/>
            <a:ext cx="155575" cy="1385887"/>
          </a:xfrm>
          <a:prstGeom prst="leftBrace">
            <a:avLst>
              <a:gd name="adj1" fmla="val 27714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endParaRPr lang="zh-CN" altLang="zh-CN" sz="2400">
              <a:solidFill>
                <a:schemeClr val="tx2"/>
              </a:solidFill>
              <a:latin typeface="Times New Roman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9512" y="873126"/>
            <a:ext cx="8749605" cy="5794493"/>
            <a:chOff x="179512" y="873126"/>
            <a:chExt cx="8749605" cy="5794493"/>
          </a:xfrm>
        </p:grpSpPr>
        <p:pic>
          <p:nvPicPr>
            <p:cNvPr id="11270" name="Picture 2" descr="北高师学生欢迎“五四”被捕同学出狱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873126"/>
              <a:ext cx="8749605" cy="5157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659" name="Text Box 3"/>
            <p:cNvSpPr txBox="1">
              <a:spLocks noChangeArrowheads="1"/>
            </p:cNvSpPr>
            <p:nvPr/>
          </p:nvSpPr>
          <p:spPr bwMode="auto">
            <a:xfrm>
              <a:off x="179513" y="6021288"/>
              <a:ext cx="874960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 typeface="Arial" pitchFamily="34" charset="0"/>
                <a:buNone/>
              </a:pPr>
              <a:r>
                <a:rPr lang="zh-CN" altLang="en-US" sz="3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北京高师学生欢迎“五四”被捕同学出狱</a:t>
              </a:r>
              <a:endPara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11" name="Group 39"/>
          <p:cNvGrpSpPr/>
          <p:nvPr/>
        </p:nvGrpSpPr>
        <p:grpSpPr bwMode="auto">
          <a:xfrm>
            <a:off x="0" y="0"/>
            <a:ext cx="9144000" cy="873125"/>
            <a:chOff x="0" y="0"/>
            <a:chExt cx="5760" cy="550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22"/>
            <p:cNvSpPr txBox="1">
              <a:spLocks noChangeArrowheads="1"/>
            </p:cNvSpPr>
            <p:nvPr/>
          </p:nvSpPr>
          <p:spPr bwMode="auto">
            <a:xfrm>
              <a:off x="1202" y="73"/>
              <a:ext cx="4468" cy="4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kumimoji="1" lang="zh-CN" altLang="en-US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第</a:t>
              </a:r>
              <a:r>
                <a:rPr kumimoji="1" lang="en-US" altLang="zh-CN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13</a:t>
              </a:r>
              <a:r>
                <a:rPr kumimoji="1" lang="zh-CN" altLang="en-US" sz="5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课   五四运动</a:t>
              </a:r>
              <a:endParaRPr kumimoji="1" lang="zh-CN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0525" y="5949280"/>
            <a:ext cx="8610600" cy="69693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曹汝霖、章宗祥、陆宗舆</a:t>
            </a:r>
            <a:endPara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16739" name="Picture 3" descr="图片6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836712"/>
            <a:ext cx="8677597" cy="520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9"/>
          <p:cNvGrpSpPr/>
          <p:nvPr/>
        </p:nvGrpSpPr>
        <p:grpSpPr bwMode="auto">
          <a:xfrm>
            <a:off x="0" y="0"/>
            <a:ext cx="9144000" cy="873125"/>
            <a:chOff x="0" y="0"/>
            <a:chExt cx="5760" cy="550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1202" y="73"/>
              <a:ext cx="4468" cy="4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kumimoji="1" lang="zh-CN" altLang="en-US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第</a:t>
              </a:r>
              <a:r>
                <a:rPr kumimoji="1" lang="en-US" altLang="zh-CN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13</a:t>
              </a:r>
              <a:r>
                <a:rPr kumimoji="1" lang="zh-CN" altLang="en-US" sz="5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课   五四运动</a:t>
              </a:r>
              <a:endParaRPr kumimoji="1" lang="zh-CN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出席巴黎和会的中国代表拒绝在和约上签字的通告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833438"/>
            <a:ext cx="8748713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79388" y="5675313"/>
            <a:ext cx="88931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1" lang="zh-CN" altLang="en-US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出席巴黎和会的中国代表拒绝在和约上签字的通告（右图）；其他各国代表的签字（左图） </a:t>
            </a:r>
            <a:endParaRPr kumimoji="1" lang="zh-CN" altLang="en-US" sz="3200" b="1" dirty="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0" name="Group 39"/>
          <p:cNvGrpSpPr/>
          <p:nvPr/>
        </p:nvGrpSpPr>
        <p:grpSpPr bwMode="auto">
          <a:xfrm>
            <a:off x="0" y="0"/>
            <a:ext cx="9144000" cy="873125"/>
            <a:chOff x="0" y="0"/>
            <a:chExt cx="5760" cy="550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22"/>
            <p:cNvSpPr txBox="1">
              <a:spLocks noChangeArrowheads="1"/>
            </p:cNvSpPr>
            <p:nvPr/>
          </p:nvSpPr>
          <p:spPr bwMode="auto">
            <a:xfrm>
              <a:off x="1202" y="73"/>
              <a:ext cx="4468" cy="4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kumimoji="1" lang="zh-CN" altLang="en-US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第</a:t>
              </a:r>
              <a:r>
                <a:rPr kumimoji="1" lang="en-US" altLang="zh-CN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13</a:t>
              </a:r>
              <a:r>
                <a:rPr kumimoji="1" lang="zh-CN" altLang="en-US" sz="5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课   五四运动</a:t>
              </a:r>
              <a:endParaRPr kumimoji="1" lang="zh-CN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467544" y="1667709"/>
            <a:ext cx="828092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4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             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性质：</a:t>
            </a:r>
            <a:r>
              <a:rPr lang="zh-CN" altLang="en-US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一次彻底地</a:t>
            </a:r>
            <a:r>
              <a:rPr lang="zh-CN" altLang="en-US" sz="4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反对帝国主义和封建主义的</a:t>
            </a:r>
            <a:r>
              <a:rPr lang="zh-CN" altLang="en-US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爱国</a:t>
            </a:r>
            <a:r>
              <a:rPr lang="zh-CN" altLang="en-US" sz="4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运动。</a:t>
            </a:r>
            <a:endParaRPr lang="zh-CN" altLang="en-US" sz="4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91440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41"/>
          <p:cNvSpPr>
            <a:spLocks noChangeArrowheads="1"/>
          </p:cNvSpPr>
          <p:nvPr/>
        </p:nvSpPr>
        <p:spPr bwMode="auto">
          <a:xfrm>
            <a:off x="683568" y="777478"/>
            <a:ext cx="783740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三、五四运动的历史意义</a:t>
            </a:r>
            <a:endParaRPr lang="zh-CN" alt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隶书" pitchFamily="49" charset="-122"/>
            </a:endParaRPr>
          </a:p>
        </p:txBody>
      </p:sp>
      <p:grpSp>
        <p:nvGrpSpPr>
          <p:cNvPr id="13" name="Group 39"/>
          <p:cNvGrpSpPr/>
          <p:nvPr/>
        </p:nvGrpSpPr>
        <p:grpSpPr bwMode="auto">
          <a:xfrm>
            <a:off x="0" y="0"/>
            <a:ext cx="9144000" cy="873125"/>
            <a:chOff x="0" y="0"/>
            <a:chExt cx="5760" cy="550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1202" y="73"/>
              <a:ext cx="4468" cy="4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kumimoji="1" lang="zh-CN" altLang="en-US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第</a:t>
              </a:r>
              <a:r>
                <a:rPr kumimoji="1" lang="en-US" altLang="zh-CN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13</a:t>
              </a:r>
              <a:r>
                <a:rPr kumimoji="1" lang="zh-CN" altLang="en-US" sz="5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课   五四运动</a:t>
              </a:r>
              <a:endParaRPr kumimoji="1" lang="zh-CN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endParaRPr>
            </a:p>
          </p:txBody>
        </p:sp>
      </p:grp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043608" y="1556792"/>
            <a:ext cx="311390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9</a:t>
            </a:r>
            <a:r>
              <a:rPr lang="zh-CN" alt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、意 义：</a:t>
            </a:r>
            <a:endParaRPr lang="zh-CN" alt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1560" y="5301208"/>
            <a:ext cx="79494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划时代的意义</a:t>
            </a:r>
            <a:r>
              <a:rPr lang="zh-CN" alt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：</a:t>
            </a:r>
            <a:r>
              <a:rPr lang="zh-CN" altLang="en-US" sz="4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五四运动是中国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新民主主义革命</a:t>
            </a:r>
            <a:r>
              <a:rPr lang="zh-CN" altLang="en-US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的开端。</a:t>
            </a:r>
            <a:endParaRPr lang="zh-CN" altLang="en-US" sz="4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39552" y="2996952"/>
            <a:ext cx="7747123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中国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无产阶级</a:t>
            </a: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开始登上政治舞台</a:t>
            </a:r>
            <a:r>
              <a:rPr lang="en-US" altLang="zh-CN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发挥了主力军作用</a:t>
            </a:r>
            <a:endParaRPr lang="zh-CN" alt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39552" y="4149080"/>
            <a:ext cx="820891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一些初步接受了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马克思主义</a:t>
            </a:r>
            <a:r>
              <a:rPr lang="zh-CN" alt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的知识分子和青年学生，在运动中起了重要的作用。</a:t>
            </a:r>
            <a:endParaRPr lang="zh-CN" altLang="en-US" sz="36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699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199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699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 autoUpdateAnimBg="0"/>
      <p:bldP spid="1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" descr="BD00028_"/>
          <p:cNvPicPr>
            <a:picLocks noGrp="1" noChangeAspect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930275" y="2216150"/>
            <a:ext cx="1082675" cy="1189038"/>
          </a:xfrm>
        </p:spPr>
      </p:pic>
      <p:sp>
        <p:nvSpPr>
          <p:cNvPr id="4099" name="Text Box 3"/>
          <p:cNvSpPr txBox="1"/>
          <p:nvPr/>
        </p:nvSpPr>
        <p:spPr>
          <a:xfrm>
            <a:off x="2276475" y="1936750"/>
            <a:ext cx="5221288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每年的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</a:rPr>
              <a:t>5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月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</a:rPr>
              <a:t>4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日是什么节日？</a:t>
            </a:r>
            <a:endParaRPr lang="zh-CN" altLang="en-US" sz="32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3311525" y="2655888"/>
            <a:ext cx="3111500" cy="63976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36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青年节</a:t>
            </a:r>
            <a:endParaRPr lang="zh-CN" altLang="en-US" sz="36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01" name="Text Box 5"/>
          <p:cNvSpPr txBox="1"/>
          <p:nvPr/>
        </p:nvSpPr>
        <p:spPr>
          <a:xfrm>
            <a:off x="2232025" y="3646488"/>
            <a:ext cx="6030913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为什么将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</a:rPr>
              <a:t>5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月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</a:rPr>
              <a:t>4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日定为青年节？</a:t>
            </a:r>
            <a:endParaRPr lang="zh-CN" altLang="en-US" sz="32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02" name="Text Box 6"/>
          <p:cNvSpPr txBox="1"/>
          <p:nvPr/>
        </p:nvSpPr>
        <p:spPr>
          <a:xfrm>
            <a:off x="3176588" y="4681538"/>
            <a:ext cx="3646487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32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纪念五四运动</a:t>
            </a:r>
            <a:endParaRPr lang="zh-CN" altLang="en-US" sz="32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151" name="WordArt 7"/>
          <p:cNvSpPr/>
          <p:nvPr/>
        </p:nvSpPr>
        <p:spPr>
          <a:xfrm rot="-723805">
            <a:off x="304800" y="927100"/>
            <a:ext cx="1905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i="1">
                <a:ln w="9525" cap="flat" cmpd="sng">
                  <a:solidFill>
                    <a:srgbClr val="00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effectLst>
                  <a:outerShdw dist="35921" dir="2699999" algn="ctr" rotWithShape="0">
                    <a:srgbClr val="808080"/>
                  </a:outerShdw>
                </a:effectLst>
                <a:latin typeface="宋体" charset="0"/>
                <a:ea typeface="宋体" charset="0"/>
              </a:rPr>
              <a:t>想一想</a:t>
            </a:r>
            <a:endParaRPr lang="zh-CN" altLang="en-US" sz="3600" i="1">
              <a:ln w="9525" cap="flat" cmpd="sng">
                <a:solidFill>
                  <a:srgbClr val="00FF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2"/>
              </a:solidFill>
              <a:effectLst>
                <a:outerShdw dist="35921" dir="2699999" algn="ctr" rotWithShape="0">
                  <a:srgbClr val="808080"/>
                </a:outerShdw>
              </a:effectLst>
              <a:latin typeface="宋体" charset="0"/>
              <a:ea typeface="宋体" charset="0"/>
            </a:endParaRPr>
          </a:p>
        </p:txBody>
      </p:sp>
      <p:pic>
        <p:nvPicPr>
          <p:cNvPr id="6152" name="Picture 8" descr="JX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35813" y="1352550"/>
            <a:ext cx="1670050" cy="1484313"/>
          </a:xfrm>
        </p:spPr>
      </p:pic>
      <p:sp>
        <p:nvSpPr>
          <p:cNvPr id="6153" name="WordArt 9"/>
          <p:cNvSpPr/>
          <p:nvPr/>
        </p:nvSpPr>
        <p:spPr>
          <a:xfrm>
            <a:off x="2413000" y="2611438"/>
            <a:ext cx="539750" cy="58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华文新魏" charset="0"/>
                <a:ea typeface="华文新魏" charset="0"/>
              </a:rPr>
              <a:t>答</a:t>
            </a:r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6154" name="WordArt 10"/>
          <p:cNvSpPr/>
          <p:nvPr/>
        </p:nvSpPr>
        <p:spPr>
          <a:xfrm>
            <a:off x="2322513" y="4591050"/>
            <a:ext cx="539750" cy="585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华文新魏" charset="0"/>
                <a:ea typeface="华文新魏" charset="0"/>
              </a:rPr>
              <a:t>答</a:t>
            </a:r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华文新魏" charset="0"/>
              <a:ea typeface="华文新魏" charset="0"/>
            </a:endParaRPr>
          </a:p>
        </p:txBody>
      </p:sp>
      <p:pic>
        <p:nvPicPr>
          <p:cNvPr id="6155" name="图片 1" descr="图片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550" y="730250"/>
            <a:ext cx="3344863" cy="663575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ldLvl="0"/>
      <p:bldP spid="4100" grpId="0" bldLvl="0"/>
      <p:bldP spid="4101" grpId="0" bldLvl="0"/>
      <p:bldP spid="4102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42" name="组合 2"/>
          <p:cNvGrpSpPr/>
          <p:nvPr/>
        </p:nvGrpSpPr>
        <p:grpSpPr>
          <a:xfrm>
            <a:off x="141288" y="571500"/>
            <a:ext cx="2092325" cy="549275"/>
            <a:chOff x="242" y="858"/>
            <a:chExt cx="3296" cy="865"/>
          </a:xfrm>
        </p:grpSpPr>
        <p:pic>
          <p:nvPicPr>
            <p:cNvPr id="112643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5" y="878"/>
              <a:ext cx="3133" cy="845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12644" name="文本框 2"/>
            <p:cNvSpPr txBox="1"/>
            <p:nvPr/>
          </p:nvSpPr>
          <p:spPr>
            <a:xfrm>
              <a:off x="242" y="858"/>
              <a:ext cx="2700" cy="81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>
                <a:buNone/>
              </a:pPr>
              <a:r>
                <a:rPr lang="zh-CN" altLang="en-US" sz="2800" b="1" dirty="0">
                  <a:solidFill>
                    <a:srgbClr val="0070C0"/>
                  </a:solidFill>
                  <a:latin typeface="黑体" pitchFamily="49" charset="-122"/>
                  <a:ea typeface="黑体" pitchFamily="49" charset="-122"/>
                </a:rPr>
                <a:t>课堂小结</a:t>
              </a:r>
              <a:endParaRPr lang="zh-CN" altLang="en-US" sz="2800" b="1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24581" name="Rectangle 3"/>
          <p:cNvSpPr/>
          <p:nvPr/>
        </p:nvSpPr>
        <p:spPr>
          <a:xfrm>
            <a:off x="2763838" y="2452688"/>
            <a:ext cx="2778125" cy="5222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第一阶段：北京</a:t>
            </a:r>
            <a:endParaRPr lang="zh-CN" altLang="en-US" sz="2800" b="1" dirty="0">
              <a:solidFill>
                <a:srgbClr val="0000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112646" name="AutoShape 5"/>
          <p:cNvSpPr/>
          <p:nvPr/>
        </p:nvSpPr>
        <p:spPr>
          <a:xfrm>
            <a:off x="2541588" y="2571750"/>
            <a:ext cx="288925" cy="2087563"/>
          </a:xfrm>
          <a:prstGeom prst="leftBrace">
            <a:avLst>
              <a:gd name="adj1" fmla="val 28867"/>
              <a:gd name="adj2" fmla="val 50000"/>
            </a:avLst>
          </a:prstGeom>
          <a:noFill/>
          <a:ln w="38100">
            <a:noFill/>
          </a:ln>
        </p:spPr>
        <p:txBody>
          <a:bodyPr wrap="none" anchor="ctr"/>
          <a:p>
            <a:pPr lvl="0" algn="ctr">
              <a:buNone/>
            </a:pPr>
            <a:endParaRPr lang="zh-CN" altLang="zh-CN" sz="44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4584" name="Text Box 6"/>
          <p:cNvSpPr txBox="1"/>
          <p:nvPr/>
        </p:nvSpPr>
        <p:spPr>
          <a:xfrm>
            <a:off x="3429000" y="2971800"/>
            <a:ext cx="4556125" cy="5222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口号：外争主权、内除国贼</a:t>
            </a:r>
            <a:endParaRPr lang="zh-CN" altLang="en-US" sz="2800" b="1" dirty="0">
              <a:solidFill>
                <a:srgbClr val="0000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112648" name="Text Box 8"/>
          <p:cNvSpPr txBox="1"/>
          <p:nvPr/>
        </p:nvSpPr>
        <p:spPr>
          <a:xfrm>
            <a:off x="596900" y="2660650"/>
            <a:ext cx="612775" cy="164147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eaVert"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五四运动</a:t>
            </a: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587" name="Text Box 10"/>
          <p:cNvSpPr txBox="1"/>
          <p:nvPr/>
        </p:nvSpPr>
        <p:spPr>
          <a:xfrm>
            <a:off x="2781300" y="955675"/>
            <a:ext cx="6096000" cy="5222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导火线：巴黎和会上中国外交的失败</a:t>
            </a:r>
            <a:endParaRPr lang="zh-CN" altLang="en-US" sz="2800" b="1" dirty="0">
              <a:solidFill>
                <a:srgbClr val="0000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24588" name="WordArt 11"/>
          <p:cNvSpPr>
            <a:spLocks noTextEdit="1"/>
          </p:cNvSpPr>
          <p:nvPr/>
        </p:nvSpPr>
        <p:spPr>
          <a:xfrm>
            <a:off x="2587625" y="5060950"/>
            <a:ext cx="5705475" cy="6619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1954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黑体" charset="0"/>
                <a:ea typeface="黑体" charset="0"/>
              </a:rPr>
              <a:t>一次彻底地反帝反封的爱国运动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黑体" charset="0"/>
              <a:ea typeface="黑体" charset="0"/>
            </a:endParaRPr>
          </a:p>
        </p:txBody>
      </p:sp>
      <p:grpSp>
        <p:nvGrpSpPr>
          <p:cNvPr id="24589" name="Group 12"/>
          <p:cNvGrpSpPr/>
          <p:nvPr/>
        </p:nvGrpSpPr>
        <p:grpSpPr>
          <a:xfrm>
            <a:off x="1212850" y="1400175"/>
            <a:ext cx="1370013" cy="4286250"/>
            <a:chOff x="839" y="981"/>
            <a:chExt cx="863" cy="2602"/>
          </a:xfrm>
        </p:grpSpPr>
        <p:sp>
          <p:nvSpPr>
            <p:cNvPr id="112652" name="Text Box 13"/>
            <p:cNvSpPr txBox="1"/>
            <p:nvPr/>
          </p:nvSpPr>
          <p:spPr>
            <a:xfrm>
              <a:off x="1066" y="981"/>
              <a:ext cx="635" cy="31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None/>
              </a:pPr>
              <a:r>
                <a:rPr lang="zh-CN" altLang="en-US" sz="2800" b="1" dirty="0">
                  <a:solidFill>
                    <a:srgbClr val="0000FF"/>
                  </a:solidFill>
                  <a:latin typeface="Arial" pitchFamily="34" charset="0"/>
                  <a:ea typeface="黑体" pitchFamily="49" charset="-122"/>
                </a:rPr>
                <a:t>爆发</a:t>
              </a:r>
              <a:endParaRPr lang="zh-CN" altLang="en-US" sz="2800" b="1" dirty="0">
                <a:solidFill>
                  <a:srgbClr val="0000FF"/>
                </a:solidFill>
                <a:latin typeface="Arial" pitchFamily="34" charset="0"/>
                <a:ea typeface="黑体" pitchFamily="49" charset="-122"/>
              </a:endParaRPr>
            </a:p>
          </p:txBody>
        </p:sp>
        <p:sp>
          <p:nvSpPr>
            <p:cNvPr id="112653" name="AutoShape 14"/>
            <p:cNvSpPr/>
            <p:nvPr/>
          </p:nvSpPr>
          <p:spPr>
            <a:xfrm>
              <a:off x="839" y="1162"/>
              <a:ext cx="272" cy="2223"/>
            </a:xfrm>
            <a:prstGeom prst="leftBrace">
              <a:avLst>
                <a:gd name="adj1" fmla="val 67803"/>
                <a:gd name="adj2" fmla="val 50000"/>
              </a:avLst>
            </a:prstGeom>
            <a:noFill/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None/>
              </a:pPr>
              <a:endParaRPr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12654" name="Text Box 15"/>
            <p:cNvSpPr txBox="1"/>
            <p:nvPr/>
          </p:nvSpPr>
          <p:spPr>
            <a:xfrm>
              <a:off x="1054" y="2156"/>
              <a:ext cx="600" cy="31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None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经过</a:t>
              </a:r>
              <a:endPara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112655" name="Text Box 17"/>
            <p:cNvSpPr txBox="1"/>
            <p:nvPr/>
          </p:nvSpPr>
          <p:spPr>
            <a:xfrm>
              <a:off x="1081" y="3266"/>
              <a:ext cx="621" cy="31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None/>
              </a:pPr>
              <a:r>
                <a:rPr lang="zh-CN" altLang="en-US" sz="2800" b="1" dirty="0">
                  <a:solidFill>
                    <a:srgbClr val="0000FF"/>
                  </a:solidFill>
                  <a:latin typeface="Arial" pitchFamily="34" charset="0"/>
                  <a:ea typeface="黑体" pitchFamily="49" charset="-122"/>
                </a:rPr>
                <a:t>意义</a:t>
              </a:r>
              <a:endParaRPr lang="zh-CN" altLang="en-US" sz="2800" b="1" dirty="0">
                <a:solidFill>
                  <a:srgbClr val="0000FF"/>
                </a:solidFill>
                <a:latin typeface="Arial" pitchFamily="34" charset="0"/>
                <a:ea typeface="黑体" pitchFamily="49" charset="-122"/>
              </a:endParaRPr>
            </a:p>
          </p:txBody>
        </p:sp>
      </p:grpSp>
      <p:sp>
        <p:nvSpPr>
          <p:cNvPr id="112656" name="AutoShape 5"/>
          <p:cNvSpPr/>
          <p:nvPr/>
        </p:nvSpPr>
        <p:spPr>
          <a:xfrm>
            <a:off x="2522538" y="1144588"/>
            <a:ext cx="288925" cy="1008062"/>
          </a:xfrm>
          <a:prstGeom prst="leftBrace">
            <a:avLst>
              <a:gd name="adj1" fmla="val 28945"/>
              <a:gd name="adj2" fmla="val 50000"/>
            </a:avLst>
          </a:prstGeom>
          <a:noFill/>
          <a:ln w="38100">
            <a:noFill/>
          </a:ln>
        </p:spPr>
        <p:txBody>
          <a:bodyPr wrap="none" anchor="ctr"/>
          <a:p>
            <a:pPr lvl="0" algn="ctr">
              <a:buNone/>
            </a:pPr>
            <a:endParaRPr lang="zh-CN" altLang="zh-CN" sz="44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Text Box 10"/>
          <p:cNvSpPr txBox="1"/>
          <p:nvPr/>
        </p:nvSpPr>
        <p:spPr>
          <a:xfrm>
            <a:off x="2709863" y="1808163"/>
            <a:ext cx="3779837" cy="5222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时间：</a:t>
            </a:r>
            <a:r>
              <a:rPr lang="en-US" altLang="zh-CN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1919</a:t>
            </a:r>
            <a:r>
              <a:rPr lang="zh-CN" altLang="en-US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年</a:t>
            </a:r>
            <a:r>
              <a:rPr lang="en-US" altLang="zh-CN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5</a:t>
            </a:r>
            <a:r>
              <a:rPr lang="zh-CN" altLang="en-US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月</a:t>
            </a:r>
            <a:r>
              <a:rPr lang="en-US" altLang="zh-CN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4</a:t>
            </a:r>
            <a:r>
              <a:rPr lang="zh-CN" altLang="en-US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日</a:t>
            </a:r>
            <a:endParaRPr lang="zh-CN" altLang="en-US" sz="2800" b="1" dirty="0">
              <a:solidFill>
                <a:srgbClr val="0000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8" name="Text Box 6"/>
          <p:cNvSpPr txBox="1"/>
          <p:nvPr/>
        </p:nvSpPr>
        <p:spPr>
          <a:xfrm>
            <a:off x="2727325" y="4006850"/>
            <a:ext cx="2794000" cy="5222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第二阶段：上海</a:t>
            </a:r>
            <a:endParaRPr lang="zh-CN" altLang="en-US" sz="2800" b="1" dirty="0">
              <a:solidFill>
                <a:srgbClr val="0000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4" name="Text Box 6"/>
          <p:cNvSpPr txBox="1"/>
          <p:nvPr/>
        </p:nvSpPr>
        <p:spPr>
          <a:xfrm>
            <a:off x="3438525" y="3479800"/>
            <a:ext cx="2252663" cy="5222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主力：学生</a:t>
            </a:r>
            <a:endParaRPr lang="zh-CN" altLang="en-US" sz="2800" b="1" dirty="0">
              <a:solidFill>
                <a:srgbClr val="0000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5" name="Text Box 6"/>
          <p:cNvSpPr txBox="1"/>
          <p:nvPr/>
        </p:nvSpPr>
        <p:spPr>
          <a:xfrm>
            <a:off x="3460750" y="4489450"/>
            <a:ext cx="5370513" cy="5207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学生罢课、工人罢工、商人罢市</a:t>
            </a:r>
            <a:endParaRPr lang="zh-CN" altLang="en-US" sz="2800" b="1" dirty="0">
              <a:solidFill>
                <a:srgbClr val="0000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6" name="WordArt 11"/>
          <p:cNvSpPr>
            <a:spLocks noTextEdit="1"/>
          </p:cNvSpPr>
          <p:nvPr/>
        </p:nvSpPr>
        <p:spPr>
          <a:xfrm>
            <a:off x="2622550" y="5859463"/>
            <a:ext cx="5705475" cy="66198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1954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黑体" charset="0"/>
                <a:ea typeface="黑体" charset="0"/>
              </a:rPr>
              <a:t>新民主主义革命的开端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黑体" charset="0"/>
              <a:ea typeface="黑体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112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7" dur="80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8" dur="80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80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  <p:bldP spid="112646" grpId="0" bldLvl="0"/>
      <p:bldP spid="24584" grpId="0"/>
      <p:bldP spid="112648" grpId="0" bldLvl="0"/>
      <p:bldP spid="24587" grpId="0"/>
      <p:bldP spid="24588" grpId="0"/>
      <p:bldP spid="112656" grpId="0" bldLvl="0"/>
      <p:bldP spid="3" grpId="0"/>
      <p:bldP spid="8" grpId="0"/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0594" name="组合 22529"/>
          <p:cNvGrpSpPr/>
          <p:nvPr/>
        </p:nvGrpSpPr>
        <p:grpSpPr>
          <a:xfrm>
            <a:off x="684213" y="1557338"/>
            <a:ext cx="1981200" cy="1381125"/>
            <a:chOff x="0" y="0"/>
            <a:chExt cx="1248" cy="870"/>
          </a:xfrm>
        </p:grpSpPr>
        <p:sp>
          <p:nvSpPr>
            <p:cNvPr id="110595" name="Text Box 12"/>
            <p:cNvSpPr txBox="1"/>
            <p:nvPr/>
          </p:nvSpPr>
          <p:spPr>
            <a:xfrm>
              <a:off x="136" y="0"/>
              <a:ext cx="960" cy="36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17961" dir="2699999" algn="ctr" rotWithShape="0">
                <a:srgbClr val="CC0000"/>
              </a:outerShdw>
            </a:effectLst>
          </p:spPr>
          <p:txBody>
            <a:bodyPr>
              <a:spAutoFit/>
            </a:bodyPr>
            <a:p>
              <a:pPr lvl="0" fontAlgn="b">
                <a:spcBef>
                  <a:spcPct val="50000"/>
                </a:spcBef>
                <a:buNone/>
              </a:pPr>
              <a:r>
                <a:rPr lang="en-US" altLang="zh-CN" sz="3200" b="1">
                  <a:solidFill>
                    <a:srgbClr val="990033"/>
                  </a:solidFill>
                  <a:latin typeface="宋体" pitchFamily="2" charset="-122"/>
                  <a:ea typeface="宋体" pitchFamily="2" charset="-122"/>
                </a:rPr>
                <a:t>1840</a:t>
              </a:r>
              <a:r>
                <a:rPr lang="zh-CN" altLang="en-US" sz="3200" b="1">
                  <a:solidFill>
                    <a:srgbClr val="990033"/>
                  </a:solidFill>
                  <a:latin typeface="宋体" pitchFamily="2" charset="-122"/>
                  <a:ea typeface="宋体" pitchFamily="2" charset="-122"/>
                </a:rPr>
                <a:t>年</a:t>
              </a:r>
              <a:endParaRPr lang="zh-CN" altLang="en-US" sz="3200" b="1">
                <a:solidFill>
                  <a:srgbClr val="990033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110596" name="Text Box 15"/>
            <p:cNvSpPr txBox="1"/>
            <p:nvPr/>
          </p:nvSpPr>
          <p:spPr>
            <a:xfrm>
              <a:off x="0" y="499"/>
              <a:ext cx="1248" cy="371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9525" cap="flat" cmpd="sng">
              <a:solidFill>
                <a:srgbClr val="8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lvl="0" algn="ctr">
                <a:spcBef>
                  <a:spcPct val="50000"/>
                </a:spcBef>
                <a:buNone/>
              </a:pPr>
              <a:r>
                <a:rPr lang="zh-CN" altLang="en-US" sz="3200" b="1">
                  <a:solidFill>
                    <a:srgbClr val="990033"/>
                  </a:solidFill>
                  <a:latin typeface="Times New Roman" pitchFamily="18" charset="0"/>
                  <a:ea typeface="宋体" pitchFamily="2" charset="-122"/>
                </a:rPr>
                <a:t>鸦片战争</a:t>
              </a:r>
              <a:endParaRPr lang="zh-CN" altLang="en-US" sz="3200" b="1">
                <a:solidFill>
                  <a:srgbClr val="990033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10597" name="AutoShape 23"/>
          <p:cNvSpPr/>
          <p:nvPr/>
        </p:nvSpPr>
        <p:spPr>
          <a:xfrm rot="-5368444">
            <a:off x="2706688" y="1911350"/>
            <a:ext cx="563562" cy="3024188"/>
          </a:xfrm>
          <a:prstGeom prst="leftBrace">
            <a:avLst>
              <a:gd name="adj1" fmla="val 44991"/>
              <a:gd name="adj2" fmla="val 49065"/>
            </a:avLst>
          </a:prstGeom>
          <a:noFill/>
          <a:ln w="38100">
            <a:noFill/>
          </a:ln>
        </p:spPr>
        <p:txBody>
          <a:bodyPr rot="10800000" wrap="none" anchor="ctr"/>
          <a:p>
            <a:pPr lvl="0">
              <a:buNone/>
            </a:pPr>
            <a:endParaRPr lang="zh-CN" altLang="zh-CN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10598" name="AutoShape 24"/>
          <p:cNvSpPr/>
          <p:nvPr/>
        </p:nvSpPr>
        <p:spPr>
          <a:xfrm rot="-5368444">
            <a:off x="6443663" y="1844675"/>
            <a:ext cx="533400" cy="3125788"/>
          </a:xfrm>
          <a:prstGeom prst="leftBrace">
            <a:avLst>
              <a:gd name="adj1" fmla="val 49132"/>
              <a:gd name="adj2" fmla="val 49065"/>
            </a:avLst>
          </a:prstGeom>
          <a:noFill/>
          <a:ln w="38100">
            <a:noFill/>
          </a:ln>
        </p:spPr>
        <p:txBody>
          <a:bodyPr rot="10800000" wrap="none" anchor="ctr"/>
          <a:p>
            <a:pPr lvl="0">
              <a:buNone/>
            </a:pPr>
            <a:endParaRPr lang="zh-CN" altLang="zh-CN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10599" name="Text Box 25"/>
          <p:cNvSpPr txBox="1"/>
          <p:nvPr/>
        </p:nvSpPr>
        <p:spPr>
          <a:xfrm>
            <a:off x="755650" y="5734050"/>
            <a:ext cx="8101013" cy="641350"/>
          </a:xfrm>
          <a:prstGeom prst="rect">
            <a:avLst/>
          </a:prstGeom>
          <a:noFill/>
          <a:ln w="9525">
            <a:noFill/>
            <a:miter/>
          </a:ln>
          <a:effectLst>
            <a:outerShdw dist="17961" dir="2699999" algn="ctr" rotWithShape="0">
              <a:srgbClr val="CC0000"/>
            </a:outerShdw>
          </a:effectLst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半殖民地半封建社会的</a:t>
            </a:r>
            <a:r>
              <a:rPr lang="zh-CN" altLang="en-US" sz="3600" b="1">
                <a:solidFill>
                  <a:srgbClr val="FF00FF"/>
                </a:solidFill>
                <a:latin typeface="Times New Roman" pitchFamily="18" charset="0"/>
                <a:ea typeface="宋体" pitchFamily="2" charset="-122"/>
              </a:rPr>
              <a:t>形成</a:t>
            </a:r>
            <a:r>
              <a:rPr lang="zh-CN" altLang="en-US" sz="3600" b="1">
                <a:solidFill>
                  <a:srgbClr val="990033"/>
                </a:solidFill>
                <a:latin typeface="Times New Roman" pitchFamily="18" charset="0"/>
                <a:ea typeface="宋体" pitchFamily="2" charset="-122"/>
              </a:rPr>
              <a:t>和</a:t>
            </a:r>
            <a:r>
              <a:rPr lang="zh-CN" altLang="en-US" sz="3600" b="1">
                <a:solidFill>
                  <a:srgbClr val="FF00FF"/>
                </a:solidFill>
                <a:latin typeface="Times New Roman" pitchFamily="18" charset="0"/>
                <a:ea typeface="宋体" pitchFamily="2" charset="-122"/>
              </a:rPr>
              <a:t>瓦解</a:t>
            </a:r>
            <a:r>
              <a:rPr lang="zh-CN" altLang="en-US" sz="3600" b="1">
                <a:solidFill>
                  <a:srgbClr val="990033"/>
                </a:solidFill>
                <a:latin typeface="Times New Roman" pitchFamily="18" charset="0"/>
                <a:ea typeface="宋体" pitchFamily="2" charset="-122"/>
              </a:rPr>
              <a:t>过程</a:t>
            </a:r>
            <a:endParaRPr lang="zh-CN" altLang="en-US" sz="3600" b="1">
              <a:solidFill>
                <a:srgbClr val="990033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0600" name="AutoShape 26"/>
          <p:cNvSpPr/>
          <p:nvPr/>
        </p:nvSpPr>
        <p:spPr>
          <a:xfrm rot="-5368444">
            <a:off x="4554538" y="2646363"/>
            <a:ext cx="460375" cy="5329237"/>
          </a:xfrm>
          <a:prstGeom prst="leftBrace">
            <a:avLst>
              <a:gd name="adj1" fmla="val 97055"/>
              <a:gd name="adj2" fmla="val 49065"/>
            </a:avLst>
          </a:prstGeom>
          <a:noFill/>
          <a:ln w="38100">
            <a:noFill/>
          </a:ln>
        </p:spPr>
        <p:txBody>
          <a:bodyPr rot="10800000" wrap="none" anchor="ctr"/>
          <a:p>
            <a:pPr lvl="0">
              <a:buNone/>
            </a:pPr>
            <a:endParaRPr lang="zh-CN" altLang="zh-CN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10601" name="Text Box 27"/>
          <p:cNvSpPr txBox="1"/>
          <p:nvPr/>
        </p:nvSpPr>
        <p:spPr>
          <a:xfrm>
            <a:off x="1116013" y="531813"/>
            <a:ext cx="7272337" cy="579437"/>
          </a:xfrm>
          <a:prstGeom prst="rect">
            <a:avLst/>
          </a:prstGeom>
          <a:noFill/>
          <a:ln w="9525">
            <a:noFill/>
            <a:miter/>
          </a:ln>
          <a:effectLst>
            <a:outerShdw dist="17961" dir="2699999" algn="ctr" rotWithShape="0">
              <a:schemeClr val="tx2"/>
            </a:outerShdw>
          </a:effectLst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zh-CN" altLang="en-US" sz="3200" b="1" u="sng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中国近代史的起止时间和重要标志事件</a:t>
            </a:r>
            <a:endParaRPr lang="zh-CN" altLang="en-US" sz="3200" b="1" u="sng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110602" name="组合 22537"/>
          <p:cNvGrpSpPr/>
          <p:nvPr/>
        </p:nvGrpSpPr>
        <p:grpSpPr>
          <a:xfrm>
            <a:off x="3492500" y="1557338"/>
            <a:ext cx="1943100" cy="1381125"/>
            <a:chOff x="0" y="0"/>
            <a:chExt cx="1224" cy="870"/>
          </a:xfrm>
        </p:grpSpPr>
        <p:sp>
          <p:nvSpPr>
            <p:cNvPr id="110603" name="Text Box 16"/>
            <p:cNvSpPr txBox="1"/>
            <p:nvPr/>
          </p:nvSpPr>
          <p:spPr>
            <a:xfrm>
              <a:off x="0" y="499"/>
              <a:ext cx="1224" cy="371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9525" cap="flat" cmpd="sng">
              <a:solidFill>
                <a:srgbClr val="8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None/>
              </a:pPr>
              <a:r>
                <a:rPr lang="zh-CN" altLang="en-US" sz="3200" b="1">
                  <a:solidFill>
                    <a:srgbClr val="990033"/>
                  </a:solidFill>
                  <a:latin typeface="Times New Roman" pitchFamily="18" charset="0"/>
                  <a:ea typeface="宋体" pitchFamily="2" charset="-122"/>
                </a:rPr>
                <a:t>五四运动</a:t>
              </a:r>
              <a:endParaRPr lang="zh-CN" altLang="en-US" sz="3200" b="1">
                <a:solidFill>
                  <a:srgbClr val="990033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0604" name="Text Box 13"/>
            <p:cNvSpPr txBox="1"/>
            <p:nvPr/>
          </p:nvSpPr>
          <p:spPr>
            <a:xfrm>
              <a:off x="136" y="0"/>
              <a:ext cx="1088" cy="36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17961" dir="2699999" algn="ctr" rotWithShape="0">
                <a:srgbClr val="CC0000"/>
              </a:outerShdw>
            </a:effectLst>
          </p:spPr>
          <p:txBody>
            <a:bodyPr>
              <a:spAutoFit/>
            </a:bodyPr>
            <a:p>
              <a:pPr lvl="0" fontAlgn="b">
                <a:spcBef>
                  <a:spcPct val="50000"/>
                </a:spcBef>
                <a:buNone/>
              </a:pPr>
              <a:r>
                <a:rPr lang="en-US" altLang="zh-CN" sz="3200" b="1">
                  <a:solidFill>
                    <a:srgbClr val="990033"/>
                  </a:solidFill>
                  <a:latin typeface="宋体" pitchFamily="2" charset="-122"/>
                  <a:ea typeface="宋体" pitchFamily="2" charset="-122"/>
                </a:rPr>
                <a:t>1919</a:t>
              </a:r>
              <a:r>
                <a:rPr lang="zh-CN" altLang="en-US" sz="3200" b="1">
                  <a:solidFill>
                    <a:srgbClr val="990033"/>
                  </a:solidFill>
                  <a:latin typeface="宋体" pitchFamily="2" charset="-122"/>
                  <a:ea typeface="宋体" pitchFamily="2" charset="-122"/>
                </a:rPr>
                <a:t>年</a:t>
              </a:r>
              <a:endParaRPr lang="zh-CN" altLang="en-US" sz="3200" b="1">
                <a:solidFill>
                  <a:srgbClr val="990033"/>
                </a:solidFill>
                <a:latin typeface="宋体" pitchFamily="2" charset="-122"/>
                <a:ea typeface="宋体" pitchFamily="2" charset="-122"/>
              </a:endParaRPr>
            </a:p>
          </p:txBody>
        </p:sp>
      </p:grpSp>
      <p:grpSp>
        <p:nvGrpSpPr>
          <p:cNvPr id="110605" name="组合 22540"/>
          <p:cNvGrpSpPr/>
          <p:nvPr/>
        </p:nvGrpSpPr>
        <p:grpSpPr>
          <a:xfrm>
            <a:off x="6443663" y="1557338"/>
            <a:ext cx="2305050" cy="1381125"/>
            <a:chOff x="0" y="0"/>
            <a:chExt cx="1452" cy="870"/>
          </a:xfrm>
        </p:grpSpPr>
        <p:sp>
          <p:nvSpPr>
            <p:cNvPr id="110606" name="Text Box 17"/>
            <p:cNvSpPr txBox="1"/>
            <p:nvPr/>
          </p:nvSpPr>
          <p:spPr>
            <a:xfrm>
              <a:off x="0" y="499"/>
              <a:ext cx="1452" cy="371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9525" cap="flat" cmpd="sng">
              <a:solidFill>
                <a:srgbClr val="8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lvl="0" algn="ctr">
                <a:spcBef>
                  <a:spcPct val="50000"/>
                </a:spcBef>
                <a:buNone/>
              </a:pPr>
              <a:r>
                <a:rPr lang="zh-CN" altLang="en-US" sz="3200" b="1">
                  <a:solidFill>
                    <a:srgbClr val="990033"/>
                  </a:solidFill>
                  <a:latin typeface="Times New Roman" pitchFamily="18" charset="0"/>
                  <a:ea typeface="宋体" pitchFamily="2" charset="-122"/>
                </a:rPr>
                <a:t>新中国成立</a:t>
              </a:r>
              <a:endParaRPr lang="zh-CN" altLang="en-US" sz="3200" b="1">
                <a:solidFill>
                  <a:srgbClr val="990033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0607" name="Text Box 14"/>
            <p:cNvSpPr txBox="1"/>
            <p:nvPr/>
          </p:nvSpPr>
          <p:spPr>
            <a:xfrm>
              <a:off x="91" y="0"/>
              <a:ext cx="1043" cy="36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17961" dir="2699999" algn="ctr" rotWithShape="0">
                <a:srgbClr val="CC0000"/>
              </a:outerShdw>
            </a:effectLst>
          </p:spPr>
          <p:txBody>
            <a:bodyPr>
              <a:spAutoFit/>
            </a:bodyPr>
            <a:p>
              <a:pPr lvl="0" fontAlgn="b">
                <a:spcBef>
                  <a:spcPct val="50000"/>
                </a:spcBef>
                <a:buNone/>
              </a:pPr>
              <a:r>
                <a:rPr lang="en-US" altLang="zh-CN" sz="3200" b="1">
                  <a:solidFill>
                    <a:srgbClr val="990033"/>
                  </a:solidFill>
                  <a:latin typeface="宋体" pitchFamily="2" charset="-122"/>
                  <a:ea typeface="宋体" pitchFamily="2" charset="-122"/>
                </a:rPr>
                <a:t>1949</a:t>
              </a:r>
              <a:r>
                <a:rPr lang="zh-CN" altLang="en-US" sz="3200" b="1">
                  <a:solidFill>
                    <a:srgbClr val="990033"/>
                  </a:solidFill>
                  <a:latin typeface="宋体" pitchFamily="2" charset="-122"/>
                  <a:ea typeface="宋体" pitchFamily="2" charset="-122"/>
                </a:rPr>
                <a:t>年</a:t>
              </a:r>
              <a:endParaRPr lang="zh-CN" altLang="en-US" sz="3200" b="1">
                <a:solidFill>
                  <a:srgbClr val="990033"/>
                </a:solidFill>
                <a:latin typeface="宋体" pitchFamily="2" charset="-122"/>
                <a:ea typeface="宋体" pitchFamily="2" charset="-122"/>
              </a:endParaRPr>
            </a:p>
          </p:txBody>
        </p:sp>
      </p:grpSp>
      <p:grpSp>
        <p:nvGrpSpPr>
          <p:cNvPr id="110608" name="组合 22543"/>
          <p:cNvGrpSpPr/>
          <p:nvPr/>
        </p:nvGrpSpPr>
        <p:grpSpPr>
          <a:xfrm>
            <a:off x="1116013" y="3860800"/>
            <a:ext cx="3429000" cy="1227138"/>
            <a:chOff x="0" y="0"/>
            <a:chExt cx="2160" cy="773"/>
          </a:xfrm>
        </p:grpSpPr>
        <p:sp>
          <p:nvSpPr>
            <p:cNvPr id="110609" name="Text Box 10"/>
            <p:cNvSpPr txBox="1"/>
            <p:nvPr/>
          </p:nvSpPr>
          <p:spPr>
            <a:xfrm>
              <a:off x="0" y="0"/>
              <a:ext cx="2160" cy="327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17961" dir="2699999" algn="ctr" rotWithShape="0">
                <a:srgbClr val="CC0000"/>
              </a:outerShdw>
            </a:effectLst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None/>
              </a:pPr>
              <a:r>
                <a:rPr lang="zh-CN" altLang="en-US" sz="2800" b="1">
                  <a:solidFill>
                    <a:srgbClr val="990033"/>
                  </a:solidFill>
                  <a:latin typeface="Times New Roman" pitchFamily="18" charset="0"/>
                  <a:ea typeface="宋体" pitchFamily="2" charset="-122"/>
                </a:rPr>
                <a:t>旧民主主义革命时期</a:t>
              </a:r>
              <a:endParaRPr lang="zh-CN" altLang="en-US" sz="2800" b="1">
                <a:solidFill>
                  <a:srgbClr val="990033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0610" name="矩形 22545"/>
            <p:cNvSpPr/>
            <p:nvPr/>
          </p:nvSpPr>
          <p:spPr>
            <a:xfrm>
              <a:off x="45" y="408"/>
              <a:ext cx="1996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fontAlgn="b">
                <a:spcBef>
                  <a:spcPct val="50000"/>
                </a:spcBef>
                <a:buNone/>
              </a:pPr>
              <a:r>
                <a:rPr lang="zh-CN" altLang="en-US" sz="3200" b="1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资产阶级领导</a:t>
              </a:r>
              <a:endParaRPr lang="zh-CN" altLang="en-US" sz="3200" b="1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110611" name="组合 22546"/>
          <p:cNvGrpSpPr/>
          <p:nvPr/>
        </p:nvGrpSpPr>
        <p:grpSpPr>
          <a:xfrm>
            <a:off x="5148263" y="3860800"/>
            <a:ext cx="3505200" cy="1227138"/>
            <a:chOff x="0" y="0"/>
            <a:chExt cx="2208" cy="773"/>
          </a:xfrm>
        </p:grpSpPr>
        <p:sp>
          <p:nvSpPr>
            <p:cNvPr id="110612" name="Text Box 11"/>
            <p:cNvSpPr txBox="1"/>
            <p:nvPr/>
          </p:nvSpPr>
          <p:spPr>
            <a:xfrm>
              <a:off x="0" y="0"/>
              <a:ext cx="2208" cy="327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17961" dir="2699999" algn="ctr" rotWithShape="0">
                <a:srgbClr val="CC0000"/>
              </a:outerShdw>
            </a:effectLst>
          </p:spPr>
          <p:txBody>
            <a:bodyPr>
              <a:spAutoFit/>
            </a:bodyPr>
            <a:p>
              <a:pPr lvl="0">
                <a:spcBef>
                  <a:spcPct val="50000"/>
                </a:spcBef>
                <a:buNone/>
              </a:pPr>
              <a:r>
                <a:rPr lang="zh-CN" altLang="en-US" sz="2800" b="1">
                  <a:solidFill>
                    <a:srgbClr val="990033"/>
                  </a:solidFill>
                  <a:latin typeface="Times New Roman" pitchFamily="18" charset="0"/>
                  <a:ea typeface="宋体" pitchFamily="2" charset="-122"/>
                </a:rPr>
                <a:t>新民主主义革命时期</a:t>
              </a:r>
              <a:endParaRPr lang="zh-CN" altLang="en-US" sz="2800" b="1">
                <a:solidFill>
                  <a:srgbClr val="990033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0613" name="矩形 22548"/>
            <p:cNvSpPr/>
            <p:nvPr/>
          </p:nvSpPr>
          <p:spPr>
            <a:xfrm>
              <a:off x="227" y="408"/>
              <a:ext cx="1658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>
                <a:buNone/>
              </a:pPr>
              <a:r>
                <a:rPr lang="zh-CN" altLang="en-US" sz="3200" b="1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无产阶级领导</a:t>
              </a:r>
              <a:endParaRPr lang="zh-CN" altLang="en-US" sz="3200" b="1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7"/>
            <a:ext cx="9144000" cy="1295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Rectangle 19"/>
          <p:cNvSpPr>
            <a:spLocks noChangeArrowheads="1"/>
          </p:cNvSpPr>
          <p:nvPr/>
        </p:nvSpPr>
        <p:spPr bwMode="auto">
          <a:xfrm>
            <a:off x="395288" y="1765300"/>
            <a:ext cx="720725" cy="3657600"/>
          </a:xfrm>
          <a:prstGeom prst="rect">
            <a:avLst/>
          </a:prstGeom>
          <a:gradFill rotWithShape="1">
            <a:gsLst>
              <a:gs pos="0">
                <a:srgbClr val="FFB8B5"/>
              </a:gs>
              <a:gs pos="35001">
                <a:srgbClr val="FFCCCA"/>
              </a:gs>
              <a:gs pos="100000">
                <a:srgbClr val="FFE9E8"/>
              </a:gs>
            </a:gsLst>
            <a:lin ang="5400000" scaled="1"/>
          </a:gradFill>
          <a:ln w="9525">
            <a:solidFill>
              <a:srgbClr val="CC0000"/>
            </a:solidFill>
            <a:miter lim="800000"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黑体" pitchFamily="2" charset="-122"/>
              </a:rPr>
              <a:t>旧民主主义革命</a:t>
            </a:r>
            <a:endParaRPr lang="zh-CN" altLang="en-US" sz="3600" b="1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黑体" pitchFamily="2" charset="-122"/>
            </a:endParaRPr>
          </a:p>
        </p:txBody>
      </p:sp>
      <p:sp>
        <p:nvSpPr>
          <p:cNvPr id="21507" name="Rectangle 19"/>
          <p:cNvSpPr>
            <a:spLocks noChangeArrowheads="1"/>
          </p:cNvSpPr>
          <p:nvPr/>
        </p:nvSpPr>
        <p:spPr bwMode="auto">
          <a:xfrm>
            <a:off x="395288" y="5949280"/>
            <a:ext cx="3816350" cy="609600"/>
          </a:xfrm>
          <a:prstGeom prst="rect">
            <a:avLst/>
          </a:prstGeom>
          <a:gradFill rotWithShape="1">
            <a:gsLst>
              <a:gs pos="0">
                <a:srgbClr val="FFB8B5"/>
              </a:gs>
              <a:gs pos="35001">
                <a:srgbClr val="FFCCCA"/>
              </a:gs>
              <a:gs pos="100000">
                <a:srgbClr val="FFE9E8"/>
              </a:gs>
            </a:gsLst>
            <a:lin ang="5400000" scaled="1"/>
          </a:gradFill>
          <a:ln w="9525" cmpd="sng">
            <a:solidFill>
              <a:srgbClr val="FBA7A4"/>
            </a:solidFill>
            <a:miter lim="800000"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zh-CN" alt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黑体" pitchFamily="2" charset="-122"/>
              </a:rPr>
              <a:t>新民主主义革命</a:t>
            </a:r>
            <a:endParaRPr lang="zh-CN" altLang="en-US" sz="40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黑体" pitchFamily="2" charset="-122"/>
            </a:endParaRPr>
          </a:p>
        </p:txBody>
      </p:sp>
      <p:grpSp>
        <p:nvGrpSpPr>
          <p:cNvPr id="33797" name="Group 4"/>
          <p:cNvGrpSpPr/>
          <p:nvPr/>
        </p:nvGrpSpPr>
        <p:grpSpPr bwMode="auto">
          <a:xfrm>
            <a:off x="1692275" y="1797050"/>
            <a:ext cx="8991600" cy="3648075"/>
            <a:chOff x="0" y="0"/>
            <a:chExt cx="5664" cy="2298"/>
          </a:xfrm>
        </p:grpSpPr>
        <p:sp>
          <p:nvSpPr>
            <p:cNvPr id="33806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5664" cy="2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lnSpc>
                  <a:spcPts val="4000"/>
                </a:lnSpc>
              </a:pPr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农民阶级</a:t>
              </a:r>
              <a:r>
                <a:rPr lang="zh-CN" altLang="en-US" sz="2800" b="1" dirty="0">
                  <a:solidFill>
                    <a:srgbClr val="08022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    </a:t>
              </a:r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太平天国运动 </a:t>
              </a:r>
              <a:endPara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            义和团运动</a:t>
              </a:r>
              <a:endPara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  <a:p>
              <a:pPr eaLnBrk="1" hangingPunct="1">
                <a:lnSpc>
                  <a:spcPts val="4000"/>
                </a:lnSpc>
              </a:pPr>
              <a:endParaRPr lang="zh-CN" altLang="zh-CN" sz="2800" b="1" dirty="0">
                <a:solidFill>
                  <a:srgbClr val="0802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地主阶级     洋务运动</a:t>
              </a:r>
              <a:endPara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  <a:p>
              <a:pPr eaLnBrk="1" hangingPunct="1">
                <a:lnSpc>
                  <a:spcPts val="4000"/>
                </a:lnSpc>
              </a:pPr>
              <a:r>
                <a:rPr lang="zh-CN" altLang="zh-CN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             </a:t>
              </a:r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戊戌变法</a:t>
              </a:r>
              <a:endPara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资产阶级     辛亥革命</a:t>
              </a:r>
              <a:endPara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  <a:p>
              <a:pPr eaLnBrk="1" hangingPunct="1">
                <a:lnSpc>
                  <a:spcPts val="4000"/>
                </a:lnSpc>
              </a:pPr>
              <a:r>
                <a:rPr lang="zh-CN" altLang="zh-CN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             </a:t>
              </a:r>
              <a:r>
                <a:rPr lang="zh-CN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新文化运动</a:t>
              </a:r>
              <a:endPara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</p:txBody>
        </p:sp>
        <p:grpSp>
          <p:nvGrpSpPr>
            <p:cNvPr id="33807" name="Group 6"/>
            <p:cNvGrpSpPr/>
            <p:nvPr/>
          </p:nvGrpSpPr>
          <p:grpSpPr bwMode="auto">
            <a:xfrm>
              <a:off x="1008" y="240"/>
              <a:ext cx="336" cy="288"/>
              <a:chOff x="0" y="0"/>
              <a:chExt cx="336" cy="288"/>
            </a:xfrm>
          </p:grpSpPr>
          <p:sp>
            <p:nvSpPr>
              <p:cNvPr id="33813" name="Line 5"/>
              <p:cNvSpPr>
                <a:spLocks noChangeShapeType="1"/>
              </p:cNvSpPr>
              <p:nvPr/>
            </p:nvSpPr>
            <p:spPr bwMode="auto">
              <a:xfrm>
                <a:off x="0" y="0"/>
                <a:ext cx="336" cy="0"/>
              </a:xfrm>
              <a:prstGeom prst="line">
                <a:avLst/>
              </a:prstGeom>
              <a:noFill/>
              <a:ln w="57150">
                <a:solidFill>
                  <a:srgbClr val="DADADA"/>
                </a:solidFill>
                <a:round/>
              </a:ln>
              <a:effectLst>
                <a:outerShdw dist="23000" dir="5400000" algn="ctr" rotWithShape="0">
                  <a:srgbClr val="000000">
                    <a:alpha val="34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14" name="Line 6"/>
              <p:cNvSpPr>
                <a:spLocks noChangeShapeType="1"/>
              </p:cNvSpPr>
              <p:nvPr/>
            </p:nvSpPr>
            <p:spPr bwMode="auto">
              <a:xfrm>
                <a:off x="0" y="0"/>
                <a:ext cx="288" cy="288"/>
              </a:xfrm>
              <a:prstGeom prst="line">
                <a:avLst/>
              </a:prstGeom>
              <a:noFill/>
              <a:ln w="57150">
                <a:solidFill>
                  <a:srgbClr val="DADADA"/>
                </a:solidFill>
                <a:round/>
              </a:ln>
              <a:effectLst>
                <a:outerShdw dist="23000" dir="5400000" algn="ctr" rotWithShape="0">
                  <a:srgbClr val="000000">
                    <a:alpha val="34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3808" name="Line 8"/>
            <p:cNvSpPr>
              <a:spLocks noChangeShapeType="1"/>
            </p:cNvSpPr>
            <p:nvPr/>
          </p:nvSpPr>
          <p:spPr bwMode="auto">
            <a:xfrm>
              <a:off x="1056" y="1152"/>
              <a:ext cx="432" cy="0"/>
            </a:xfrm>
            <a:prstGeom prst="line">
              <a:avLst/>
            </a:prstGeom>
            <a:noFill/>
            <a:ln w="57150">
              <a:solidFill>
                <a:srgbClr val="DADADA"/>
              </a:solidFill>
              <a:round/>
            </a:ln>
            <a:effectLst>
              <a:outerShdw dist="23000" dir="5400000" algn="ctr" rotWithShape="0">
                <a:srgbClr val="000000">
                  <a:alpha val="34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809" name="Group 10"/>
            <p:cNvGrpSpPr/>
            <p:nvPr/>
          </p:nvGrpSpPr>
          <p:grpSpPr bwMode="auto">
            <a:xfrm>
              <a:off x="960" y="1584"/>
              <a:ext cx="528" cy="528"/>
              <a:chOff x="0" y="0"/>
              <a:chExt cx="528" cy="528"/>
            </a:xfrm>
          </p:grpSpPr>
          <p:sp>
            <p:nvSpPr>
              <p:cNvPr id="33810" name="Line 9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432" cy="240"/>
              </a:xfrm>
              <a:prstGeom prst="line">
                <a:avLst/>
              </a:prstGeom>
              <a:noFill/>
              <a:ln w="57150">
                <a:solidFill>
                  <a:srgbClr val="DADADA"/>
                </a:solidFill>
                <a:round/>
              </a:ln>
              <a:effectLst>
                <a:outerShdw dist="23000" dir="5400000" algn="ctr" rotWithShape="0">
                  <a:srgbClr val="000000">
                    <a:alpha val="34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11" name="Line 10"/>
              <p:cNvSpPr>
                <a:spLocks noChangeShapeType="1"/>
              </p:cNvSpPr>
              <p:nvPr/>
            </p:nvSpPr>
            <p:spPr bwMode="auto">
              <a:xfrm>
                <a:off x="0" y="240"/>
                <a:ext cx="480" cy="288"/>
              </a:xfrm>
              <a:prstGeom prst="line">
                <a:avLst/>
              </a:prstGeom>
              <a:noFill/>
              <a:ln w="57150">
                <a:solidFill>
                  <a:srgbClr val="DADADA"/>
                </a:solidFill>
                <a:round/>
              </a:ln>
              <a:effectLst>
                <a:outerShdw dist="23000" dir="5400000" algn="ctr" rotWithShape="0">
                  <a:srgbClr val="000000">
                    <a:alpha val="34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12" name="Line 11"/>
              <p:cNvSpPr>
                <a:spLocks noChangeShapeType="1"/>
              </p:cNvSpPr>
              <p:nvPr/>
            </p:nvSpPr>
            <p:spPr bwMode="auto">
              <a:xfrm>
                <a:off x="48" y="240"/>
                <a:ext cx="480" cy="48"/>
              </a:xfrm>
              <a:prstGeom prst="line">
                <a:avLst/>
              </a:prstGeom>
              <a:noFill/>
              <a:ln w="57150">
                <a:solidFill>
                  <a:srgbClr val="DADADA"/>
                </a:solidFill>
                <a:round/>
              </a:ln>
              <a:effectLst>
                <a:outerShdw dist="23000" dir="5400000" algn="ctr" rotWithShape="0">
                  <a:srgbClr val="000000">
                    <a:alpha val="34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3798" name="左大括号 43"/>
          <p:cNvSpPr/>
          <p:nvPr/>
        </p:nvSpPr>
        <p:spPr bwMode="auto">
          <a:xfrm>
            <a:off x="1187450" y="1863725"/>
            <a:ext cx="381000" cy="3581400"/>
          </a:xfrm>
          <a:prstGeom prst="leftBrace">
            <a:avLst>
              <a:gd name="adj1" fmla="val 8312"/>
              <a:gd name="adj2" fmla="val 50000"/>
            </a:avLst>
          </a:prstGeom>
          <a:noFill/>
          <a:ln w="76200">
            <a:solidFill>
              <a:srgbClr val="FFFF00"/>
            </a:solidFill>
            <a:round/>
          </a:ln>
          <a:effectLst>
            <a:outerShdw dist="23000" dir="5400000" algn="ctr" rotWithShape="0">
              <a:srgbClr val="000000">
                <a:alpha val="34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lnSpc>
                <a:spcPts val="4000"/>
              </a:lnSpc>
            </a:pPr>
            <a:endParaRPr lang="zh-CN" altLang="zh-CN" sz="2400" b="1">
              <a:solidFill>
                <a:srgbClr val="000066"/>
              </a:solidFill>
              <a:latin typeface="Tahoma" pitchFamily="34" charset="0"/>
            </a:endParaRPr>
          </a:p>
        </p:txBody>
      </p:sp>
      <p:grpSp>
        <p:nvGrpSpPr>
          <p:cNvPr id="5" name="Group 15"/>
          <p:cNvGrpSpPr/>
          <p:nvPr/>
        </p:nvGrpSpPr>
        <p:grpSpPr bwMode="auto">
          <a:xfrm>
            <a:off x="6084168" y="2011363"/>
            <a:ext cx="989013" cy="3505200"/>
            <a:chOff x="0" y="0"/>
            <a:chExt cx="623" cy="2208"/>
          </a:xfrm>
        </p:grpSpPr>
        <p:sp>
          <p:nvSpPr>
            <p:cNvPr id="33804" name="AutoShape 13"/>
            <p:cNvSpPr/>
            <p:nvPr/>
          </p:nvSpPr>
          <p:spPr bwMode="auto">
            <a:xfrm>
              <a:off x="0" y="0"/>
              <a:ext cx="192" cy="2208"/>
            </a:xfrm>
            <a:prstGeom prst="rightBrace">
              <a:avLst>
                <a:gd name="adj1" fmla="val 95833"/>
                <a:gd name="adj2" fmla="val 50000"/>
              </a:avLst>
            </a:prstGeom>
            <a:noFill/>
            <a:ln w="57150">
              <a:solidFill>
                <a:srgbClr val="000066"/>
              </a:solidFill>
              <a:round/>
            </a:ln>
            <a:effectLst>
              <a:outerShdw dist="23000" dir="5400000" algn="ctr" rotWithShape="0">
                <a:srgbClr val="000000">
                  <a:alpha val="34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lnSpc>
                  <a:spcPts val="4000"/>
                </a:lnSpc>
              </a:pPr>
              <a:endParaRPr lang="zh-CN" altLang="zh-CN" sz="2400" b="1">
                <a:latin typeface="Tahoma" pitchFamily="34" charset="0"/>
              </a:endParaRPr>
            </a:p>
          </p:txBody>
        </p:sp>
        <p:sp>
          <p:nvSpPr>
            <p:cNvPr id="33805" name="Text Box 14"/>
            <p:cNvSpPr txBox="1">
              <a:spLocks noChangeArrowheads="1"/>
            </p:cNvSpPr>
            <p:nvPr/>
          </p:nvSpPr>
          <p:spPr bwMode="auto">
            <a:xfrm>
              <a:off x="181" y="816"/>
              <a:ext cx="442" cy="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lnSpc>
                  <a:spcPts val="4000"/>
                </a:lnSpc>
              </a:pPr>
              <a:r>
                <a:rPr lang="zh-CN" altLang="en-US" sz="3600" b="1" dirty="0">
                  <a:latin typeface="黑体" pitchFamily="2" charset="-122"/>
                  <a:ea typeface="黑体" pitchFamily="2" charset="-122"/>
                </a:rPr>
                <a:t>失</a:t>
              </a:r>
              <a:endParaRPr lang="zh-CN" altLang="en-US" sz="3600" b="1" dirty="0">
                <a:latin typeface="黑体" pitchFamily="2" charset="-122"/>
                <a:ea typeface="黑体" pitchFamily="2" charset="-122"/>
              </a:endParaRPr>
            </a:p>
            <a:p>
              <a:pPr eaLnBrk="1" hangingPunct="1">
                <a:lnSpc>
                  <a:spcPts val="4000"/>
                </a:lnSpc>
              </a:pPr>
              <a:r>
                <a:rPr lang="zh-CN" altLang="en-US" sz="3600" b="1" dirty="0">
                  <a:latin typeface="黑体" pitchFamily="2" charset="-122"/>
                  <a:ea typeface="黑体" pitchFamily="2" charset="-122"/>
                </a:rPr>
                <a:t>败</a:t>
              </a:r>
              <a:endParaRPr lang="zh-CN" altLang="en-US" sz="3600" b="1" dirty="0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21522" name="AutoShape 15"/>
          <p:cNvSpPr>
            <a:spLocks noChangeArrowheads="1"/>
          </p:cNvSpPr>
          <p:nvPr/>
        </p:nvSpPr>
        <p:spPr bwMode="auto">
          <a:xfrm>
            <a:off x="6948264" y="3716338"/>
            <a:ext cx="457200" cy="303212"/>
          </a:xfrm>
          <a:prstGeom prst="rightArrow">
            <a:avLst>
              <a:gd name="adj1" fmla="val 50000"/>
              <a:gd name="adj2" fmla="val 37696"/>
            </a:avLst>
          </a:prstGeom>
          <a:solidFill>
            <a:srgbClr val="FF99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>
              <a:lnSpc>
                <a:spcPts val="4000"/>
              </a:lnSpc>
            </a:pPr>
            <a:endParaRPr lang="zh-CN" altLang="zh-CN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23" name="Text Box 16"/>
          <p:cNvSpPr txBox="1">
            <a:spLocks noChangeArrowheads="1"/>
          </p:cNvSpPr>
          <p:nvPr/>
        </p:nvSpPr>
        <p:spPr bwMode="auto">
          <a:xfrm>
            <a:off x="7452320" y="2205038"/>
            <a:ext cx="1447800" cy="3178175"/>
          </a:xfrm>
          <a:prstGeom prst="rect">
            <a:avLst/>
          </a:prstGeom>
          <a:solidFill>
            <a:srgbClr val="FFCC66">
              <a:alpha val="50000"/>
            </a:srgbClr>
          </a:solidFill>
          <a:ln w="38100">
            <a:solidFill>
              <a:schemeClr val="tx1"/>
            </a:solidFill>
            <a:miter lim="800000"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lnSpc>
                <a:spcPts val="4000"/>
              </a:lnSpc>
              <a:defRPr/>
            </a:pPr>
            <a:r>
              <a:rPr lang="zh-CN" altLang="en-US" sz="32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黑体" pitchFamily="2" charset="-122"/>
              </a:rPr>
              <a:t>农民、地主、资产阶级都不能救中国</a:t>
            </a:r>
            <a:endParaRPr lang="zh-CN" altLang="en-US" sz="32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黑体" pitchFamily="2" charset="-122"/>
            </a:endParaRPr>
          </a:p>
        </p:txBody>
      </p:sp>
      <p:sp>
        <p:nvSpPr>
          <p:cNvPr id="21524" name="Text Box 29"/>
          <p:cNvSpPr txBox="1">
            <a:spLocks noChangeArrowheads="1"/>
          </p:cNvSpPr>
          <p:nvPr/>
        </p:nvSpPr>
        <p:spPr bwMode="auto">
          <a:xfrm>
            <a:off x="5221288" y="5946477"/>
            <a:ext cx="3671887" cy="650875"/>
          </a:xfrm>
          <a:prstGeom prst="rect">
            <a:avLst/>
          </a:prstGeom>
          <a:solidFill>
            <a:srgbClr val="99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lnSpc>
                <a:spcPts val="4400"/>
              </a:lnSpc>
              <a:defRPr/>
            </a:pPr>
            <a:r>
              <a:rPr lang="zh-CN" altLang="zh-CN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无产阶级</a:t>
            </a:r>
            <a:endParaRPr lang="zh-CN" altLang="en-US" sz="44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25" name="WordArt 21"/>
          <p:cNvSpPr>
            <a:spLocks noChangeArrowheads="1" noChangeShapeType="1"/>
          </p:cNvSpPr>
          <p:nvPr/>
        </p:nvSpPr>
        <p:spPr bwMode="auto">
          <a:xfrm>
            <a:off x="2916238" y="188640"/>
            <a:ext cx="3095625" cy="8651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defRPr/>
            </a:pPr>
            <a:r>
              <a:rPr lang="zh-CN" altLang="en-US" sz="3600" b="1" dirty="0">
                <a:ln w="9525" cmpd="sng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尊重历史</a:t>
            </a:r>
            <a:endParaRPr lang="zh-CN" altLang="en-US" sz="3600" b="1" dirty="0">
              <a:ln w="9525" cmpd="sng"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/>
              <a:ea typeface="宋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1618" name="文本框 23553"/>
          <p:cNvSpPr txBox="1"/>
          <p:nvPr/>
        </p:nvSpPr>
        <p:spPr>
          <a:xfrm>
            <a:off x="4559300" y="952500"/>
            <a:ext cx="4487863" cy="2308225"/>
          </a:xfrm>
          <a:prstGeom prst="rect">
            <a:avLst/>
          </a:prstGeom>
          <a:noFill/>
          <a:ln w="28575">
            <a:noFill/>
            <a:miter/>
          </a:ln>
        </p:spPr>
        <p:txBody>
          <a:bodyPr>
            <a:spAutoFit/>
          </a:bodyPr>
          <a:p>
            <a:pPr lvl="0">
              <a:buNone/>
            </a:pPr>
            <a:r>
              <a:rPr lang="en-US" altLang="zh-CN" sz="3200" b="1" dirty="0">
                <a:solidFill>
                  <a:srgbClr val="0000FF"/>
                </a:solidFill>
                <a:latin typeface="Arial" pitchFamily="34" charset="0"/>
                <a:ea typeface="楷体" charset="-122"/>
              </a:rPr>
              <a:t> </a:t>
            </a:r>
            <a:r>
              <a:rPr lang="zh-CN" altLang="en-US" sz="3200" b="1" dirty="0">
                <a:solidFill>
                  <a:srgbClr val="0000FF"/>
                </a:solidFill>
                <a:latin typeface="Arial" pitchFamily="34" charset="0"/>
                <a:ea typeface="楷体" charset="-122"/>
              </a:rPr>
              <a:t>旧民主主义革命</a:t>
            </a:r>
            <a:endParaRPr lang="zh-CN" altLang="en-US" sz="3200" b="1" dirty="0">
              <a:solidFill>
                <a:srgbClr val="0000FF"/>
              </a:solidFill>
              <a:latin typeface="Arial" pitchFamily="34" charset="0"/>
              <a:ea typeface="楷体" charset="-122"/>
            </a:endParaRPr>
          </a:p>
          <a:p>
            <a:pPr lvl="0">
              <a:buNone/>
            </a:pPr>
            <a:r>
              <a:rPr lang="zh-CN" altLang="en-US" sz="2800" dirty="0">
                <a:latin typeface="Arial" pitchFamily="34" charset="0"/>
                <a:ea typeface="楷体" charset="-122"/>
              </a:rPr>
              <a:t>是由</a:t>
            </a:r>
            <a:r>
              <a:rPr lang="zh-CN" altLang="en-US" sz="2800" dirty="0">
                <a:solidFill>
                  <a:srgbClr val="0000FF"/>
                </a:solidFill>
                <a:latin typeface="Arial" pitchFamily="34" charset="0"/>
                <a:ea typeface="楷体" charset="-122"/>
              </a:rPr>
              <a:t>资产阶级</a:t>
            </a:r>
            <a:r>
              <a:rPr lang="zh-CN" altLang="en-US" sz="2800" dirty="0">
                <a:latin typeface="Arial" pitchFamily="34" charset="0"/>
                <a:ea typeface="楷体" charset="-122"/>
              </a:rPr>
              <a:t>领导的</a:t>
            </a:r>
            <a:endParaRPr lang="zh-CN" altLang="en-US" sz="2800" dirty="0">
              <a:latin typeface="Arial" pitchFamily="34" charset="0"/>
              <a:ea typeface="楷体" charset="-122"/>
            </a:endParaRPr>
          </a:p>
          <a:p>
            <a:pPr lvl="0">
              <a:buNone/>
            </a:pPr>
            <a:r>
              <a:rPr lang="zh-CN" altLang="en-US" sz="2800" dirty="0">
                <a:latin typeface="Arial" pitchFamily="34" charset="0"/>
                <a:ea typeface="楷体" charset="-122"/>
              </a:rPr>
              <a:t>以建立</a:t>
            </a:r>
            <a:r>
              <a:rPr lang="zh-CN" altLang="en-US" sz="2800" dirty="0">
                <a:solidFill>
                  <a:srgbClr val="0000FF"/>
                </a:solidFill>
                <a:latin typeface="Arial" pitchFamily="34" charset="0"/>
                <a:ea typeface="楷体" charset="-122"/>
              </a:rPr>
              <a:t>资产阶级专政</a:t>
            </a:r>
            <a:r>
              <a:rPr lang="zh-CN" altLang="en-US" sz="2800" dirty="0">
                <a:latin typeface="Arial" pitchFamily="34" charset="0"/>
                <a:ea typeface="楷体" charset="-122"/>
              </a:rPr>
              <a:t>的国家为目的</a:t>
            </a:r>
            <a:endParaRPr lang="zh-CN" altLang="en-US" sz="2800" dirty="0">
              <a:latin typeface="Arial" pitchFamily="34" charset="0"/>
              <a:ea typeface="楷体" charset="-122"/>
            </a:endParaRPr>
          </a:p>
          <a:p>
            <a:pPr lvl="0">
              <a:buNone/>
            </a:pPr>
            <a:r>
              <a:rPr lang="zh-CN" altLang="en-US" sz="2800" dirty="0">
                <a:solidFill>
                  <a:srgbClr val="009900"/>
                </a:solidFill>
                <a:latin typeface="Arial" pitchFamily="34" charset="0"/>
                <a:ea typeface="楷体" charset="-122"/>
              </a:rPr>
              <a:t>反帝反封建的革命</a:t>
            </a:r>
            <a:endParaRPr lang="zh-CN" altLang="en-US" sz="2800" dirty="0">
              <a:solidFill>
                <a:srgbClr val="009900"/>
              </a:solidFill>
              <a:latin typeface="Arial" pitchFamily="34" charset="0"/>
              <a:ea typeface="楷体" charset="-122"/>
            </a:endParaRPr>
          </a:p>
        </p:txBody>
      </p:sp>
      <p:sp>
        <p:nvSpPr>
          <p:cNvPr id="111619" name="文本框 23554"/>
          <p:cNvSpPr txBox="1"/>
          <p:nvPr/>
        </p:nvSpPr>
        <p:spPr>
          <a:xfrm>
            <a:off x="53975" y="958850"/>
            <a:ext cx="4518025" cy="2308225"/>
          </a:xfrm>
          <a:prstGeom prst="rect">
            <a:avLst/>
          </a:prstGeom>
          <a:noFill/>
          <a:ln w="28575">
            <a:noFill/>
            <a:miter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Arial" pitchFamily="34" charset="0"/>
                <a:ea typeface="楷体" charset="-122"/>
              </a:rPr>
              <a:t>新民主主义革命</a:t>
            </a:r>
            <a:endParaRPr lang="zh-CN" altLang="en-US" sz="3200" b="1" dirty="0">
              <a:solidFill>
                <a:srgbClr val="FF0000"/>
              </a:solidFill>
              <a:latin typeface="Arial" pitchFamily="34" charset="0"/>
              <a:ea typeface="楷体" charset="-122"/>
            </a:endParaRPr>
          </a:p>
          <a:p>
            <a:pPr lvl="0">
              <a:buNone/>
            </a:pPr>
            <a:r>
              <a:rPr lang="zh-CN" altLang="en-US" sz="2800" dirty="0">
                <a:latin typeface="Arial" pitchFamily="34" charset="0"/>
                <a:ea typeface="楷体" charset="-122"/>
              </a:rPr>
              <a:t>是由</a:t>
            </a:r>
            <a:r>
              <a:rPr lang="zh-CN" altLang="en-US" sz="2800" dirty="0">
                <a:solidFill>
                  <a:srgbClr val="FF0000"/>
                </a:solidFill>
                <a:latin typeface="Arial" pitchFamily="34" charset="0"/>
                <a:ea typeface="楷体" charset="-122"/>
              </a:rPr>
              <a:t>无产阶级</a:t>
            </a:r>
            <a:r>
              <a:rPr lang="zh-CN" altLang="en-US" sz="2800" dirty="0">
                <a:latin typeface="Arial" pitchFamily="34" charset="0"/>
                <a:ea typeface="楷体" charset="-122"/>
              </a:rPr>
              <a:t>领导的</a:t>
            </a:r>
            <a:endParaRPr lang="zh-CN" altLang="en-US" sz="2800" dirty="0">
              <a:latin typeface="Arial" pitchFamily="34" charset="0"/>
              <a:ea typeface="楷体" charset="-122"/>
            </a:endParaRPr>
          </a:p>
          <a:p>
            <a:pPr lvl="0">
              <a:buNone/>
            </a:pPr>
            <a:r>
              <a:rPr lang="zh-CN" altLang="en-US" sz="2800" dirty="0">
                <a:latin typeface="Arial" pitchFamily="34" charset="0"/>
                <a:ea typeface="楷体" charset="-122"/>
              </a:rPr>
              <a:t>以建立</a:t>
            </a:r>
            <a:r>
              <a:rPr lang="zh-CN" altLang="en-US" sz="2800" dirty="0">
                <a:solidFill>
                  <a:srgbClr val="FF0000"/>
                </a:solidFill>
                <a:latin typeface="Arial" pitchFamily="34" charset="0"/>
                <a:ea typeface="楷体" charset="-122"/>
              </a:rPr>
              <a:t>无产阶级专政</a:t>
            </a:r>
            <a:r>
              <a:rPr lang="zh-CN" altLang="en-US" sz="2800" dirty="0">
                <a:latin typeface="Arial" pitchFamily="34" charset="0"/>
                <a:ea typeface="楷体" charset="-122"/>
              </a:rPr>
              <a:t>的国家为目的</a:t>
            </a:r>
            <a:endParaRPr lang="zh-CN" altLang="en-US" sz="2800" dirty="0">
              <a:latin typeface="Arial" pitchFamily="34" charset="0"/>
              <a:ea typeface="楷体" charset="-122"/>
            </a:endParaRPr>
          </a:p>
          <a:p>
            <a:pPr lvl="0">
              <a:buNone/>
            </a:pPr>
            <a:r>
              <a:rPr lang="zh-CN" altLang="en-US" sz="2800" dirty="0">
                <a:solidFill>
                  <a:srgbClr val="33CC33"/>
                </a:solidFill>
                <a:latin typeface="Arial" pitchFamily="34" charset="0"/>
                <a:ea typeface="楷体" charset="-122"/>
              </a:rPr>
              <a:t>反帝反封建的革命</a:t>
            </a:r>
            <a:endParaRPr lang="zh-CN" altLang="en-US" sz="2800" dirty="0">
              <a:solidFill>
                <a:srgbClr val="33CC33"/>
              </a:solidFill>
              <a:latin typeface="Arial" pitchFamily="34" charset="0"/>
              <a:ea typeface="楷体" charset="-122"/>
            </a:endParaRPr>
          </a:p>
        </p:txBody>
      </p:sp>
      <p:graphicFrame>
        <p:nvGraphicFramePr>
          <p:cNvPr id="23557" name="表格 23556"/>
          <p:cNvGraphicFramePr/>
          <p:nvPr/>
        </p:nvGraphicFramePr>
        <p:xfrm>
          <a:off x="14288" y="3297238"/>
          <a:ext cx="9005888" cy="2959100"/>
        </p:xfrm>
        <a:graphic>
          <a:graphicData uri="http://schemas.openxmlformats.org/drawingml/2006/table">
            <a:tbl>
              <a:tblPr/>
              <a:tblGrid>
                <a:gridCol w="2000250"/>
                <a:gridCol w="2552700"/>
                <a:gridCol w="2225675"/>
                <a:gridCol w="2227263"/>
              </a:tblGrid>
              <a:tr h="589280">
                <a:tc gridSpan="2">
                  <a:txBody>
                    <a:bodyPr wrap="square"/>
                    <a:p>
                      <a:pPr marL="0" lvl="0" indent="0" algn="ctr">
                        <a:buNone/>
                      </a:pPr>
                      <a:endParaRPr lang="zh-CN" altLang="en-US" sz="3200" b="1">
                        <a:latin typeface="楷体" charset="-122"/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3200" b="1">
                          <a:solidFill>
                            <a:srgbClr val="0000CC"/>
                          </a:solidFill>
                          <a:ea typeface="楷体" charset="-122"/>
                        </a:rPr>
                        <a:t>旧民主主义</a:t>
                      </a:r>
                      <a:endParaRPr lang="zh-CN" altLang="en-US" sz="3200" b="1">
                        <a:solidFill>
                          <a:srgbClr val="0000CC"/>
                        </a:solidFill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3200" b="1">
                          <a:solidFill>
                            <a:srgbClr val="FF0000"/>
                          </a:solidFill>
                          <a:ea typeface="楷体" charset="-122"/>
                        </a:rPr>
                        <a:t>新民主主义</a:t>
                      </a:r>
                      <a:endParaRPr lang="zh-CN" altLang="en-US" sz="3200" b="1">
                        <a:solidFill>
                          <a:srgbClr val="FF0000"/>
                        </a:solidFill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</a:tr>
              <a:tr h="857250">
                <a:tc rowSpan="2"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3200" b="1" dirty="0">
                          <a:ea typeface="楷体" charset="-122"/>
                        </a:rPr>
                        <a:t>不</a:t>
                      </a:r>
                      <a:endParaRPr lang="zh-CN" altLang="en-US" sz="3200" b="1" dirty="0">
                        <a:ea typeface="楷体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zh-CN" altLang="en-US" sz="3200" b="1" dirty="0">
                          <a:ea typeface="楷体" charset="-122"/>
                        </a:rPr>
                        <a:t>同</a:t>
                      </a:r>
                      <a:endParaRPr lang="zh-CN" altLang="en-US" sz="3200" b="1" dirty="0">
                        <a:ea typeface="楷体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zh-CN" altLang="en-US" sz="3200" b="1" dirty="0">
                          <a:ea typeface="楷体" charset="-122"/>
                        </a:rPr>
                        <a:t>点</a:t>
                      </a:r>
                      <a:endParaRPr lang="zh-CN" altLang="en-US" sz="3200" b="1" dirty="0"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3200" b="1">
                          <a:ea typeface="楷体" charset="-122"/>
                        </a:rPr>
                        <a:t>领导阶级</a:t>
                      </a:r>
                      <a:endParaRPr lang="zh-CN" altLang="en-US" sz="3200" b="1"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3200" b="1">
                          <a:solidFill>
                            <a:srgbClr val="0000CC"/>
                          </a:solidFill>
                          <a:ea typeface="楷体" charset="-122"/>
                        </a:rPr>
                        <a:t>资产阶级</a:t>
                      </a:r>
                      <a:endParaRPr lang="zh-CN" altLang="en-US" sz="3200" b="1">
                        <a:solidFill>
                          <a:srgbClr val="0000CC"/>
                        </a:solidFill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3200" b="1">
                          <a:solidFill>
                            <a:srgbClr val="FF0000"/>
                          </a:solidFill>
                          <a:ea typeface="楷体" charset="-122"/>
                        </a:rPr>
                        <a:t>无产阶级</a:t>
                      </a:r>
                      <a:endParaRPr lang="zh-CN" altLang="en-US" sz="3200" b="1">
                        <a:solidFill>
                          <a:srgbClr val="FF0000"/>
                        </a:solidFill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</a:tr>
              <a:tr h="893762">
                <a:tc vMerge="1"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3200" b="1">
                          <a:ea typeface="楷体" charset="-122"/>
                        </a:rPr>
                        <a:t>革命方向</a:t>
                      </a:r>
                      <a:endParaRPr lang="zh-CN" altLang="en-US" sz="3200" b="1"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3200" b="1">
                          <a:solidFill>
                            <a:srgbClr val="0000CC"/>
                          </a:solidFill>
                          <a:ea typeface="楷体" charset="-122"/>
                        </a:rPr>
                        <a:t>资本主义</a:t>
                      </a:r>
                      <a:endParaRPr lang="zh-CN" altLang="en-US" sz="3200" b="1">
                        <a:solidFill>
                          <a:srgbClr val="0000CC"/>
                        </a:solidFill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3200" b="1">
                          <a:solidFill>
                            <a:srgbClr val="FF0000"/>
                          </a:solidFill>
                          <a:ea typeface="楷体" charset="-122"/>
                        </a:rPr>
                        <a:t>社会主义</a:t>
                      </a:r>
                      <a:endParaRPr lang="zh-CN" altLang="en-US" sz="3200" b="1">
                        <a:solidFill>
                          <a:srgbClr val="FF0000"/>
                        </a:solidFill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</a:tr>
              <a:tr h="619125"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3200" b="1" dirty="0">
                          <a:ea typeface="楷体" charset="-122"/>
                        </a:rPr>
                        <a:t>相同点</a:t>
                      </a:r>
                      <a:endParaRPr lang="zh-CN" altLang="en-US" sz="3200" b="1" dirty="0"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  <a:tc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3200" b="1" dirty="0">
                          <a:ea typeface="楷体" charset="-122"/>
                        </a:rPr>
                        <a:t>革命性质</a:t>
                      </a:r>
                      <a:endParaRPr lang="zh-CN" altLang="en-US" sz="3200" b="1" dirty="0"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  <a:tc gridSpan="2">
                  <a:txBody>
                    <a:bodyPr wrap="square"/>
                    <a:p>
                      <a:pPr marL="0" lvl="0" indent="0" algn="ctr">
                        <a:buNone/>
                      </a:pPr>
                      <a:r>
                        <a:rPr lang="zh-CN" altLang="en-US" sz="3200" b="1" dirty="0">
                          <a:solidFill>
                            <a:srgbClr val="009900"/>
                          </a:solidFill>
                          <a:ea typeface="楷体" charset="-122"/>
                        </a:rPr>
                        <a:t>反帝反封建</a:t>
                      </a:r>
                      <a:endParaRPr lang="zh-CN" altLang="en-US" sz="3200" b="1" dirty="0">
                        <a:solidFill>
                          <a:srgbClr val="009900"/>
                        </a:solidFill>
                        <a:ea typeface="楷体" charset="-122"/>
                      </a:endParaRPr>
                    </a:p>
                  </a:txBody>
                  <a:tcPr marL="90170" marR="90170" marT="46990" marB="46990" vert="horz" anchor="t"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100000"/>
                      </a:srgbClr>
                    </a:solidFill>
                  </a:tcPr>
                </a:tc>
                <a:tc hMerge="1"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8" name="TextBox 22"/>
          <p:cNvSpPr/>
          <p:nvPr/>
        </p:nvSpPr>
        <p:spPr>
          <a:xfrm>
            <a:off x="2147888" y="357188"/>
            <a:ext cx="4619625" cy="646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>
              <a:buNone/>
            </a:pPr>
            <a:r>
              <a:rPr lang="zh-CN" altLang="en-US" sz="3600" dirty="0">
                <a:solidFill>
                  <a:srgbClr val="FF0000"/>
                </a:solidFill>
                <a:latin typeface="方正黑体简体" charset="-122"/>
                <a:ea typeface="方正黑体简体" charset="-122"/>
              </a:rPr>
              <a:t>新旧民主主义的比较</a:t>
            </a:r>
            <a:endParaRPr lang="zh-CN" altLang="en-US" sz="3600" dirty="0">
              <a:solidFill>
                <a:srgbClr val="FF0000"/>
              </a:solidFill>
              <a:latin typeface="方正黑体简体" charset="-122"/>
              <a:ea typeface="方正黑体简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116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/>
      <p:bldP spid="111619" grpId="0"/>
      <p:bldP spid="21508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8801" y="2708920"/>
            <a:ext cx="8675687" cy="3683000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110000"/>
              </a:lnSpc>
              <a:spcBef>
                <a:spcPts val="600"/>
              </a:spcBef>
              <a:buFontTx/>
              <a:buNone/>
              <a:defRPr/>
            </a:pP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爱国精神　</a:t>
            </a:r>
            <a:endParaRPr lang="zh-CN" altLang="en-US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marL="0" indent="0" eaLnBrk="1" hangingPunct="1">
              <a:lnSpc>
                <a:spcPct val="110000"/>
              </a:lnSpc>
              <a:spcBef>
                <a:spcPts val="600"/>
              </a:spcBef>
              <a:buFontTx/>
              <a:buNone/>
              <a:defRPr/>
            </a:pP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   </a:t>
            </a:r>
            <a:r>
              <a:rPr lang="zh-CN" alt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不屈不挠</a:t>
            </a:r>
            <a:r>
              <a:rPr lang="en-US" altLang="zh-CN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敢于斗争、乐于奉献</a:t>
            </a:r>
            <a:endParaRPr lang="zh-CN" alt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marL="0" indent="0" eaLnBrk="1" hangingPunct="1">
              <a:lnSpc>
                <a:spcPct val="110000"/>
              </a:lnSpc>
              <a:spcBef>
                <a:spcPts val="600"/>
              </a:spcBef>
              <a:buFontTx/>
              <a:buNone/>
              <a:defRPr/>
            </a:pPr>
            <a:r>
              <a:rPr lang="zh-CN" alt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民主和科学精神</a:t>
            </a:r>
            <a:endParaRPr lang="zh-CN" altLang="en-US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marL="0" indent="0" eaLnBrk="1" hangingPunct="1">
              <a:lnSpc>
                <a:spcPct val="110000"/>
              </a:lnSpc>
              <a:spcBef>
                <a:spcPts val="600"/>
              </a:spcBef>
              <a:buFontTx/>
              <a:buNone/>
              <a:defRPr/>
            </a:pP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追求真理、勇于解放精神</a:t>
            </a:r>
            <a:endParaRPr lang="zh-CN" altLang="en-US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marL="0" indent="0" eaLnBrk="1" hangingPunct="1">
              <a:lnSpc>
                <a:spcPct val="110000"/>
              </a:lnSpc>
              <a:spcBef>
                <a:spcPts val="600"/>
              </a:spcBef>
              <a:buFontTx/>
              <a:buNone/>
              <a:defRPr/>
            </a:pP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概括地说：</a:t>
            </a:r>
            <a:r>
              <a:rPr lang="zh-CN" alt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爱国、民主、科学、进步</a:t>
            </a:r>
            <a:endParaRPr lang="zh-CN" altLang="en-US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marL="0" indent="0" eaLnBrk="1" hangingPunct="1">
              <a:lnSpc>
                <a:spcPct val="110000"/>
              </a:lnSpc>
              <a:spcBef>
                <a:spcPts val="600"/>
              </a:spcBef>
              <a:buFontTx/>
              <a:buNone/>
              <a:defRPr/>
            </a:pP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核心是：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爱国主义</a:t>
            </a:r>
            <a:endParaRPr lang="zh-CN" altLang="en-US" sz="48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31913" y="1412776"/>
            <a:ext cx="770413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中宋" pitchFamily="2" charset="-122"/>
              </a:rPr>
              <a:t>中国的土地可以征服而不可以断送！　</a:t>
            </a:r>
            <a:br>
              <a:rPr lang="zh-CN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中宋" pitchFamily="2" charset="-122"/>
              </a:rPr>
            </a:br>
            <a:r>
              <a:rPr lang="zh-CN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中宋" pitchFamily="2" charset="-122"/>
              </a:rPr>
              <a:t>中国的人民可以杀戮而不可以低头！</a:t>
            </a:r>
            <a:endParaRPr lang="zh-CN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华文中宋" pitchFamily="2" charset="-122"/>
            </a:endParaRPr>
          </a:p>
        </p:txBody>
      </p:sp>
      <p:grpSp>
        <p:nvGrpSpPr>
          <p:cNvPr id="35844" name="Group 7"/>
          <p:cNvGrpSpPr/>
          <p:nvPr/>
        </p:nvGrpSpPr>
        <p:grpSpPr bwMode="auto">
          <a:xfrm>
            <a:off x="0" y="-26988"/>
            <a:ext cx="9144000" cy="836613"/>
            <a:chOff x="0" y="-17"/>
            <a:chExt cx="5760" cy="527"/>
          </a:xfrm>
        </p:grpSpPr>
        <p:pic>
          <p:nvPicPr>
            <p:cNvPr id="35846" name="Picture 8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47" name="WordArt 3"/>
            <p:cNvSpPr>
              <a:spLocks noChangeArrowheads="1" noChangeShapeType="1" noTextEdit="1"/>
            </p:cNvSpPr>
            <p:nvPr/>
          </p:nvSpPr>
          <p:spPr bwMode="auto">
            <a:xfrm>
              <a:off x="1882" y="28"/>
              <a:ext cx="2495" cy="45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 dirty="0">
                  <a:ln w="9525">
                    <a:solidFill>
                      <a:srgbClr val="FFFFFF"/>
                    </a:solidFill>
                    <a:rou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宋体"/>
                  <a:ea typeface="宋体"/>
                </a:rPr>
                <a:t>课后</a:t>
              </a:r>
              <a:r>
                <a:rPr lang="zh-CN" altLang="en-US" sz="3600" b="1" kern="10" dirty="0" smtClean="0">
                  <a:ln w="9525">
                    <a:solidFill>
                      <a:srgbClr val="FFFFFF"/>
                    </a:solidFill>
                    <a:rou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宋体"/>
                  <a:ea typeface="宋体"/>
                </a:rPr>
                <a:t>活动</a:t>
              </a:r>
              <a:endParaRPr lang="zh-CN" altLang="en-US" sz="3600" b="1" kern="10" dirty="0">
                <a:ln w="9525">
                  <a:solidFill>
                    <a:srgbClr val="FFFFFF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endParaRPr>
            </a:p>
          </p:txBody>
        </p:sp>
      </p:grpSp>
      <p:sp>
        <p:nvSpPr>
          <p:cNvPr id="315402" name="Rectangle 10"/>
          <p:cNvSpPr>
            <a:spLocks noChangeArrowheads="1"/>
          </p:cNvSpPr>
          <p:nvPr/>
        </p:nvSpPr>
        <p:spPr bwMode="auto">
          <a:xfrm>
            <a:off x="971550" y="765175"/>
            <a:ext cx="46672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五四精神是什么？</a:t>
            </a:r>
            <a:endParaRPr lang="zh-CN" altLang="en-US" sz="44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隶书" pitchFamily="49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 build="p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 bwMode="auto">
          <a:xfrm>
            <a:off x="0" y="-26988"/>
            <a:ext cx="9144000" cy="836613"/>
            <a:chOff x="0" y="-17"/>
            <a:chExt cx="5760" cy="527"/>
          </a:xfrm>
        </p:grpSpPr>
        <p:pic>
          <p:nvPicPr>
            <p:cNvPr id="3" name="Picture 8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WordArt 3"/>
            <p:cNvSpPr>
              <a:spLocks noChangeArrowheads="1" noChangeShapeType="1" noTextEdit="1"/>
            </p:cNvSpPr>
            <p:nvPr/>
          </p:nvSpPr>
          <p:spPr bwMode="auto">
            <a:xfrm>
              <a:off x="1882" y="28"/>
              <a:ext cx="2495" cy="45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 dirty="0">
                  <a:ln w="9525">
                    <a:solidFill>
                      <a:srgbClr val="FFFFFF"/>
                    </a:solidFill>
                    <a:rou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宋体"/>
                  <a:ea typeface="宋体"/>
                </a:rPr>
                <a:t>课后</a:t>
              </a:r>
              <a:r>
                <a:rPr lang="zh-CN" altLang="en-US" sz="3600" b="1" kern="10" dirty="0" smtClean="0">
                  <a:ln w="9525">
                    <a:solidFill>
                      <a:srgbClr val="FFFFFF"/>
                    </a:solidFill>
                    <a:rou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宋体"/>
                  <a:ea typeface="宋体"/>
                </a:rPr>
                <a:t>活动</a:t>
              </a:r>
              <a:endParaRPr lang="zh-CN" altLang="en-US" sz="3600" b="1" kern="10" dirty="0">
                <a:ln w="9525">
                  <a:solidFill>
                    <a:srgbClr val="FFFFFF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11560" y="821025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、以下对五四运动与辛亥革命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相</a:t>
            </a:r>
            <a:endParaRPr lang="en-US" altLang="zh-CN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lvl="0">
              <a:defRPr/>
            </a:pP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同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之处的讨论，正确的是（）</a:t>
            </a:r>
            <a:endParaRPr lang="zh-CN" altLang="en-US" sz="4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lvl="0">
              <a:defRPr/>
            </a:pP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A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、都经过长期的起义准备</a:t>
            </a:r>
            <a:endParaRPr lang="en-US" altLang="zh-CN" sz="4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lvl="0">
              <a:defRPr/>
            </a:pP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B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、一些初步接受了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马克思主义</a:t>
            </a:r>
            <a:endParaRPr lang="en-US" altLang="zh-CN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lvl="0">
              <a:defRPr/>
            </a:pP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的知识分子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和青年学生在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运</a:t>
            </a:r>
            <a:endParaRPr lang="en-US" altLang="zh-CN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lvl="0">
              <a:defRPr/>
            </a:pP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动中起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到了重要作用 </a:t>
            </a:r>
            <a:endParaRPr lang="zh-CN" altLang="en-US" sz="4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lvl="0">
              <a:defRPr/>
            </a:pP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C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、都具有反对帝国主义和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反对</a:t>
            </a:r>
            <a:endParaRPr lang="en-US" altLang="zh-CN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lvl="0">
              <a:defRPr/>
            </a:pP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封建主义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的性质 </a:t>
            </a:r>
            <a:endParaRPr lang="zh-CN" altLang="en-US" sz="4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lvl="0">
              <a:defRPr/>
            </a:pPr>
            <a:r>
              <a:rPr lang="en-US" altLang="zh-CN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D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、中国工人阶级登上了历史舞台</a:t>
            </a:r>
            <a:endParaRPr lang="zh-CN" altLang="en-US" sz="4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524328" y="1556792"/>
            <a:ext cx="15240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1" lang="en-US" altLang="zh-CN" sz="9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</a:t>
            </a:r>
            <a:endParaRPr kumimoji="1" lang="en-US" altLang="zh-CN" sz="96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5900" y="908050"/>
            <a:ext cx="8604250" cy="5689600"/>
          </a:xfrm>
        </p:spPr>
        <p:txBody>
          <a:bodyPr/>
          <a:lstStyle/>
          <a:p>
            <a:pPr eaLnBrk="1" hangingPunct="1">
              <a:lnSpc>
                <a:spcPct val="105000"/>
              </a:lnSpc>
              <a:buFontTx/>
              <a:buNone/>
              <a:defRPr/>
            </a:pP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、五四运动中心转移到上海后，发展成为全国性群众爱国运动。这充分说明了：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05000"/>
              </a:lnSpc>
              <a:buFontTx/>
              <a:buNone/>
              <a:defRPr/>
            </a:pP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A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上海是最早发生工人罢工的城市</a:t>
            </a:r>
            <a:endParaRPr lang="zh-CN" altLang="en-US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05000"/>
              </a:lnSpc>
              <a:buFontTx/>
              <a:buNone/>
              <a:defRPr/>
            </a:pP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B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五四运动属于资产阶级民主革命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05000"/>
              </a:lnSpc>
              <a:buFontTx/>
              <a:buNone/>
              <a:defRPr/>
            </a:pP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C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、五四运动具有广泛的群众基础 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05000"/>
              </a:lnSpc>
              <a:buFontTx/>
              <a:buNone/>
              <a:defRPr/>
            </a:pP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D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、五四运动具有反封建的性质                          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6948264" y="1988840"/>
            <a:ext cx="15240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1" lang="en-US" altLang="zh-CN" sz="9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</a:t>
            </a:r>
            <a:endParaRPr kumimoji="1" lang="en-US" altLang="zh-CN" sz="96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38916" name="Group 5"/>
          <p:cNvGrpSpPr/>
          <p:nvPr/>
        </p:nvGrpSpPr>
        <p:grpSpPr bwMode="auto">
          <a:xfrm>
            <a:off x="0" y="-26988"/>
            <a:ext cx="9144000" cy="836613"/>
            <a:chOff x="0" y="-17"/>
            <a:chExt cx="5760" cy="527"/>
          </a:xfrm>
        </p:grpSpPr>
        <p:pic>
          <p:nvPicPr>
            <p:cNvPr id="38917" name="Picture 6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18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018" y="28"/>
              <a:ext cx="2403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>
                  <a:ln w="9525">
                    <a:solidFill>
                      <a:srgbClr val="FFFFFF"/>
                    </a:solidFill>
                    <a:rou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宋体"/>
                  <a:ea typeface="宋体"/>
                </a:rPr>
                <a:t>课堂练习</a:t>
              </a:r>
              <a:endParaRPr lang="zh-CN" altLang="en-US" sz="3600" b="1" kern="10">
                <a:ln w="9525">
                  <a:solidFill>
                    <a:srgbClr val="FFFFFF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900113"/>
            <a:ext cx="8605838" cy="5553075"/>
          </a:xfrm>
        </p:spPr>
        <p:txBody>
          <a:bodyPr/>
          <a:lstStyle/>
          <a:p>
            <a:pPr eaLnBrk="1" hangingPunct="1">
              <a:lnSpc>
                <a:spcPct val="105000"/>
              </a:lnSpc>
              <a:buFontTx/>
              <a:buNone/>
              <a:defRPr/>
            </a:pPr>
            <a:r>
              <a:rPr lang="en-US" altLang="zh-CN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、五四运动能取得初步胜利，最主要的原因是：</a:t>
            </a:r>
            <a:endParaRPr lang="zh-CN" altLang="en-US" sz="48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05000"/>
              </a:lnSpc>
              <a:buFontTx/>
              <a:buNone/>
              <a:defRPr/>
            </a:pP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A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、青年学生的先锋作用    </a:t>
            </a:r>
            <a:endParaRPr lang="zh-CN" altLang="en-US" sz="48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05000"/>
              </a:lnSpc>
              <a:buFontTx/>
              <a:buNone/>
              <a:defRPr/>
            </a:pP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B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、工人阶级的主力军作用</a:t>
            </a:r>
            <a:endParaRPr lang="zh-CN" altLang="en-US" sz="48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05000"/>
              </a:lnSpc>
              <a:buFontTx/>
              <a:buNone/>
              <a:defRPr/>
            </a:pP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C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、马克思主义理论的指导</a:t>
            </a:r>
            <a:endParaRPr lang="zh-CN" altLang="en-US" sz="48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05000"/>
              </a:lnSpc>
              <a:buFontTx/>
              <a:buNone/>
              <a:defRPr/>
            </a:pP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D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李大钊和陈独秀的指导作用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7283450" y="1484313"/>
            <a:ext cx="1752600" cy="225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1" lang="en-US" altLang="zh-CN" sz="142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</a:t>
            </a:r>
            <a:endParaRPr kumimoji="1" lang="en-US" altLang="zh-CN" sz="14200" b="1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40964" name="Group 5"/>
          <p:cNvGrpSpPr/>
          <p:nvPr/>
        </p:nvGrpSpPr>
        <p:grpSpPr bwMode="auto">
          <a:xfrm>
            <a:off x="0" y="-26988"/>
            <a:ext cx="9144000" cy="836613"/>
            <a:chOff x="0" y="-17"/>
            <a:chExt cx="5760" cy="527"/>
          </a:xfrm>
        </p:grpSpPr>
        <p:pic>
          <p:nvPicPr>
            <p:cNvPr id="40965" name="Picture 6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66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018" y="28"/>
              <a:ext cx="2403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>
                  <a:ln w="9525">
                    <a:solidFill>
                      <a:srgbClr val="FFFFFF"/>
                    </a:solidFill>
                    <a:rou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宋体"/>
                  <a:ea typeface="宋体"/>
                </a:rPr>
                <a:t>课堂练习</a:t>
              </a:r>
              <a:endParaRPr lang="zh-CN" altLang="en-US" sz="3600" b="1" kern="10">
                <a:ln w="9525">
                  <a:solidFill>
                    <a:srgbClr val="FFFFFF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981075"/>
            <a:ext cx="8615362" cy="55356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、揭开中国新民主主义革命序幕的历史事件是</a:t>
            </a:r>
            <a:r>
              <a:rPr lang="en-US" altLang="zh-CN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(    )</a:t>
            </a:r>
            <a:endParaRPr lang="en-US" altLang="zh-CN" sz="48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buFontTx/>
              <a:buNone/>
            </a:pPr>
            <a:r>
              <a:rPr 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   </a:t>
            </a:r>
            <a:r>
              <a:rPr lang="en-US" altLang="zh-CN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A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、鸦片战争</a:t>
            </a:r>
            <a:endParaRPr lang="zh-CN" altLang="en-US" sz="48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buFontTx/>
              <a:buNone/>
            </a:pP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   </a:t>
            </a:r>
            <a:r>
              <a:rPr lang="en-US" altLang="zh-CN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B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、五四运动</a:t>
            </a:r>
            <a:endParaRPr lang="zh-CN" altLang="en-US" sz="48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buFontTx/>
              <a:buNone/>
            </a:pP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   </a:t>
            </a:r>
            <a:r>
              <a:rPr lang="en-US" altLang="zh-CN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C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、辛亥革命</a:t>
            </a:r>
            <a:endParaRPr lang="zh-CN" altLang="en-US" sz="48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buFontTx/>
              <a:buNone/>
            </a:pP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   </a:t>
            </a:r>
            <a:r>
              <a:rPr lang="en-US" altLang="zh-CN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D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、义和团运动</a:t>
            </a:r>
            <a:endParaRPr lang="zh-CN" altLang="en-US" sz="48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7164388" y="2708275"/>
            <a:ext cx="1511300" cy="225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r>
              <a:rPr lang="en-US" altLang="zh-CN" sz="142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B</a:t>
            </a:r>
            <a:endParaRPr lang="en-US" altLang="zh-CN" sz="14200" b="1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grpSp>
        <p:nvGrpSpPr>
          <p:cNvPr id="41988" name="Group 6"/>
          <p:cNvGrpSpPr/>
          <p:nvPr/>
        </p:nvGrpSpPr>
        <p:grpSpPr bwMode="auto">
          <a:xfrm>
            <a:off x="0" y="-26988"/>
            <a:ext cx="9144000" cy="836613"/>
            <a:chOff x="0" y="-17"/>
            <a:chExt cx="5760" cy="527"/>
          </a:xfrm>
        </p:grpSpPr>
        <p:pic>
          <p:nvPicPr>
            <p:cNvPr id="41989" name="Picture 7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990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018" y="28"/>
              <a:ext cx="2403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>
                  <a:ln w="9525">
                    <a:solidFill>
                      <a:srgbClr val="FFFFFF"/>
                    </a:solidFill>
                    <a:rou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宋体"/>
                  <a:ea typeface="宋体"/>
                </a:rPr>
                <a:t>课堂练习</a:t>
              </a:r>
              <a:endParaRPr lang="zh-CN" altLang="en-US" sz="3600" b="1" kern="10">
                <a:ln w="9525">
                  <a:solidFill>
                    <a:srgbClr val="FFFFFF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77813" y="1162050"/>
            <a:ext cx="8615362" cy="54356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Tx/>
              <a:buNone/>
              <a:defRPr/>
            </a:pP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4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、五四运动的性质是（     ）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10000"/>
              </a:lnSpc>
              <a:buFontTx/>
              <a:buNone/>
              <a:defRPr/>
            </a:pP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A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、反封建反侵略的农民运动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10000"/>
              </a:lnSpc>
              <a:buFontTx/>
              <a:buNone/>
              <a:defRPr/>
            </a:pP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B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、反帝爱国运动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10000"/>
              </a:lnSpc>
              <a:buFontTx/>
              <a:buNone/>
              <a:defRPr/>
            </a:pP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C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</a:t>
            </a:r>
            <a:r>
              <a:rPr lang="zh-CN" alt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彻底的反帝反封建的爱国运动</a:t>
            </a:r>
            <a:endParaRPr lang="zh-CN" altLang="en-US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eaLnBrk="1" hangingPunct="1">
              <a:lnSpc>
                <a:spcPct val="110000"/>
              </a:lnSpc>
              <a:buFontTx/>
              <a:buNone/>
              <a:defRPr/>
            </a:pP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D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、思想解放运动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6661150" y="765175"/>
            <a:ext cx="12239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r>
              <a:rPr lang="en-US" altLang="zh-CN" sz="9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  <a:ea typeface="华文中宋" pitchFamily="2" charset="-122"/>
              </a:rPr>
              <a:t>C</a:t>
            </a:r>
            <a:endParaRPr lang="en-US" altLang="zh-CN" sz="9600" b="1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grpSp>
        <p:nvGrpSpPr>
          <p:cNvPr id="43012" name="Group 6"/>
          <p:cNvGrpSpPr/>
          <p:nvPr/>
        </p:nvGrpSpPr>
        <p:grpSpPr bwMode="auto">
          <a:xfrm>
            <a:off x="0" y="-26988"/>
            <a:ext cx="9144000" cy="836613"/>
            <a:chOff x="0" y="-17"/>
            <a:chExt cx="5760" cy="527"/>
          </a:xfrm>
        </p:grpSpPr>
        <p:pic>
          <p:nvPicPr>
            <p:cNvPr id="43013" name="Picture 7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14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018" y="28"/>
              <a:ext cx="2403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>
                  <a:ln w="9525">
                    <a:solidFill>
                      <a:srgbClr val="FFFFFF"/>
                    </a:solidFill>
                    <a:rou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宋体"/>
                  <a:ea typeface="宋体"/>
                </a:rPr>
                <a:t>课堂练习</a:t>
              </a:r>
              <a:endParaRPr lang="zh-CN" altLang="en-US" sz="3600" b="1" kern="10">
                <a:ln w="9525">
                  <a:solidFill>
                    <a:srgbClr val="FFFFFF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14" name="Text Box 22"/>
          <p:cNvSpPr txBox="1">
            <a:spLocks noChangeArrowheads="1"/>
          </p:cNvSpPr>
          <p:nvPr/>
        </p:nvSpPr>
        <p:spPr bwMode="auto">
          <a:xfrm>
            <a:off x="0" y="880844"/>
            <a:ext cx="9144000" cy="1107996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kumimoji="1" lang="zh-CN" altLang="en-US" sz="6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隶书" pitchFamily="49" charset="-122"/>
              </a:rPr>
              <a:t>第</a:t>
            </a:r>
            <a:r>
              <a:rPr kumimoji="1" lang="en-US" altLang="zh-CN" sz="6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隶书" pitchFamily="49" charset="-122"/>
              </a:rPr>
              <a:t>13</a:t>
            </a:r>
            <a:r>
              <a:rPr kumimoji="1" lang="zh-CN" altLang="en-US" sz="6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隶书" pitchFamily="49" charset="-122"/>
              </a:rPr>
              <a:t>课  五四运动</a:t>
            </a:r>
            <a:endParaRPr kumimoji="1" lang="zh-CN" altLang="en-US" sz="66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隶书" pitchFamily="49" charset="-122"/>
            </a:endParaRPr>
          </a:p>
        </p:txBody>
      </p:sp>
      <p:pic>
        <p:nvPicPr>
          <p:cNvPr id="6148" name="Picture 3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6988"/>
            <a:ext cx="91440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WordArt 33"/>
          <p:cNvSpPr>
            <a:spLocks noChangeArrowheads="1" noChangeShapeType="1" noTextEdit="1"/>
          </p:cNvSpPr>
          <p:nvPr/>
        </p:nvSpPr>
        <p:spPr bwMode="auto">
          <a:xfrm>
            <a:off x="2699792" y="137642"/>
            <a:ext cx="5430837" cy="627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28575">
                  <a:solidFill>
                    <a:srgbClr val="FFFFFF"/>
                  </a:solidFill>
                  <a:round/>
                </a:ln>
                <a:solidFill>
                  <a:srgbClr val="CC0000"/>
                </a:solidFill>
                <a:latin typeface="隶书"/>
                <a:ea typeface="隶书"/>
              </a:rPr>
              <a:t>第四单元 新时代的曙光</a:t>
            </a:r>
            <a:endParaRPr lang="zh-CN" altLang="en-US" sz="3600" b="1" kern="10" dirty="0">
              <a:ln w="28575">
                <a:solidFill>
                  <a:srgbClr val="FFFFFF"/>
                </a:solidFill>
                <a:round/>
              </a:ln>
              <a:solidFill>
                <a:srgbClr val="CC0000"/>
              </a:solidFill>
              <a:latin typeface="隶书"/>
              <a:ea typeface="隶书"/>
            </a:endParaRPr>
          </a:p>
        </p:txBody>
      </p:sp>
      <p:pic>
        <p:nvPicPr>
          <p:cNvPr id="6150" name="Picture 2" descr="《五四运动》浮雕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9144000" cy="384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539055" y="981075"/>
            <a:ext cx="8353425" cy="5201424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altLang="zh-CN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、</a:t>
            </a:r>
            <a:r>
              <a:rPr lang="zh-CN" altLang="en-US" sz="48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最能体现五四爱国运动性质的口号是</a:t>
            </a:r>
            <a:endParaRPr lang="zh-CN" altLang="en-US" sz="48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spcBef>
                <a:spcPts val="1800"/>
              </a:spcBef>
              <a:defRPr/>
            </a:pPr>
            <a:r>
              <a:rPr lang="en-US" altLang="zh-CN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A.</a:t>
            </a:r>
            <a:r>
              <a:rPr lang="zh-CN" altLang="en-US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外争国权</a:t>
            </a:r>
            <a:r>
              <a:rPr lang="en-US" altLang="zh-CN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内除国贼  </a:t>
            </a:r>
            <a:endParaRPr lang="zh-CN" altLang="en-US" sz="44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spcBef>
                <a:spcPts val="1800"/>
              </a:spcBef>
              <a:defRPr/>
            </a:pPr>
            <a:r>
              <a:rPr lang="en-US" altLang="zh-CN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B.</a:t>
            </a:r>
            <a:r>
              <a:rPr lang="zh-CN" altLang="en-US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废除二十一条</a:t>
            </a:r>
            <a:endParaRPr lang="zh-CN" altLang="en-US" sz="44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spcBef>
                <a:spcPts val="1800"/>
              </a:spcBef>
              <a:defRPr/>
            </a:pPr>
            <a:r>
              <a:rPr lang="en-US" altLang="zh-CN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C.</a:t>
            </a:r>
            <a:r>
              <a:rPr lang="zh-CN" altLang="en-US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拒绝在和约上签字  </a:t>
            </a:r>
            <a:endParaRPr lang="zh-CN" altLang="en-US" sz="44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spcBef>
                <a:spcPts val="1800"/>
              </a:spcBef>
              <a:defRPr/>
            </a:pPr>
            <a:r>
              <a:rPr lang="en-US" altLang="zh-CN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D.</a:t>
            </a:r>
            <a:r>
              <a:rPr lang="zh-CN" altLang="en-US" sz="4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还我青岛</a:t>
            </a:r>
            <a:endParaRPr lang="zh-CN" altLang="en-US" sz="44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443663" y="2276475"/>
            <a:ext cx="1447800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1" lang="en-US" altLang="zh-CN" sz="156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endParaRPr kumimoji="1" lang="en-US" altLang="zh-CN" sz="15600" b="1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46084" name="Group 6"/>
          <p:cNvGrpSpPr/>
          <p:nvPr/>
        </p:nvGrpSpPr>
        <p:grpSpPr bwMode="auto">
          <a:xfrm>
            <a:off x="0" y="-26988"/>
            <a:ext cx="9144000" cy="836613"/>
            <a:chOff x="0" y="-17"/>
            <a:chExt cx="5760" cy="527"/>
          </a:xfrm>
        </p:grpSpPr>
        <p:pic>
          <p:nvPicPr>
            <p:cNvPr id="46085" name="Picture 7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086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018" y="28"/>
              <a:ext cx="2403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>
                  <a:ln w="9525">
                    <a:solidFill>
                      <a:srgbClr val="FFFFFF"/>
                    </a:solidFill>
                    <a:rou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宋体"/>
                  <a:ea typeface="宋体"/>
                </a:rPr>
                <a:t>课堂练习</a:t>
              </a:r>
              <a:endParaRPr lang="zh-CN" altLang="en-US" sz="3600" b="1" kern="10">
                <a:ln w="9525">
                  <a:solidFill>
                    <a:srgbClr val="FFFFFF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3"/>
          <p:cNvSpPr txBox="1">
            <a:spLocks noChangeArrowheads="1"/>
          </p:cNvSpPr>
          <p:nvPr/>
        </p:nvSpPr>
        <p:spPr bwMode="auto">
          <a:xfrm>
            <a:off x="395288" y="476250"/>
            <a:ext cx="8532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 sz="2400" b="1"/>
          </a:p>
        </p:txBody>
      </p:sp>
      <p:sp>
        <p:nvSpPr>
          <p:cNvPr id="47107" name="Text Box 4"/>
          <p:cNvSpPr txBox="1">
            <a:spLocks noChangeArrowheads="1"/>
          </p:cNvSpPr>
          <p:nvPr/>
        </p:nvSpPr>
        <p:spPr bwMode="auto">
          <a:xfrm>
            <a:off x="6011863" y="230188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zh-CN" sz="4000">
              <a:solidFill>
                <a:srgbClr val="FF3300"/>
              </a:solidFill>
            </a:endParaRPr>
          </a:p>
        </p:txBody>
      </p:sp>
      <p:sp>
        <p:nvSpPr>
          <p:cNvPr id="47108" name="Text Box 5"/>
          <p:cNvSpPr txBox="1">
            <a:spLocks noChangeArrowheads="1"/>
          </p:cNvSpPr>
          <p:nvPr/>
        </p:nvSpPr>
        <p:spPr bwMode="auto">
          <a:xfrm>
            <a:off x="6227763" y="2636838"/>
            <a:ext cx="5048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zh-CN" sz="4000">
              <a:solidFill>
                <a:srgbClr val="FF3300"/>
              </a:solidFill>
            </a:endParaRPr>
          </a:p>
        </p:txBody>
      </p:sp>
      <p:sp>
        <p:nvSpPr>
          <p:cNvPr id="326661" name="Text Box 6"/>
          <p:cNvSpPr txBox="1">
            <a:spLocks noChangeArrowheads="1"/>
          </p:cNvSpPr>
          <p:nvPr/>
        </p:nvSpPr>
        <p:spPr bwMode="auto">
          <a:xfrm>
            <a:off x="466849" y="871552"/>
            <a:ext cx="8353623" cy="565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lnSpc>
                <a:spcPts val="5500"/>
              </a:lnSpc>
              <a:defRPr/>
            </a:pP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6.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张艳同学是在今年的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黑体" pitchFamily="2" charset="-122"/>
              </a:rPr>
              <a:t>“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青年节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黑体" pitchFamily="2" charset="-122"/>
              </a:rPr>
              <a:t>”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那天光荣加入共产主义青年团。你知道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黑体" pitchFamily="2" charset="-122"/>
              </a:rPr>
              <a:t>“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青年节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黑体" pitchFamily="2" charset="-122"/>
              </a:rPr>
              <a:t>”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是为了纪念哪一历史事件吗？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lnSpc>
                <a:spcPts val="5500"/>
              </a:lnSpc>
              <a:defRPr/>
            </a:pP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 </a:t>
            </a: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A.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新文化运动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lnSpc>
                <a:spcPts val="5500"/>
              </a:lnSpc>
              <a:defRPr/>
            </a:pP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 </a:t>
            </a: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B.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五四运动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lnSpc>
                <a:spcPts val="5500"/>
              </a:lnSpc>
              <a:defRPr/>
            </a:pP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 </a:t>
            </a: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C.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中共成立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>
              <a:lnSpc>
                <a:spcPts val="5500"/>
              </a:lnSpc>
              <a:defRPr/>
            </a:pP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   </a:t>
            </a:r>
            <a:r>
              <a:rPr lang="en-US" altLang="zh-CN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D.</a:t>
            </a:r>
            <a:r>
              <a:rPr lang="zh-CN" alt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2" charset="-122"/>
                <a:ea typeface="黑体" pitchFamily="2" charset="-122"/>
              </a:rPr>
              <a:t>南昌起义</a:t>
            </a:r>
            <a:endParaRPr lang="zh-CN" altLang="en-US" sz="4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47110" name="Group 9"/>
          <p:cNvGrpSpPr/>
          <p:nvPr/>
        </p:nvGrpSpPr>
        <p:grpSpPr bwMode="auto">
          <a:xfrm>
            <a:off x="0" y="-26988"/>
            <a:ext cx="9144000" cy="836613"/>
            <a:chOff x="0" y="-17"/>
            <a:chExt cx="5760" cy="527"/>
          </a:xfrm>
        </p:grpSpPr>
        <p:pic>
          <p:nvPicPr>
            <p:cNvPr id="47112" name="Picture 10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13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018" y="28"/>
              <a:ext cx="2403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>
                  <a:ln w="9525">
                    <a:solidFill>
                      <a:srgbClr val="FFFFFF"/>
                    </a:solidFill>
                    <a:round/>
                  </a:ln>
                  <a:solidFill>
                    <a:srgbClr val="FFFF00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宋体"/>
                  <a:ea typeface="宋体"/>
                </a:rPr>
                <a:t>课堂练习</a:t>
              </a:r>
              <a:endParaRPr lang="zh-CN" altLang="en-US" sz="3600" b="1" kern="10">
                <a:ln w="9525">
                  <a:solidFill>
                    <a:srgbClr val="FFFFFF"/>
                  </a:solidFill>
                  <a:rou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endParaRPr>
            </a:p>
          </p:txBody>
        </p:sp>
      </p:grp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011863" y="2852738"/>
            <a:ext cx="1447800" cy="225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1" lang="en-US" altLang="zh-CN" sz="142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</a:t>
            </a:r>
            <a:endParaRPr kumimoji="1" lang="en-US" altLang="zh-CN" sz="14200" b="1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图片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D1045_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0" y="5734050"/>
            <a:ext cx="9144000" cy="9144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FF00"/>
                </a:solidFill>
              </a:rPr>
              <a:t>第一次世界大战</a:t>
            </a:r>
            <a:r>
              <a:rPr lang="en-US" altLang="zh-CN" sz="5400" b="1">
                <a:solidFill>
                  <a:srgbClr val="FFFF00"/>
                </a:solidFill>
              </a:rPr>
              <a:t>1914-1918</a:t>
            </a:r>
            <a:r>
              <a:rPr lang="zh-CN" altLang="en-US" sz="5400" b="1">
                <a:solidFill>
                  <a:srgbClr val="FFFF00"/>
                </a:solidFill>
              </a:rPr>
              <a:t>年</a:t>
            </a:r>
            <a:endParaRPr lang="zh-CN" altLang="en-US" sz="5400" b="1">
              <a:solidFill>
                <a:srgbClr val="FFFF00"/>
              </a:solidFill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95288" y="981075"/>
            <a:ext cx="2016125" cy="9144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FF00"/>
                </a:solidFill>
              </a:rPr>
              <a:t>英国</a:t>
            </a:r>
            <a:endParaRPr lang="zh-CN" altLang="en-US" sz="5400" b="1">
              <a:solidFill>
                <a:srgbClr val="FFFF00"/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258888" y="2708275"/>
            <a:ext cx="2017712" cy="10064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6000" b="1">
                <a:solidFill>
                  <a:srgbClr val="FFFF00"/>
                </a:solidFill>
              </a:rPr>
              <a:t>法国</a:t>
            </a:r>
            <a:endParaRPr lang="zh-CN" altLang="en-US" sz="6000" b="1">
              <a:solidFill>
                <a:srgbClr val="FFFF00"/>
              </a:solidFill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084888" y="1412875"/>
            <a:ext cx="1871662" cy="10064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6000" b="1">
                <a:solidFill>
                  <a:srgbClr val="FFFF00"/>
                </a:solidFill>
              </a:rPr>
              <a:t>俄国</a:t>
            </a:r>
            <a:endParaRPr lang="zh-CN" altLang="en-US" sz="6000" b="1">
              <a:solidFill>
                <a:srgbClr val="FFFF00"/>
              </a:solidFill>
            </a:endParaRPr>
          </a:p>
        </p:txBody>
      </p:sp>
      <p:sp>
        <p:nvSpPr>
          <p:cNvPr id="9224" name="Arc 8"/>
          <p:cNvSpPr/>
          <p:nvPr/>
        </p:nvSpPr>
        <p:spPr bwMode="auto">
          <a:xfrm rot="-126332">
            <a:off x="1908175" y="836613"/>
            <a:ext cx="3997325" cy="863600"/>
          </a:xfrm>
          <a:custGeom>
            <a:avLst/>
            <a:gdLst>
              <a:gd name="T0" fmla="*/ 0 w 21034"/>
              <a:gd name="T1" fmla="*/ 0 h 21600"/>
              <a:gd name="T2" fmla="*/ 2147483647 w 21034"/>
              <a:gd name="T3" fmla="*/ 1066421498 h 21600"/>
              <a:gd name="T4" fmla="*/ 0 w 21034"/>
              <a:gd name="T5" fmla="*/ 1380480793 h 21600"/>
              <a:gd name="T6" fmla="*/ 0 60000 65536"/>
              <a:gd name="T7" fmla="*/ 0 60000 65536"/>
              <a:gd name="T8" fmla="*/ 0 60000 65536"/>
              <a:gd name="T9" fmla="*/ 0 w 21034"/>
              <a:gd name="T10" fmla="*/ 0 h 21600"/>
              <a:gd name="T11" fmla="*/ 21034 w 2103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34" h="21600" fill="none" extrusionOk="0">
                <a:moveTo>
                  <a:pt x="-1" y="0"/>
                </a:moveTo>
                <a:cubicBezTo>
                  <a:pt x="10036" y="0"/>
                  <a:pt x="18750" y="6912"/>
                  <a:pt x="21033" y="16686"/>
                </a:cubicBezTo>
              </a:path>
              <a:path w="21034" h="21600" stroke="0" extrusionOk="0">
                <a:moveTo>
                  <a:pt x="-1" y="0"/>
                </a:moveTo>
                <a:cubicBezTo>
                  <a:pt x="10036" y="0"/>
                  <a:pt x="18750" y="6912"/>
                  <a:pt x="21033" y="16686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762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5" name="Arc 9"/>
          <p:cNvSpPr/>
          <p:nvPr/>
        </p:nvSpPr>
        <p:spPr bwMode="auto">
          <a:xfrm rot="10800000">
            <a:off x="323850" y="1700213"/>
            <a:ext cx="1079500" cy="1296987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762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6" name="Arc 10"/>
          <p:cNvSpPr/>
          <p:nvPr/>
        </p:nvSpPr>
        <p:spPr bwMode="auto">
          <a:xfrm flipV="1">
            <a:off x="2987675" y="2276475"/>
            <a:ext cx="3240088" cy="122396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762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348038" y="2205038"/>
            <a:ext cx="1800225" cy="9144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</a:rPr>
              <a:t>德国</a:t>
            </a:r>
            <a:endParaRPr lang="zh-CN" altLang="en-US" sz="5400" b="1">
              <a:solidFill>
                <a:srgbClr val="FF0000"/>
              </a:solidFill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059113" y="4292600"/>
            <a:ext cx="2305050" cy="9144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</a:rPr>
              <a:t>意大利</a:t>
            </a:r>
            <a:endParaRPr lang="zh-CN" altLang="en-US" sz="5400" b="1">
              <a:solidFill>
                <a:srgbClr val="FF0000"/>
              </a:solidFill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5724525" y="4149725"/>
            <a:ext cx="3024188" cy="9144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</a:rPr>
              <a:t>奥匈帝国</a:t>
            </a:r>
            <a:endParaRPr lang="zh-CN" altLang="en-US" sz="5400" b="1">
              <a:solidFill>
                <a:srgbClr val="FF0000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4284663" y="3141663"/>
            <a:ext cx="0" cy="10795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5003800" y="2924175"/>
            <a:ext cx="1728788" cy="1296988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>
            <a:off x="5292725" y="4652963"/>
            <a:ext cx="4318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5"/>
          <p:cNvGrpSpPr/>
          <p:nvPr/>
        </p:nvGrpSpPr>
        <p:grpSpPr bwMode="auto">
          <a:xfrm>
            <a:off x="71438" y="836613"/>
            <a:ext cx="4500562" cy="5976937"/>
            <a:chOff x="45" y="482"/>
            <a:chExt cx="2835" cy="3765"/>
          </a:xfrm>
        </p:grpSpPr>
        <p:pic>
          <p:nvPicPr>
            <p:cNvPr id="11271" name="Picture 2" descr="74h7yb00f53h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" y="482"/>
              <a:ext cx="2502" cy="3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3651" name="Text Box 3"/>
            <p:cNvSpPr txBox="1">
              <a:spLocks noChangeArrowheads="1"/>
            </p:cNvSpPr>
            <p:nvPr/>
          </p:nvSpPr>
          <p:spPr bwMode="auto">
            <a:xfrm>
              <a:off x="45" y="3767"/>
              <a:ext cx="2835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defRPr/>
              </a:pPr>
              <a:r>
                <a:rPr lang="zh-CN" altLang="en-US" sz="4400" b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隶书" pitchFamily="49" charset="-122"/>
                </a:rPr>
                <a:t>中国代表</a:t>
              </a:r>
              <a:r>
                <a:rPr lang="zh-CN" altLang="en-US" sz="4400" b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隶书" pitchFamily="49" charset="-122"/>
                </a:rPr>
                <a:t>顾维钧</a:t>
              </a:r>
              <a:endParaRPr lang="zh-CN" altLang="en-US"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endParaRPr>
            </a:p>
          </p:txBody>
        </p:sp>
      </p:grpSp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4427984" y="950913"/>
            <a:ext cx="4248150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中国要求：</a:t>
            </a:r>
            <a:endParaRPr lang="zh-CN" altLang="en-US" sz="4800" b="1" dirty="0" smtClean="0"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  <a:p>
            <a:pPr>
              <a:defRPr/>
            </a:pPr>
            <a:r>
              <a:rPr lang="zh-CN" altLang="en-U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取消帝国主义</a:t>
            </a:r>
            <a:endParaRPr lang="zh-CN" altLang="en-US" sz="4800" b="1" dirty="0" smtClean="0"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  <a:p>
            <a:pPr>
              <a:defRPr/>
            </a:pPr>
            <a:r>
              <a:rPr lang="zh-CN" altLang="en-U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在中国的一切</a:t>
            </a:r>
            <a:endParaRPr lang="zh-CN" altLang="en-US" sz="4800" b="1" dirty="0" smtClean="0"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  <a:p>
            <a:pPr>
              <a:defRPr/>
            </a:pPr>
            <a:r>
              <a:rPr lang="zh-CN" altLang="en-U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特权。</a:t>
            </a:r>
            <a:r>
              <a:rPr lang="zh-CN" alt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废除日</a:t>
            </a:r>
            <a:endParaRPr lang="zh-CN" altLang="en-US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  <a:p>
            <a:pPr>
              <a:defRPr/>
            </a:pPr>
            <a:r>
              <a:rPr lang="zh-CN" alt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本对中国的</a:t>
            </a:r>
            <a:endParaRPr lang="zh-CN" altLang="en-US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  <a:p>
            <a:pPr>
              <a:defRPr/>
            </a:pPr>
            <a:r>
              <a:rPr lang="zh-CN" alt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“二十一条”</a:t>
            </a:r>
            <a:endParaRPr lang="zh-CN" altLang="en-US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  <a:p>
            <a:pPr>
              <a:defRPr/>
            </a:pPr>
            <a:r>
              <a:rPr lang="zh-CN" alt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收回山东主权。</a:t>
            </a:r>
            <a:endParaRPr lang="zh-CN" altLang="en-US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</p:txBody>
      </p:sp>
      <p:grpSp>
        <p:nvGrpSpPr>
          <p:cNvPr id="12" name="Group 39"/>
          <p:cNvGrpSpPr/>
          <p:nvPr/>
        </p:nvGrpSpPr>
        <p:grpSpPr bwMode="auto">
          <a:xfrm>
            <a:off x="0" y="0"/>
            <a:ext cx="9144000" cy="873125"/>
            <a:chOff x="0" y="0"/>
            <a:chExt cx="5760" cy="550"/>
          </a:xfrm>
        </p:grpSpPr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1202" y="73"/>
              <a:ext cx="4468" cy="4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kumimoji="1" lang="zh-CN" altLang="en-US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第</a:t>
              </a:r>
              <a:r>
                <a:rPr kumimoji="1" lang="en-US" altLang="zh-CN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13</a:t>
              </a:r>
              <a:r>
                <a:rPr kumimoji="1" lang="zh-CN" altLang="en-US" sz="5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课   五四运动</a:t>
              </a:r>
              <a:endParaRPr kumimoji="1" lang="zh-CN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6" descr="000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55"/>
          <a:stretch>
            <a:fillRect/>
          </a:stretch>
        </p:blipFill>
        <p:spPr bwMode="auto">
          <a:xfrm>
            <a:off x="251460" y="2205355"/>
            <a:ext cx="8601710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36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577" name="Rectangle 41"/>
          <p:cNvSpPr>
            <a:spLocks noChangeArrowheads="1"/>
          </p:cNvSpPr>
          <p:nvPr/>
        </p:nvSpPr>
        <p:spPr bwMode="auto">
          <a:xfrm>
            <a:off x="2339975" y="45085"/>
            <a:ext cx="521208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p>
            <a:pPr>
              <a:defRPr/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一、五四运动的爆发</a:t>
            </a:r>
            <a:endParaRPr lang="zh-CN" alt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隶书" pitchFamily="49" charset="-122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23215" y="836930"/>
            <a:ext cx="8424863" cy="173990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en-US" altLang="zh-CN" sz="36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1919</a:t>
            </a:r>
            <a:r>
              <a:rPr lang="zh-CN" altLang="en-US" sz="36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年</a:t>
            </a:r>
            <a:r>
              <a:rPr lang="en-US" altLang="zh-CN" sz="36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36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月</a:t>
            </a:r>
            <a:r>
              <a:rPr lang="en-US" altLang="zh-CN" sz="36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36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日，北京十三所学校的三千多名学生，集会于北京天安门前，会后举行游行示威，</a:t>
            </a:r>
            <a:r>
              <a:rPr lang="zh-CN" altLang="en-US" sz="36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黑体" pitchFamily="2" charset="-122"/>
              </a:rPr>
              <a:t>“</a:t>
            </a:r>
            <a:r>
              <a:rPr lang="zh-CN" altLang="en-US" sz="36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五四运动</a:t>
            </a:r>
            <a:r>
              <a:rPr lang="zh-CN" altLang="en-US" sz="36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黑体" pitchFamily="2" charset="-122"/>
              </a:rPr>
              <a:t>”</a:t>
            </a:r>
            <a:r>
              <a:rPr lang="zh-CN" altLang="en-US" sz="36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就此爆发。</a:t>
            </a:r>
            <a:endParaRPr lang="zh-CN" altLang="en-US" sz="3600" b="1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979613" y="4149725"/>
            <a:ext cx="6400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r>
              <a:rPr kumimoji="1" lang="en-US" altLang="zh-CN" sz="4000" b="1">
                <a:latin typeface="Times New Roman" pitchFamily="18" charset="0"/>
              </a:rPr>
              <a:t>    </a:t>
            </a:r>
            <a:r>
              <a:rPr kumimoji="1" lang="zh-CN" altLang="en-US" sz="4000" b="1">
                <a:latin typeface="Times New Roman" pitchFamily="18" charset="0"/>
              </a:rPr>
              <a:t>拒绝在和约上签字 </a:t>
            </a:r>
            <a:r>
              <a:rPr kumimoji="1" lang="en-US" altLang="zh-CN" sz="2400">
                <a:latin typeface="Times New Roman" pitchFamily="18" charset="0"/>
              </a:rPr>
              <a:t>!</a:t>
            </a:r>
            <a:endParaRPr kumimoji="1" lang="en-US" altLang="zh-CN" sz="2400">
              <a:latin typeface="Times New Roman" pitchFamily="18" charset="0"/>
            </a:endParaRPr>
          </a:p>
        </p:txBody>
      </p:sp>
      <p:pic>
        <p:nvPicPr>
          <p:cNvPr id="6" name="Picture 8" descr="五四运动油画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24903"/>
            <a:ext cx="7918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39"/>
          <p:cNvGrpSpPr/>
          <p:nvPr/>
        </p:nvGrpSpPr>
        <p:grpSpPr bwMode="auto">
          <a:xfrm>
            <a:off x="0" y="0"/>
            <a:ext cx="9144000" cy="873125"/>
            <a:chOff x="0" y="0"/>
            <a:chExt cx="5760" cy="550"/>
          </a:xfrm>
        </p:grpSpPr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 Box 22"/>
            <p:cNvSpPr txBox="1">
              <a:spLocks noChangeArrowheads="1"/>
            </p:cNvSpPr>
            <p:nvPr/>
          </p:nvSpPr>
          <p:spPr bwMode="auto">
            <a:xfrm>
              <a:off x="1202" y="73"/>
              <a:ext cx="4468" cy="4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kumimoji="1" lang="zh-CN" altLang="en-US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第</a:t>
              </a:r>
              <a:r>
                <a:rPr kumimoji="1" lang="en-US" altLang="zh-CN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13</a:t>
              </a:r>
              <a:r>
                <a:rPr kumimoji="1" lang="zh-CN" altLang="en-US" sz="5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课   五四运动</a:t>
              </a:r>
              <a:endParaRPr kumimoji="1" lang="zh-CN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endParaRPr>
            </a:p>
          </p:txBody>
        </p:sp>
      </p:grpSp>
      <p:sp>
        <p:nvSpPr>
          <p:cNvPr id="228357" name="Text Box 5"/>
          <p:cNvSpPr txBox="1">
            <a:spLocks noChangeArrowheads="1"/>
          </p:cNvSpPr>
          <p:nvPr/>
        </p:nvSpPr>
        <p:spPr bwMode="auto">
          <a:xfrm>
            <a:off x="3059113" y="1197134"/>
            <a:ext cx="5940425" cy="5791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p>
            <a:pPr>
              <a:defRPr/>
            </a:pPr>
            <a:r>
              <a:rPr lang="zh-CN" altLang="en-U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黑体" pitchFamily="2" charset="-122"/>
              </a:rPr>
              <a:t>巴黎和会上中国外交的失败</a:t>
            </a:r>
            <a:endParaRPr lang="zh-CN" altLang="en-US" sz="32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28359" name="AutoShape 7"/>
          <p:cNvSpPr>
            <a:spLocks noChangeArrowheads="1"/>
          </p:cNvSpPr>
          <p:nvPr/>
        </p:nvSpPr>
        <p:spPr bwMode="auto">
          <a:xfrm>
            <a:off x="1907540" y="1268730"/>
            <a:ext cx="1035050" cy="314325"/>
          </a:xfrm>
          <a:prstGeom prst="notchedRightArrow">
            <a:avLst>
              <a:gd name="adj1" fmla="val 50000"/>
              <a:gd name="adj2" fmla="val 823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51562" y="1125126"/>
            <a:ext cx="1706880" cy="701040"/>
          </a:xfrm>
          <a:prstGeom prst="rect">
            <a:avLst/>
          </a:prstGeom>
        </p:spPr>
        <p:txBody>
          <a:bodyPr wrap="none">
            <a:spAutoFit/>
          </a:bodyPr>
          <a:p>
            <a:pPr lvl="0"/>
            <a:r>
              <a:rPr lang="zh-CN" altLang="en-US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</a:rPr>
              <a:t>导火线</a:t>
            </a:r>
            <a:endParaRPr lang="zh-CN" altLang="en-US" sz="40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193578" name="Rectangle 42"/>
          <p:cNvSpPr>
            <a:spLocks noChangeArrowheads="1"/>
          </p:cNvSpPr>
          <p:nvPr/>
        </p:nvSpPr>
        <p:spPr bwMode="auto">
          <a:xfrm>
            <a:off x="323399" y="2060962"/>
            <a:ext cx="2505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p>
            <a:pPr>
              <a:defRPr/>
            </a:pPr>
            <a:r>
              <a:rPr lang="en-US" altLang="zh-CN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2</a:t>
            </a:r>
            <a:r>
              <a:rPr lang="zh-CN" alt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、时间：</a:t>
            </a:r>
            <a:endParaRPr lang="zh-CN" alt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193579" name="Rectangle 43"/>
          <p:cNvSpPr>
            <a:spLocks noChangeArrowheads="1"/>
          </p:cNvSpPr>
          <p:nvPr/>
        </p:nvSpPr>
        <p:spPr bwMode="auto">
          <a:xfrm>
            <a:off x="323056" y="2997448"/>
            <a:ext cx="4029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p>
            <a:pPr>
              <a:defRPr/>
            </a:pPr>
            <a:r>
              <a:rPr lang="en-US" altLang="zh-CN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3</a:t>
            </a:r>
            <a:r>
              <a:rPr lang="zh-CN" altLang="en-US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rPr>
              <a:t>、地点及主力：</a:t>
            </a:r>
            <a:endParaRPr lang="zh-CN" altLang="en-US" sz="40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193586" name="Rectangle 50"/>
          <p:cNvSpPr>
            <a:spLocks noChangeArrowheads="1"/>
          </p:cNvSpPr>
          <p:nvPr/>
        </p:nvSpPr>
        <p:spPr bwMode="auto">
          <a:xfrm>
            <a:off x="2771934" y="2060962"/>
            <a:ext cx="358463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p>
            <a:pPr>
              <a:defRPr/>
            </a:pPr>
            <a:r>
              <a:rPr lang="en-US" altLang="zh-CN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1919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年</a:t>
            </a:r>
            <a:r>
              <a:rPr lang="en-US" altLang="zh-CN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5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月</a:t>
            </a:r>
            <a:r>
              <a:rPr lang="en-US" altLang="zh-CN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4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日</a:t>
            </a:r>
            <a:endParaRPr lang="zh-CN" alt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93587" name="Rectangle 51"/>
          <p:cNvSpPr>
            <a:spLocks noChangeArrowheads="1"/>
          </p:cNvSpPr>
          <p:nvPr/>
        </p:nvSpPr>
        <p:spPr bwMode="auto">
          <a:xfrm>
            <a:off x="4139405" y="3069203"/>
            <a:ext cx="327813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pPr>
              <a:defRPr/>
            </a:pPr>
            <a:r>
              <a:rPr lang="zh-CN" altLang="zh-CN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北京</a:t>
            </a:r>
            <a:r>
              <a:rPr lang="zh-CN" altLang="en-US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（</a:t>
            </a:r>
            <a:r>
              <a:rPr lang="zh-CN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学生</a:t>
            </a:r>
            <a:r>
              <a:rPr lang="zh-CN" altLang="en-US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rPr>
              <a:t>）</a:t>
            </a:r>
            <a:endParaRPr lang="zh-CN" altLang="en-US" sz="40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itchFamily="2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8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8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8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3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3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  <p:bldP spid="228357" grpId="0" bldLvl="0" animBg="1" autoUpdateAnimBg="0"/>
      <p:bldP spid="228359" grpId="0" bldLvl="0" animBg="1"/>
      <p:bldP spid="193586" grpId="0" bldLvl="0" animBg="1"/>
      <p:bldP spid="19358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85800" y="762000"/>
            <a:ext cx="8278813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4400" b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      </a:t>
            </a:r>
            <a:r>
              <a:rPr lang="zh-CN" altLang="en-US" sz="4400" b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在第一次世界大战中，中国也是战胜国之一，为什么摆脱不了主权被侵犯的命运？</a:t>
            </a:r>
            <a:endParaRPr lang="zh-CN" altLang="en-US" sz="4400" b="1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 rot="938210">
            <a:off x="250825" y="620713"/>
            <a:ext cx="1905000" cy="1295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0000"/>
                  </a:solidFill>
                  <a:round/>
                </a:ln>
                <a:solidFill>
                  <a:srgbClr val="FF0000"/>
                </a:solidFill>
                <a:latin typeface="隶书"/>
                <a:ea typeface="隶书"/>
              </a:rPr>
              <a:t>讨论：</a:t>
            </a:r>
            <a:endParaRPr lang="zh-CN" altLang="en-US" sz="3600" b="1" kern="10">
              <a:ln w="9525">
                <a:solidFill>
                  <a:srgbClr val="FF0000"/>
                </a:solidFill>
                <a:round/>
              </a:ln>
              <a:solidFill>
                <a:srgbClr val="FF0000"/>
              </a:solidFill>
              <a:latin typeface="隶书"/>
              <a:ea typeface="隶书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76238" y="2780928"/>
            <a:ext cx="8588375" cy="375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zh-CN" alt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    当时中国综合国力仍然很弱；北洋军阀政府仍实行封建统治；帝国主义列强在华仍有很多特权；中国的社会性质仍是半殖民地半封建社会。</a:t>
            </a:r>
            <a:endParaRPr lang="zh-CN" altLang="en-US" sz="48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ea typeface="隶书" pitchFamily="49" charset="-122"/>
            </a:endParaRPr>
          </a:p>
        </p:txBody>
      </p:sp>
      <p:grpSp>
        <p:nvGrpSpPr>
          <p:cNvPr id="11" name="Group 39"/>
          <p:cNvGrpSpPr/>
          <p:nvPr/>
        </p:nvGrpSpPr>
        <p:grpSpPr bwMode="auto">
          <a:xfrm>
            <a:off x="0" y="0"/>
            <a:ext cx="9144000" cy="873125"/>
            <a:chOff x="0" y="0"/>
            <a:chExt cx="5760" cy="550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22"/>
            <p:cNvSpPr txBox="1">
              <a:spLocks noChangeArrowheads="1"/>
            </p:cNvSpPr>
            <p:nvPr/>
          </p:nvSpPr>
          <p:spPr bwMode="auto">
            <a:xfrm>
              <a:off x="1202" y="73"/>
              <a:ext cx="4468" cy="4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kumimoji="1" lang="zh-CN" altLang="en-US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第</a:t>
              </a:r>
              <a:r>
                <a:rPr kumimoji="1" lang="en-US" altLang="zh-CN" sz="5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13</a:t>
              </a:r>
              <a:r>
                <a:rPr kumimoji="1" lang="zh-CN" altLang="en-US" sz="5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彩云" pitchFamily="2" charset="-122"/>
                  <a:ea typeface="华文彩云" pitchFamily="2" charset="-122"/>
                </a:rPr>
                <a:t>课   五四运动</a:t>
              </a:r>
              <a:endParaRPr kumimoji="1" lang="zh-CN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彩云" pitchFamily="2" charset="-122"/>
                <a:ea typeface="华文彩云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6" name="组合 11265"/>
          <p:cNvGrpSpPr/>
          <p:nvPr/>
        </p:nvGrpSpPr>
        <p:grpSpPr>
          <a:xfrm>
            <a:off x="58738" y="420688"/>
            <a:ext cx="1828800" cy="1295400"/>
            <a:chOff x="0" y="0"/>
            <a:chExt cx="1152" cy="816"/>
          </a:xfrm>
        </p:grpSpPr>
        <p:pic>
          <p:nvPicPr>
            <p:cNvPr id="102403" name="图片 11266" descr="agf49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8" y="0"/>
              <a:ext cx="1104" cy="81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102404" name="文本框 11267"/>
            <p:cNvSpPr txBox="1"/>
            <p:nvPr/>
          </p:nvSpPr>
          <p:spPr>
            <a:xfrm>
              <a:off x="0" y="155"/>
              <a:ext cx="915" cy="44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>
                <a:buNone/>
              </a:pPr>
              <a:r>
                <a:rPr lang="en-US" altLang="zh-CN" sz="4000" b="1">
                  <a:solidFill>
                    <a:srgbClr val="FF3300"/>
                  </a:solidFill>
                  <a:latin typeface="Times New Roman" pitchFamily="18" charset="0"/>
                  <a:ea typeface="楷体_GB2312" pitchFamily="49" charset="-122"/>
                </a:rPr>
                <a:t>  </a:t>
              </a:r>
              <a:r>
                <a:rPr lang="zh-CN" altLang="en-US" sz="4000" b="1">
                  <a:solidFill>
                    <a:srgbClr val="C00000"/>
                  </a:solidFill>
                  <a:latin typeface="华文新魏" charset="0"/>
                  <a:ea typeface="华文新魏" charset="0"/>
                </a:rPr>
                <a:t>口号</a:t>
              </a:r>
              <a:endParaRPr lang="zh-CN" altLang="en-US" sz="4000" b="1">
                <a:solidFill>
                  <a:srgbClr val="C00000"/>
                </a:solidFill>
                <a:latin typeface="华文新魏" charset="0"/>
                <a:ea typeface="华文新魏" charset="0"/>
              </a:endParaRPr>
            </a:p>
          </p:txBody>
        </p:sp>
      </p:grpSp>
      <p:pic>
        <p:nvPicPr>
          <p:cNvPr id="102405" name="图片 11277" descr="BS00554_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7275" y="582613"/>
            <a:ext cx="1581150" cy="137953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02406" name="Text Box 3"/>
          <p:cNvSpPr txBox="1"/>
          <p:nvPr/>
        </p:nvSpPr>
        <p:spPr>
          <a:xfrm>
            <a:off x="2146300" y="2436813"/>
            <a:ext cx="4919663" cy="3138487"/>
          </a:xfrm>
          <a:prstGeom prst="rect">
            <a:avLst/>
          </a:prstGeom>
          <a:noFill/>
          <a:ln w="12700">
            <a:noFill/>
            <a:miter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  <a:ea typeface="文鼎特粗宋简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Times New Roman" pitchFamily="18" charset="0"/>
                <a:ea typeface="文鼎特粗宋简" pitchFamily="49" charset="-122"/>
              </a:rPr>
              <a:t>外争主权，内除国贼”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ea typeface="文鼎特粗宋简" pitchFamily="49" charset="-122"/>
            </a:endParaRPr>
          </a:p>
          <a:p>
            <a:pPr lvl="0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Times New Roman" pitchFamily="18" charset="0"/>
                <a:ea typeface="文鼎特粗宋简" pitchFamily="49" charset="-122"/>
              </a:rPr>
              <a:t>  </a:t>
            </a:r>
            <a:r>
              <a:rPr lang="zh-CN" altLang="en-US" sz="3600" b="1" dirty="0">
                <a:latin typeface="Times New Roman" pitchFamily="18" charset="0"/>
                <a:ea typeface="文鼎特粗宋简" pitchFamily="49" charset="-122"/>
              </a:rPr>
              <a:t>“誓死力争，还我青岛”</a:t>
            </a:r>
            <a:endParaRPr lang="zh-CN" altLang="en-US" sz="3600" b="1" dirty="0">
              <a:latin typeface="Times New Roman" pitchFamily="18" charset="0"/>
              <a:ea typeface="文鼎特粗宋简" pitchFamily="49" charset="-122"/>
            </a:endParaRPr>
          </a:p>
          <a:p>
            <a:pPr lvl="0">
              <a:spcBef>
                <a:spcPct val="50000"/>
              </a:spcBef>
              <a:buNone/>
            </a:pPr>
            <a:r>
              <a:rPr lang="zh-CN" altLang="en-US" sz="3600" b="1" dirty="0">
                <a:latin typeface="Times New Roman" pitchFamily="18" charset="0"/>
                <a:ea typeface="文鼎特粗宋简" pitchFamily="49" charset="-122"/>
              </a:rPr>
              <a:t> “废除二十一条” </a:t>
            </a:r>
            <a:endParaRPr lang="zh-CN" altLang="en-US" sz="3600" b="1" dirty="0">
              <a:latin typeface="Times New Roman" pitchFamily="18" charset="0"/>
              <a:ea typeface="文鼎特粗宋简" pitchFamily="49" charset="-122"/>
            </a:endParaRPr>
          </a:p>
          <a:p>
            <a:pPr lvl="0">
              <a:spcBef>
                <a:spcPct val="50000"/>
              </a:spcBef>
              <a:buNone/>
            </a:pPr>
            <a:r>
              <a:rPr lang="zh-CN" altLang="en-US" sz="3600" b="1" dirty="0">
                <a:latin typeface="Times New Roman" pitchFamily="18" charset="0"/>
                <a:ea typeface="文鼎特粗宋简" pitchFamily="49" charset="-122"/>
              </a:rPr>
              <a:t> 拒绝在“和约”上签字</a:t>
            </a:r>
            <a:endParaRPr lang="zh-CN" altLang="en-US" sz="3600" b="1" dirty="0">
              <a:latin typeface="Times New Roman" pitchFamily="18" charset="0"/>
              <a:ea typeface="文鼎特粗宋简" pitchFamily="49" charset="-122"/>
            </a:endParaRPr>
          </a:p>
        </p:txBody>
      </p:sp>
      <p:sp>
        <p:nvSpPr>
          <p:cNvPr id="102407" name="上箭头 1"/>
          <p:cNvSpPr/>
          <p:nvPr/>
        </p:nvSpPr>
        <p:spPr>
          <a:xfrm>
            <a:off x="3155950" y="1890713"/>
            <a:ext cx="492125" cy="576262"/>
          </a:xfrm>
          <a:prstGeom prst="upArrow">
            <a:avLst>
              <a:gd name="adj1" fmla="val 50000"/>
              <a:gd name="adj2" fmla="val 49999"/>
            </a:avLst>
          </a:prstGeom>
          <a:noFill/>
          <a:ln w="12700">
            <a:noFill/>
            <a:miter/>
          </a:ln>
        </p:spPr>
        <p:txBody>
          <a:bodyPr anchor="ctr"/>
          <a:p>
            <a:pPr lvl="0" algn="ctr">
              <a:buNone/>
            </a:pPr>
            <a:endParaRPr dirty="0">
              <a:solidFill>
                <a:srgbClr val="FFFF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2408" name="上箭头 2"/>
          <p:cNvSpPr/>
          <p:nvPr/>
        </p:nvSpPr>
        <p:spPr>
          <a:xfrm>
            <a:off x="5416550" y="1885950"/>
            <a:ext cx="490538" cy="576263"/>
          </a:xfrm>
          <a:prstGeom prst="upArrow">
            <a:avLst>
              <a:gd name="adj1" fmla="val 50000"/>
              <a:gd name="adj2" fmla="val 49997"/>
            </a:avLst>
          </a:prstGeom>
          <a:noFill/>
          <a:ln w="12700">
            <a:noFill/>
            <a:miter/>
          </a:ln>
        </p:spPr>
        <p:txBody>
          <a:bodyPr anchor="ctr"/>
          <a:p>
            <a:pPr lvl="0" algn="ctr">
              <a:buNone/>
            </a:pPr>
            <a:endParaRPr dirty="0">
              <a:solidFill>
                <a:srgbClr val="FFFF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1272" name="矩形 11271"/>
          <p:cNvSpPr/>
          <p:nvPr/>
        </p:nvSpPr>
        <p:spPr>
          <a:xfrm>
            <a:off x="2960688" y="1401763"/>
            <a:ext cx="914400" cy="514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0000"/>
          </a:bodyPr>
          <a:p>
            <a:pPr algn="ctr" fontAlgn="base"/>
            <a:r>
              <a:rPr lang="zh-CN" altLang="en-US" sz="3600" strike="noStrike" noProof="1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hlink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方正姚体" pitchFamily="2" charset="-122"/>
                <a:ea typeface="方正姚体" pitchFamily="2" charset="-122"/>
                <a:cs typeface="+mn-cs"/>
              </a:rPr>
              <a:t>反帝</a:t>
            </a:r>
            <a:endParaRPr lang="zh-CN" altLang="en-US" sz="3600" strike="noStrike" noProof="1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hlink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1274" name="矩形 11273"/>
          <p:cNvSpPr/>
          <p:nvPr/>
        </p:nvSpPr>
        <p:spPr>
          <a:xfrm>
            <a:off x="5021263" y="1435100"/>
            <a:ext cx="1295400" cy="514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0000"/>
          </a:bodyPr>
          <a:p>
            <a:pPr algn="ctr" fontAlgn="base"/>
            <a:r>
              <a:rPr lang="zh-CN" altLang="en-US" sz="3600" strike="noStrike" noProof="1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方正姚体" pitchFamily="2" charset="-122"/>
                <a:ea typeface="方正姚体" pitchFamily="2" charset="-122"/>
                <a:cs typeface="+mn-cs"/>
              </a:rPr>
              <a:t>反封建</a:t>
            </a:r>
            <a:endParaRPr lang="zh-CN" altLang="en-US" sz="3600" strike="noStrike" noProof="1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02411" name="右箭头 11272"/>
          <p:cNvSpPr/>
          <p:nvPr/>
        </p:nvSpPr>
        <p:spPr>
          <a:xfrm>
            <a:off x="7019925" y="2501900"/>
            <a:ext cx="727075" cy="485775"/>
          </a:xfrm>
          <a:prstGeom prst="rightArrow">
            <a:avLst>
              <a:gd name="adj1" fmla="val 50000"/>
              <a:gd name="adj2" fmla="val 50258"/>
            </a:avLst>
          </a:prstGeom>
          <a:noFill/>
          <a:ln w="9525">
            <a:noFill/>
            <a:miter/>
          </a:ln>
        </p:spPr>
        <p:txBody>
          <a:bodyPr/>
          <a:p>
            <a:pPr lvl="0">
              <a:buNone/>
            </a:pPr>
            <a:endParaRPr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412" name="文本框 11279"/>
          <p:cNvSpPr txBox="1"/>
          <p:nvPr/>
        </p:nvSpPr>
        <p:spPr>
          <a:xfrm>
            <a:off x="7307898" y="2132648"/>
            <a:ext cx="1033462" cy="3992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>
              <a:buNone/>
            </a:pPr>
            <a:r>
              <a:rPr lang="zh-CN" altLang="en-US" sz="32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最能</a:t>
            </a:r>
            <a:endParaRPr lang="zh-CN" altLang="en-US" sz="32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  <a:p>
            <a:pPr lvl="0">
              <a:buNone/>
            </a:pPr>
            <a:r>
              <a:rPr lang="zh-CN" altLang="en-US" sz="32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反映</a:t>
            </a:r>
            <a:endParaRPr lang="zh-CN" altLang="en-US" sz="32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  <a:p>
            <a:pPr lvl="0">
              <a:buNone/>
            </a:pPr>
            <a:r>
              <a:rPr lang="zh-CN" altLang="en-US" sz="32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五四</a:t>
            </a:r>
            <a:endParaRPr lang="zh-CN" altLang="en-US" sz="32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  <a:p>
            <a:pPr lvl="0">
              <a:buNone/>
            </a:pPr>
            <a:r>
              <a:rPr lang="zh-CN" altLang="en-US" sz="32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运动</a:t>
            </a:r>
            <a:endParaRPr lang="zh-CN" altLang="en-US" sz="32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  <a:p>
            <a:pPr lvl="0">
              <a:buNone/>
            </a:pPr>
            <a:r>
              <a:rPr lang="zh-CN" altLang="en-US" sz="32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反帝反封建的性质</a:t>
            </a:r>
            <a:endParaRPr lang="zh-CN" altLang="en-US" sz="32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36866" name="Picture 2" descr="“五四”运动中的宣传品"/>
          <p:cNvPicPr>
            <a:picLocks noChangeAspect="1"/>
          </p:cNvPicPr>
          <p:nvPr/>
        </p:nvPicPr>
        <p:blipFill>
          <a:blip r:embed="rId3">
            <a:lum bright="-12000" contrast="23999"/>
          </a:blip>
          <a:stretch>
            <a:fillRect/>
          </a:stretch>
        </p:blipFill>
        <p:spPr>
          <a:xfrm>
            <a:off x="4763" y="2239963"/>
            <a:ext cx="2111375" cy="4068762"/>
          </a:xfrm>
          <a:prstGeom prst="rect">
            <a:avLst/>
          </a:prstGeom>
          <a:noFill/>
          <a:ln w="12700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02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2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6" grpId="0" bldLvl="0"/>
      <p:bldP spid="102407" grpId="0"/>
      <p:bldP spid="102408" grpId="0"/>
      <p:bldP spid="102412" grpId="0" bldLvl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2626</Words>
  <Application>Kingsoft Office WPP</Application>
  <PresentationFormat>全屏显示(4:3)</PresentationFormat>
  <Paragraphs>437</Paragraphs>
  <Slides>31</Slides>
  <Notes>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Office 主题​​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曹汝霖、章宗祥、陆宗舆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niucheng</cp:lastModifiedBy>
  <cp:revision>32</cp:revision>
  <dcterms:created xsi:type="dcterms:W3CDTF">2017-06-17T10:47:00Z</dcterms:created>
  <dcterms:modified xsi:type="dcterms:W3CDTF">2017-09-29T09:55:36Z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