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9"/>
  </p:notesMasterIdLst>
  <p:sldIdLst>
    <p:sldId id="301" r:id="rId3"/>
    <p:sldId id="329" r:id="rId4"/>
    <p:sldId id="331" r:id="rId5"/>
    <p:sldId id="333" r:id="rId6"/>
    <p:sldId id="330" r:id="rId7"/>
    <p:sldId id="364" r:id="rId8"/>
    <p:sldId id="332" r:id="rId9"/>
    <p:sldId id="335" r:id="rId10"/>
    <p:sldId id="334" r:id="rId11"/>
    <p:sldId id="324" r:id="rId12"/>
    <p:sldId id="336" r:id="rId13"/>
    <p:sldId id="337" r:id="rId14"/>
    <p:sldId id="338" r:id="rId15"/>
    <p:sldId id="345" r:id="rId16"/>
    <p:sldId id="358" r:id="rId17"/>
    <p:sldId id="366" r:id="rId18"/>
    <p:sldId id="367" r:id="rId19"/>
    <p:sldId id="359" r:id="rId20"/>
    <p:sldId id="361" r:id="rId21"/>
    <p:sldId id="343" r:id="rId22"/>
    <p:sldId id="368" r:id="rId23"/>
    <p:sldId id="341" r:id="rId24"/>
    <p:sldId id="342" r:id="rId25"/>
    <p:sldId id="346" r:id="rId26"/>
    <p:sldId id="347" r:id="rId27"/>
    <p:sldId id="353" r:id="rId28"/>
    <p:sldId id="348" r:id="rId29"/>
    <p:sldId id="349" r:id="rId30"/>
    <p:sldId id="350" r:id="rId31"/>
    <p:sldId id="365" r:id="rId32"/>
    <p:sldId id="354" r:id="rId33"/>
    <p:sldId id="351" r:id="rId34"/>
    <p:sldId id="355" r:id="rId35"/>
    <p:sldId id="363" r:id="rId36"/>
    <p:sldId id="356" r:id="rId37"/>
    <p:sldId id="273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FFFF99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98"/>
    <p:restoredTop sz="94660"/>
  </p:normalViewPr>
  <p:slideViewPr>
    <p:cSldViewPr showGuides="1">
      <p:cViewPr varScale="1">
        <p:scale>
          <a:sx n="105" d="100"/>
          <a:sy n="105" d="100"/>
        </p:scale>
        <p:origin x="-1182" y="-78"/>
      </p:cViewPr>
      <p:guideLst>
        <p:guide orient="horz" pos="2142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779" y="274638"/>
            <a:ext cx="8228442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779" y="1600206"/>
            <a:ext cx="8228442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779" y="274638"/>
            <a:ext cx="8228442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779" y="1600206"/>
            <a:ext cx="8228442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2"/>
          <p:cNvGrpSpPr>
            <a:grpSpLocks noChangeAspect="1"/>
          </p:cNvGrpSpPr>
          <p:nvPr userDrawn="1"/>
        </p:nvGrpSpPr>
        <p:grpSpPr>
          <a:xfrm>
            <a:off x="0" y="0"/>
            <a:ext cx="9144000" cy="6899275"/>
            <a:chOff x="0" y="0"/>
            <a:chExt cx="9180512" cy="6912768"/>
          </a:xfrm>
        </p:grpSpPr>
        <p:pic>
          <p:nvPicPr>
            <p:cNvPr id="1032" name="Picture 31" descr="ditu "/>
            <p:cNvPicPr>
              <a:picLocks noChangeAspect="1"/>
            </p:cNvPicPr>
            <p:nvPr/>
          </p:nvPicPr>
          <p:blipFill>
            <a:blip r:embed="rId14"/>
            <a:srcRect t="2141" b="31750"/>
            <a:stretch>
              <a:fillRect/>
            </a:stretch>
          </p:blipFill>
          <p:spPr>
            <a:xfrm>
              <a:off x="0" y="27384"/>
              <a:ext cx="9180512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3" name="Picture 31" descr="ditu "/>
            <p:cNvPicPr>
              <a:picLocks noChangeAspect="1"/>
            </p:cNvPicPr>
            <p:nvPr/>
          </p:nvPicPr>
          <p:blipFill>
            <a:blip r:embed="rId14"/>
            <a:srcRect t="97649"/>
            <a:stretch>
              <a:fillRect/>
            </a:stretch>
          </p:blipFill>
          <p:spPr>
            <a:xfrm>
              <a:off x="0" y="6751512"/>
              <a:ext cx="9180512" cy="1612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4" name="Picture 31" descr="ditu "/>
            <p:cNvPicPr>
              <a:picLocks noChangeAspect="1"/>
            </p:cNvPicPr>
            <p:nvPr/>
          </p:nvPicPr>
          <p:blipFill>
            <a:blip r:embed="rId14"/>
            <a:srcRect b="97932"/>
            <a:stretch>
              <a:fillRect/>
            </a:stretch>
          </p:blipFill>
          <p:spPr>
            <a:xfrm>
              <a:off x="0" y="0"/>
              <a:ext cx="9180512" cy="14401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2"/>
          <p:cNvGrpSpPr>
            <a:grpSpLocks noChangeAspect="1"/>
          </p:cNvGrpSpPr>
          <p:nvPr userDrawn="1"/>
        </p:nvGrpSpPr>
        <p:grpSpPr>
          <a:xfrm>
            <a:off x="0" y="0"/>
            <a:ext cx="9144000" cy="6899275"/>
            <a:chOff x="0" y="0"/>
            <a:chExt cx="9180512" cy="6912768"/>
          </a:xfrm>
        </p:grpSpPr>
        <p:pic>
          <p:nvPicPr>
            <p:cNvPr id="1032" name="Picture 31" descr="ditu "/>
            <p:cNvPicPr>
              <a:picLocks noChangeAspect="1"/>
            </p:cNvPicPr>
            <p:nvPr/>
          </p:nvPicPr>
          <p:blipFill>
            <a:blip r:embed="rId14"/>
            <a:srcRect t="2141" b="31750"/>
            <a:stretch>
              <a:fillRect/>
            </a:stretch>
          </p:blipFill>
          <p:spPr>
            <a:xfrm>
              <a:off x="0" y="27384"/>
              <a:ext cx="9180512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3" name="Picture 31" descr="ditu "/>
            <p:cNvPicPr>
              <a:picLocks noChangeAspect="1"/>
            </p:cNvPicPr>
            <p:nvPr/>
          </p:nvPicPr>
          <p:blipFill>
            <a:blip r:embed="rId14"/>
            <a:srcRect t="97649"/>
            <a:stretch>
              <a:fillRect/>
            </a:stretch>
          </p:blipFill>
          <p:spPr>
            <a:xfrm>
              <a:off x="0" y="6751512"/>
              <a:ext cx="9180512" cy="1612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4" name="Picture 31" descr="ditu "/>
            <p:cNvPicPr>
              <a:picLocks noChangeAspect="1"/>
            </p:cNvPicPr>
            <p:nvPr/>
          </p:nvPicPr>
          <p:blipFill>
            <a:blip r:embed="rId14"/>
            <a:srcRect b="97932"/>
            <a:stretch>
              <a:fillRect/>
            </a:stretch>
          </p:blipFill>
          <p:spPr>
            <a:xfrm>
              <a:off x="0" y="0"/>
              <a:ext cx="9180512" cy="14401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9" descr="1324885269_3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4794885" y="3002280"/>
            <a:ext cx="4301490" cy="3535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Text Box 10"/>
          <p:cNvSpPr txBox="1"/>
          <p:nvPr/>
        </p:nvSpPr>
        <p:spPr>
          <a:xfrm rot="-5400000">
            <a:off x="2314893" y="4213543"/>
            <a:ext cx="675005" cy="458660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1900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年的几张国外明信片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4131945" y="142240"/>
            <a:ext cx="4883785" cy="2889250"/>
          </a:xfrm>
          <a:prstGeom prst="cloudCallout">
            <a:avLst>
              <a:gd name="adj1" fmla="val -40474"/>
              <a:gd name="adj2" fmla="val 93293"/>
            </a:avLst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/>
            <a:r>
              <a:rPr lang="en-US" altLang="zh-CN" sz="20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00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4225" y="575945"/>
            <a:ext cx="45713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明信片上反映的什么历史事件？对近代社会造成了怎样的影响？</a:t>
            </a:r>
          </a:p>
        </p:txBody>
      </p:sp>
      <p:pic>
        <p:nvPicPr>
          <p:cNvPr id="4101" name="图片 3"/>
          <p:cNvPicPr>
            <a:picLocks noChangeAspect="1"/>
          </p:cNvPicPr>
          <p:nvPr/>
        </p:nvPicPr>
        <p:blipFill>
          <a:blip r:embed="rId3">
            <a:lum bright="17999"/>
          </a:blip>
          <a:stretch>
            <a:fillRect/>
          </a:stretch>
        </p:blipFill>
        <p:spPr>
          <a:xfrm>
            <a:off x="158750" y="3002280"/>
            <a:ext cx="4280535" cy="3253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4"/>
          <p:cNvPicPr>
            <a:picLocks noChangeAspect="1"/>
          </p:cNvPicPr>
          <p:nvPr/>
        </p:nvPicPr>
        <p:blipFill>
          <a:blip r:embed="rId4">
            <a:lum bright="17999"/>
          </a:blip>
          <a:stretch>
            <a:fillRect/>
          </a:stretch>
        </p:blipFill>
        <p:spPr>
          <a:xfrm>
            <a:off x="57150" y="35560"/>
            <a:ext cx="4143375" cy="2847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/>
          <p:nvPr/>
        </p:nvSpPr>
        <p:spPr>
          <a:xfrm>
            <a:off x="3714750" y="571500"/>
            <a:ext cx="21431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抗击八国联军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0483" name="TextBox 3"/>
          <p:cNvSpPr txBox="1"/>
          <p:nvPr/>
        </p:nvSpPr>
        <p:spPr>
          <a:xfrm>
            <a:off x="714348" y="1214422"/>
            <a:ext cx="4786346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一、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八国联军侵华的背景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857364"/>
            <a:ext cx="750099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有人认为：八国联军侵华战争纯粹是由义和团运动引起的。你是否同意这种观点，为什么？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3571876"/>
            <a:ext cx="7500990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不同意；八国联军侵华的根本原因是为了进一步侵略瓜分中国，镇压义和团运动是其侵华的诱因。</a:t>
            </a:r>
          </a:p>
        </p:txBody>
      </p:sp>
      <p:grpSp>
        <p:nvGrpSpPr>
          <p:cNvPr id="20486" name="组合 12"/>
          <p:cNvGrpSpPr/>
          <p:nvPr/>
        </p:nvGrpSpPr>
        <p:grpSpPr>
          <a:xfrm>
            <a:off x="214313" y="142875"/>
            <a:ext cx="1928812" cy="500063"/>
            <a:chOff x="214313" y="123825"/>
            <a:chExt cx="1928812" cy="500063"/>
          </a:xfrm>
        </p:grpSpPr>
        <p:sp>
          <p:nvSpPr>
            <p:cNvPr id="8" name="椭圆 7"/>
            <p:cNvSpPr/>
            <p:nvPr/>
          </p:nvSpPr>
          <p:spPr bwMode="auto">
            <a:xfrm>
              <a:off x="214313" y="123825"/>
              <a:ext cx="500062" cy="500063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0488" name="任意多边形 3"/>
            <p:cNvSpPr/>
            <p:nvPr/>
          </p:nvSpPr>
          <p:spPr>
            <a:xfrm>
              <a:off x="323850" y="214313"/>
              <a:ext cx="333375" cy="312737"/>
            </a:xfrm>
            <a:custGeom>
              <a:avLst/>
              <a:gdLst>
                <a:gd name="txL" fmla="*/ 0 w 1361803"/>
                <a:gd name="txT" fmla="*/ 0 h 1281345"/>
                <a:gd name="txR" fmla="*/ 1361803 w 1361803"/>
                <a:gd name="txB" fmla="*/ 1281345 h 128134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89" name="矩形 4"/>
            <p:cNvSpPr/>
            <p:nvPr/>
          </p:nvSpPr>
          <p:spPr>
            <a:xfrm>
              <a:off x="428625" y="171450"/>
              <a:ext cx="1714500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新课讲解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650" y="228600"/>
            <a:ext cx="3043238" cy="522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noProof="1" smtClean="0">
                <a:latin typeface="+mn-ea"/>
                <a:ea typeface="宋体" panose="02010600030101010101" pitchFamily="2" charset="-122"/>
                <a:cs typeface="+mn-cs"/>
              </a:rPr>
              <a:t>二、</a:t>
            </a:r>
            <a:r>
              <a:rPr lang="zh-CN" sz="2800" b="1" noProof="1" smtClean="0">
                <a:latin typeface="+mn-ea"/>
                <a:ea typeface="宋体" panose="02010600030101010101" pitchFamily="2" charset="-122"/>
                <a:cs typeface="+mn-cs"/>
              </a:rPr>
              <a:t>抗击八国联军</a:t>
            </a:r>
            <a:endParaRPr lang="zh-CN" sz="2800" b="1" noProof="1" smtClean="0">
              <a:latin typeface="+mn-ea"/>
            </a:endParaRPr>
          </a:p>
        </p:txBody>
      </p:sp>
      <p:pic>
        <p:nvPicPr>
          <p:cNvPr id="8194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75" y="919163"/>
            <a:ext cx="7353300" cy="4192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/>
          <p:nvPr/>
        </p:nvSpPr>
        <p:spPr>
          <a:xfrm>
            <a:off x="396875" y="5235575"/>
            <a:ext cx="7993063" cy="10763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 defTabSz="914400"/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直接原因</a:t>
            </a:r>
            <a:r>
              <a:rPr lang="zh-CN" altLang="zh-CN" sz="3200" b="1" dirty="0">
                <a:solidFill>
                  <a:srgbClr val="26267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：镇压义和团运动</a:t>
            </a:r>
          </a:p>
          <a:p>
            <a:pPr algn="ctr" defTabSz="914400"/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根本原因</a:t>
            </a:r>
            <a:r>
              <a:rPr lang="zh-CN" altLang="zh-CN" sz="3200" b="1" dirty="0">
                <a:solidFill>
                  <a:srgbClr val="26267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：进一步瓜分中国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650" y="228600"/>
            <a:ext cx="3043238" cy="522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+mn-ea"/>
                <a:ea typeface="宋体" panose="02010600030101010101" pitchFamily="2" charset="-122"/>
                <a:cs typeface="+mn-cs"/>
              </a:rPr>
              <a:t>二、</a:t>
            </a:r>
            <a:r>
              <a:rPr kumimoji="0" lang="zh-CN" sz="2800" b="1" kern="1200" cap="none" spc="0" normalizeH="0" baseline="0" noProof="1">
                <a:latin typeface="+mn-ea"/>
                <a:ea typeface="宋体" panose="02010600030101010101" pitchFamily="2" charset="-122"/>
                <a:cs typeface="+mn-cs"/>
              </a:rPr>
              <a:t>抗击八国联军</a:t>
            </a:r>
          </a:p>
        </p:txBody>
      </p:sp>
      <p:sp>
        <p:nvSpPr>
          <p:cNvPr id="8195" name="WordArt 31"/>
          <p:cNvSpPr>
            <a:spLocks noTextEdit="1"/>
          </p:cNvSpPr>
          <p:nvPr/>
        </p:nvSpPr>
        <p:spPr>
          <a:xfrm>
            <a:off x="534988" y="973138"/>
            <a:ext cx="2881312" cy="5969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时事报道</a:t>
            </a:r>
          </a:p>
        </p:txBody>
      </p:sp>
      <p:sp>
        <p:nvSpPr>
          <p:cNvPr id="8196" name="文本框 4"/>
          <p:cNvSpPr txBox="1"/>
          <p:nvPr/>
        </p:nvSpPr>
        <p:spPr>
          <a:xfrm>
            <a:off x="661988" y="1749425"/>
            <a:ext cx="7443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下面几幅图片是关于八国联军侵华战争的实时报道，请你阅读课本后将照片按照先后顺序排好，并简单说一下经过。</a:t>
            </a:r>
          </a:p>
        </p:txBody>
      </p:sp>
      <p:pic>
        <p:nvPicPr>
          <p:cNvPr id="8197" name="Picture 15" descr="HIFNH(LB]LDQ5`[{0VB(OF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8" y="2457450"/>
            <a:ext cx="2146300" cy="2430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WordArt 25"/>
          <p:cNvSpPr>
            <a:spLocks noTextEdit="1"/>
          </p:cNvSpPr>
          <p:nvPr/>
        </p:nvSpPr>
        <p:spPr>
          <a:xfrm>
            <a:off x="1403350" y="3402013"/>
            <a:ext cx="720725" cy="7921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GungsuhChe" panose="02030609000101010101" charset="-127"/>
                <a:ea typeface="GungsuhChe" panose="02030609000101010101" charset="-127"/>
              </a:rPr>
              <a:t>3</a:t>
            </a:r>
          </a:p>
        </p:txBody>
      </p:sp>
      <p:pic>
        <p:nvPicPr>
          <p:cNvPr id="8199" name="Picture 44" descr="WJ@@I[@@(Y@4D_0`J)%WUL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888" y="2444750"/>
            <a:ext cx="2039937" cy="241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0" name="WordArt 27"/>
          <p:cNvSpPr>
            <a:spLocks noTextEdit="1"/>
          </p:cNvSpPr>
          <p:nvPr/>
        </p:nvSpPr>
        <p:spPr>
          <a:xfrm>
            <a:off x="3995738" y="3186113"/>
            <a:ext cx="358775" cy="10080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GungsuhChe" panose="02030609000101010101" charset="-127"/>
                <a:ea typeface="GungsuhChe" panose="02030609000101010101" charset="-127"/>
              </a:rPr>
              <a:t>1</a:t>
            </a:r>
          </a:p>
        </p:txBody>
      </p:sp>
      <p:pic>
        <p:nvPicPr>
          <p:cNvPr id="8201" name="Picture 19" descr="TE~MN3PC_HX8X9L9TLJMBU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9100" y="2457450"/>
            <a:ext cx="2293938" cy="240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2" name="WordArt 26"/>
          <p:cNvSpPr>
            <a:spLocks noTextEdit="1"/>
          </p:cNvSpPr>
          <p:nvPr/>
        </p:nvSpPr>
        <p:spPr>
          <a:xfrm>
            <a:off x="6748463" y="3221038"/>
            <a:ext cx="504825" cy="936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GungsuhChe" panose="02030609000101010101" charset="-127"/>
                <a:ea typeface="GungsuhChe" panose="02030609000101010101" charset="-127"/>
              </a:rPr>
              <a:t>2</a:t>
            </a:r>
          </a:p>
        </p:txBody>
      </p:sp>
      <p:pic>
        <p:nvPicPr>
          <p:cNvPr id="8203" name="Picture 16" descr="~JDOD_Q43A~RD_{$B}4LC6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1388" y="4940300"/>
            <a:ext cx="3170237" cy="173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Picture 18" descr="W2HU{](D5S)W(IVF0EMJ]%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988" y="4978400"/>
            <a:ext cx="2859087" cy="1662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5" name="WordArt 28"/>
          <p:cNvSpPr>
            <a:spLocks noTextEdit="1"/>
          </p:cNvSpPr>
          <p:nvPr/>
        </p:nvSpPr>
        <p:spPr>
          <a:xfrm>
            <a:off x="1698625" y="5600700"/>
            <a:ext cx="785813" cy="7969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GungsuhChe" panose="02030609000101010101" charset="-127"/>
                <a:ea typeface="GungsuhChe" panose="02030609000101010101" charset="-127"/>
              </a:rPr>
              <a:t>5</a:t>
            </a:r>
          </a:p>
        </p:txBody>
      </p:sp>
      <p:sp>
        <p:nvSpPr>
          <p:cNvPr id="8206" name="WordArt 29"/>
          <p:cNvSpPr>
            <a:spLocks noTextEdit="1"/>
          </p:cNvSpPr>
          <p:nvPr/>
        </p:nvSpPr>
        <p:spPr>
          <a:xfrm>
            <a:off x="6713538" y="5461000"/>
            <a:ext cx="574675" cy="936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GungsuhChe" panose="02030609000101010101" charset="-127"/>
                <a:ea typeface="GungsuhChe" panose="02030609000101010101" charset="-127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910" y="2428868"/>
            <a:ext cx="214314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大沽口守军在抗击联军舰队的进攻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43240" y="2428868"/>
            <a:ext cx="200026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西摩尔率</a:t>
            </a:r>
            <a:r>
              <a:rPr lang="en-US" altLang="zh-CN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2000</a:t>
            </a:r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兵力进攻天津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0694" y="2428868"/>
            <a:ext cx="228601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义和团在廊坊阻击八国联军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3570" y="4929198"/>
            <a:ext cx="22860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八国联军攻占天津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71538" y="4929198"/>
            <a:ext cx="228601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八国联军统帅瓦德西率军进入紫禁城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 noChangeAspect="1"/>
          </p:cNvGrpSpPr>
          <p:nvPr/>
        </p:nvGrpSpPr>
        <p:grpSpPr>
          <a:xfrm>
            <a:off x="0" y="0"/>
            <a:ext cx="9144000" cy="6908800"/>
            <a:chOff x="0" y="0"/>
            <a:chExt cx="9180512" cy="6912768"/>
          </a:xfrm>
        </p:grpSpPr>
        <p:pic>
          <p:nvPicPr>
            <p:cNvPr id="9236" name="Picture 31" descr="ditu "/>
            <p:cNvPicPr>
              <a:picLocks noChangeAspect="1"/>
            </p:cNvPicPr>
            <p:nvPr/>
          </p:nvPicPr>
          <p:blipFill>
            <a:blip r:embed="rId2"/>
            <a:srcRect t="97649"/>
            <a:stretch>
              <a:fillRect/>
            </a:stretch>
          </p:blipFill>
          <p:spPr>
            <a:xfrm>
              <a:off x="0" y="6751512"/>
              <a:ext cx="9180512" cy="1612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7" name="Picture 31" descr="ditu "/>
            <p:cNvPicPr>
              <a:picLocks noChangeAspect="1"/>
            </p:cNvPicPr>
            <p:nvPr/>
          </p:nvPicPr>
          <p:blipFill>
            <a:blip r:embed="rId2"/>
            <a:srcRect b="97932"/>
            <a:stretch>
              <a:fillRect/>
            </a:stretch>
          </p:blipFill>
          <p:spPr>
            <a:xfrm>
              <a:off x="0" y="0"/>
              <a:ext cx="9180512" cy="14401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19" name="Picture 6" descr="图片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53000"/>
            <a:ext cx="1905000" cy="178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/>
          <p:nvPr/>
        </p:nvSpPr>
        <p:spPr>
          <a:xfrm>
            <a:off x="120650" y="371475"/>
            <a:ext cx="3043238" cy="522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+mn-ea"/>
                <a:ea typeface="宋体" panose="02010600030101010101" pitchFamily="2" charset="-122"/>
                <a:cs typeface="+mn-cs"/>
              </a:rPr>
              <a:t>二、抗击八国联军</a:t>
            </a:r>
            <a:endParaRPr kumimoji="0" lang="zh-CN" sz="2800" b="1" kern="1200" cap="none" spc="0" normalizeH="0" baseline="0" noProof="1"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19467"/>
          <p:cNvSpPr txBox="1"/>
          <p:nvPr/>
        </p:nvSpPr>
        <p:spPr>
          <a:xfrm>
            <a:off x="514350" y="1552575"/>
            <a:ext cx="550863" cy="3216275"/>
          </a:xfrm>
          <a:prstGeom prst="rect">
            <a:avLst/>
          </a:prstGeom>
          <a:noFill/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ctr">
            <a:spAutoFit/>
          </a:bodyPr>
          <a:lstStyle/>
          <a:p>
            <a:pPr marL="342900" marR="0" indent="-342900" defTabSz="914400">
              <a:spcBef>
                <a:spcPct val="50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八国联军侵华战争</a:t>
            </a:r>
          </a:p>
        </p:txBody>
      </p:sp>
      <p:sp>
        <p:nvSpPr>
          <p:cNvPr id="9222" name="Text Box 6"/>
          <p:cNvSpPr txBox="1"/>
          <p:nvPr/>
        </p:nvSpPr>
        <p:spPr>
          <a:xfrm>
            <a:off x="1412875" y="1911350"/>
            <a:ext cx="1266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天津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2413000" y="2130425"/>
            <a:ext cx="2879725" cy="1588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225" name="Text Box 6"/>
          <p:cNvSpPr txBox="1"/>
          <p:nvPr/>
        </p:nvSpPr>
        <p:spPr>
          <a:xfrm>
            <a:off x="5410200" y="1911350"/>
            <a:ext cx="1266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北京</a:t>
            </a:r>
          </a:p>
        </p:txBody>
      </p:sp>
      <p:sp>
        <p:nvSpPr>
          <p:cNvPr id="9226" name="文本框 10"/>
          <p:cNvSpPr txBox="1"/>
          <p:nvPr/>
        </p:nvSpPr>
        <p:spPr>
          <a:xfrm>
            <a:off x="3114675" y="1762125"/>
            <a:ext cx="996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</a:rPr>
              <a:t>乘火车</a:t>
            </a:r>
          </a:p>
        </p:txBody>
      </p:sp>
      <p:sp>
        <p:nvSpPr>
          <p:cNvPr id="9227" name="文本框 11"/>
          <p:cNvSpPr txBox="1"/>
          <p:nvPr/>
        </p:nvSpPr>
        <p:spPr>
          <a:xfrm>
            <a:off x="2654300" y="2347913"/>
            <a:ext cx="235108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</a:rPr>
              <a:t>在廊坊一带遭到义和团狙击，狼狈逃回</a:t>
            </a:r>
          </a:p>
        </p:txBody>
      </p:sp>
      <p:sp>
        <p:nvSpPr>
          <p:cNvPr id="9228" name="Text Box 6"/>
          <p:cNvSpPr txBox="1"/>
          <p:nvPr/>
        </p:nvSpPr>
        <p:spPr>
          <a:xfrm>
            <a:off x="6254750" y="1966913"/>
            <a:ext cx="2371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（统帅：西摩尔）</a:t>
            </a:r>
          </a:p>
        </p:txBody>
      </p:sp>
      <p:sp>
        <p:nvSpPr>
          <p:cNvPr id="9229" name="Text Box 6"/>
          <p:cNvSpPr txBox="1"/>
          <p:nvPr/>
        </p:nvSpPr>
        <p:spPr>
          <a:xfrm>
            <a:off x="1270000" y="3187700"/>
            <a:ext cx="12668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攻陷大沽炮台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2395538" y="3692525"/>
            <a:ext cx="808038" cy="2222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231" name="Text Box 6"/>
          <p:cNvSpPr txBox="1"/>
          <p:nvPr/>
        </p:nvSpPr>
        <p:spPr>
          <a:xfrm>
            <a:off x="3165475" y="3208338"/>
            <a:ext cx="12668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攻占天津</a:t>
            </a:r>
          </a:p>
        </p:txBody>
      </p:sp>
      <p:sp>
        <p:nvSpPr>
          <p:cNvPr id="9232" name="Text Box 6"/>
          <p:cNvSpPr txBox="1"/>
          <p:nvPr/>
        </p:nvSpPr>
        <p:spPr>
          <a:xfrm>
            <a:off x="4111625" y="4264025"/>
            <a:ext cx="2371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（统帅：瓦德西）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102100" y="3708400"/>
            <a:ext cx="573088" cy="17463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234" name="Text Box 6"/>
          <p:cNvSpPr txBox="1"/>
          <p:nvPr/>
        </p:nvSpPr>
        <p:spPr>
          <a:xfrm>
            <a:off x="4746625" y="3187700"/>
            <a:ext cx="12668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攻占北京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900738" y="3505200"/>
            <a:ext cx="2536825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（义和团运动失败）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" y="501650"/>
            <a:ext cx="9144000" cy="545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Text Box 3"/>
          <p:cNvSpPr txBox="1"/>
          <p:nvPr/>
        </p:nvSpPr>
        <p:spPr>
          <a:xfrm>
            <a:off x="0" y="5341938"/>
            <a:ext cx="9144000" cy="9461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x-none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1900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x-none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，八国联军在英国海军中将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西摩尔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的率领下，从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大沽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登陆，挑起大规模的侵华战争</a:t>
            </a:r>
            <a:r>
              <a:rPr lang="en-US" altLang="x-none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帝后出逃"/>
          <p:cNvPicPr>
            <a:picLocks noChangeAspect="1"/>
          </p:cNvPicPr>
          <p:nvPr/>
        </p:nvPicPr>
        <p:blipFill>
          <a:blip r:embed="rId2"/>
          <a:srcRect b="9682"/>
          <a:stretch>
            <a:fillRect/>
          </a:stretch>
        </p:blipFill>
        <p:spPr>
          <a:xfrm>
            <a:off x="323850" y="752475"/>
            <a:ext cx="4194175" cy="5484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365750" y="620713"/>
            <a:ext cx="3313113" cy="1554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1900</a:t>
            </a:r>
            <a:r>
              <a:rPr kumimoji="0" 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年</a:t>
            </a:r>
            <a:r>
              <a:rPr kumimoji="0" lang="zh-CN" alt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r>
              <a:rPr kumimoji="0" 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月</a:t>
            </a:r>
            <a:r>
              <a:rPr kumimoji="0" lang="zh-CN" alt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</a:t>
            </a:r>
            <a:r>
              <a:rPr kumimoji="0" 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日，慈禧太后挟光绪仓皇出逃</a:t>
            </a:r>
          </a:p>
        </p:txBody>
      </p:sp>
      <p:pic>
        <p:nvPicPr>
          <p:cNvPr id="16388" name="Picture 4" descr="慈太禧后拿义和团向洋人撒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2492375"/>
            <a:ext cx="3529013" cy="3513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3" y="117475"/>
            <a:ext cx="4606925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Rectangle 3"/>
          <p:cNvSpPr>
            <a:spLocks noGrp="1"/>
          </p:cNvSpPr>
          <p:nvPr/>
        </p:nvSpPr>
        <p:spPr>
          <a:xfrm>
            <a:off x="285720" y="4857760"/>
            <a:ext cx="4319587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ea typeface="隶书" panose="02010509060101010101" pitchFamily="49" charset="-122"/>
              </a:rPr>
              <a:t>侵略者在北京街头横冲直闯</a:t>
            </a:r>
          </a:p>
        </p:txBody>
      </p:sp>
      <p:pic>
        <p:nvPicPr>
          <p:cNvPr id="6554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613" y="46038"/>
            <a:ext cx="4465637" cy="482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1" name="Rectangle 3"/>
          <p:cNvSpPr>
            <a:spLocks noGrp="1"/>
          </p:cNvSpPr>
          <p:nvPr/>
        </p:nvSpPr>
        <p:spPr>
          <a:xfrm>
            <a:off x="6143636" y="4857760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r>
              <a:rPr lang="zh-CN" altLang="en-US" sz="2400" b="1" dirty="0">
                <a:solidFill>
                  <a:schemeClr val="tx1"/>
                </a:solidFill>
                <a:ea typeface="隶书" panose="02010509060101010101" pitchFamily="49" charset="-122"/>
              </a:rPr>
              <a:t>燃烧的北京城</a:t>
            </a:r>
          </a:p>
        </p:txBody>
      </p:sp>
      <p:sp>
        <p:nvSpPr>
          <p:cNvPr id="65542" name="文本框 65541"/>
          <p:cNvSpPr txBox="1"/>
          <p:nvPr/>
        </p:nvSpPr>
        <p:spPr>
          <a:xfrm>
            <a:off x="0" y="5286388"/>
            <a:ext cx="928690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中国此次所受毁损及抢劫之损失，其详数将永远不能</a:t>
            </a:r>
            <a:r>
              <a:rPr lang="zh-CN" altLang="en-US" sz="2800" b="1" dirty="0" smtClean="0">
                <a:latin typeface="Arial" panose="020B0604020202020204" pitchFamily="34" charset="0"/>
              </a:rPr>
              <a:t>查出。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</a:rPr>
              <a:t>                                              </a:t>
            </a:r>
            <a:r>
              <a:rPr lang="en-US" altLang="zh-CN" sz="2400" b="1" dirty="0" smtClean="0">
                <a:latin typeface="Arial" panose="020B0604020202020204" pitchFamily="34" charset="0"/>
              </a:rPr>
              <a:t>                                  ——</a:t>
            </a:r>
            <a:r>
              <a:rPr lang="zh-CN" altLang="en-US" sz="2400" b="1" dirty="0">
                <a:latin typeface="Arial" panose="020B0604020202020204" pitchFamily="34" charset="0"/>
              </a:rPr>
              <a:t>瓦德西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ldLvl="0"/>
      <p:bldP spid="65541" grpId="0" bldLvl="0"/>
      <p:bldP spid="655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55575"/>
            <a:ext cx="5765800" cy="269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Text Box 3"/>
          <p:cNvSpPr txBox="1"/>
          <p:nvPr/>
        </p:nvSpPr>
        <p:spPr>
          <a:xfrm>
            <a:off x="34925" y="2924175"/>
            <a:ext cx="90011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000" b="1">
                <a:latin typeface="隶书" panose="02010509060101010101" pitchFamily="49" charset="-122"/>
                <a:ea typeface="隶书" panose="02010509060101010101" pitchFamily="49" charset="-122"/>
              </a:rPr>
              <a:t>1900</a:t>
            </a:r>
            <a:r>
              <a:rPr lang="zh-CN" altLang="en-US" sz="2000" b="1" dirty="0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x-none" sz="2000" b="1"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en-US" sz="2000" b="1" dirty="0"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x-none" sz="2000" b="1">
                <a:latin typeface="隶书" panose="02010509060101010101" pitchFamily="49" charset="-122"/>
                <a:ea typeface="隶书" panose="02010509060101010101" pitchFamily="49" charset="-122"/>
              </a:rPr>
              <a:t>14</a:t>
            </a:r>
            <a:r>
              <a:rPr lang="zh-CN" altLang="en-US" sz="2000" b="1" dirty="0">
                <a:latin typeface="隶书" panose="02010509060101010101" pitchFamily="49" charset="-122"/>
                <a:ea typeface="隶书" panose="02010509060101010101" pitchFamily="49" charset="-122"/>
              </a:rPr>
              <a:t>日瓦德西率领八国联军攻入北京。图为八国联军进入紫禁城的情景</a:t>
            </a: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pic>
        <p:nvPicPr>
          <p:cNvPr id="6451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3" y="46038"/>
            <a:ext cx="3167062" cy="2808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4516"/>
          <p:cNvGrpSpPr/>
          <p:nvPr/>
        </p:nvGrpSpPr>
        <p:grpSpPr>
          <a:xfrm>
            <a:off x="-31750" y="3357563"/>
            <a:ext cx="9142413" cy="3500437"/>
            <a:chOff x="0" y="0"/>
            <a:chExt cx="5171" cy="4133"/>
          </a:xfrm>
        </p:grpSpPr>
        <p:sp>
          <p:nvSpPr>
            <p:cNvPr id="64518" name="Rectangle 8"/>
            <p:cNvSpPr/>
            <p:nvPr/>
          </p:nvSpPr>
          <p:spPr>
            <a:xfrm>
              <a:off x="0" y="0"/>
              <a:ext cx="5171" cy="4133"/>
            </a:xfrm>
            <a:prstGeom prst="rect">
              <a:avLst/>
            </a:prstGeom>
            <a:solidFill>
              <a:srgbClr val="3366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pic>
          <p:nvPicPr>
            <p:cNvPr id="64519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46"/>
              <a:ext cx="5171" cy="34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4520" name="Text Box 10"/>
            <p:cNvSpPr txBox="1"/>
            <p:nvPr/>
          </p:nvSpPr>
          <p:spPr>
            <a:xfrm>
              <a:off x="159" y="51"/>
              <a:ext cx="49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隶书" panose="02010509060101010101" pitchFamily="49" charset="-122"/>
                </a:rPr>
                <a:t>北京齐化门外八国联军屠杀义和团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八国联军进入大清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8572560" cy="602299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庚子年，德军在颐和园合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763588"/>
            <a:ext cx="6985000" cy="5168900"/>
          </a:xfrm>
          <a:prstGeom prst="rect">
            <a:avLst/>
          </a:prstGeom>
          <a:noFill/>
          <a:ln w="76200" cap="flat" cmpd="tri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7885113" y="2205038"/>
            <a:ext cx="611188" cy="2447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德军在颐和园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" y="45720"/>
            <a:ext cx="9150985" cy="67659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 noChangeAspect="1"/>
          </p:cNvGrpSpPr>
          <p:nvPr/>
        </p:nvGrpSpPr>
        <p:grpSpPr>
          <a:xfrm>
            <a:off x="0" y="-14287"/>
            <a:ext cx="9144000" cy="6899275"/>
            <a:chOff x="0" y="0"/>
            <a:chExt cx="9180512" cy="6912768"/>
          </a:xfrm>
        </p:grpSpPr>
        <p:pic>
          <p:nvPicPr>
            <p:cNvPr id="12292" name="Picture 31" descr="ditu "/>
            <p:cNvPicPr>
              <a:picLocks noChangeAspect="1"/>
            </p:cNvPicPr>
            <p:nvPr/>
          </p:nvPicPr>
          <p:blipFill>
            <a:blip r:embed="rId2"/>
            <a:srcRect t="2141" b="31750"/>
            <a:stretch>
              <a:fillRect/>
            </a:stretch>
          </p:blipFill>
          <p:spPr>
            <a:xfrm>
              <a:off x="0" y="27384"/>
              <a:ext cx="9180512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3" name="Picture 31" descr="ditu "/>
            <p:cNvPicPr>
              <a:picLocks noChangeAspect="1"/>
            </p:cNvPicPr>
            <p:nvPr/>
          </p:nvPicPr>
          <p:blipFill>
            <a:blip r:embed="rId2"/>
            <a:srcRect t="97649"/>
            <a:stretch>
              <a:fillRect/>
            </a:stretch>
          </p:blipFill>
          <p:spPr>
            <a:xfrm>
              <a:off x="0" y="6751512"/>
              <a:ext cx="9180512" cy="1612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4" name="Picture 31" descr="ditu "/>
            <p:cNvPicPr>
              <a:picLocks noChangeAspect="1"/>
            </p:cNvPicPr>
            <p:nvPr/>
          </p:nvPicPr>
          <p:blipFill>
            <a:blip r:embed="rId2"/>
            <a:srcRect b="97932"/>
            <a:stretch>
              <a:fillRect/>
            </a:stretch>
          </p:blipFill>
          <p:spPr>
            <a:xfrm>
              <a:off x="0" y="0"/>
              <a:ext cx="9180512" cy="14401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" y="173038"/>
            <a:ext cx="9001125" cy="6456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0e918dd96bc75d212000685b150c8f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3714750" cy="4572000"/>
          </a:xfrm>
          <a:prstGeom prst="rect">
            <a:avLst/>
          </a:prstGeom>
          <a:noFill/>
          <a:ln w="73025">
            <a:solidFill>
              <a:srgbClr val="FF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57158" y="357166"/>
            <a:ext cx="3043238" cy="522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+mn-ea"/>
                <a:ea typeface="宋体" panose="02010600030101010101" pitchFamily="2" charset="-122"/>
                <a:cs typeface="+mn-cs"/>
              </a:rPr>
              <a:t>二、</a:t>
            </a:r>
            <a:r>
              <a:rPr kumimoji="0" lang="zh-CN" sz="2800" b="1" kern="1200" cap="none" spc="0" normalizeH="0" baseline="0" noProof="1">
                <a:latin typeface="+mn-ea"/>
                <a:ea typeface="宋体" panose="02010600030101010101" pitchFamily="2" charset="-122"/>
                <a:cs typeface="+mn-cs"/>
              </a:rPr>
              <a:t>抗击八国联军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00562" y="1928802"/>
            <a:ext cx="40005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在天津保卫战中，清军直隶提督</a:t>
            </a:r>
            <a:r>
              <a:rPr lang="zh-CN" altLang="en-US" sz="6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聂士成</a:t>
            </a:r>
            <a:r>
              <a:rPr lang="zh-CN" altLang="en-US" sz="4400" dirty="0" smtClean="0"/>
              <a:t>壮烈殉国。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55297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/>
              <a:t>清政府对义和团的政策：</a:t>
            </a:r>
          </a:p>
        </p:txBody>
      </p:sp>
      <p:sp>
        <p:nvSpPr>
          <p:cNvPr id="55299" name="文本占位符 55298"/>
          <p:cNvSpPr txBox="1"/>
          <p:nvPr/>
        </p:nvSpPr>
        <p:spPr>
          <a:xfrm>
            <a:off x="1619250" y="2205038"/>
            <a:ext cx="1050925" cy="5762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/>
              <a:t>镇压</a:t>
            </a:r>
            <a:r>
              <a:rPr lang="zh-CN" altLang="en-US"/>
              <a:t>               </a:t>
            </a:r>
          </a:p>
        </p:txBody>
      </p:sp>
      <p:sp>
        <p:nvSpPr>
          <p:cNvPr id="55300" name="文本框 55299"/>
          <p:cNvSpPr txBox="1"/>
          <p:nvPr/>
        </p:nvSpPr>
        <p:spPr>
          <a:xfrm>
            <a:off x="2339975" y="1844675"/>
            <a:ext cx="15113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 dirty="0">
              <a:latin typeface="Garamond" panose="02020404030301010803" pitchFamily="18" charset="0"/>
            </a:endParaRPr>
          </a:p>
        </p:txBody>
      </p:sp>
      <p:sp>
        <p:nvSpPr>
          <p:cNvPr id="55301" name="文本框 55300"/>
          <p:cNvSpPr txBox="1"/>
          <p:nvPr/>
        </p:nvSpPr>
        <p:spPr>
          <a:xfrm>
            <a:off x="3886200" y="2133600"/>
            <a:ext cx="12192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>
                <a:latin typeface="Garamond" panose="02020404030301010803" pitchFamily="18" charset="0"/>
              </a:rPr>
              <a:t>招抚</a:t>
            </a:r>
          </a:p>
        </p:txBody>
      </p:sp>
      <p:sp>
        <p:nvSpPr>
          <p:cNvPr id="55302" name="文本框 55301"/>
          <p:cNvSpPr txBox="1"/>
          <p:nvPr/>
        </p:nvSpPr>
        <p:spPr>
          <a:xfrm>
            <a:off x="6227763" y="2205038"/>
            <a:ext cx="1219200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>
                <a:latin typeface="Garamond" panose="02020404030301010803" pitchFamily="18" charset="0"/>
              </a:rPr>
              <a:t>剿灭</a:t>
            </a:r>
          </a:p>
        </p:txBody>
      </p:sp>
      <p:sp>
        <p:nvSpPr>
          <p:cNvPr id="55303" name="右箭头 55302"/>
          <p:cNvSpPr/>
          <p:nvPr/>
        </p:nvSpPr>
        <p:spPr>
          <a:xfrm>
            <a:off x="2916238" y="2362200"/>
            <a:ext cx="685800" cy="257175"/>
          </a:xfrm>
          <a:prstGeom prst="rightArrow">
            <a:avLst>
              <a:gd name="adj1" fmla="val 50000"/>
              <a:gd name="adj2" fmla="val 66666"/>
            </a:avLst>
          </a:prstGeom>
          <a:solidFill>
            <a:srgbClr val="FFFF66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4" name="右箭头 55303"/>
          <p:cNvSpPr/>
          <p:nvPr/>
        </p:nvSpPr>
        <p:spPr>
          <a:xfrm>
            <a:off x="5364163" y="2349500"/>
            <a:ext cx="685800" cy="257175"/>
          </a:xfrm>
          <a:prstGeom prst="rightArrow">
            <a:avLst>
              <a:gd name="adj1" fmla="val 50000"/>
              <a:gd name="adj2" fmla="val 66666"/>
            </a:avLst>
          </a:prstGeom>
          <a:solidFill>
            <a:srgbClr val="FFFF66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8" name="直接连接符 55307"/>
          <p:cNvSpPr/>
          <p:nvPr/>
        </p:nvSpPr>
        <p:spPr>
          <a:xfrm>
            <a:off x="6732588" y="3068638"/>
            <a:ext cx="0" cy="10080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5309" name="文本框 55308"/>
          <p:cNvSpPr txBox="1"/>
          <p:nvPr/>
        </p:nvSpPr>
        <p:spPr>
          <a:xfrm>
            <a:off x="1643042" y="4214818"/>
            <a:ext cx="710567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义和团在中外反动势力的镇压下失败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950" y="260350"/>
            <a:ext cx="3051175" cy="5286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noProof="1" smtClean="0">
                <a:latin typeface="+mn-ea"/>
                <a:ea typeface="宋体" panose="02010600030101010101" pitchFamily="2" charset="-122"/>
                <a:cs typeface="+mn-cs"/>
              </a:rPr>
              <a:t>二、</a:t>
            </a:r>
            <a:r>
              <a:rPr lang="zh-CN" sz="2800" b="1" noProof="1" smtClean="0">
                <a:latin typeface="+mn-ea"/>
                <a:ea typeface="宋体" panose="02010600030101010101" pitchFamily="2" charset="-122"/>
                <a:cs typeface="+mn-cs"/>
              </a:rPr>
              <a:t>抗击八国联军</a:t>
            </a:r>
            <a:endParaRPr lang="zh-CN" sz="2800" b="1" noProof="1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20" y="714356"/>
            <a:ext cx="8286808" cy="120032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  <a:sym typeface="+mn-ea"/>
              </a:rPr>
              <a:t>    著名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sym typeface="+mn-ea"/>
              </a:rPr>
              <a:t>学者牟安世先生说：义和团运动阻止了帝国主义列强瓜分中国，粉碎了他们瓜分中国的迷梦，使中国没有从半殖民地沦为帝国主义列强直接统治的殖民地地位。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4282" y="2285993"/>
            <a:ext cx="8618220" cy="150810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  “中国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+mn-ea"/>
              </a:rPr>
              <a:t>群众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  <a:sym typeface="+mn-ea"/>
              </a:rPr>
              <a:t>……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+mn-ea"/>
              </a:rPr>
              <a:t>尚含有无限蓬勃生气”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，“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+mn-ea"/>
              </a:rPr>
              <a:t>无论欧美、日本各国，皆无此脑力与兵力，可以统治此天下生灵四分之一”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，“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+mn-ea"/>
              </a:rPr>
              <a:t>故瓜分一事，实为下策”。</a:t>
            </a: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——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八国联军统帅瓦德西</a:t>
            </a:r>
          </a:p>
        </p:txBody>
      </p:sp>
      <p:sp>
        <p:nvSpPr>
          <p:cNvPr id="56324" name="文本框 56323"/>
          <p:cNvSpPr txBox="1"/>
          <p:nvPr/>
        </p:nvSpPr>
        <p:spPr>
          <a:xfrm>
            <a:off x="395288" y="4797425"/>
            <a:ext cx="8208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影响：沉重打击了帝国主义瓜分中国的野心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786" y="4143380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根据这两则材料说明义和团运动的历史意义？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197"/>
          <p:cNvSpPr/>
          <p:nvPr/>
        </p:nvSpPr>
        <p:spPr>
          <a:xfrm>
            <a:off x="87313" y="576263"/>
            <a:ext cx="50038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三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《辛丑条约》的签订</a:t>
            </a:r>
          </a:p>
        </p:txBody>
      </p:sp>
      <p:sp>
        <p:nvSpPr>
          <p:cNvPr id="32771" name="文本框 32770">
            <a:hlinkClick r:id="rId2" action="ppaction://hlinksldjump"/>
          </p:cNvPr>
          <p:cNvSpPr txBox="1"/>
          <p:nvPr/>
        </p:nvSpPr>
        <p:spPr>
          <a:xfrm>
            <a:off x="1187450" y="1773238"/>
            <a:ext cx="24479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、时间：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文本框 32771">
            <a:hlinkClick r:id="rId3" action="ppaction://hlinksldjump"/>
          </p:cNvPr>
          <p:cNvSpPr txBox="1"/>
          <p:nvPr/>
        </p:nvSpPr>
        <p:spPr>
          <a:xfrm>
            <a:off x="1187450" y="2638425"/>
            <a:ext cx="3744913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2、内容、危害、影响：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2773" name="图片 32772" descr="xinchou"/>
          <p:cNvPicPr>
            <a:picLocks noChangeAspect="1"/>
          </p:cNvPicPr>
          <p:nvPr/>
        </p:nvPicPr>
        <p:blipFill>
          <a:blip r:embed="rId4"/>
          <a:srcRect t="10268" b="5814"/>
          <a:stretch>
            <a:fillRect/>
          </a:stretch>
        </p:blipFill>
        <p:spPr>
          <a:xfrm>
            <a:off x="2176463" y="3276600"/>
            <a:ext cx="4397375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5" name="矩形 32774"/>
          <p:cNvSpPr/>
          <p:nvPr/>
        </p:nvSpPr>
        <p:spPr>
          <a:xfrm>
            <a:off x="3059113" y="1712913"/>
            <a:ext cx="13970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1901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年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14" name="图片 1" descr="图片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0425" y="723900"/>
            <a:ext cx="1652588" cy="2066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27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650" y="4868863"/>
            <a:ext cx="8580438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992188"/>
            <a:ext cx="7880350" cy="376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ZZ0040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525" y="908050"/>
            <a:ext cx="7272338" cy="424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"/>
          <p:cNvSpPr/>
          <p:nvPr/>
        </p:nvSpPr>
        <p:spPr>
          <a:xfrm>
            <a:off x="1051878" y="5238115"/>
            <a:ext cx="7239000" cy="1006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一批不平等条约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zh-CN" sz="2000" b="1" dirty="0">
                <a:latin typeface="Arial" panose="020B0604020202020204" pitchFamily="34" charset="0"/>
                <a:ea typeface="黑体" panose="02010609060101010101" pitchFamily="2" charset="-122"/>
              </a:rPr>
              <a:t>    </a:t>
            </a:r>
            <a:r>
              <a:rPr lang="zh-CN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1901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zh-CN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zh-CN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日清政府与德、俄、英、法等十一个帝国主义国家签订了空前丧权辱国的</a:t>
            </a:r>
            <a:r>
              <a:rPr lang="zh-CN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辛丑条约</a:t>
            </a:r>
            <a:r>
              <a:rPr lang="zh-CN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表格 48129"/>
          <p:cNvGraphicFramePr/>
          <p:nvPr/>
        </p:nvGraphicFramePr>
        <p:xfrm>
          <a:off x="468313" y="1430338"/>
          <a:ext cx="8135938" cy="4681538"/>
        </p:xfrm>
        <a:graphic>
          <a:graphicData uri="http://schemas.openxmlformats.org/drawingml/2006/table">
            <a:tbl>
              <a:tblPr/>
              <a:tblGrid>
                <a:gridCol w="1222375"/>
                <a:gridCol w="3201988"/>
                <a:gridCol w="2135187"/>
                <a:gridCol w="1576388"/>
              </a:tblGrid>
              <a:tr h="585788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/>
                        <a:t>内容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/>
                        <a:t>影响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58850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2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89025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82663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 b="1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09" name="Text Box 31"/>
          <p:cNvSpPr txBox="1"/>
          <p:nvPr/>
        </p:nvSpPr>
        <p:spPr>
          <a:xfrm>
            <a:off x="1704975" y="1981200"/>
            <a:ext cx="3097213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文鼎CS大黑" charset="0"/>
                <a:ea typeface="宋体" panose="02010600030101010101" pitchFamily="2" charset="-122"/>
              </a:rPr>
              <a:t>赔</a:t>
            </a:r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白银</a:t>
            </a:r>
            <a:r>
              <a:rPr lang="en-US" altLang="x-none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4.5</a:t>
            </a:r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亿两，分39年还清。</a:t>
            </a:r>
          </a:p>
        </p:txBody>
      </p:sp>
      <p:sp>
        <p:nvSpPr>
          <p:cNvPr id="20510" name="Text Box 33"/>
          <p:cNvSpPr txBox="1"/>
          <p:nvPr/>
        </p:nvSpPr>
        <p:spPr>
          <a:xfrm>
            <a:off x="1679575" y="4078288"/>
            <a:ext cx="32019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文鼎CS大黑" charset="0"/>
                <a:ea typeface="宋体" panose="02010600030101010101" pitchFamily="2" charset="-122"/>
              </a:rPr>
              <a:t>划</a:t>
            </a:r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定使馆界；改设外务部，</a:t>
            </a:r>
          </a:p>
        </p:txBody>
      </p:sp>
      <p:sp>
        <p:nvSpPr>
          <p:cNvPr id="20511" name="Text Box 35"/>
          <p:cNvSpPr txBox="1"/>
          <p:nvPr/>
        </p:nvSpPr>
        <p:spPr>
          <a:xfrm>
            <a:off x="1736725" y="3127375"/>
            <a:ext cx="3124200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严</a:t>
            </a:r>
            <a:r>
              <a:rPr lang="zh-CN" altLang="en-US" sz="3200" b="1" dirty="0">
                <a:solidFill>
                  <a:srgbClr val="FF0000"/>
                </a:solidFill>
                <a:latin typeface="文鼎CS大黑" charset="0"/>
                <a:ea typeface="宋体" panose="02010600030101010101" pitchFamily="2" charset="-122"/>
              </a:rPr>
              <a:t>禁</a:t>
            </a:r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人民反帝活动</a:t>
            </a:r>
          </a:p>
        </p:txBody>
      </p:sp>
      <p:sp>
        <p:nvSpPr>
          <p:cNvPr id="20512" name="Text Box 37"/>
          <p:cNvSpPr txBox="1"/>
          <p:nvPr/>
        </p:nvSpPr>
        <p:spPr>
          <a:xfrm>
            <a:off x="1671638" y="5159375"/>
            <a:ext cx="3228975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文鼎CS大黑" charset="0"/>
                <a:ea typeface="宋体" panose="02010600030101010101" pitchFamily="2" charset="-122"/>
              </a:rPr>
              <a:t>拆</a:t>
            </a:r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毁炮台，不得设防，允许各国驻兵</a:t>
            </a:r>
          </a:p>
        </p:txBody>
      </p:sp>
      <p:sp>
        <p:nvSpPr>
          <p:cNvPr id="48162" name="Text Box 40"/>
          <p:cNvSpPr txBox="1"/>
          <p:nvPr/>
        </p:nvSpPr>
        <p:spPr>
          <a:xfrm>
            <a:off x="539750" y="2157413"/>
            <a:ext cx="12239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经济</a:t>
            </a:r>
          </a:p>
        </p:txBody>
      </p:sp>
      <p:sp>
        <p:nvSpPr>
          <p:cNvPr id="48163" name="Text Box 41"/>
          <p:cNvSpPr txBox="1"/>
          <p:nvPr/>
        </p:nvSpPr>
        <p:spPr>
          <a:xfrm>
            <a:off x="539750" y="4294188"/>
            <a:ext cx="13652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外交</a:t>
            </a:r>
          </a:p>
        </p:txBody>
      </p:sp>
      <p:sp>
        <p:nvSpPr>
          <p:cNvPr id="48164" name="Text Box 42"/>
          <p:cNvSpPr txBox="1"/>
          <p:nvPr/>
        </p:nvSpPr>
        <p:spPr>
          <a:xfrm>
            <a:off x="612775" y="32131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政治</a:t>
            </a:r>
          </a:p>
        </p:txBody>
      </p:sp>
      <p:sp>
        <p:nvSpPr>
          <p:cNvPr id="48165" name="Text Box 43"/>
          <p:cNvSpPr txBox="1"/>
          <p:nvPr/>
        </p:nvSpPr>
        <p:spPr>
          <a:xfrm>
            <a:off x="539750" y="5321300"/>
            <a:ext cx="10382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军事</a:t>
            </a:r>
          </a:p>
        </p:txBody>
      </p:sp>
      <p:sp>
        <p:nvSpPr>
          <p:cNvPr id="19493" name="Text Box 44"/>
          <p:cNvSpPr txBox="1"/>
          <p:nvPr/>
        </p:nvSpPr>
        <p:spPr>
          <a:xfrm>
            <a:off x="550863" y="1482725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项目</a:t>
            </a:r>
          </a:p>
        </p:txBody>
      </p:sp>
      <p:sp>
        <p:nvSpPr>
          <p:cNvPr id="32772" name="文本框 32771">
            <a:hlinkClick r:id="rId2" action="ppaction://hlinksldjump"/>
          </p:cNvPr>
          <p:cNvSpPr txBox="1"/>
          <p:nvPr/>
        </p:nvSpPr>
        <p:spPr>
          <a:xfrm>
            <a:off x="384175" y="650875"/>
            <a:ext cx="3744913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2、内容、危害、影响：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9" grpId="0"/>
      <p:bldP spid="20510" grpId="0"/>
      <p:bldP spid="20511" grpId="0"/>
      <p:bldP spid="20512" grpId="0"/>
      <p:bldP spid="48162" grpId="0"/>
      <p:bldP spid="48163" grpId="0"/>
      <p:bldP spid="48164" grpId="0"/>
      <p:bldP spid="481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1401763" y="760413"/>
            <a:ext cx="6821487" cy="522287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加重了中国人民的负担，税收受列强控制。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" name="Text Box 4"/>
          <p:cNvSpPr txBox="1"/>
          <p:nvPr/>
        </p:nvSpPr>
        <p:spPr>
          <a:xfrm>
            <a:off x="1487488" y="5191125"/>
            <a:ext cx="6711950" cy="5207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国中之国”，成为列强侵华大本营。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1422400" y="3548063"/>
            <a:ext cx="7639050" cy="522287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清朝的都城置于帝国主义列强的武装控制之下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。</a:t>
            </a:r>
          </a:p>
        </p:txBody>
      </p:sp>
      <p:sp>
        <p:nvSpPr>
          <p:cNvPr id="6" name="Text Box 6"/>
          <p:cNvSpPr txBox="1"/>
          <p:nvPr/>
        </p:nvSpPr>
        <p:spPr>
          <a:xfrm>
            <a:off x="1481138" y="2060575"/>
            <a:ext cx="6704012" cy="52228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清政府成为帝国主义统治中国的工具 。</a:t>
            </a:r>
          </a:p>
        </p:txBody>
      </p:sp>
      <p:sp>
        <p:nvSpPr>
          <p:cNvPr id="20485" name="Text Box 8"/>
          <p:cNvSpPr txBox="1"/>
          <p:nvPr/>
        </p:nvSpPr>
        <p:spPr>
          <a:xfrm>
            <a:off x="539750" y="692150"/>
            <a:ext cx="720725" cy="641350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赔</a:t>
            </a:r>
          </a:p>
        </p:txBody>
      </p:sp>
      <p:sp>
        <p:nvSpPr>
          <p:cNvPr id="20486" name="Text Box 9"/>
          <p:cNvSpPr txBox="1"/>
          <p:nvPr/>
        </p:nvSpPr>
        <p:spPr>
          <a:xfrm>
            <a:off x="611188" y="5157788"/>
            <a:ext cx="720725" cy="641350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划</a:t>
            </a:r>
          </a:p>
        </p:txBody>
      </p:sp>
      <p:sp>
        <p:nvSpPr>
          <p:cNvPr id="20487" name="Text Box 10"/>
          <p:cNvSpPr txBox="1"/>
          <p:nvPr/>
        </p:nvSpPr>
        <p:spPr>
          <a:xfrm>
            <a:off x="611188" y="3500438"/>
            <a:ext cx="720725" cy="641350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拆</a:t>
            </a:r>
          </a:p>
        </p:txBody>
      </p:sp>
      <p:sp>
        <p:nvSpPr>
          <p:cNvPr id="20488" name="Text Box 11"/>
          <p:cNvSpPr txBox="1"/>
          <p:nvPr/>
        </p:nvSpPr>
        <p:spPr>
          <a:xfrm>
            <a:off x="539750" y="1989138"/>
            <a:ext cx="720725" cy="641350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3" name="表格 51202"/>
          <p:cNvGraphicFramePr/>
          <p:nvPr/>
        </p:nvGraphicFramePr>
        <p:xfrm>
          <a:off x="468313" y="1216025"/>
          <a:ext cx="8135938" cy="4948238"/>
        </p:xfrm>
        <a:graphic>
          <a:graphicData uri="http://schemas.openxmlformats.org/drawingml/2006/table">
            <a:tbl>
              <a:tblPr/>
              <a:tblGrid>
                <a:gridCol w="1222375"/>
                <a:gridCol w="3201988"/>
                <a:gridCol w="2166937"/>
                <a:gridCol w="1544638"/>
              </a:tblGrid>
              <a:tr h="622300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200" b="1"/>
                        <a:t>内容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200" b="1" dirty="0"/>
                        <a:t>危害及影响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03313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4575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047750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en-US" sz="2800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533" name="Text Box 31"/>
          <p:cNvSpPr txBox="1"/>
          <p:nvPr/>
        </p:nvSpPr>
        <p:spPr>
          <a:xfrm>
            <a:off x="1908175" y="1917700"/>
            <a:ext cx="3044825" cy="944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赔白银</a:t>
            </a:r>
            <a:r>
              <a:rPr lang="en-US" altLang="x-none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4.5</a:t>
            </a:r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亿两，分39年还清。</a:t>
            </a:r>
          </a:p>
        </p:txBody>
      </p:sp>
      <p:sp>
        <p:nvSpPr>
          <p:cNvPr id="51232" name="Text Box 32"/>
          <p:cNvSpPr txBox="1"/>
          <p:nvPr/>
        </p:nvSpPr>
        <p:spPr>
          <a:xfrm>
            <a:off x="5148263" y="2133600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经济受制</a:t>
            </a:r>
          </a:p>
        </p:txBody>
      </p:sp>
      <p:sp>
        <p:nvSpPr>
          <p:cNvPr id="21535" name="Text Box 33"/>
          <p:cNvSpPr txBox="1"/>
          <p:nvPr/>
        </p:nvSpPr>
        <p:spPr>
          <a:xfrm>
            <a:off x="1836738" y="4006850"/>
            <a:ext cx="3044825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划定使馆界，改设外务部</a:t>
            </a:r>
          </a:p>
        </p:txBody>
      </p:sp>
      <p:sp>
        <p:nvSpPr>
          <p:cNvPr id="51234" name="Text Box 34"/>
          <p:cNvSpPr txBox="1"/>
          <p:nvPr/>
        </p:nvSpPr>
        <p:spPr>
          <a:xfrm>
            <a:off x="5003800" y="4076700"/>
            <a:ext cx="182245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内政外交被控制</a:t>
            </a:r>
          </a:p>
        </p:txBody>
      </p:sp>
      <p:sp>
        <p:nvSpPr>
          <p:cNvPr id="21537" name="Text Box 35"/>
          <p:cNvSpPr txBox="1"/>
          <p:nvPr/>
        </p:nvSpPr>
        <p:spPr>
          <a:xfrm>
            <a:off x="1692275" y="3141663"/>
            <a:ext cx="30448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严禁人民反帝活动</a:t>
            </a:r>
          </a:p>
        </p:txBody>
      </p:sp>
      <p:sp>
        <p:nvSpPr>
          <p:cNvPr id="51236" name="Text Box 36"/>
          <p:cNvSpPr txBox="1"/>
          <p:nvPr/>
        </p:nvSpPr>
        <p:spPr>
          <a:xfrm>
            <a:off x="4860925" y="3070225"/>
            <a:ext cx="208597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Garamond" panose="02020404030301010803" pitchFamily="18" charset="0"/>
                <a:ea typeface="宋体" panose="02010600030101010101" pitchFamily="2" charset="-122"/>
              </a:rPr>
              <a:t>清政府成为洋人统治的工具</a:t>
            </a:r>
          </a:p>
        </p:txBody>
      </p:sp>
      <p:sp>
        <p:nvSpPr>
          <p:cNvPr id="21539" name="Text Box 37"/>
          <p:cNvSpPr txBox="1"/>
          <p:nvPr/>
        </p:nvSpPr>
        <p:spPr>
          <a:xfrm>
            <a:off x="1671638" y="5159375"/>
            <a:ext cx="304482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拆毁炮台，不得设防，允许各国驻兵</a:t>
            </a:r>
          </a:p>
        </p:txBody>
      </p:sp>
      <p:sp>
        <p:nvSpPr>
          <p:cNvPr id="51238" name="Text Box 38"/>
          <p:cNvSpPr txBox="1"/>
          <p:nvPr/>
        </p:nvSpPr>
        <p:spPr>
          <a:xfrm>
            <a:off x="5127625" y="5148263"/>
            <a:ext cx="1820863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Garamond" panose="02020404030301010803" pitchFamily="18" charset="0"/>
                <a:ea typeface="宋体" panose="02010600030101010101" pitchFamily="2" charset="-122"/>
              </a:rPr>
              <a:t>军事失去自主权</a:t>
            </a:r>
          </a:p>
        </p:txBody>
      </p:sp>
      <p:sp>
        <p:nvSpPr>
          <p:cNvPr id="51239" name="Text Box 39"/>
          <p:cNvSpPr txBox="1"/>
          <p:nvPr/>
        </p:nvSpPr>
        <p:spPr>
          <a:xfrm>
            <a:off x="7094538" y="1844675"/>
            <a:ext cx="1654175" cy="468153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 dirty="0">
                <a:latin typeface="Garamond" panose="02020404030301010803" pitchFamily="18" charset="0"/>
                <a:ea typeface="黑体" panose="02010609060101010101" pitchFamily="2" charset="-122"/>
              </a:rPr>
              <a:t>清政府完全沦为帝国主义的侵华工具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  <a:ea typeface="黑体" panose="02010609060101010101" pitchFamily="2" charset="-122"/>
              </a:rPr>
              <a:t>中国完全沦为半殖民地半封建社会</a:t>
            </a:r>
            <a:endParaRPr lang="en-US" altLang="x-none" sz="2800" b="1" dirty="0">
              <a:solidFill>
                <a:srgbClr val="FF0000"/>
              </a:solidFill>
              <a:latin typeface="Garamond" panose="02020404030301010803" pitchFamily="18" charset="0"/>
              <a:ea typeface="黑体" panose="02010609060101010101" pitchFamily="2" charset="-122"/>
            </a:endParaRPr>
          </a:p>
        </p:txBody>
      </p:sp>
      <p:sp>
        <p:nvSpPr>
          <p:cNvPr id="21542" name="Text Box 40"/>
          <p:cNvSpPr txBox="1"/>
          <p:nvPr/>
        </p:nvSpPr>
        <p:spPr>
          <a:xfrm>
            <a:off x="539750" y="2085975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经济</a:t>
            </a:r>
          </a:p>
        </p:txBody>
      </p:sp>
      <p:sp>
        <p:nvSpPr>
          <p:cNvPr id="21543" name="Text Box 41"/>
          <p:cNvSpPr txBox="1"/>
          <p:nvPr/>
        </p:nvSpPr>
        <p:spPr>
          <a:xfrm>
            <a:off x="468313" y="4149725"/>
            <a:ext cx="13652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外交</a:t>
            </a:r>
          </a:p>
        </p:txBody>
      </p:sp>
      <p:sp>
        <p:nvSpPr>
          <p:cNvPr id="21544" name="Text Box 42"/>
          <p:cNvSpPr txBox="1"/>
          <p:nvPr/>
        </p:nvSpPr>
        <p:spPr>
          <a:xfrm>
            <a:off x="468313" y="307022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政治</a:t>
            </a:r>
          </a:p>
        </p:txBody>
      </p:sp>
      <p:sp>
        <p:nvSpPr>
          <p:cNvPr id="21545" name="Text Box 43"/>
          <p:cNvSpPr txBox="1"/>
          <p:nvPr/>
        </p:nvSpPr>
        <p:spPr>
          <a:xfrm>
            <a:off x="468313" y="5302250"/>
            <a:ext cx="136683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军事</a:t>
            </a:r>
          </a:p>
        </p:txBody>
      </p:sp>
      <p:sp>
        <p:nvSpPr>
          <p:cNvPr id="21546" name="Text Box 44"/>
          <p:cNvSpPr txBox="1"/>
          <p:nvPr/>
        </p:nvSpPr>
        <p:spPr>
          <a:xfrm>
            <a:off x="550863" y="126841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Garamond" panose="02020404030301010803" pitchFamily="18" charset="0"/>
                <a:ea typeface="宋体" panose="02010600030101010101" pitchFamily="2" charset="-122"/>
              </a:rPr>
              <a:t>项目</a:t>
            </a:r>
          </a:p>
        </p:txBody>
      </p:sp>
      <p:sp>
        <p:nvSpPr>
          <p:cNvPr id="21547" name="Rectangle 2"/>
          <p:cNvSpPr>
            <a:spLocks noGrp="1" noRot="1"/>
          </p:cNvSpPr>
          <p:nvPr/>
        </p:nvSpPr>
        <p:spPr>
          <a:xfrm>
            <a:off x="2700338" y="265113"/>
            <a:ext cx="3530600" cy="11334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文鼎CS大黑" charset="0"/>
                <a:ea typeface="宋体" panose="02010600030101010101" pitchFamily="2" charset="-122"/>
              </a:rPr>
              <a:t>《辛丑条约》</a:t>
            </a:r>
            <a:endParaRPr lang="zh-CN" altLang="en-US" sz="4000">
              <a:solidFill>
                <a:srgbClr val="FF0000"/>
              </a:solidFill>
              <a:latin typeface="文鼎CS大黑" charset="0"/>
              <a:ea typeface="文鼎CS大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5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2" grpId="0"/>
      <p:bldP spid="51234" grpId="0"/>
      <p:bldP spid="51236" grpId="0"/>
      <p:bldP spid="51238" grpId="0"/>
      <p:bldP spid="512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5905" y="217170"/>
            <a:ext cx="4505325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一、八国联军侵华的背景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  <a:sym typeface="+mn-ea"/>
              </a:rPr>
              <a:t>（一）义和团运动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7158" y="1142984"/>
            <a:ext cx="8438515" cy="1061829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材料一：</a:t>
            </a:r>
            <a:r>
              <a:rPr lang="zh-CN" altLang="en-US" sz="2800" b="1" dirty="0"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义和团，起山东，不到三月遍地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红（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义和团成员头戴红巾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）。</a:t>
            </a:r>
            <a:r>
              <a:rPr lang="zh-CN" altLang="en-US" sz="2800" b="1" dirty="0"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</a:p>
        </p:txBody>
      </p:sp>
      <p:sp>
        <p:nvSpPr>
          <p:cNvPr id="48131" name="Text Box 3"/>
          <p:cNvSpPr txBox="1"/>
          <p:nvPr/>
        </p:nvSpPr>
        <p:spPr>
          <a:xfrm>
            <a:off x="285720" y="2428868"/>
            <a:ext cx="8640763" cy="944682"/>
          </a:xfrm>
          <a:prstGeom prst="rect">
            <a:avLst/>
          </a:prstGeom>
          <a:noFill/>
          <a:ln w="57150" cap="flat" cmpd="thinThick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据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材料一，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义和团运动首先爆发于哪里？发展状况如何</a:t>
            </a:r>
            <a:r>
              <a:rPr lang="zh-CN" altLang="en-US" sz="28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928662" y="3929066"/>
            <a:ext cx="12223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山东;</a:t>
            </a:r>
          </a:p>
        </p:txBody>
      </p:sp>
      <p:sp>
        <p:nvSpPr>
          <p:cNvPr id="48134" name="文本框 48133"/>
          <p:cNvSpPr txBox="1"/>
          <p:nvPr/>
        </p:nvSpPr>
        <p:spPr>
          <a:xfrm>
            <a:off x="5072066" y="4786322"/>
            <a:ext cx="23050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迅速发展</a:t>
            </a:r>
          </a:p>
        </p:txBody>
      </p:sp>
      <p:cxnSp>
        <p:nvCxnSpPr>
          <p:cNvPr id="10" name="直接箭头连接符 9"/>
          <p:cNvCxnSpPr/>
          <p:nvPr/>
        </p:nvCxnSpPr>
        <p:spPr>
          <a:xfrm rot="5400000">
            <a:off x="5930116" y="4642652"/>
            <a:ext cx="42862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29124" y="3571876"/>
            <a:ext cx="4286248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帝国主义侵略加剧和外国传教士活动的猖獗。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bldLvl="0"/>
      <p:bldP spid="48134" grpId="0" bldLvl="0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2347068_2005052613524491800700"/>
          <p:cNvPicPr>
            <a:picLocks noChangeAspect="1"/>
          </p:cNvPicPr>
          <p:nvPr/>
        </p:nvPicPr>
        <p:blipFill>
          <a:blip r:embed="rId2"/>
          <a:srcRect t="14827"/>
          <a:stretch>
            <a:fillRect/>
          </a:stretch>
        </p:blipFill>
        <p:spPr>
          <a:xfrm>
            <a:off x="1000100" y="357166"/>
            <a:ext cx="7072362" cy="3643338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" name="TextBox 2"/>
          <p:cNvSpPr txBox="1"/>
          <p:nvPr/>
        </p:nvSpPr>
        <p:spPr>
          <a:xfrm>
            <a:off x="714348" y="4429132"/>
            <a:ext cx="7929618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辛丑条约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签订后，慈禧太后对列强没有把她作为“祸首”来惩办，感激涕零，保证今后要“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量中华之物力，结与国之欢心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”。慈禧挟光绪皇帝自西安启程，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1902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日回到北京。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4" name="矩形 3"/>
          <p:cNvSpPr/>
          <p:nvPr/>
        </p:nvSpPr>
        <p:spPr>
          <a:xfrm>
            <a:off x="3929058" y="4143380"/>
            <a:ext cx="1500187" cy="4001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慈禧回銮图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4572008"/>
            <a:ext cx="7500990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以慈禧为首的清政府成了“洋人朝廷”，成为帝国主义统治中国人民的工具。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2"/>
          <p:cNvSpPr/>
          <p:nvPr/>
        </p:nvSpPr>
        <p:spPr>
          <a:xfrm flipV="1">
            <a:off x="1404938" y="3502025"/>
            <a:ext cx="1871662" cy="1798638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5" name="Line 3"/>
          <p:cNvSpPr/>
          <p:nvPr/>
        </p:nvSpPr>
        <p:spPr>
          <a:xfrm flipV="1">
            <a:off x="4933950" y="1341438"/>
            <a:ext cx="1871663" cy="107950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6" name="Line 4"/>
          <p:cNvSpPr/>
          <p:nvPr/>
        </p:nvSpPr>
        <p:spPr>
          <a:xfrm>
            <a:off x="827088" y="5373688"/>
            <a:ext cx="7273925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37" name="Line 5"/>
          <p:cNvSpPr/>
          <p:nvPr/>
        </p:nvSpPr>
        <p:spPr>
          <a:xfrm flipV="1">
            <a:off x="1331913" y="836613"/>
            <a:ext cx="0" cy="5113337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38" name="Line 6"/>
          <p:cNvSpPr/>
          <p:nvPr/>
        </p:nvSpPr>
        <p:spPr>
          <a:xfrm>
            <a:off x="5292725" y="5013325"/>
            <a:ext cx="1588" cy="36195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9" name="Line 7"/>
          <p:cNvSpPr/>
          <p:nvPr/>
        </p:nvSpPr>
        <p:spPr>
          <a:xfrm>
            <a:off x="6948488" y="5013325"/>
            <a:ext cx="1587" cy="36195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0" name="AutoShape 8"/>
          <p:cNvSpPr/>
          <p:nvPr/>
        </p:nvSpPr>
        <p:spPr>
          <a:xfrm>
            <a:off x="6661150" y="1196975"/>
            <a:ext cx="215900" cy="2159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41" name="AutoShape 9"/>
          <p:cNvSpPr/>
          <p:nvPr/>
        </p:nvSpPr>
        <p:spPr>
          <a:xfrm>
            <a:off x="4860925" y="2276475"/>
            <a:ext cx="215900" cy="2159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42" name="AutoShape 10"/>
          <p:cNvSpPr/>
          <p:nvPr/>
        </p:nvSpPr>
        <p:spPr>
          <a:xfrm>
            <a:off x="1331913" y="5229225"/>
            <a:ext cx="215900" cy="2159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43" name="Text Box 11"/>
          <p:cNvSpPr txBox="1"/>
          <p:nvPr/>
        </p:nvSpPr>
        <p:spPr>
          <a:xfrm>
            <a:off x="1260475" y="5518150"/>
            <a:ext cx="1081088" cy="82232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 Black" panose="020B0A04020102020204" pitchFamily="34" charset="0"/>
              </a:rPr>
              <a:t>鸦片战争</a:t>
            </a:r>
          </a:p>
        </p:txBody>
      </p:sp>
      <p:sp>
        <p:nvSpPr>
          <p:cNvPr id="18444" name="Text Box 12"/>
          <p:cNvSpPr txBox="1"/>
          <p:nvPr/>
        </p:nvSpPr>
        <p:spPr>
          <a:xfrm>
            <a:off x="4572000" y="5589588"/>
            <a:ext cx="1296988" cy="822325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 Black" panose="020B0A04020102020204" pitchFamily="34" charset="0"/>
              </a:rPr>
              <a:t>甲午中日战争</a:t>
            </a:r>
          </a:p>
        </p:txBody>
      </p:sp>
      <p:sp>
        <p:nvSpPr>
          <p:cNvPr id="18445" name="Text Box 13"/>
          <p:cNvSpPr txBox="1"/>
          <p:nvPr/>
        </p:nvSpPr>
        <p:spPr>
          <a:xfrm>
            <a:off x="6229350" y="5589588"/>
            <a:ext cx="1439863" cy="82232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 Black" panose="020B0A04020102020204" pitchFamily="34" charset="0"/>
              </a:rPr>
              <a:t>八国联军侵华战争</a:t>
            </a:r>
          </a:p>
        </p:txBody>
      </p:sp>
      <p:sp>
        <p:nvSpPr>
          <p:cNvPr id="18446" name="Text Box 14"/>
          <p:cNvSpPr txBox="1"/>
          <p:nvPr/>
        </p:nvSpPr>
        <p:spPr>
          <a:xfrm>
            <a:off x="1044575" y="333375"/>
            <a:ext cx="74168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概述中国是怎样一步步沦为半殖民地半封建社会的？</a:t>
            </a: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7" name="Text Box 16"/>
          <p:cNvSpPr txBox="1"/>
          <p:nvPr/>
        </p:nvSpPr>
        <p:spPr>
          <a:xfrm>
            <a:off x="6156325" y="1557338"/>
            <a:ext cx="1511300" cy="495300"/>
          </a:xfrm>
          <a:prstGeom prst="rect">
            <a:avLst/>
          </a:prstGeom>
          <a:solidFill>
            <a:srgbClr val="FFCC00"/>
          </a:solidFill>
          <a:ln w="38100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 Black" panose="020B0A04020102020204" pitchFamily="34" charset="0"/>
              </a:rPr>
              <a:t>完全陷入</a:t>
            </a:r>
          </a:p>
        </p:txBody>
      </p:sp>
      <p:sp>
        <p:nvSpPr>
          <p:cNvPr id="18448" name="Text Box 17"/>
          <p:cNvSpPr txBox="1"/>
          <p:nvPr/>
        </p:nvSpPr>
        <p:spPr>
          <a:xfrm>
            <a:off x="4500563" y="2636838"/>
            <a:ext cx="1584325" cy="495300"/>
          </a:xfrm>
          <a:prstGeom prst="rect">
            <a:avLst/>
          </a:prstGeom>
          <a:solidFill>
            <a:srgbClr val="00FFFF"/>
          </a:solidFill>
          <a:ln w="38100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 Black" panose="020B0A04020102020204" pitchFamily="34" charset="0"/>
              </a:rPr>
              <a:t>大大加深</a:t>
            </a:r>
          </a:p>
        </p:txBody>
      </p:sp>
      <p:sp>
        <p:nvSpPr>
          <p:cNvPr id="18449" name="Text Box 18"/>
          <p:cNvSpPr txBox="1"/>
          <p:nvPr/>
        </p:nvSpPr>
        <p:spPr>
          <a:xfrm>
            <a:off x="539750" y="4581525"/>
            <a:ext cx="2017713" cy="495300"/>
          </a:xfrm>
          <a:prstGeom prst="rect">
            <a:avLst/>
          </a:prstGeom>
          <a:solidFill>
            <a:schemeClr val="hlink"/>
          </a:solidFill>
          <a:ln w="3810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 Black" panose="020B0A04020102020204" pitchFamily="34" charset="0"/>
              </a:rPr>
              <a:t>开始变为</a:t>
            </a:r>
          </a:p>
        </p:txBody>
      </p:sp>
      <p:sp>
        <p:nvSpPr>
          <p:cNvPr id="18450" name="Text Box 19"/>
          <p:cNvSpPr txBox="1"/>
          <p:nvPr/>
        </p:nvSpPr>
        <p:spPr>
          <a:xfrm>
            <a:off x="7740650" y="558958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>
                <a:latin typeface="Arial Black" panose="020B0A04020102020204" pitchFamily="34" charset="0"/>
              </a:rPr>
              <a:t>X</a:t>
            </a:r>
          </a:p>
        </p:txBody>
      </p:sp>
      <p:sp>
        <p:nvSpPr>
          <p:cNvPr id="18451" name="Text Box 20"/>
          <p:cNvSpPr txBox="1"/>
          <p:nvPr/>
        </p:nvSpPr>
        <p:spPr>
          <a:xfrm>
            <a:off x="828675" y="692150"/>
            <a:ext cx="4318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>
                <a:latin typeface="Arial Black" panose="020B0A04020102020204" pitchFamily="34" charset="0"/>
              </a:rPr>
              <a:t>Y</a:t>
            </a:r>
          </a:p>
        </p:txBody>
      </p:sp>
      <p:sp>
        <p:nvSpPr>
          <p:cNvPr id="18452" name="Text Box 21"/>
          <p:cNvSpPr txBox="1"/>
          <p:nvPr/>
        </p:nvSpPr>
        <p:spPr>
          <a:xfrm>
            <a:off x="755650" y="5516563"/>
            <a:ext cx="5032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>
                <a:latin typeface="Arial Black" panose="020B0A04020102020204" pitchFamily="34" charset="0"/>
              </a:rPr>
              <a:t>O</a:t>
            </a:r>
          </a:p>
        </p:txBody>
      </p:sp>
      <p:sp>
        <p:nvSpPr>
          <p:cNvPr id="18453" name="Text Box 22"/>
          <p:cNvSpPr txBox="1"/>
          <p:nvPr/>
        </p:nvSpPr>
        <p:spPr>
          <a:xfrm>
            <a:off x="36513" y="44450"/>
            <a:ext cx="863600" cy="2773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沧桑回眸</a:t>
            </a:r>
          </a:p>
        </p:txBody>
      </p:sp>
      <p:sp>
        <p:nvSpPr>
          <p:cNvPr id="18454" name="直接连接符 18453"/>
          <p:cNvSpPr/>
          <p:nvPr/>
        </p:nvSpPr>
        <p:spPr>
          <a:xfrm>
            <a:off x="3348038" y="5013325"/>
            <a:ext cx="1587" cy="360363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5" name="Text Box 11"/>
          <p:cNvSpPr txBox="1"/>
          <p:nvPr/>
        </p:nvSpPr>
        <p:spPr>
          <a:xfrm>
            <a:off x="2628900" y="5518150"/>
            <a:ext cx="1439863" cy="82232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 Black" panose="020B0A04020102020204" pitchFamily="34" charset="0"/>
              </a:rPr>
              <a:t>第二次鸦片战争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56" name="AutoShape 9"/>
          <p:cNvSpPr/>
          <p:nvPr/>
        </p:nvSpPr>
        <p:spPr>
          <a:xfrm>
            <a:off x="3132138" y="3429000"/>
            <a:ext cx="215900" cy="2159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57" name="Text Box 18"/>
          <p:cNvSpPr txBox="1"/>
          <p:nvPr/>
        </p:nvSpPr>
        <p:spPr>
          <a:xfrm>
            <a:off x="2628900" y="3717925"/>
            <a:ext cx="1871663" cy="495300"/>
          </a:xfrm>
          <a:prstGeom prst="rect">
            <a:avLst/>
          </a:prstGeom>
          <a:solidFill>
            <a:srgbClr val="00FF00"/>
          </a:solidFill>
          <a:ln w="381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 Black" panose="020B0A04020102020204" pitchFamily="34" charset="0"/>
              </a:rPr>
              <a:t>进一步加深</a:t>
            </a:r>
          </a:p>
        </p:txBody>
      </p:sp>
      <p:sp>
        <p:nvSpPr>
          <p:cNvPr id="18458" name="直接连接符 18457"/>
          <p:cNvSpPr/>
          <p:nvPr/>
        </p:nvSpPr>
        <p:spPr>
          <a:xfrm flipV="1">
            <a:off x="3203575" y="2420938"/>
            <a:ext cx="1800225" cy="1152525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bldLvl="0" animBg="1"/>
      <p:bldP spid="18441" grpId="0" bldLvl="0" animBg="1"/>
      <p:bldP spid="18442" grpId="0" bldLvl="0" animBg="1"/>
      <p:bldP spid="18443" grpId="0" bldLvl="0" animBg="1"/>
      <p:bldP spid="18444" grpId="0" bldLvl="0" animBg="1"/>
      <p:bldP spid="18445" grpId="0" bldLvl="0" animBg="1"/>
      <p:bldP spid="18447" grpId="0" bldLvl="0" animBg="1"/>
      <p:bldP spid="18448" grpId="0" bldLvl="0" animBg="1"/>
      <p:bldP spid="18449" grpId="0" bldLvl="0" animBg="1"/>
      <p:bldP spid="18455" grpId="0" bldLvl="0" animBg="1"/>
      <p:bldP spid="18456" grpId="0" bldLvl="0" animBg="1"/>
      <p:bldP spid="1845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08" name="表格 18607"/>
          <p:cNvGraphicFramePr/>
          <p:nvPr/>
        </p:nvGraphicFramePr>
        <p:xfrm>
          <a:off x="609600" y="1371600"/>
          <a:ext cx="8229600" cy="5060950"/>
        </p:xfrm>
        <a:graphic>
          <a:graphicData uri="http://schemas.openxmlformats.org/drawingml/2006/table">
            <a:tbl>
              <a:tblPr/>
              <a:tblGrid>
                <a:gridCol w="838200"/>
                <a:gridCol w="2209800"/>
                <a:gridCol w="2209800"/>
                <a:gridCol w="2971800"/>
              </a:tblGrid>
              <a:tr h="5175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7470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14617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2566" name="文本框 18544"/>
          <p:cNvSpPr txBox="1"/>
          <p:nvPr/>
        </p:nvSpPr>
        <p:spPr>
          <a:xfrm>
            <a:off x="1371600" y="1371600"/>
            <a:ext cx="2362200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南京条约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22567" name="文本框 18545"/>
          <p:cNvSpPr txBox="1"/>
          <p:nvPr/>
        </p:nvSpPr>
        <p:spPr>
          <a:xfrm>
            <a:off x="3581400" y="1371600"/>
            <a:ext cx="2547938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马关条约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22568" name="文本框 18546"/>
          <p:cNvSpPr txBox="1"/>
          <p:nvPr/>
        </p:nvSpPr>
        <p:spPr>
          <a:xfrm>
            <a:off x="6324600" y="1371600"/>
            <a:ext cx="2514600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辛丑条约</a:t>
            </a:r>
            <a:r>
              <a:rPr lang="en-US" altLang="zh-CN" sz="2800" b="1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22569" name="矩形 18547"/>
          <p:cNvSpPr/>
          <p:nvPr/>
        </p:nvSpPr>
        <p:spPr>
          <a:xfrm>
            <a:off x="3981450" y="35972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400" i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70" name="文本框 18548"/>
          <p:cNvSpPr txBox="1"/>
          <p:nvPr/>
        </p:nvSpPr>
        <p:spPr>
          <a:xfrm>
            <a:off x="609600" y="1828800"/>
            <a:ext cx="914400" cy="82232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签订国家</a:t>
            </a:r>
          </a:p>
        </p:txBody>
      </p:sp>
      <p:sp>
        <p:nvSpPr>
          <p:cNvPr id="22571" name="文本框 18550"/>
          <p:cNvSpPr txBox="1"/>
          <p:nvPr/>
        </p:nvSpPr>
        <p:spPr>
          <a:xfrm>
            <a:off x="609600" y="2803525"/>
            <a:ext cx="866775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赔款</a:t>
            </a:r>
          </a:p>
        </p:txBody>
      </p:sp>
      <p:sp>
        <p:nvSpPr>
          <p:cNvPr id="22572" name="文本框 18551"/>
          <p:cNvSpPr txBox="1"/>
          <p:nvPr/>
        </p:nvSpPr>
        <p:spPr>
          <a:xfrm>
            <a:off x="581025" y="3505200"/>
            <a:ext cx="866775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土地</a:t>
            </a:r>
          </a:p>
        </p:txBody>
      </p:sp>
      <p:sp>
        <p:nvSpPr>
          <p:cNvPr id="22573" name="文本框 18552"/>
          <p:cNvSpPr txBox="1"/>
          <p:nvPr/>
        </p:nvSpPr>
        <p:spPr>
          <a:xfrm>
            <a:off x="584200" y="4495800"/>
            <a:ext cx="9398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其它</a:t>
            </a:r>
          </a:p>
        </p:txBody>
      </p:sp>
      <p:sp>
        <p:nvSpPr>
          <p:cNvPr id="22574" name="文本框 18553"/>
          <p:cNvSpPr txBox="1"/>
          <p:nvPr/>
        </p:nvSpPr>
        <p:spPr>
          <a:xfrm>
            <a:off x="609600" y="5562600"/>
            <a:ext cx="866775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影响</a:t>
            </a:r>
          </a:p>
        </p:txBody>
      </p:sp>
      <p:sp>
        <p:nvSpPr>
          <p:cNvPr id="18555" name="文本框 18554"/>
          <p:cNvSpPr txBox="1"/>
          <p:nvPr/>
        </p:nvSpPr>
        <p:spPr>
          <a:xfrm>
            <a:off x="2038350" y="2057400"/>
            <a:ext cx="1187450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中英</a:t>
            </a:r>
          </a:p>
        </p:txBody>
      </p:sp>
      <p:sp>
        <p:nvSpPr>
          <p:cNvPr id="18556" name="文本框 18555"/>
          <p:cNvSpPr txBox="1"/>
          <p:nvPr/>
        </p:nvSpPr>
        <p:spPr>
          <a:xfrm>
            <a:off x="4392613" y="2057400"/>
            <a:ext cx="1017587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中日</a:t>
            </a:r>
          </a:p>
        </p:txBody>
      </p:sp>
      <p:sp>
        <p:nvSpPr>
          <p:cNvPr id="18557" name="文本框 18556"/>
          <p:cNvSpPr txBox="1"/>
          <p:nvPr/>
        </p:nvSpPr>
        <p:spPr>
          <a:xfrm>
            <a:off x="5943600" y="1844675"/>
            <a:ext cx="2819400" cy="7016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中与英俄德法美日意奥等国</a:t>
            </a:r>
          </a:p>
        </p:txBody>
      </p:sp>
      <p:sp>
        <p:nvSpPr>
          <p:cNvPr id="18559" name="文本框 18558"/>
          <p:cNvSpPr txBox="1"/>
          <p:nvPr/>
        </p:nvSpPr>
        <p:spPr>
          <a:xfrm>
            <a:off x="1600200" y="2819400"/>
            <a:ext cx="19812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万银元</a:t>
            </a:r>
          </a:p>
        </p:txBody>
      </p:sp>
      <p:sp>
        <p:nvSpPr>
          <p:cNvPr id="18560" name="文本框 18559"/>
          <p:cNvSpPr txBox="1"/>
          <p:nvPr/>
        </p:nvSpPr>
        <p:spPr>
          <a:xfrm>
            <a:off x="3886200" y="2803525"/>
            <a:ext cx="2022475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亿两白银</a:t>
            </a:r>
          </a:p>
        </p:txBody>
      </p:sp>
      <p:sp>
        <p:nvSpPr>
          <p:cNvPr id="18561" name="文本框 18560"/>
          <p:cNvSpPr txBox="1"/>
          <p:nvPr/>
        </p:nvSpPr>
        <p:spPr>
          <a:xfrm>
            <a:off x="5943600" y="2606675"/>
            <a:ext cx="2895600" cy="7016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4.5</a:t>
            </a:r>
            <a:r>
              <a:rPr lang="zh-CN" altLang="en-US" sz="20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亿两白银，本息共计</a:t>
            </a:r>
            <a:r>
              <a:rPr lang="en-US" altLang="zh-CN" sz="20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9.8</a:t>
            </a:r>
            <a:r>
              <a:rPr lang="zh-CN" altLang="en-US" sz="20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亿两</a:t>
            </a:r>
          </a:p>
        </p:txBody>
      </p:sp>
      <p:sp>
        <p:nvSpPr>
          <p:cNvPr id="18563" name="文本框 18562"/>
          <p:cNvSpPr txBox="1"/>
          <p:nvPr/>
        </p:nvSpPr>
        <p:spPr>
          <a:xfrm>
            <a:off x="1752600" y="3505200"/>
            <a:ext cx="16764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割香港岛</a:t>
            </a:r>
          </a:p>
        </p:txBody>
      </p:sp>
      <p:sp>
        <p:nvSpPr>
          <p:cNvPr id="18564" name="文本框 18563"/>
          <p:cNvSpPr txBox="1"/>
          <p:nvPr/>
        </p:nvSpPr>
        <p:spPr>
          <a:xfrm>
            <a:off x="3581400" y="3519488"/>
            <a:ext cx="24384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割台、澎、辽</a:t>
            </a:r>
          </a:p>
        </p:txBody>
      </p:sp>
      <p:sp>
        <p:nvSpPr>
          <p:cNvPr id="18575" name="文本框 18574"/>
          <p:cNvSpPr txBox="1"/>
          <p:nvPr/>
        </p:nvSpPr>
        <p:spPr>
          <a:xfrm>
            <a:off x="5867400" y="3352800"/>
            <a:ext cx="2819400" cy="7016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划北京东郊民巷为使馆区</a:t>
            </a:r>
          </a:p>
        </p:txBody>
      </p:sp>
      <p:sp>
        <p:nvSpPr>
          <p:cNvPr id="18577" name="文本框 18576"/>
          <p:cNvSpPr txBox="1"/>
          <p:nvPr/>
        </p:nvSpPr>
        <p:spPr>
          <a:xfrm>
            <a:off x="1752600" y="4495800"/>
            <a:ext cx="16764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五口通商</a:t>
            </a:r>
          </a:p>
        </p:txBody>
      </p:sp>
      <p:sp>
        <p:nvSpPr>
          <p:cNvPr id="18578" name="文本框 18577"/>
          <p:cNvSpPr txBox="1"/>
          <p:nvPr/>
        </p:nvSpPr>
        <p:spPr>
          <a:xfrm>
            <a:off x="3810000" y="4495800"/>
            <a:ext cx="2098675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通商；设厂</a:t>
            </a:r>
          </a:p>
        </p:txBody>
      </p:sp>
      <p:sp>
        <p:nvSpPr>
          <p:cNvPr id="18579" name="文本框 18578"/>
          <p:cNvSpPr txBox="1"/>
          <p:nvPr/>
        </p:nvSpPr>
        <p:spPr>
          <a:xfrm>
            <a:off x="5867400" y="4146550"/>
            <a:ext cx="3048000" cy="1323439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严禁反帝活动；拆毁军事防线，允许列强派兵进驻沿线</a:t>
            </a:r>
            <a:r>
              <a:rPr lang="zh-CN" altLang="en-US" sz="2000" b="1" dirty="0" smtClean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要地；改总理衙门为外务部</a:t>
            </a:r>
            <a:endParaRPr lang="zh-CN" altLang="en-US" sz="2000" b="1" dirty="0">
              <a:solidFill>
                <a:srgbClr val="99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583" name="文本框 18582"/>
          <p:cNvSpPr txBox="1"/>
          <p:nvPr/>
        </p:nvSpPr>
        <p:spPr>
          <a:xfrm>
            <a:off x="1371600" y="5410200"/>
            <a:ext cx="2362200" cy="7016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使中国开始沦为半殖民地半封建社会</a:t>
            </a:r>
          </a:p>
        </p:txBody>
      </p:sp>
      <p:sp>
        <p:nvSpPr>
          <p:cNvPr id="18585" name="文本框 18584"/>
          <p:cNvSpPr txBox="1"/>
          <p:nvPr/>
        </p:nvSpPr>
        <p:spPr>
          <a:xfrm>
            <a:off x="3657600" y="5486400"/>
            <a:ext cx="2362200" cy="7016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大大加深了半殖民地半封建社会程度</a:t>
            </a:r>
          </a:p>
        </p:txBody>
      </p:sp>
      <p:sp>
        <p:nvSpPr>
          <p:cNvPr id="18586" name="文本框 18585"/>
          <p:cNvSpPr txBox="1"/>
          <p:nvPr/>
        </p:nvSpPr>
        <p:spPr>
          <a:xfrm>
            <a:off x="5867400" y="5486400"/>
            <a:ext cx="2743200" cy="7016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使中国完全沦为半殖民地半封建社会</a:t>
            </a:r>
          </a:p>
        </p:txBody>
      </p:sp>
      <p:sp>
        <p:nvSpPr>
          <p:cNvPr id="22590" name="文本框 18586"/>
          <p:cNvSpPr txBox="1"/>
          <p:nvPr/>
        </p:nvSpPr>
        <p:spPr>
          <a:xfrm>
            <a:off x="1981200" y="609600"/>
            <a:ext cx="4876800" cy="579438"/>
          </a:xfrm>
          <a:prstGeom prst="rect">
            <a:avLst/>
          </a:prstGeom>
          <a:solidFill>
            <a:srgbClr val="EFFFE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66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三大不平等条约对比简表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8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55" grpId="0"/>
      <p:bldP spid="18556" grpId="0"/>
      <p:bldP spid="18557" grpId="0"/>
      <p:bldP spid="18559" grpId="0"/>
      <p:bldP spid="18560" grpId="0"/>
      <p:bldP spid="18561" grpId="0"/>
      <p:bldP spid="18563" grpId="0"/>
      <p:bldP spid="18564" grpId="0"/>
      <p:bldP spid="18575" grpId="0"/>
      <p:bldP spid="18577" grpId="0"/>
      <p:bldP spid="18578" grpId="0"/>
      <p:bldP spid="18579" grpId="0"/>
      <p:bldP spid="18583" grpId="0"/>
      <p:bldP spid="18585" grpId="0"/>
      <p:bldP spid="1858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八国联军1"/>
          <p:cNvPicPr>
            <a:picLocks noChangeAspect="1"/>
          </p:cNvPicPr>
          <p:nvPr/>
        </p:nvPicPr>
        <p:blipFill>
          <a:blip r:embed="rId2">
            <a:lum bright="12000"/>
          </a:blip>
          <a:srcRect l="8109"/>
          <a:stretch>
            <a:fillRect/>
          </a:stretch>
        </p:blipFill>
        <p:spPr>
          <a:xfrm>
            <a:off x="1219200" y="1176338"/>
            <a:ext cx="7772400" cy="5300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3"/>
          <p:cNvSpPr txBox="1"/>
          <p:nvPr/>
        </p:nvSpPr>
        <p:spPr>
          <a:xfrm>
            <a:off x="2514600" y="228600"/>
            <a:ext cx="53911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>
                <a:solidFill>
                  <a:srgbClr val="FF3300"/>
                </a:solidFill>
                <a:ea typeface="隶书" panose="02010509060101010101" pitchFamily="49" charset="-122"/>
              </a:rPr>
              <a:t>落后就要挨打！</a:t>
            </a:r>
          </a:p>
        </p:txBody>
      </p:sp>
      <p:sp>
        <p:nvSpPr>
          <p:cNvPr id="36868" name="Text Box 4"/>
          <p:cNvSpPr txBox="1"/>
          <p:nvPr/>
        </p:nvSpPr>
        <p:spPr>
          <a:xfrm>
            <a:off x="150813" y="1981200"/>
            <a:ext cx="915987" cy="3124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800" b="1">
                <a:ea typeface="华文新魏" panose="02010800040101010101" pitchFamily="2" charset="-122"/>
              </a:rPr>
              <a:t>历史漫画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2" descr="本课小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547688"/>
            <a:ext cx="2967037" cy="81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1331913" y="1336675"/>
            <a:ext cx="1223962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背景：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708400" y="2995613"/>
            <a:ext cx="43926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英俄德法，美日意奥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2555875" y="2636838"/>
            <a:ext cx="68405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八国联军侵华和义和团英勇抗击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2195513" y="3498850"/>
            <a:ext cx="6697663" cy="520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天津的失陷和八国联军侵占北京 </a:t>
            </a:r>
          </a:p>
        </p:txBody>
      </p:sp>
      <p:sp>
        <p:nvSpPr>
          <p:cNvPr id="26631" name="Text Box 8"/>
          <p:cNvSpPr txBox="1"/>
          <p:nvPr/>
        </p:nvSpPr>
        <p:spPr>
          <a:xfrm>
            <a:off x="0" y="1412875"/>
            <a:ext cx="831850" cy="4248150"/>
          </a:xfrm>
          <a:prstGeom prst="rect">
            <a:avLst/>
          </a:prstGeom>
          <a:noFill/>
          <a:ln w="38100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</a:rPr>
              <a:t>抗击八国联军</a:t>
            </a:r>
          </a:p>
        </p:txBody>
      </p:sp>
      <p:sp>
        <p:nvSpPr>
          <p:cNvPr id="26632" name="Rectangle 9"/>
          <p:cNvSpPr/>
          <p:nvPr/>
        </p:nvSpPr>
        <p:spPr>
          <a:xfrm>
            <a:off x="4500563" y="3644900"/>
            <a:ext cx="184150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044575" y="2921000"/>
            <a:ext cx="1295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过程：</a:t>
            </a:r>
          </a:p>
        </p:txBody>
      </p:sp>
      <p:sp>
        <p:nvSpPr>
          <p:cNvPr id="26634" name="Text Box 11"/>
          <p:cNvSpPr txBox="1"/>
          <p:nvPr/>
        </p:nvSpPr>
        <p:spPr>
          <a:xfrm>
            <a:off x="1260475" y="4508500"/>
            <a:ext cx="1222375" cy="5572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结果：</a:t>
            </a:r>
          </a:p>
        </p:txBody>
      </p:sp>
      <p:sp>
        <p:nvSpPr>
          <p:cNvPr id="26635" name="AutoShape 12"/>
          <p:cNvSpPr/>
          <p:nvPr/>
        </p:nvSpPr>
        <p:spPr>
          <a:xfrm>
            <a:off x="973138" y="1557338"/>
            <a:ext cx="287337" cy="3384550"/>
          </a:xfrm>
          <a:prstGeom prst="leftBrace">
            <a:avLst>
              <a:gd name="adj1" fmla="val 98158"/>
              <a:gd name="adj2" fmla="val 50000"/>
            </a:avLst>
          </a:prstGeom>
          <a:noFill/>
          <a:ln w="57150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26636" name="AutoShape 13"/>
          <p:cNvSpPr/>
          <p:nvPr/>
        </p:nvSpPr>
        <p:spPr>
          <a:xfrm>
            <a:off x="2197100" y="2781300"/>
            <a:ext cx="76200" cy="1009650"/>
          </a:xfrm>
          <a:prstGeom prst="leftBrace">
            <a:avLst>
              <a:gd name="adj1" fmla="val 110416"/>
              <a:gd name="adj2" fmla="val 50000"/>
            </a:avLst>
          </a:prstGeom>
          <a:noFill/>
          <a:ln w="57150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26637" name="Text Box 14"/>
          <p:cNvSpPr txBox="1"/>
          <p:nvPr/>
        </p:nvSpPr>
        <p:spPr>
          <a:xfrm>
            <a:off x="2771775" y="1268413"/>
            <a:ext cx="4895850" cy="52197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</a:rPr>
              <a:t>义和团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反</a:t>
            </a: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</a:rPr>
              <a:t>帝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爱国运动</a:t>
            </a:r>
          </a:p>
        </p:txBody>
      </p:sp>
      <p:sp>
        <p:nvSpPr>
          <p:cNvPr id="26638" name="Text Box 15"/>
          <p:cNvSpPr txBox="1"/>
          <p:nvPr/>
        </p:nvSpPr>
        <p:spPr>
          <a:xfrm>
            <a:off x="2627313" y="4508500"/>
            <a:ext cx="2160587" cy="5461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辛丑条约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26639" name="Text Box 16"/>
          <p:cNvSpPr txBox="1"/>
          <p:nvPr/>
        </p:nvSpPr>
        <p:spPr>
          <a:xfrm>
            <a:off x="5364163" y="4003675"/>
            <a:ext cx="1079500" cy="5572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时间：</a:t>
            </a:r>
          </a:p>
        </p:txBody>
      </p:sp>
      <p:sp>
        <p:nvSpPr>
          <p:cNvPr id="26640" name="Text Box 17"/>
          <p:cNvSpPr txBox="1"/>
          <p:nvPr/>
        </p:nvSpPr>
        <p:spPr>
          <a:xfrm>
            <a:off x="5364163" y="4579938"/>
            <a:ext cx="1079500" cy="557212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内容：</a:t>
            </a:r>
          </a:p>
        </p:txBody>
      </p:sp>
      <p:sp>
        <p:nvSpPr>
          <p:cNvPr id="26641" name="Text Box 18"/>
          <p:cNvSpPr txBox="1"/>
          <p:nvPr/>
        </p:nvSpPr>
        <p:spPr>
          <a:xfrm>
            <a:off x="5364163" y="5156200"/>
            <a:ext cx="1079500" cy="5572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影响：</a:t>
            </a:r>
          </a:p>
        </p:txBody>
      </p:sp>
      <p:sp>
        <p:nvSpPr>
          <p:cNvPr id="26642" name="AutoShape 19"/>
          <p:cNvSpPr/>
          <p:nvPr/>
        </p:nvSpPr>
        <p:spPr>
          <a:xfrm>
            <a:off x="5076825" y="4292600"/>
            <a:ext cx="288925" cy="1223963"/>
          </a:xfrm>
          <a:prstGeom prst="leftBrace">
            <a:avLst>
              <a:gd name="adj1" fmla="val 35302"/>
              <a:gd name="adj2" fmla="val 50000"/>
            </a:avLst>
          </a:prstGeom>
          <a:noFill/>
          <a:ln w="57150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26643" name="Text Box 20"/>
          <p:cNvSpPr txBox="1"/>
          <p:nvPr/>
        </p:nvSpPr>
        <p:spPr>
          <a:xfrm>
            <a:off x="6443663" y="4003675"/>
            <a:ext cx="1727200" cy="5461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1901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</a:p>
        </p:txBody>
      </p:sp>
      <p:sp>
        <p:nvSpPr>
          <p:cNvPr id="26644" name="Text Box 21"/>
          <p:cNvSpPr txBox="1"/>
          <p:nvPr/>
        </p:nvSpPr>
        <p:spPr>
          <a:xfrm>
            <a:off x="6553200" y="4651375"/>
            <a:ext cx="2411413" cy="4857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赔；</a:t>
            </a: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</a:rPr>
              <a:t>禁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；拆；划</a:t>
            </a:r>
          </a:p>
        </p:txBody>
      </p:sp>
      <p:sp>
        <p:nvSpPr>
          <p:cNvPr id="26645" name="Rectangle 22"/>
          <p:cNvSpPr/>
          <p:nvPr/>
        </p:nvSpPr>
        <p:spPr>
          <a:xfrm>
            <a:off x="6516688" y="5159375"/>
            <a:ext cx="2520950" cy="1085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标志着中国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完全沦为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半殖民地半封建社会，清朝</a:t>
            </a:r>
            <a:r>
              <a:rPr lang="zh-CN" altLang="en-US" b="1" dirty="0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完全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成为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帝国主义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统治中国的工具。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6646" name="Text Box 23"/>
          <p:cNvSpPr txBox="1"/>
          <p:nvPr/>
        </p:nvSpPr>
        <p:spPr>
          <a:xfrm>
            <a:off x="1331913" y="1912938"/>
            <a:ext cx="1223962" cy="557212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时间：</a:t>
            </a:r>
          </a:p>
        </p:txBody>
      </p:sp>
      <p:sp>
        <p:nvSpPr>
          <p:cNvPr id="26647" name="Text Box 24"/>
          <p:cNvSpPr txBox="1"/>
          <p:nvPr/>
        </p:nvSpPr>
        <p:spPr>
          <a:xfrm>
            <a:off x="2916238" y="1917700"/>
            <a:ext cx="4895850" cy="5461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1900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——1901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38916" grpId="0" bldLvl="0" animBg="1"/>
      <p:bldP spid="38918" grpId="0" bldLvl="0" animBg="1"/>
      <p:bldP spid="38919" grpId="0" bldLvl="0" animBg="1"/>
      <p:bldP spid="26631" grpId="0"/>
      <p:bldP spid="38922" grpId="0" bldLvl="0" animBg="1"/>
      <p:bldP spid="26634" grpId="0"/>
      <p:bldP spid="26635" grpId="0"/>
      <p:bldP spid="26636" grpId="0"/>
      <p:bldP spid="26637" grpId="0"/>
      <p:bldP spid="26638" grpId="0"/>
      <p:bldP spid="26639" grpId="0"/>
      <p:bldP spid="26640" grpId="0"/>
      <p:bldP spid="26641" grpId="0"/>
      <p:bldP spid="26642" grpId="0"/>
      <p:bldP spid="26643" grpId="0"/>
      <p:bldP spid="26644" grpId="0"/>
      <p:bldP spid="26645" grpId="0"/>
      <p:bldP spid="26646" grpId="0"/>
      <p:bldP spid="2664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文本框 139266"/>
          <p:cNvSpPr txBox="1"/>
          <p:nvPr/>
        </p:nvSpPr>
        <p:spPr>
          <a:xfrm>
            <a:off x="571472" y="1357298"/>
            <a:ext cx="7715281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辛丑条约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签订以后，有人指出清政府已成为“洋人的朝廷”。这种说法是否有道理，为什么？</a:t>
            </a:r>
          </a:p>
        </p:txBody>
      </p:sp>
      <p:sp>
        <p:nvSpPr>
          <p:cNvPr id="139268" name="文本框 139267"/>
          <p:cNvSpPr txBox="1"/>
          <p:nvPr/>
        </p:nvSpPr>
        <p:spPr>
          <a:xfrm>
            <a:off x="571472" y="3071810"/>
            <a:ext cx="778671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辛丑条约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，帝国主义列强对中国进行了又一次骇人听闻的经济掠夺，并使清朝的都城置于帝国主义列强的武装控制之下，最终确立了清政府为帝国主义列强忠实走狗的地位。所以说清政府已成为“洋人的朝廷”。</a:t>
            </a:r>
          </a:p>
        </p:txBody>
      </p:sp>
      <p:grpSp>
        <p:nvGrpSpPr>
          <p:cNvPr id="29700" name="组合 12"/>
          <p:cNvGrpSpPr/>
          <p:nvPr/>
        </p:nvGrpSpPr>
        <p:grpSpPr>
          <a:xfrm>
            <a:off x="214313" y="142875"/>
            <a:ext cx="1928812" cy="500063"/>
            <a:chOff x="214313" y="123825"/>
            <a:chExt cx="1928812" cy="500063"/>
          </a:xfrm>
        </p:grpSpPr>
        <p:sp>
          <p:nvSpPr>
            <p:cNvPr id="6" name="椭圆 5"/>
            <p:cNvSpPr/>
            <p:nvPr/>
          </p:nvSpPr>
          <p:spPr bwMode="auto">
            <a:xfrm>
              <a:off x="214313" y="123825"/>
              <a:ext cx="500062" cy="500063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9702" name="任意多边形 3"/>
            <p:cNvSpPr/>
            <p:nvPr/>
          </p:nvSpPr>
          <p:spPr>
            <a:xfrm>
              <a:off x="323850" y="214313"/>
              <a:ext cx="333375" cy="312737"/>
            </a:xfrm>
            <a:custGeom>
              <a:avLst/>
              <a:gdLst>
                <a:gd name="txL" fmla="*/ 0 w 1361803"/>
                <a:gd name="txT" fmla="*/ 0 h 1281345"/>
                <a:gd name="txR" fmla="*/ 1361803 w 1361803"/>
                <a:gd name="txB" fmla="*/ 1281345 h 128134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03" name="矩形 4"/>
            <p:cNvSpPr/>
            <p:nvPr/>
          </p:nvSpPr>
          <p:spPr>
            <a:xfrm>
              <a:off x="428625" y="171450"/>
              <a:ext cx="1714500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探究研讨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/>
      <p:bldP spid="13926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2"/>
          <p:cNvGrpSpPr>
            <a:grpSpLocks noChangeAspect="1"/>
          </p:cNvGrpSpPr>
          <p:nvPr/>
        </p:nvGrpSpPr>
        <p:grpSpPr>
          <a:xfrm>
            <a:off x="0" y="0"/>
            <a:ext cx="9144000" cy="6908800"/>
            <a:chOff x="0" y="0"/>
            <a:chExt cx="9180512" cy="6912768"/>
          </a:xfrm>
        </p:grpSpPr>
        <p:pic>
          <p:nvPicPr>
            <p:cNvPr id="18434" name="Picture 31" descr="ditu "/>
            <p:cNvPicPr>
              <a:picLocks noChangeAspect="1"/>
            </p:cNvPicPr>
            <p:nvPr/>
          </p:nvPicPr>
          <p:blipFill>
            <a:blip r:embed="rId2"/>
            <a:srcRect t="2141" b="31750"/>
            <a:stretch>
              <a:fillRect/>
            </a:stretch>
          </p:blipFill>
          <p:spPr>
            <a:xfrm>
              <a:off x="0" y="27384"/>
              <a:ext cx="9180512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5" name="Picture 31" descr="ditu "/>
            <p:cNvPicPr>
              <a:picLocks noChangeAspect="1"/>
            </p:cNvPicPr>
            <p:nvPr/>
          </p:nvPicPr>
          <p:blipFill>
            <a:blip r:embed="rId2"/>
            <a:srcRect t="97649"/>
            <a:stretch>
              <a:fillRect/>
            </a:stretch>
          </p:blipFill>
          <p:spPr>
            <a:xfrm>
              <a:off x="0" y="6751512"/>
              <a:ext cx="9180512" cy="1612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6" name="Picture 31" descr="ditu "/>
            <p:cNvPicPr>
              <a:picLocks noChangeAspect="1"/>
            </p:cNvPicPr>
            <p:nvPr/>
          </p:nvPicPr>
          <p:blipFill>
            <a:blip r:embed="rId2"/>
            <a:srcRect b="97932"/>
            <a:stretch>
              <a:fillRect/>
            </a:stretch>
          </p:blipFill>
          <p:spPr>
            <a:xfrm>
              <a:off x="0" y="0"/>
              <a:ext cx="9180512" cy="14401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437" name="Picture 6" descr="图片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53000"/>
            <a:ext cx="1905000" cy="178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3" descr="u=615063436,1500647299&amp;fm=23&amp;gp=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775" y="692150"/>
            <a:ext cx="3095625" cy="274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4" descr="u=615063436,1500647299&amp;fm=23&amp;gp=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2781300"/>
            <a:ext cx="3000375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7" descr="1467886_162449561000_2_2345看图王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4388" y="5157788"/>
            <a:ext cx="1223962" cy="1166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23553" descr="义和团的主要成员是贫苦农民，也有手工业者和城市贫民。义和团战士多头裹红巾、腰扎红带，手执大刀长矛。本图中展示的，就是义和团战士的形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285860"/>
            <a:ext cx="3761105" cy="3446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图片 8194" descr="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214291"/>
            <a:ext cx="3828095" cy="24288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3554"/>
          <p:cNvSpPr txBox="1"/>
          <p:nvPr/>
        </p:nvSpPr>
        <p:spPr>
          <a:xfrm>
            <a:off x="306070" y="5205095"/>
            <a:ext cx="8375015" cy="1568450"/>
          </a:xfrm>
          <a:prstGeom prst="rect">
            <a:avLst/>
          </a:prstGeom>
          <a:solidFill>
            <a:schemeClr val="accent6">
              <a:lumMod val="20000"/>
              <a:lumOff val="80000"/>
              <a:alpha val="56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latin typeface="文鼎中楷简" charset="0"/>
                <a:ea typeface="宋体" panose="02010600030101010101" pitchFamily="2" charset="-122"/>
              </a:rPr>
              <a:t>义和团的主要成员是贫苦农民，也有手工业者和城市贫民。义和团战士多头裹红巾、腰扎红带，手执大刀长矛。</a:t>
            </a:r>
            <a:endParaRPr lang="zh-CN" altLang="en-US" sz="3200" b="1" dirty="0">
              <a:latin typeface="文鼎中楷简" charset="0"/>
              <a:ea typeface="文鼎中楷简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214290"/>
            <a:ext cx="58318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一、八国联军侵华的背景</a:t>
            </a:r>
          </a:p>
          <a:p>
            <a:r>
              <a:rPr lang="zh-CN" altLang="en-US" sz="2400" dirty="0" smtClean="0"/>
              <a:t>（</a:t>
            </a:r>
            <a:r>
              <a:rPr lang="zh-CN" altLang="en-US" sz="2400" dirty="0"/>
              <a:t>一）义和团运动</a:t>
            </a:r>
          </a:p>
          <a:p>
            <a:endParaRPr lang="zh-CN" altLang="en-US" sz="2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2714620"/>
            <a:ext cx="4429156" cy="2504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340" y="262890"/>
            <a:ext cx="58318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一、八国联军侵华的背景</a:t>
            </a:r>
          </a:p>
          <a:p>
            <a:endParaRPr lang="zh-CN" altLang="en-US" sz="2000"/>
          </a:p>
          <a:p>
            <a:r>
              <a:rPr lang="zh-CN" altLang="en-US" sz="2000"/>
              <a:t>（一）义和团运动</a:t>
            </a:r>
          </a:p>
          <a:p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" y="1435735"/>
            <a:ext cx="3597910" cy="3147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795" y="3611245"/>
            <a:ext cx="4973955" cy="31076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1430" y="462280"/>
            <a:ext cx="3350895" cy="295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357166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一、八国联军侵华的背景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910" y="1357298"/>
            <a:ext cx="8001056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材料二</a:t>
            </a:r>
            <a:r>
              <a:rPr lang="en-US" altLang="zh-CN" sz="2800" b="1" dirty="0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:</a:t>
            </a:r>
            <a:r>
              <a:rPr lang="en-US" altLang="zh-CN" sz="2800" b="1" dirty="0" smtClean="0"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还我江山还我权，刀山火海爷敢钻。哪怕皇上服了外，不杀洋人誓不完</a:t>
            </a:r>
            <a:r>
              <a:rPr lang="zh-CN" altLang="en-US" sz="2800" b="1" dirty="0" smtClean="0">
                <a:ea typeface="黑体" panose="02010609060101010101" pitchFamily="2" charset="-122"/>
                <a:sym typeface="+mn-ea"/>
              </a:rPr>
              <a:t>”。</a:t>
            </a:r>
            <a:endParaRPr lang="zh-CN" altLang="en-US" sz="2800" b="1" dirty="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2643182"/>
            <a:ext cx="75009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x-none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据材料二，</a:t>
            </a:r>
            <a:r>
              <a:rPr lang="zh-CN" altLang="en-US" sz="2800" b="1" dirty="0" smtClean="0">
                <a:ea typeface="黑体" panose="02010609060101010101" pitchFamily="2" charset="-122"/>
              </a:rPr>
              <a:t>义和团把斗争矛头指向了谁？推断义和团运动的性质是什么？</a:t>
            </a:r>
            <a:endParaRPr lang="zh-CN" altLang="en-US" sz="2800" b="1" dirty="0">
              <a:ea typeface="黑体" panose="02010609060101010101" pitchFamily="2" charset="-122"/>
            </a:endParaRPr>
          </a:p>
        </p:txBody>
      </p:sp>
      <p:sp>
        <p:nvSpPr>
          <p:cNvPr id="5" name="文本框 48135"/>
          <p:cNvSpPr txBox="1"/>
          <p:nvPr/>
        </p:nvSpPr>
        <p:spPr>
          <a:xfrm>
            <a:off x="1142976" y="4143380"/>
            <a:ext cx="32400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帝国主义国家；</a:t>
            </a:r>
          </a:p>
        </p:txBody>
      </p:sp>
      <p:sp>
        <p:nvSpPr>
          <p:cNvPr id="6" name="文本框 48136"/>
          <p:cNvSpPr txBox="1"/>
          <p:nvPr/>
        </p:nvSpPr>
        <p:spPr>
          <a:xfrm>
            <a:off x="4527526" y="4143380"/>
            <a:ext cx="26638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反帝爱国运动</a:t>
            </a:r>
          </a:p>
        </p:txBody>
      </p:sp>
      <p:sp>
        <p:nvSpPr>
          <p:cNvPr id="7" name="矩形 6"/>
          <p:cNvSpPr/>
          <p:nvPr/>
        </p:nvSpPr>
        <p:spPr>
          <a:xfrm>
            <a:off x="785786" y="928670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sym typeface="+mn-ea"/>
              </a:rPr>
              <a:t>（一）义和团运动</a:t>
            </a:r>
            <a:endParaRPr lang="zh-CN" altLang="en-US" sz="2400" b="1" dirty="0">
              <a:latin typeface="黑体" pitchFamily="49" charset="-122"/>
              <a:ea typeface="黑体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50177"/>
          <p:cNvSpPr>
            <a:spLocks noGrp="1"/>
          </p:cNvSpPr>
          <p:nvPr/>
        </p:nvSpPr>
        <p:spPr>
          <a:xfrm>
            <a:off x="857224" y="1142984"/>
            <a:ext cx="1643074" cy="37274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/>
              <a:t>口号</a:t>
            </a:r>
            <a:r>
              <a:rPr lang="en-US" altLang="zh-CN" sz="2800" dirty="0" smtClean="0"/>
              <a:t>——</a:t>
            </a:r>
            <a:endParaRPr lang="zh-CN" altLang="en-US" sz="2800" dirty="0"/>
          </a:p>
        </p:txBody>
      </p:sp>
      <p:graphicFrame>
        <p:nvGraphicFramePr>
          <p:cNvPr id="50240" name="表格 50239"/>
          <p:cNvGraphicFramePr/>
          <p:nvPr/>
        </p:nvGraphicFramePr>
        <p:xfrm>
          <a:off x="271780" y="1678305"/>
          <a:ext cx="8261350" cy="3194050"/>
        </p:xfrm>
        <a:graphic>
          <a:graphicData uri="http://schemas.openxmlformats.org/drawingml/2006/table">
            <a:tbl>
              <a:tblPr/>
              <a:tblGrid>
                <a:gridCol w="1442700"/>
                <a:gridCol w="3209945"/>
                <a:gridCol w="3608705"/>
              </a:tblGrid>
              <a:tr h="455613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黑体" pitchFamily="49" charset="-122"/>
                          <a:ea typeface="黑体" pitchFamily="49" charset="-122"/>
                        </a:rPr>
                        <a:t>口号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黑体" pitchFamily="49" charset="-122"/>
                          <a:ea typeface="黑体" pitchFamily="49" charset="-122"/>
                        </a:rPr>
                        <a:t>进步性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黑体" pitchFamily="49" charset="-122"/>
                          <a:ea typeface="黑体" pitchFamily="49" charset="-122"/>
                        </a:rPr>
                        <a:t>局限性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862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“扶清”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098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“灭洋”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241" name="直接连接符 50240"/>
          <p:cNvSpPr/>
          <p:nvPr/>
        </p:nvSpPr>
        <p:spPr>
          <a:xfrm flipV="1">
            <a:off x="1714480" y="2143114"/>
            <a:ext cx="3143272" cy="114300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255905" y="217170"/>
            <a:ext cx="45053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一、八国联军侵华的背景</a:t>
            </a:r>
          </a:p>
          <a:p>
            <a:r>
              <a:rPr lang="zh-CN" altLang="en-US" sz="2400">
                <a:sym typeface="+mn-ea"/>
              </a:rPr>
              <a:t>（一）义和团运动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57422" y="1071546"/>
            <a:ext cx="250033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“扶清灭洋”</a:t>
            </a:r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28794" y="3357562"/>
            <a:ext cx="28575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鲜明地表达了中国人民反对帝国主义的斗争意志</a:t>
            </a:r>
          </a:p>
          <a:p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2214554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对清政府认识不清，抱有幻想。</a:t>
            </a:r>
          </a:p>
          <a:p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4" y="3500438"/>
            <a:ext cx="30718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排斥一切洋人、洋物件，盲目排外。</a:t>
            </a:r>
          </a:p>
          <a:p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30721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/>
              <a:t>清政府对义和团的政策：</a:t>
            </a:r>
          </a:p>
        </p:txBody>
      </p:sp>
      <p:sp>
        <p:nvSpPr>
          <p:cNvPr id="30723" name="文本占位符 30722"/>
          <p:cNvSpPr txBox="1"/>
          <p:nvPr/>
        </p:nvSpPr>
        <p:spPr>
          <a:xfrm>
            <a:off x="1619250" y="2205038"/>
            <a:ext cx="1050925" cy="5762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/>
              <a:t>镇压</a:t>
            </a:r>
            <a:r>
              <a:rPr lang="zh-CN" altLang="en-US"/>
              <a:t>               </a:t>
            </a:r>
          </a:p>
        </p:txBody>
      </p:sp>
      <p:sp>
        <p:nvSpPr>
          <p:cNvPr id="30724" name="文本框 30723"/>
          <p:cNvSpPr txBox="1"/>
          <p:nvPr/>
        </p:nvSpPr>
        <p:spPr>
          <a:xfrm>
            <a:off x="2339975" y="1844675"/>
            <a:ext cx="15113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 dirty="0">
              <a:latin typeface="Garamond" panose="02020404030301010803" pitchFamily="18" charset="0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3886200" y="2133600"/>
            <a:ext cx="12192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>
                <a:latin typeface="Garamond" panose="02020404030301010803" pitchFamily="18" charset="0"/>
              </a:rPr>
              <a:t>招抚</a:t>
            </a:r>
          </a:p>
        </p:txBody>
      </p:sp>
      <p:sp>
        <p:nvSpPr>
          <p:cNvPr id="30726" name="文本框 30725"/>
          <p:cNvSpPr txBox="1"/>
          <p:nvPr/>
        </p:nvSpPr>
        <p:spPr>
          <a:xfrm>
            <a:off x="6227763" y="2205038"/>
            <a:ext cx="1219200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dirty="0">
                <a:latin typeface="Garamond" panose="02020404030301010803" pitchFamily="18" charset="0"/>
              </a:rPr>
              <a:t>？</a:t>
            </a:r>
            <a:endParaRPr lang="zh-CN" altLang="en-US" sz="3200">
              <a:latin typeface="Garamond" panose="02020404030301010803" pitchFamily="18" charset="0"/>
            </a:endParaRPr>
          </a:p>
        </p:txBody>
      </p:sp>
      <p:sp>
        <p:nvSpPr>
          <p:cNvPr id="30727" name="右箭头 30726"/>
          <p:cNvSpPr/>
          <p:nvPr/>
        </p:nvSpPr>
        <p:spPr>
          <a:xfrm>
            <a:off x="2916238" y="2362200"/>
            <a:ext cx="685800" cy="257175"/>
          </a:xfrm>
          <a:prstGeom prst="rightArrow">
            <a:avLst>
              <a:gd name="adj1" fmla="val 50000"/>
              <a:gd name="adj2" fmla="val 66666"/>
            </a:avLst>
          </a:prstGeom>
          <a:solidFill>
            <a:srgbClr val="FFFF66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8" name="右箭头 30727"/>
          <p:cNvSpPr/>
          <p:nvPr/>
        </p:nvSpPr>
        <p:spPr>
          <a:xfrm>
            <a:off x="5364163" y="2349500"/>
            <a:ext cx="685800" cy="257175"/>
          </a:xfrm>
          <a:prstGeom prst="rightArrow">
            <a:avLst>
              <a:gd name="adj1" fmla="val 50000"/>
              <a:gd name="adj2" fmla="val 66666"/>
            </a:avLst>
          </a:prstGeom>
          <a:solidFill>
            <a:srgbClr val="FFFF66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9" name="直接连接符 30728"/>
          <p:cNvSpPr/>
          <p:nvPr/>
        </p:nvSpPr>
        <p:spPr>
          <a:xfrm>
            <a:off x="4356100" y="2852738"/>
            <a:ext cx="0" cy="863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30" name="文本框 30729"/>
          <p:cNvSpPr txBox="1"/>
          <p:nvPr/>
        </p:nvSpPr>
        <p:spPr>
          <a:xfrm>
            <a:off x="1331913" y="3860800"/>
            <a:ext cx="71278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义和团运动的发展：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1900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年夏，义和团已经控制了京津地区。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950" y="260350"/>
            <a:ext cx="2693988" cy="5286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noProof="1" smtClean="0">
                <a:latin typeface="+mn-ea"/>
                <a:ea typeface="宋体" panose="02010600030101010101" pitchFamily="2" charset="-122"/>
                <a:cs typeface="+mn-cs"/>
              </a:rPr>
              <a:t>一、义和团运动</a:t>
            </a:r>
            <a:endParaRPr lang="zh-CN" sz="2800" b="1" noProof="1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  <p:bldP spid="30725" grpId="0" bldLvl="0" animBg="1"/>
      <p:bldP spid="307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650" y="228600"/>
            <a:ext cx="3043238" cy="522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noProof="1" smtClean="0">
                <a:latin typeface="+mn-ea"/>
                <a:ea typeface="宋体" panose="02010600030101010101" pitchFamily="2" charset="-122"/>
                <a:cs typeface="+mn-cs"/>
              </a:rPr>
              <a:t>二、</a:t>
            </a:r>
            <a:r>
              <a:rPr lang="zh-CN" sz="2800" b="1" noProof="1" smtClean="0">
                <a:latin typeface="+mn-ea"/>
                <a:ea typeface="宋体" panose="02010600030101010101" pitchFamily="2" charset="-122"/>
                <a:cs typeface="+mn-cs"/>
              </a:rPr>
              <a:t>抗击八国联军</a:t>
            </a:r>
            <a:endParaRPr lang="zh-CN" sz="2800" b="1" noProof="1" smtClean="0">
              <a:latin typeface="+mn-ea"/>
            </a:endParaRPr>
          </a:p>
        </p:txBody>
      </p:sp>
      <p:pic>
        <p:nvPicPr>
          <p:cNvPr id="8194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75" y="919163"/>
            <a:ext cx="7353300" cy="4192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/>
          <p:nvPr/>
        </p:nvSpPr>
        <p:spPr>
          <a:xfrm>
            <a:off x="396875" y="5235575"/>
            <a:ext cx="7993063" cy="58356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 defTabSz="914400"/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直接原因</a:t>
            </a:r>
            <a:r>
              <a:rPr lang="zh-CN" altLang="zh-CN" sz="3200" b="1" dirty="0">
                <a:solidFill>
                  <a:srgbClr val="26267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：镇压义和团运动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1258</Words>
  <Application>WPS 演示</Application>
  <PresentationFormat>全屏显示(4:3)</PresentationFormat>
  <Paragraphs>202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默认设计模板</vt:lpstr>
      <vt:lpstr>2_默认设计模板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48</cp:revision>
  <dcterms:created xsi:type="dcterms:W3CDTF">2016-03-29T14:01:00Z</dcterms:created>
  <dcterms:modified xsi:type="dcterms:W3CDTF">2017-09-28T07:43:17Z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