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7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612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930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5790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23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9119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155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9244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743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214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98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586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42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60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391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902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815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E40E9-D63C-4D2F-ADBD-D2CB6A834799}" type="datetimeFigureOut">
              <a:rPr lang="zh-CN" altLang="en-US" smtClean="0"/>
              <a:t>2017/9/30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0F6AFB9-0B0A-41C1-8ED6-89EB88EF2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854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643574" y="323273"/>
            <a:ext cx="615553" cy="60405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B0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你知道北京大学的前生今世吗？</a:t>
            </a:r>
            <a:endParaRPr lang="zh-CN" altLang="en-US" sz="2800" dirty="0">
              <a:solidFill>
                <a:srgbClr val="00B05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174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59709" y="600364"/>
            <a:ext cx="78047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思考：戊戌变法失败的原因有哪些？产生了怎样的影响？</a:t>
            </a:r>
            <a:endParaRPr lang="zh-CN" altLang="en-US" sz="32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49219" y="1981200"/>
            <a:ext cx="677108" cy="4876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 smtClean="0"/>
              <a:t>原因                   影响</a:t>
            </a:r>
            <a:endParaRPr lang="zh-CN" altLang="en-US" sz="32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3620655" y="1981200"/>
            <a:ext cx="80171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1</a:t>
            </a:r>
            <a:r>
              <a:rPr lang="zh-CN" altLang="en-US" sz="2800" dirty="0" smtClean="0"/>
              <a:t>、变法触及到了封建顽固派的利益</a:t>
            </a:r>
            <a:endParaRPr lang="en-US" altLang="zh-CN" sz="2800" dirty="0" smtClean="0"/>
          </a:p>
          <a:p>
            <a:r>
              <a:rPr lang="en-US" altLang="zh-CN" sz="2800" dirty="0" smtClean="0"/>
              <a:t>2</a:t>
            </a:r>
            <a:r>
              <a:rPr lang="zh-CN" altLang="en-US" sz="2800" dirty="0" smtClean="0"/>
              <a:t>、顽固派的势力太大</a:t>
            </a:r>
            <a:endParaRPr lang="en-US" altLang="zh-CN" sz="2800" dirty="0" smtClean="0"/>
          </a:p>
          <a:p>
            <a:r>
              <a:rPr lang="en-US" altLang="zh-CN" sz="2800" dirty="0" smtClean="0"/>
              <a:t>3</a:t>
            </a:r>
            <a:r>
              <a:rPr lang="zh-CN" altLang="en-US" sz="2800" dirty="0" smtClean="0"/>
              <a:t>、维新派无坚强的领导核心，不敢发动群众，仅依靠一个没有实权的皇帝</a:t>
            </a:r>
            <a:endParaRPr lang="en-US" altLang="zh-CN" sz="2800" dirty="0" smtClean="0"/>
          </a:p>
          <a:p>
            <a:r>
              <a:rPr lang="en-US" altLang="zh-CN" sz="2800" dirty="0" smtClean="0"/>
              <a:t>4</a:t>
            </a:r>
            <a:r>
              <a:rPr lang="zh-CN" altLang="en-US" sz="2800" dirty="0" smtClean="0"/>
              <a:t>、中国民族资产阶级的弱弱型和妥协性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3620655" y="4765963"/>
            <a:ext cx="8007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戊戌变法是民族资产阶级维新派领导的为挽救民族危亡，发展资本主义的的改良运动，具有进步性、爱国性，是近代史上一场思想启蒙运动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342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47274" y="581891"/>
            <a:ext cx="4276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</a:rPr>
              <a:t>课 堂 小 结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13162" y="1289777"/>
            <a:ext cx="104648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7030A0"/>
                </a:solidFill>
              </a:rPr>
              <a:t>1895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年              </a:t>
            </a:r>
            <a:r>
              <a:rPr lang="zh-CN" altLang="en-US" sz="2800" dirty="0" smtClean="0"/>
              <a:t>公车上书，拉开维新变法运动的序幕</a:t>
            </a:r>
            <a:endParaRPr lang="en-US" altLang="zh-CN" sz="2800" dirty="0" smtClean="0"/>
          </a:p>
          <a:p>
            <a:r>
              <a:rPr lang="en-US" altLang="zh-CN" sz="2800" b="1" dirty="0" smtClean="0">
                <a:solidFill>
                  <a:srgbClr val="7030A0"/>
                </a:solidFill>
              </a:rPr>
              <a:t>1895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年</a:t>
            </a:r>
            <a:r>
              <a:rPr lang="zh-CN" altLang="en-US" sz="2800" dirty="0" smtClean="0"/>
              <a:t>              维新人士在各地组织学会、创办报纸宣传变法</a:t>
            </a:r>
            <a:endParaRPr lang="en-US" altLang="zh-CN" sz="2800" dirty="0" smtClean="0"/>
          </a:p>
          <a:p>
            <a:r>
              <a:rPr lang="en-US" altLang="zh-CN" sz="2800" b="1" dirty="0" smtClean="0">
                <a:solidFill>
                  <a:srgbClr val="7030A0"/>
                </a:solidFill>
              </a:rPr>
              <a:t>1898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年</a:t>
            </a:r>
            <a:r>
              <a:rPr lang="en-US" altLang="zh-CN" sz="2800" b="1" dirty="0" smtClean="0">
                <a:solidFill>
                  <a:srgbClr val="7030A0"/>
                </a:solidFill>
              </a:rPr>
              <a:t>6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月</a:t>
            </a:r>
            <a:r>
              <a:rPr lang="zh-CN" altLang="en-US" sz="2800" b="1" dirty="0" smtClean="0"/>
              <a:t>        </a:t>
            </a:r>
            <a:r>
              <a:rPr lang="zh-CN" altLang="en-US" sz="2800" dirty="0" smtClean="0"/>
              <a:t>光绪帝颁布诏令，实施变法，百日维新开始</a:t>
            </a:r>
            <a:endParaRPr lang="en-US" altLang="zh-CN" sz="2800" dirty="0" smtClean="0"/>
          </a:p>
          <a:p>
            <a:r>
              <a:rPr lang="en-US" altLang="zh-CN" sz="2800" b="1" dirty="0" smtClean="0">
                <a:solidFill>
                  <a:srgbClr val="7030A0"/>
                </a:solidFill>
              </a:rPr>
              <a:t>1898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年</a:t>
            </a:r>
            <a:r>
              <a:rPr lang="en-US" altLang="zh-CN" sz="2800" b="1" dirty="0" smtClean="0">
                <a:solidFill>
                  <a:srgbClr val="7030A0"/>
                </a:solidFill>
              </a:rPr>
              <a:t>9</a:t>
            </a:r>
            <a:r>
              <a:rPr lang="zh-CN" altLang="en-US" sz="2800" b="1" dirty="0" smtClean="0">
                <a:solidFill>
                  <a:srgbClr val="7030A0"/>
                </a:solidFill>
              </a:rPr>
              <a:t>月</a:t>
            </a:r>
            <a:r>
              <a:rPr lang="zh-CN" altLang="en-US" sz="2800" dirty="0" smtClean="0"/>
              <a:t>        慈禧太后发动政变，戊戌变法失败</a:t>
            </a:r>
            <a:endParaRPr lang="en-US" altLang="zh-CN" sz="2800" dirty="0" smtClean="0"/>
          </a:p>
          <a:p>
            <a:endParaRPr lang="zh-CN" altLang="en-US" sz="2800" dirty="0"/>
          </a:p>
        </p:txBody>
      </p:sp>
      <p:sp>
        <p:nvSpPr>
          <p:cNvPr id="4" name="文本框 3"/>
          <p:cNvSpPr txBox="1"/>
          <p:nvPr/>
        </p:nvSpPr>
        <p:spPr>
          <a:xfrm>
            <a:off x="1477818" y="3536546"/>
            <a:ext cx="98274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</a:rPr>
              <a:t>轰轰烈烈的维新变法运动持续了</a:t>
            </a:r>
            <a:r>
              <a:rPr lang="en-US" altLang="zh-CN" sz="3600" dirty="0" smtClean="0">
                <a:solidFill>
                  <a:srgbClr val="FF0000"/>
                </a:solidFill>
              </a:rPr>
              <a:t>103</a:t>
            </a:r>
            <a:r>
              <a:rPr lang="zh-CN" altLang="en-US" sz="3600" dirty="0" smtClean="0">
                <a:solidFill>
                  <a:srgbClr val="FF0000"/>
                </a:solidFill>
              </a:rPr>
              <a:t>天，最终失败了，说明资产阶级改良派的道路在中国行不通，那么中国革命的道路该走向何方呢？资产阶级革命派即将登上历史舞台！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00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23636" y="618836"/>
            <a:ext cx="9938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第</a:t>
            </a:r>
            <a:r>
              <a:rPr lang="en-US" altLang="zh-CN" sz="80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6</a:t>
            </a:r>
            <a:r>
              <a:rPr lang="zh-CN" altLang="en-US" sz="80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课    戊戌变法</a:t>
            </a:r>
            <a:endParaRPr lang="zh-CN" altLang="en-US" sz="80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62618" y="5495636"/>
            <a:ext cx="4886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+mn-ea"/>
              </a:rPr>
              <a:t>曾沃学校：乔龙臣</a:t>
            </a:r>
            <a:endParaRPr lang="zh-CN" altLang="en-US" sz="32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4531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38473" cy="715356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388055" y="868218"/>
            <a:ext cx="677108" cy="57542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戊戌变法前中国的形势图</a:t>
            </a:r>
            <a:endParaRPr lang="zh-CN" altLang="en-US" sz="32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669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69673" cy="431338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934" y="0"/>
            <a:ext cx="3538393" cy="43549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869382" y="498764"/>
            <a:ext cx="3703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公车上书</a:t>
            </a:r>
            <a:endParaRPr lang="zh-CN" altLang="en-US" sz="40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472404" y="1440873"/>
            <a:ext cx="553998" cy="48121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时间        人物        内容           结果</a:t>
            </a:r>
            <a:endParaRPr lang="zh-CN" altLang="en-US" sz="24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03855" y="1476238"/>
            <a:ext cx="291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1895</a:t>
            </a:r>
            <a:r>
              <a:rPr lang="zh-CN" altLang="en-US" sz="24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年</a:t>
            </a:r>
            <a:endParaRPr lang="zh-CN" altLang="en-US" sz="24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654473" y="2872509"/>
            <a:ext cx="2650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康有为、梁启超</a:t>
            </a:r>
            <a:endParaRPr lang="zh-CN" altLang="en-US" sz="24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40619" y="3977880"/>
            <a:ext cx="3445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拒和、迁都、变法</a:t>
            </a:r>
            <a:endParaRPr lang="zh-CN" altLang="en-US" sz="24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670034" y="5274407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拉开了变法维新运动的序幕</a:t>
            </a:r>
            <a:endParaRPr lang="zh-CN" altLang="en-US" sz="24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293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19487" y="1348509"/>
            <a:ext cx="492443" cy="53755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B0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公车上书失败后维新派又进行了那些活动？</a:t>
            </a:r>
            <a:endParaRPr lang="zh-CN" altLang="en-US" sz="2000" dirty="0">
              <a:solidFill>
                <a:srgbClr val="00B05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560" y="1"/>
            <a:ext cx="2320057" cy="32691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084" y="133928"/>
            <a:ext cx="4694698" cy="29147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561" y="3394285"/>
            <a:ext cx="2389976" cy="2867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938982" y="2974109"/>
            <a:ext cx="386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维新运动期间各地重要学会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860263"/>
              </p:ext>
            </p:extLst>
          </p:nvPr>
        </p:nvGraphicFramePr>
        <p:xfrm>
          <a:off x="5227782" y="3410910"/>
          <a:ext cx="5486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名称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地点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人物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强学会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北京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康有为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上海强学会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上海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梁启超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南学会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长沙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谭嗣同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农学会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广州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孙中山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兴儒会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瑞安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孙诒让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励学斋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西安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刘古愚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蜀学会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成都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宋育仁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872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50473" y="554182"/>
            <a:ext cx="7804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上述的学会和报刊都宣传了什么观点？产生了什么影响？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73829" y="1496291"/>
            <a:ext cx="615553" cy="49968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观点                        影响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13018" y="1496291"/>
            <a:ext cx="49876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维新变法的思想观点，推动了维新变法思想的广泛传播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96145" y="4507345"/>
            <a:ext cx="41563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</a:rPr>
              <a:t>为百日维新奠定了思想基础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12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40018" cy="486756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-325121" y="5126182"/>
            <a:ext cx="3940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</a:rPr>
              <a:t>光绪帝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54763" y="110837"/>
            <a:ext cx="8137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什么事件促使光绪帝决心变法？变法的内容有哪些？都有什么影响？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209349"/>
              </p:ext>
            </p:extLst>
          </p:nvPr>
        </p:nvGraphicFramePr>
        <p:xfrm>
          <a:off x="4054763" y="1043047"/>
          <a:ext cx="3990110" cy="572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9011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内容</a:t>
                      </a:r>
                      <a:endParaRPr lang="zh-CN" altLang="en-US" dirty="0"/>
                    </a:p>
                  </a:txBody>
                  <a:tcPr/>
                </a:tc>
              </a:tr>
              <a:tr h="1012720">
                <a:tc>
                  <a:txBody>
                    <a:bodyPr/>
                    <a:lstStyle/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Meiryo" panose="020B0604030504040204" pitchFamily="34" charset="-128"/>
                          <a:ea typeface="Meiryo" panose="020B0604030504040204" pitchFamily="34" charset="-128"/>
                          <a:cs typeface="Meiryo" panose="020B0604030504040204" pitchFamily="34" charset="-128"/>
                        </a:rPr>
                        <a:t>裁撤冗官冗员，允许官民上书言事</a:t>
                      </a:r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</a:txBody>
                  <a:tcPr/>
                </a:tc>
              </a:tr>
              <a:tr h="1012720">
                <a:tc>
                  <a:txBody>
                    <a:bodyPr/>
                    <a:lstStyle/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Meiryo" panose="020B0604030504040204" pitchFamily="34" charset="-128"/>
                          <a:ea typeface="Meiryo" panose="020B0604030504040204" pitchFamily="34" charset="-128"/>
                          <a:cs typeface="Meiryo" panose="020B0604030504040204" pitchFamily="34" charset="-128"/>
                        </a:rPr>
                        <a:t>鼓励私人兴办工矿企业，发展农业商业</a:t>
                      </a:r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</a:txBody>
                  <a:tcPr/>
                </a:tc>
              </a:tr>
              <a:tr h="1012720">
                <a:tc>
                  <a:txBody>
                    <a:bodyPr/>
                    <a:lstStyle/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Meiryo" panose="020B0604030504040204" pitchFamily="34" charset="-128"/>
                          <a:ea typeface="Meiryo" panose="020B0604030504040204" pitchFamily="34" charset="-128"/>
                          <a:cs typeface="Meiryo" panose="020B0604030504040204" pitchFamily="34" charset="-128"/>
                        </a:rPr>
                        <a:t>改革财政，编制国家预算</a:t>
                      </a:r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</a:txBody>
                  <a:tcPr/>
                </a:tc>
              </a:tr>
              <a:tr h="101272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Meiryo" panose="020B0604030504040204" pitchFamily="34" charset="-128"/>
                          <a:ea typeface="Meiryo" panose="020B0604030504040204" pitchFamily="34" charset="-128"/>
                          <a:cs typeface="Meiryo" panose="020B0604030504040204" pitchFamily="34" charset="-128"/>
                        </a:rPr>
                        <a:t>废除八股，改试策论，开办新式学堂</a:t>
                      </a:r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</a:txBody>
                  <a:tcPr/>
                </a:tc>
              </a:tr>
              <a:tr h="1012720">
                <a:tc>
                  <a:txBody>
                    <a:bodyPr/>
                    <a:lstStyle/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Meiryo" panose="020B0604030504040204" pitchFamily="34" charset="-128"/>
                          <a:ea typeface="Meiryo" panose="020B0604030504040204" pitchFamily="34" charset="-128"/>
                          <a:cs typeface="Meiryo" panose="020B0604030504040204" pitchFamily="34" charset="-128"/>
                        </a:rPr>
                        <a:t>裁减绿营，训练新式军队</a:t>
                      </a:r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554201"/>
              </p:ext>
            </p:extLst>
          </p:nvPr>
        </p:nvGraphicFramePr>
        <p:xfrm>
          <a:off x="8072581" y="1061413"/>
          <a:ext cx="3334327" cy="5740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4327"/>
              </a:tblGrid>
              <a:tr h="361442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影响</a:t>
                      </a:r>
                      <a:endParaRPr lang="zh-CN" altLang="en-US" dirty="0"/>
                    </a:p>
                  </a:txBody>
                  <a:tcPr/>
                </a:tc>
              </a:tr>
              <a:tr h="1295168">
                <a:tc>
                  <a:txBody>
                    <a:bodyPr/>
                    <a:lstStyle/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Meiryo" panose="020B0604030504040204" pitchFamily="34" charset="-128"/>
                          <a:ea typeface="Meiryo" panose="020B0604030504040204" pitchFamily="34" charset="-128"/>
                          <a:cs typeface="Meiryo" panose="020B0604030504040204" pitchFamily="34" charset="-128"/>
                        </a:rPr>
                        <a:t>有利于民族资产阶级参与政治</a:t>
                      </a:r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</a:txBody>
                  <a:tcPr/>
                </a:tc>
              </a:tr>
              <a:tr h="1019422">
                <a:tc>
                  <a:txBody>
                    <a:bodyPr/>
                    <a:lstStyle/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Meiryo" panose="020B0604030504040204" pitchFamily="34" charset="-128"/>
                          <a:ea typeface="Meiryo" panose="020B0604030504040204" pitchFamily="34" charset="-128"/>
                          <a:cs typeface="Meiryo" panose="020B0604030504040204" pitchFamily="34" charset="-128"/>
                        </a:rPr>
                        <a:t>有利于民族资本主义的发展</a:t>
                      </a:r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</a:txBody>
                  <a:tcPr/>
                </a:tc>
              </a:tr>
              <a:tr h="1019422">
                <a:tc>
                  <a:txBody>
                    <a:bodyPr/>
                    <a:lstStyle/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Meiryo" panose="020B0604030504040204" pitchFamily="34" charset="-128"/>
                          <a:ea typeface="Meiryo" panose="020B0604030504040204" pitchFamily="34" charset="-128"/>
                          <a:cs typeface="Meiryo" panose="020B0604030504040204" pitchFamily="34" charset="-128"/>
                        </a:rPr>
                        <a:t>有利于国家财政的制度化建设</a:t>
                      </a:r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</a:txBody>
                  <a:tcPr/>
                </a:tc>
              </a:tr>
              <a:tr h="1019422">
                <a:tc>
                  <a:txBody>
                    <a:bodyPr/>
                    <a:lstStyle/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Meiryo" panose="020B0604030504040204" pitchFamily="34" charset="-128"/>
                          <a:ea typeface="Meiryo" panose="020B0604030504040204" pitchFamily="34" charset="-128"/>
                          <a:cs typeface="Meiryo" panose="020B0604030504040204" pitchFamily="34" charset="-128"/>
                        </a:rPr>
                        <a:t>有利于传播西方先进的思想文化和政治制度</a:t>
                      </a:r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</a:txBody>
                  <a:tcPr/>
                </a:tc>
              </a:tr>
              <a:tr h="993966">
                <a:tc>
                  <a:txBody>
                    <a:bodyPr/>
                    <a:lstStyle/>
                    <a:p>
                      <a:pPr algn="ctr"/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r>
                        <a:rPr lang="zh-CN" altLang="en-US" sz="2000" dirty="0" smtClean="0">
                          <a:latin typeface="Meiryo" panose="020B0604030504040204" pitchFamily="34" charset="-128"/>
                          <a:ea typeface="Meiryo" panose="020B0604030504040204" pitchFamily="34" charset="-128"/>
                          <a:cs typeface="Meiryo" panose="020B0604030504040204" pitchFamily="34" charset="-128"/>
                        </a:rPr>
                        <a:t>有利于提高军队的战斗力</a:t>
                      </a:r>
                      <a:endParaRPr lang="en-US" altLang="zh-CN" sz="2000" dirty="0" smtClean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  <a:p>
                      <a:pPr algn="ctr"/>
                      <a:endParaRPr lang="zh-CN" altLang="en-US" sz="2000" dirty="0">
                        <a:latin typeface="Meiryo" panose="020B0604030504040204" pitchFamily="34" charset="-128"/>
                        <a:ea typeface="Meiryo" panose="020B0604030504040204" pitchFamily="34" charset="-128"/>
                        <a:cs typeface="Meiryo" panose="020B0604030504040204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012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5357091" cy="535709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03200" y="5597236"/>
            <a:ext cx="5153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FF0000"/>
                </a:solidFill>
              </a:rPr>
              <a:t>慈禧太后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77891" y="517236"/>
            <a:ext cx="4230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FF0000"/>
                </a:solidFill>
                <a:latin typeface="+mn-ea"/>
              </a:rPr>
              <a:t>戊戌政变</a:t>
            </a:r>
            <a:endParaRPr lang="zh-CN" altLang="en-US" sz="40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938982" y="1514764"/>
            <a:ext cx="595745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1898</a:t>
            </a:r>
            <a:r>
              <a:rPr lang="zh-CN" altLang="en-US" sz="3600" dirty="0" smtClean="0"/>
              <a:t>年</a:t>
            </a:r>
            <a:r>
              <a:rPr lang="en-US" altLang="zh-CN" sz="3600" dirty="0" smtClean="0"/>
              <a:t>6</a:t>
            </a:r>
            <a:r>
              <a:rPr lang="zh-CN" altLang="en-US" sz="3600" dirty="0" smtClean="0"/>
              <a:t>月</a:t>
            </a:r>
            <a:r>
              <a:rPr lang="en-US" altLang="zh-CN" sz="3600" dirty="0" smtClean="0"/>
              <a:t>21</a:t>
            </a:r>
            <a:r>
              <a:rPr lang="zh-CN" altLang="en-US" sz="3600" dirty="0" smtClean="0"/>
              <a:t>日慈禧太后等发动政变，囚禁光绪帝，搜捕维新人士，废除变法诏令。康有为、梁启超先后出逃。谭嗣同、刘光第、林旭、杨锐、杨深秀、康广仁六人被捕遇害，史称戊戌六君子。这次变法历时</a:t>
            </a:r>
            <a:r>
              <a:rPr lang="en-US" altLang="zh-CN" sz="3600" dirty="0" smtClean="0"/>
              <a:t>103</a:t>
            </a:r>
            <a:r>
              <a:rPr lang="zh-CN" altLang="en-US" sz="3600" dirty="0" smtClean="0"/>
              <a:t>天，因此又被称为“百日维新”。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23390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0144" y="0"/>
            <a:ext cx="6440823" cy="483061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678" y="1"/>
            <a:ext cx="5991321" cy="483061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179782" y="5098473"/>
            <a:ext cx="8451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我们应该学习戊戌六君子的哪些精神品质？</a:t>
            </a:r>
            <a:endParaRPr lang="zh-CN" altLang="en-US" sz="3200" dirty="0">
              <a:solidFill>
                <a:srgbClr val="FF0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42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丝状">
  <a:themeElements>
    <a:clrScheme name="丝状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丝状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丝状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504</TotalTime>
  <Words>499</Words>
  <Application>Microsoft Office PowerPoint</Application>
  <PresentationFormat>宽屏</PresentationFormat>
  <Paragraphs>80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Meiryo</vt:lpstr>
      <vt:lpstr>华文琥珀</vt:lpstr>
      <vt:lpstr>幼圆</vt:lpstr>
      <vt:lpstr>Arial</vt:lpstr>
      <vt:lpstr>Century Gothic</vt:lpstr>
      <vt:lpstr>Wingdings 3</vt:lpstr>
      <vt:lpstr>丝状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</cp:lastModifiedBy>
  <cp:revision>28</cp:revision>
  <dcterms:created xsi:type="dcterms:W3CDTF">2017-09-26T11:49:21Z</dcterms:created>
  <dcterms:modified xsi:type="dcterms:W3CDTF">2017-09-30T02:45:57Z</dcterms:modified>
</cp:coreProperties>
</file>