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08" r:id="rId4"/>
    <p:sldMasterId id="2147483720" r:id="rId5"/>
    <p:sldMasterId id="2147483768" r:id="rId6"/>
    <p:sldMasterId id="2147483792" r:id="rId7"/>
    <p:sldMasterId id="2147483816" r:id="rId8"/>
    <p:sldMasterId id="2147483828" r:id="rId9"/>
    <p:sldMasterId id="2147483840" r:id="rId10"/>
    <p:sldMasterId id="2147483852" r:id="rId11"/>
  </p:sldMasterIdLst>
  <p:sldIdLst>
    <p:sldId id="256" r:id="rId12"/>
    <p:sldId id="257" r:id="rId13"/>
    <p:sldId id="258" r:id="rId14"/>
    <p:sldId id="259" r:id="rId15"/>
    <p:sldId id="260" r:id="rId16"/>
    <p:sldId id="283" r:id="rId17"/>
    <p:sldId id="261" r:id="rId18"/>
    <p:sldId id="262" r:id="rId19"/>
    <p:sldId id="276" r:id="rId20"/>
    <p:sldId id="263" r:id="rId21"/>
    <p:sldId id="264" r:id="rId22"/>
    <p:sldId id="265" r:id="rId23"/>
    <p:sldId id="277" r:id="rId24"/>
    <p:sldId id="266" r:id="rId25"/>
    <p:sldId id="267" r:id="rId26"/>
    <p:sldId id="268" r:id="rId27"/>
    <p:sldId id="269" r:id="rId28"/>
    <p:sldId id="270" r:id="rId29"/>
    <p:sldId id="271" r:id="rId30"/>
    <p:sldId id="278" r:id="rId31"/>
    <p:sldId id="272" r:id="rId32"/>
    <p:sldId id="284" r:id="rId33"/>
    <p:sldId id="279" r:id="rId34"/>
    <p:sldId id="281" r:id="rId35"/>
    <p:sldId id="285" r:id="rId36"/>
    <p:sldId id="286" r:id="rId37"/>
    <p:sldId id="282" r:id="rId38"/>
    <p:sldId id="280" r:id="rId3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294" autoAdjust="0"/>
    <p:restoredTop sz="94660"/>
  </p:normalViewPr>
  <p:slideViewPr>
    <p:cSldViewPr>
      <p:cViewPr varScale="1">
        <p:scale>
          <a:sx n="66" d="100"/>
          <a:sy n="66" d="100"/>
        </p:scale>
        <p:origin x="-127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7CB0A1-B7B7-4CE8-99DD-6C9F48E82D17}" type="doc">
      <dgm:prSet loTypeId="urn:microsoft.com/office/officeart/2005/8/layout/arrow2" loCatId="process" qsTypeId="urn:microsoft.com/office/officeart/2005/8/quickstyle/3d9" qsCatId="3D" csTypeId="urn:microsoft.com/office/officeart/2005/8/colors/accent1_4" csCatId="accent1" phldr="1"/>
      <dgm:spPr/>
    </dgm:pt>
    <dgm:pt modelId="{3F89364B-CD20-4A4E-B8C5-9A4AD5881074}">
      <dgm:prSet phldrT="[文本]"/>
      <dgm:spPr/>
      <dgm:t>
        <a:bodyPr/>
        <a:lstStyle/>
        <a:p>
          <a:r>
            <a:rPr lang="zh-CN" altLang="en-US" dirty="0" smtClean="0">
              <a:solidFill>
                <a:srgbClr val="0070C0"/>
              </a:solidFill>
              <a:latin typeface="华文行楷" pitchFamily="2" charset="-122"/>
              <a:ea typeface="华文行楷" pitchFamily="2" charset="-122"/>
            </a:rPr>
            <a:t>互助组</a:t>
          </a:r>
          <a:endParaRPr lang="zh-CN" altLang="en-US" dirty="0">
            <a:solidFill>
              <a:srgbClr val="0070C0"/>
            </a:solidFill>
            <a:latin typeface="华文行楷" pitchFamily="2" charset="-122"/>
            <a:ea typeface="华文行楷" pitchFamily="2" charset="-122"/>
          </a:endParaRPr>
        </a:p>
      </dgm:t>
    </dgm:pt>
    <dgm:pt modelId="{BB50FEE0-18CF-4CCD-B912-9A14DE1097AB}" type="parTrans" cxnId="{A03AB536-AD9A-4000-A59D-0357628A6B3A}">
      <dgm:prSet/>
      <dgm:spPr/>
      <dgm:t>
        <a:bodyPr/>
        <a:lstStyle/>
        <a:p>
          <a:endParaRPr lang="zh-CN" altLang="en-US"/>
        </a:p>
      </dgm:t>
    </dgm:pt>
    <dgm:pt modelId="{AD7E67A3-8225-4071-8B2C-4F544D229297}" type="sibTrans" cxnId="{A03AB536-AD9A-4000-A59D-0357628A6B3A}">
      <dgm:prSet/>
      <dgm:spPr/>
      <dgm:t>
        <a:bodyPr/>
        <a:lstStyle/>
        <a:p>
          <a:endParaRPr lang="zh-CN" altLang="en-US"/>
        </a:p>
      </dgm:t>
    </dgm:pt>
    <dgm:pt modelId="{F8569FB7-AAA5-4BD2-AFDE-96E6A7EB25D4}">
      <dgm:prSet phldrT="[文本]"/>
      <dgm:spPr/>
      <dgm:t>
        <a:bodyPr/>
        <a:lstStyle/>
        <a:p>
          <a:r>
            <a:rPr lang="zh-CN" altLang="en-US" dirty="0" smtClean="0">
              <a:solidFill>
                <a:srgbClr val="0070C0"/>
              </a:solidFill>
              <a:latin typeface="华文行楷" pitchFamily="2" charset="-122"/>
              <a:ea typeface="华文行楷" pitchFamily="2" charset="-122"/>
            </a:rPr>
            <a:t>初级组</a:t>
          </a:r>
          <a:endParaRPr lang="zh-CN" altLang="en-US" dirty="0">
            <a:solidFill>
              <a:srgbClr val="0070C0"/>
            </a:solidFill>
            <a:latin typeface="华文行楷" pitchFamily="2" charset="-122"/>
            <a:ea typeface="华文行楷" pitchFamily="2" charset="-122"/>
          </a:endParaRPr>
        </a:p>
      </dgm:t>
    </dgm:pt>
    <dgm:pt modelId="{902F3859-5981-4192-9A32-8DA56B5D459B}" type="parTrans" cxnId="{E546C8C5-BCE8-4B84-BA6A-9A9E3C0AA75D}">
      <dgm:prSet/>
      <dgm:spPr/>
      <dgm:t>
        <a:bodyPr/>
        <a:lstStyle/>
        <a:p>
          <a:endParaRPr lang="zh-CN" altLang="en-US"/>
        </a:p>
      </dgm:t>
    </dgm:pt>
    <dgm:pt modelId="{95C1E4E0-444C-45EF-B6C7-ADDE20775E25}" type="sibTrans" cxnId="{E546C8C5-BCE8-4B84-BA6A-9A9E3C0AA75D}">
      <dgm:prSet/>
      <dgm:spPr/>
      <dgm:t>
        <a:bodyPr/>
        <a:lstStyle/>
        <a:p>
          <a:endParaRPr lang="zh-CN" altLang="en-US"/>
        </a:p>
      </dgm:t>
    </dgm:pt>
    <dgm:pt modelId="{EB3E6494-037A-475C-8442-2E633646F35F}">
      <dgm:prSet phldrT="[文本]"/>
      <dgm:spPr/>
      <dgm:t>
        <a:bodyPr/>
        <a:lstStyle/>
        <a:p>
          <a:r>
            <a:rPr lang="zh-CN" altLang="en-US" b="0" dirty="0" smtClean="0">
              <a:solidFill>
                <a:srgbClr val="0070C0"/>
              </a:solidFill>
              <a:latin typeface="华文行楷" pitchFamily="2" charset="-122"/>
              <a:ea typeface="华文行楷" pitchFamily="2" charset="-122"/>
            </a:rPr>
            <a:t>高级组</a:t>
          </a:r>
          <a:endParaRPr lang="zh-CN" altLang="en-US" b="0" dirty="0">
            <a:solidFill>
              <a:srgbClr val="0070C0"/>
            </a:solidFill>
            <a:latin typeface="华文行楷" pitchFamily="2" charset="-122"/>
            <a:ea typeface="华文行楷" pitchFamily="2" charset="-122"/>
          </a:endParaRPr>
        </a:p>
      </dgm:t>
    </dgm:pt>
    <dgm:pt modelId="{99F8250D-9C27-4209-9E22-9DAF502377DB}" type="parTrans" cxnId="{0351CA8D-F780-4D74-A7CF-E52A9EB69BEC}">
      <dgm:prSet/>
      <dgm:spPr/>
      <dgm:t>
        <a:bodyPr/>
        <a:lstStyle/>
        <a:p>
          <a:endParaRPr lang="zh-CN" altLang="en-US"/>
        </a:p>
      </dgm:t>
    </dgm:pt>
    <dgm:pt modelId="{E0774DC8-6934-4810-AD9F-9DF9EF27963D}" type="sibTrans" cxnId="{0351CA8D-F780-4D74-A7CF-E52A9EB69BEC}">
      <dgm:prSet/>
      <dgm:spPr/>
      <dgm:t>
        <a:bodyPr/>
        <a:lstStyle/>
        <a:p>
          <a:endParaRPr lang="zh-CN" altLang="en-US"/>
        </a:p>
      </dgm:t>
    </dgm:pt>
    <dgm:pt modelId="{7EACF69B-22D0-4242-BFA4-677603818047}" type="pres">
      <dgm:prSet presAssocID="{DD7CB0A1-B7B7-4CE8-99DD-6C9F48E82D17}" presName="arrowDiagram" presStyleCnt="0">
        <dgm:presLayoutVars>
          <dgm:chMax val="5"/>
          <dgm:dir/>
          <dgm:resizeHandles val="exact"/>
        </dgm:presLayoutVars>
      </dgm:prSet>
      <dgm:spPr/>
    </dgm:pt>
    <dgm:pt modelId="{FD6DB0C4-EEAE-4259-91E3-637FC80C137D}" type="pres">
      <dgm:prSet presAssocID="{DD7CB0A1-B7B7-4CE8-99DD-6C9F48E82D17}" presName="arrow" presStyleLbl="bgShp" presStyleIdx="0" presStyleCnt="1" custScaleX="109119" custScaleY="100000">
        <dgm:style>
          <a:lnRef idx="2">
            <a:schemeClr val="accent1">
              <a:shade val="50000"/>
            </a:schemeClr>
          </a:lnRef>
          <a:fillRef idx="1">
            <a:schemeClr val="accent1"/>
          </a:fillRef>
          <a:effectRef idx="0">
            <a:schemeClr val="accent1"/>
          </a:effectRef>
          <a:fontRef idx="minor">
            <a:schemeClr val="lt1"/>
          </a:fontRef>
        </dgm:style>
      </dgm:prSet>
      <dgm:spPr/>
    </dgm:pt>
    <dgm:pt modelId="{C9B31E24-A0E9-48B5-A980-B35C7704094D}" type="pres">
      <dgm:prSet presAssocID="{DD7CB0A1-B7B7-4CE8-99DD-6C9F48E82D17}" presName="arrowDiagram3" presStyleCnt="0"/>
      <dgm:spPr/>
    </dgm:pt>
    <dgm:pt modelId="{13AB4677-D07F-4512-B711-9D347C776F05}" type="pres">
      <dgm:prSet presAssocID="{3F89364B-CD20-4A4E-B8C5-9A4AD5881074}" presName="bullet3a" presStyleLbl="node1" presStyleIdx="0" presStyleCnt="3"/>
      <dgm:spPr/>
    </dgm:pt>
    <dgm:pt modelId="{05B27AE3-5152-4A64-8759-CC86FDEE617E}" type="pres">
      <dgm:prSet presAssocID="{3F89364B-CD20-4A4E-B8C5-9A4AD5881074}" presName="textBox3a" presStyleLbl="revTx" presStyleIdx="0" presStyleCnt="3" custScaleX="147468" custLinFactNeighborX="-6689" custLinFactNeighborY="3353">
        <dgm:presLayoutVars>
          <dgm:bulletEnabled val="1"/>
        </dgm:presLayoutVars>
      </dgm:prSet>
      <dgm:spPr/>
      <dgm:t>
        <a:bodyPr/>
        <a:lstStyle/>
        <a:p>
          <a:endParaRPr lang="zh-CN" altLang="en-US"/>
        </a:p>
      </dgm:t>
    </dgm:pt>
    <dgm:pt modelId="{05F1552D-75D9-4301-B801-C1236AE8DE4F}" type="pres">
      <dgm:prSet presAssocID="{F8569FB7-AAA5-4BD2-AFDE-96E6A7EB25D4}" presName="bullet3b" presStyleLbl="node1" presStyleIdx="1" presStyleCnt="3"/>
      <dgm:spPr/>
    </dgm:pt>
    <dgm:pt modelId="{9F67A3F0-FB51-4FA2-9AC9-1ABB43055066}" type="pres">
      <dgm:prSet presAssocID="{F8569FB7-AAA5-4BD2-AFDE-96E6A7EB25D4}" presName="textBox3b" presStyleLbl="revTx" presStyleIdx="1" presStyleCnt="3" custScaleX="145106" custScaleY="38387" custLinFactNeighborX="5863" custLinFactNeighborY="-26085">
        <dgm:presLayoutVars>
          <dgm:bulletEnabled val="1"/>
        </dgm:presLayoutVars>
      </dgm:prSet>
      <dgm:spPr/>
      <dgm:t>
        <a:bodyPr/>
        <a:lstStyle/>
        <a:p>
          <a:endParaRPr lang="zh-CN" altLang="en-US"/>
        </a:p>
      </dgm:t>
    </dgm:pt>
    <dgm:pt modelId="{55F65E5F-89DF-40F2-BB9C-5C77C439F5D2}" type="pres">
      <dgm:prSet presAssocID="{EB3E6494-037A-475C-8442-2E633646F35F}" presName="bullet3c" presStyleLbl="node1" presStyleIdx="2" presStyleCnt="3"/>
      <dgm:spPr/>
    </dgm:pt>
    <dgm:pt modelId="{272E959A-8A73-4927-AD8D-BF7FCC65658F}" type="pres">
      <dgm:prSet presAssocID="{EB3E6494-037A-475C-8442-2E633646F35F}" presName="textBox3c" presStyleLbl="revTx" presStyleIdx="2" presStyleCnt="3" custScaleX="180746" custLinFactNeighborX="44176" custLinFactNeighborY="2344">
        <dgm:presLayoutVars>
          <dgm:bulletEnabled val="1"/>
        </dgm:presLayoutVars>
      </dgm:prSet>
      <dgm:spPr/>
      <dgm:t>
        <a:bodyPr/>
        <a:lstStyle/>
        <a:p>
          <a:endParaRPr lang="zh-CN" altLang="en-US"/>
        </a:p>
      </dgm:t>
    </dgm:pt>
  </dgm:ptLst>
  <dgm:cxnLst>
    <dgm:cxn modelId="{A03AB536-AD9A-4000-A59D-0357628A6B3A}" srcId="{DD7CB0A1-B7B7-4CE8-99DD-6C9F48E82D17}" destId="{3F89364B-CD20-4A4E-B8C5-9A4AD5881074}" srcOrd="0" destOrd="0" parTransId="{BB50FEE0-18CF-4CCD-B912-9A14DE1097AB}" sibTransId="{AD7E67A3-8225-4071-8B2C-4F544D229297}"/>
    <dgm:cxn modelId="{F603008F-C5A8-410C-BD4A-68E3630BBE80}" type="presOf" srcId="{3F89364B-CD20-4A4E-B8C5-9A4AD5881074}" destId="{05B27AE3-5152-4A64-8759-CC86FDEE617E}" srcOrd="0" destOrd="0" presId="urn:microsoft.com/office/officeart/2005/8/layout/arrow2"/>
    <dgm:cxn modelId="{E546C8C5-BCE8-4B84-BA6A-9A9E3C0AA75D}" srcId="{DD7CB0A1-B7B7-4CE8-99DD-6C9F48E82D17}" destId="{F8569FB7-AAA5-4BD2-AFDE-96E6A7EB25D4}" srcOrd="1" destOrd="0" parTransId="{902F3859-5981-4192-9A32-8DA56B5D459B}" sibTransId="{95C1E4E0-444C-45EF-B6C7-ADDE20775E25}"/>
    <dgm:cxn modelId="{B664817E-B64F-47E2-905D-32D7B2F22632}" type="presOf" srcId="{DD7CB0A1-B7B7-4CE8-99DD-6C9F48E82D17}" destId="{7EACF69B-22D0-4242-BFA4-677603818047}" srcOrd="0" destOrd="0" presId="urn:microsoft.com/office/officeart/2005/8/layout/arrow2"/>
    <dgm:cxn modelId="{52B759C8-D465-47AF-BE91-9B0F6229948C}" type="presOf" srcId="{F8569FB7-AAA5-4BD2-AFDE-96E6A7EB25D4}" destId="{9F67A3F0-FB51-4FA2-9AC9-1ABB43055066}" srcOrd="0" destOrd="0" presId="urn:microsoft.com/office/officeart/2005/8/layout/arrow2"/>
    <dgm:cxn modelId="{4B4BF1EA-5EEB-4B32-BBE2-13E55833B767}" type="presOf" srcId="{EB3E6494-037A-475C-8442-2E633646F35F}" destId="{272E959A-8A73-4927-AD8D-BF7FCC65658F}" srcOrd="0" destOrd="0" presId="urn:microsoft.com/office/officeart/2005/8/layout/arrow2"/>
    <dgm:cxn modelId="{0351CA8D-F780-4D74-A7CF-E52A9EB69BEC}" srcId="{DD7CB0A1-B7B7-4CE8-99DD-6C9F48E82D17}" destId="{EB3E6494-037A-475C-8442-2E633646F35F}" srcOrd="2" destOrd="0" parTransId="{99F8250D-9C27-4209-9E22-9DAF502377DB}" sibTransId="{E0774DC8-6934-4810-AD9F-9DF9EF27963D}"/>
    <dgm:cxn modelId="{A29900C3-58DC-4FC5-87D5-CDDC961BC8CF}" type="presParOf" srcId="{7EACF69B-22D0-4242-BFA4-677603818047}" destId="{FD6DB0C4-EEAE-4259-91E3-637FC80C137D}" srcOrd="0" destOrd="0" presId="urn:microsoft.com/office/officeart/2005/8/layout/arrow2"/>
    <dgm:cxn modelId="{DF80B52B-BC37-4B28-B9DE-226C14172920}" type="presParOf" srcId="{7EACF69B-22D0-4242-BFA4-677603818047}" destId="{C9B31E24-A0E9-48B5-A980-B35C7704094D}" srcOrd="1" destOrd="0" presId="urn:microsoft.com/office/officeart/2005/8/layout/arrow2"/>
    <dgm:cxn modelId="{A644F7CD-6421-4279-A707-2E8EA1892B2C}" type="presParOf" srcId="{C9B31E24-A0E9-48B5-A980-B35C7704094D}" destId="{13AB4677-D07F-4512-B711-9D347C776F05}" srcOrd="0" destOrd="0" presId="urn:microsoft.com/office/officeart/2005/8/layout/arrow2"/>
    <dgm:cxn modelId="{9007EC48-476E-4C1F-9E5C-99D476AEC826}" type="presParOf" srcId="{C9B31E24-A0E9-48B5-A980-B35C7704094D}" destId="{05B27AE3-5152-4A64-8759-CC86FDEE617E}" srcOrd="1" destOrd="0" presId="urn:microsoft.com/office/officeart/2005/8/layout/arrow2"/>
    <dgm:cxn modelId="{C9D40DE4-C49D-4BC3-A1D6-FE59627B656E}" type="presParOf" srcId="{C9B31E24-A0E9-48B5-A980-B35C7704094D}" destId="{05F1552D-75D9-4301-B801-C1236AE8DE4F}" srcOrd="2" destOrd="0" presId="urn:microsoft.com/office/officeart/2005/8/layout/arrow2"/>
    <dgm:cxn modelId="{8D4FCDAA-68A0-48F2-A50E-29F807EC2185}" type="presParOf" srcId="{C9B31E24-A0E9-48B5-A980-B35C7704094D}" destId="{9F67A3F0-FB51-4FA2-9AC9-1ABB43055066}" srcOrd="3" destOrd="0" presId="urn:microsoft.com/office/officeart/2005/8/layout/arrow2"/>
    <dgm:cxn modelId="{DBEA1590-9E79-4A1D-86E0-52AF87767464}" type="presParOf" srcId="{C9B31E24-A0E9-48B5-A980-B35C7704094D}" destId="{55F65E5F-89DF-40F2-BB9C-5C77C439F5D2}" srcOrd="4" destOrd="0" presId="urn:microsoft.com/office/officeart/2005/8/layout/arrow2"/>
    <dgm:cxn modelId="{0F02C751-8055-4673-801B-8579651508D6}" type="presParOf" srcId="{C9B31E24-A0E9-48B5-A980-B35C7704094D}" destId="{272E959A-8A73-4927-AD8D-BF7FCC65658F}"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DB0C4-EEAE-4259-91E3-637FC80C137D}">
      <dsp:nvSpPr>
        <dsp:cNvPr id="0" name=""/>
        <dsp:cNvSpPr/>
      </dsp:nvSpPr>
      <dsp:spPr>
        <a:xfrm>
          <a:off x="676112" y="0"/>
          <a:ext cx="4624438" cy="2648735"/>
        </a:xfrm>
        <a:prstGeom prst="swooshArrow">
          <a:avLst>
            <a:gd name="adj1" fmla="val 25000"/>
            <a:gd name="adj2" fmla="val 25000"/>
          </a:avLst>
        </a:prstGeom>
        <a:solidFill>
          <a:schemeClr val="accent1"/>
        </a:solidFill>
        <a:ln w="22225" cap="flat" cmpd="sng" algn="ctr">
          <a:solidFill>
            <a:schemeClr val="accent1">
              <a:shade val="50000"/>
            </a:schemeClr>
          </a:solidFill>
          <a:prstDash val="solid"/>
        </a:ln>
        <a:effectLst/>
        <a:sp3d z="-227350"/>
      </dsp:spPr>
      <dsp:style>
        <a:lnRef idx="2">
          <a:schemeClr val="accent1">
            <a:shade val="50000"/>
          </a:schemeClr>
        </a:lnRef>
        <a:fillRef idx="1">
          <a:schemeClr val="accent1"/>
        </a:fillRef>
        <a:effectRef idx="0">
          <a:schemeClr val="accent1"/>
        </a:effectRef>
        <a:fontRef idx="minor">
          <a:schemeClr val="lt1"/>
        </a:fontRef>
      </dsp:style>
    </dsp:sp>
    <dsp:sp modelId="{13AB4677-D07F-4512-B711-9D347C776F05}">
      <dsp:nvSpPr>
        <dsp:cNvPr id="0" name=""/>
        <dsp:cNvSpPr/>
      </dsp:nvSpPr>
      <dsp:spPr>
        <a:xfrm>
          <a:off x="1407566" y="1828157"/>
          <a:ext cx="110187" cy="110187"/>
        </a:xfrm>
        <a:prstGeom prst="ellipse">
          <a:avLst/>
        </a:prstGeom>
        <a:solidFill>
          <a:schemeClr val="accent1">
            <a:shade val="50000"/>
            <a:hueOff val="0"/>
            <a:satOff val="0"/>
            <a:lumOff val="0"/>
            <a:alphaOff val="0"/>
          </a:schemeClr>
        </a:solidFill>
        <a:ln>
          <a:noFill/>
        </a:ln>
        <a:effectLst>
          <a:outerShdw blurRad="381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05B27AE3-5152-4A64-8759-CC86FDEE617E}">
      <dsp:nvSpPr>
        <dsp:cNvPr id="0" name=""/>
        <dsp:cNvSpPr/>
      </dsp:nvSpPr>
      <dsp:spPr>
        <a:xfrm>
          <a:off x="1162248" y="1883251"/>
          <a:ext cx="1456170" cy="7654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8386" tIns="0" rIns="0" bIns="0" numCol="1" spcCol="1270" anchor="t" anchorCtr="0">
          <a:noAutofit/>
          <a:sp3d extrusionH="28000" prstMaterial="matte"/>
        </a:bodyPr>
        <a:lstStyle/>
        <a:p>
          <a:pPr lvl="0" algn="l" defTabSz="1466850">
            <a:lnSpc>
              <a:spcPct val="90000"/>
            </a:lnSpc>
            <a:spcBef>
              <a:spcPct val="0"/>
            </a:spcBef>
            <a:spcAft>
              <a:spcPct val="35000"/>
            </a:spcAft>
          </a:pPr>
          <a:r>
            <a:rPr lang="zh-CN" altLang="en-US" sz="3300" kern="1200" dirty="0" smtClean="0">
              <a:solidFill>
                <a:srgbClr val="0070C0"/>
              </a:solidFill>
              <a:latin typeface="华文行楷" pitchFamily="2" charset="-122"/>
              <a:ea typeface="华文行楷" pitchFamily="2" charset="-122"/>
            </a:rPr>
            <a:t>互助组</a:t>
          </a:r>
          <a:endParaRPr lang="zh-CN" altLang="en-US" sz="3300" kern="1200" dirty="0">
            <a:solidFill>
              <a:srgbClr val="0070C0"/>
            </a:solidFill>
            <a:latin typeface="华文行楷" pitchFamily="2" charset="-122"/>
            <a:ea typeface="华文行楷" pitchFamily="2" charset="-122"/>
          </a:endParaRPr>
        </a:p>
      </dsp:txBody>
      <dsp:txXfrm>
        <a:off x="1162248" y="1883251"/>
        <a:ext cx="1456170" cy="765484"/>
      </dsp:txXfrm>
    </dsp:sp>
    <dsp:sp modelId="{05F1552D-75D9-4301-B801-C1236AE8DE4F}">
      <dsp:nvSpPr>
        <dsp:cNvPr id="0" name=""/>
        <dsp:cNvSpPr/>
      </dsp:nvSpPr>
      <dsp:spPr>
        <a:xfrm>
          <a:off x="2380182" y="1108231"/>
          <a:ext cx="199184" cy="199184"/>
        </a:xfrm>
        <a:prstGeom prst="ellipse">
          <a:avLst/>
        </a:prstGeom>
        <a:solidFill>
          <a:schemeClr val="accent1">
            <a:shade val="50000"/>
            <a:hueOff val="0"/>
            <a:satOff val="-45381"/>
            <a:lumOff val="34947"/>
            <a:alphaOff val="0"/>
          </a:schemeClr>
        </a:solidFill>
        <a:ln>
          <a:noFill/>
        </a:ln>
        <a:effectLst>
          <a:outerShdw blurRad="381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9F67A3F0-FB51-4FA2-9AC9-1ABB43055066}">
      <dsp:nvSpPr>
        <dsp:cNvPr id="0" name=""/>
        <dsp:cNvSpPr/>
      </dsp:nvSpPr>
      <dsp:spPr>
        <a:xfrm>
          <a:off x="2310018" y="1275856"/>
          <a:ext cx="1475894" cy="553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544" tIns="0" rIns="0" bIns="0" numCol="1" spcCol="1270" anchor="t" anchorCtr="0">
          <a:noAutofit/>
          <a:sp3d extrusionH="28000" prstMaterial="matte"/>
        </a:bodyPr>
        <a:lstStyle/>
        <a:p>
          <a:pPr lvl="0" algn="l" defTabSz="1466850">
            <a:lnSpc>
              <a:spcPct val="90000"/>
            </a:lnSpc>
            <a:spcBef>
              <a:spcPct val="0"/>
            </a:spcBef>
            <a:spcAft>
              <a:spcPct val="35000"/>
            </a:spcAft>
          </a:pPr>
          <a:r>
            <a:rPr lang="zh-CN" altLang="en-US" sz="3300" kern="1200" dirty="0" smtClean="0">
              <a:solidFill>
                <a:srgbClr val="0070C0"/>
              </a:solidFill>
              <a:latin typeface="华文行楷" pitchFamily="2" charset="-122"/>
              <a:ea typeface="华文行楷" pitchFamily="2" charset="-122"/>
            </a:rPr>
            <a:t>初级组</a:t>
          </a:r>
          <a:endParaRPr lang="zh-CN" altLang="en-US" sz="3300" kern="1200" dirty="0">
            <a:solidFill>
              <a:srgbClr val="0070C0"/>
            </a:solidFill>
            <a:latin typeface="华文行楷" pitchFamily="2" charset="-122"/>
            <a:ea typeface="华文行楷" pitchFamily="2" charset="-122"/>
          </a:endParaRPr>
        </a:p>
      </dsp:txBody>
      <dsp:txXfrm>
        <a:off x="2310018" y="1275856"/>
        <a:ext cx="1475894" cy="553123"/>
      </dsp:txXfrm>
    </dsp:sp>
    <dsp:sp modelId="{55F65E5F-89DF-40F2-BB9C-5C77C439F5D2}">
      <dsp:nvSpPr>
        <dsp:cNvPr id="0" name=""/>
        <dsp:cNvSpPr/>
      </dsp:nvSpPr>
      <dsp:spPr>
        <a:xfrm>
          <a:off x="3549864" y="670130"/>
          <a:ext cx="275468" cy="275468"/>
        </a:xfrm>
        <a:prstGeom prst="ellipse">
          <a:avLst/>
        </a:prstGeom>
        <a:solidFill>
          <a:schemeClr val="accent1">
            <a:shade val="50000"/>
            <a:hueOff val="0"/>
            <a:satOff val="-45381"/>
            <a:lumOff val="34947"/>
            <a:alphaOff val="0"/>
          </a:schemeClr>
        </a:solidFill>
        <a:ln>
          <a:noFill/>
        </a:ln>
        <a:effectLst>
          <a:outerShdw blurRad="381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272E959A-8A73-4927-AD8D-BF7FCC65658F}">
      <dsp:nvSpPr>
        <dsp:cNvPr id="0" name=""/>
        <dsp:cNvSpPr/>
      </dsp:nvSpPr>
      <dsp:spPr>
        <a:xfrm>
          <a:off x="3726279" y="807864"/>
          <a:ext cx="1838393" cy="1840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5965" tIns="0" rIns="0" bIns="0" numCol="1" spcCol="1270" anchor="t" anchorCtr="0">
          <a:noAutofit/>
          <a:sp3d extrusionH="28000" prstMaterial="matte"/>
        </a:bodyPr>
        <a:lstStyle/>
        <a:p>
          <a:pPr lvl="0" algn="l" defTabSz="1466850">
            <a:lnSpc>
              <a:spcPct val="90000"/>
            </a:lnSpc>
            <a:spcBef>
              <a:spcPct val="0"/>
            </a:spcBef>
            <a:spcAft>
              <a:spcPct val="35000"/>
            </a:spcAft>
          </a:pPr>
          <a:r>
            <a:rPr lang="zh-CN" altLang="en-US" sz="3300" b="0" kern="1200" dirty="0" smtClean="0">
              <a:solidFill>
                <a:srgbClr val="0070C0"/>
              </a:solidFill>
              <a:latin typeface="华文行楷" pitchFamily="2" charset="-122"/>
              <a:ea typeface="华文行楷" pitchFamily="2" charset="-122"/>
            </a:rPr>
            <a:t>高级组</a:t>
          </a:r>
          <a:endParaRPr lang="zh-CN" altLang="en-US" sz="3300" b="0" kern="1200" dirty="0">
            <a:solidFill>
              <a:srgbClr val="0070C0"/>
            </a:solidFill>
            <a:latin typeface="华文行楷" pitchFamily="2" charset="-122"/>
            <a:ea typeface="华文行楷" pitchFamily="2" charset="-122"/>
          </a:endParaRPr>
        </a:p>
      </dsp:txBody>
      <dsp:txXfrm>
        <a:off x="3726279" y="807864"/>
        <a:ext cx="1838393" cy="184087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zh-CN" altLang="en-US" smtClean="0"/>
              <a:t>单击此处编辑母版标题样式</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zh-CN" altLang="en-US" smtClean="0"/>
              <a:t>单击此处编辑母版标题样式</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zh-CN" altLang="en-US" smtClean="0"/>
              <a:t>单击此处编辑母版标题样式</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zh-CN" altLang="en-US" smtClean="0"/>
              <a:t>单击图标添加图片</a:t>
            </a: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A10B0DB1-DC38-4218-A082-30B1F8AA7C4D}" type="datetimeFigureOut">
              <a:rPr lang="zh-CN" altLang="en-US" smtClean="0"/>
              <a:t>2018/3/22</a:t>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F13F3834-1C0D-4DB3-87B7-C4C69F6AF8E3}"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A10B0DB1-DC38-4218-A082-30B1F8AA7C4D}" type="datetimeFigureOut">
              <a:rPr lang="zh-CN" altLang="en-US" smtClean="0"/>
              <a:t>2018/3/22</a:t>
            </a:fld>
            <a:endParaRPr lang="zh-CN" altLang="en-US"/>
          </a:p>
        </p:txBody>
      </p:sp>
      <p:sp>
        <p:nvSpPr>
          <p:cNvPr id="9" name="灯片编号占位符 8"/>
          <p:cNvSpPr>
            <a:spLocks noGrp="1"/>
          </p:cNvSpPr>
          <p:nvPr>
            <p:ph type="sldNum" sz="quarter" idx="15"/>
          </p:nvPr>
        </p:nvSpPr>
        <p:spPr/>
        <p:txBody>
          <a:bodyPr rtlCol="0"/>
          <a:lstStyle/>
          <a:p>
            <a:fld id="{F13F3834-1C0D-4DB3-87B7-C4C69F6AF8E3}" type="slidenum">
              <a:rPr lang="zh-CN" altLang="en-US" smtClean="0"/>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A10B0DB1-DC38-4218-A082-30B1F8AA7C4D}" type="datetimeFigureOut">
              <a:rPr lang="zh-CN" altLang="en-US" smtClean="0"/>
              <a:t>2018/3/22</a:t>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F13F3834-1C0D-4DB3-87B7-C4C69F6AF8E3}"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A10B0DB1-DC38-4218-A082-30B1F8AA7C4D}" type="datetimeFigureOut">
              <a:rPr lang="zh-CN" altLang="en-US" smtClean="0"/>
              <a:t>2018/3/22</a:t>
            </a:fld>
            <a:endParaRPr lang="zh-CN" altLang="en-US"/>
          </a:p>
        </p:txBody>
      </p:sp>
      <p:sp>
        <p:nvSpPr>
          <p:cNvPr id="7" name="灯片编号占位符 6"/>
          <p:cNvSpPr>
            <a:spLocks noGrp="1"/>
          </p:cNvSpPr>
          <p:nvPr>
            <p:ph type="sldNum" sz="quarter" idx="11"/>
          </p:nvPr>
        </p:nvSpPr>
        <p:spPr/>
        <p:txBody>
          <a:bodyPr rtlCol="0"/>
          <a:lstStyle/>
          <a:p>
            <a:fld id="{F13F3834-1C0D-4DB3-87B7-C4C69F6AF8E3}" type="slidenum">
              <a:rPr lang="zh-CN" altLang="en-US" smtClean="0"/>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A10B0DB1-DC38-4218-A082-30B1F8AA7C4D}" type="datetimeFigureOut">
              <a:rPr lang="zh-CN" altLang="en-US" smtClean="0"/>
              <a:t>2018/3/22</a:t>
            </a:fld>
            <a:endParaRPr lang="zh-CN" altLang="en-US"/>
          </a:p>
        </p:txBody>
      </p:sp>
      <p:sp>
        <p:nvSpPr>
          <p:cNvPr id="22" name="灯片编号占位符 21"/>
          <p:cNvSpPr>
            <a:spLocks noGrp="1"/>
          </p:cNvSpPr>
          <p:nvPr>
            <p:ph type="sldNum" sz="quarter" idx="15"/>
          </p:nvPr>
        </p:nvSpPr>
        <p:spPr/>
        <p:txBody>
          <a:bodyPr rtlCol="0"/>
          <a:lstStyle/>
          <a:p>
            <a:fld id="{F13F3834-1C0D-4DB3-87B7-C4C69F6AF8E3}" type="slidenum">
              <a:rPr lang="zh-CN" altLang="en-US" smtClean="0"/>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A10B0DB1-DC38-4218-A082-30B1F8AA7C4D}" type="datetimeFigureOut">
              <a:rPr lang="zh-CN" altLang="en-US" smtClean="0"/>
              <a:t>2018/3/22</a:t>
            </a:fld>
            <a:endParaRPr lang="zh-CN" altLang="en-US"/>
          </a:p>
        </p:txBody>
      </p:sp>
      <p:sp>
        <p:nvSpPr>
          <p:cNvPr id="18" name="灯片编号占位符 17"/>
          <p:cNvSpPr>
            <a:spLocks noGrp="1"/>
          </p:cNvSpPr>
          <p:nvPr>
            <p:ph type="sldNum" sz="quarter" idx="11"/>
          </p:nvPr>
        </p:nvSpPr>
        <p:spPr/>
        <p:txBody>
          <a:bodyPr rtlCol="0"/>
          <a:lstStyle/>
          <a:p>
            <a:fld id="{F13F3834-1C0D-4DB3-87B7-C4C69F6AF8E3}" type="slidenum">
              <a:rPr lang="zh-CN" altLang="en-US" smtClean="0"/>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95" name="Title 94"/>
          <p:cNvSpPr>
            <a:spLocks noGrp="1"/>
          </p:cNvSpPr>
          <p:nvPr>
            <p:ph type="title"/>
          </p:nvPr>
        </p:nvSpPr>
        <p:spPr>
          <a:xfrm>
            <a:off x="457200" y="4463568"/>
            <a:ext cx="8305800" cy="1143000"/>
          </a:xfrm>
        </p:spPr>
        <p:txBody>
          <a:bodyPr/>
          <a:lstStyle/>
          <a:p>
            <a:r>
              <a:rPr lang="zh-CN" altLang="en-US" smtClean="0"/>
              <a:t>单击此处编辑母版标题样式</a:t>
            </a:r>
            <a:endParaRPr lang="en-US"/>
          </a:p>
        </p:txBody>
      </p:sp>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91" name="Footer Placeholder 90"/>
          <p:cNvSpPr>
            <a:spLocks noGrp="1"/>
          </p:cNvSpPr>
          <p:nvPr>
            <p:ph type="ftr" sz="quarter" idx="11"/>
          </p:nvPr>
        </p:nvSpPr>
        <p:spPr/>
        <p:txBody>
          <a:bodyPr/>
          <a:lstStyle/>
          <a:p>
            <a:endParaRPr lang="zh-CN" altLang="en-US"/>
          </a:p>
        </p:txBody>
      </p:sp>
      <p:sp>
        <p:nvSpPr>
          <p:cNvPr id="92" name="Slide Number Placeholder 91"/>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zh-CN" altLang="en-US" smtClean="0"/>
              <a:t>单击此处编辑母版标题样式</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zh-CN" altLang="en-US" smtClean="0"/>
              <a:t>单击此处编辑母版标题样式</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15" name="Date Placeholder 1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6" name="Slide Number Placeholder 15"/>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7" name="Footer Placeholder 16"/>
          <p:cNvSpPr>
            <a:spLocks noGrp="1"/>
          </p:cNvSpPr>
          <p:nvPr>
            <p:ph type="ftr" sz="quarter" idx="12"/>
          </p:nvPr>
        </p:nvSpPr>
        <p:spPr/>
        <p:txBody>
          <a:bodyPr/>
          <a:lstStyle/>
          <a:p>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Title 12"/>
          <p:cNvSpPr>
            <a:spLocks noGrp="1"/>
          </p:cNvSpPr>
          <p:nvPr>
            <p:ph type="title"/>
          </p:nvPr>
        </p:nvSpPr>
        <p:spPr/>
        <p:txBody>
          <a:bodyPr/>
          <a:lstStyle/>
          <a:p>
            <a:r>
              <a:rPr lang="zh-CN" altLang="en-US" smtClean="0"/>
              <a:t>单击此处编辑母版标题样式</a:t>
            </a:r>
            <a:endParaRPr lang="en-US"/>
          </a:p>
        </p:txBody>
      </p:sp>
      <p:sp>
        <p:nvSpPr>
          <p:cNvPr id="14" name="Date Placeholder 1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5" name="Slide Number Placeholder 14"/>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6" name="Footer Placeholder 15"/>
          <p:cNvSpPr>
            <a:spLocks noGrp="1"/>
          </p:cNvSpPr>
          <p:nvPr>
            <p:ph type="ftr" sz="quarter" idx="12"/>
          </p:nvPr>
        </p:nvSpPr>
        <p:spPr/>
        <p:txBody>
          <a:bodyPr/>
          <a:lstStyle/>
          <a:p>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2" name="Date Placeholder 1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3" name="Slide Number Placeholder 12"/>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4" name="Footer Placeholder 13"/>
          <p:cNvSpPr>
            <a:spLocks noGrp="1"/>
          </p:cNvSpPr>
          <p:nvPr>
            <p:ph type="ftr" sz="quarter" idx="12"/>
          </p:nvPr>
        </p:nvSpPr>
        <p:spPr/>
        <p:txBody>
          <a:bodyPr/>
          <a:lstStyle/>
          <a:p>
            <a:endParaRPr lang="zh-CN" alt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zh-CN" altLang="en-US" smtClean="0"/>
              <a:t>单击此处编辑母版标题样式</a:t>
            </a:r>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9" name="Slide Number Placeholder 8"/>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0" name="Footer Placeholder 9"/>
          <p:cNvSpPr>
            <a:spLocks noGrp="1"/>
          </p:cNvSpPr>
          <p:nvPr>
            <p:ph type="ftr" sz="quarter" idx="12"/>
          </p:nvPr>
        </p:nvSpPr>
        <p:spPr/>
        <p:txBody>
          <a:bodyPr/>
          <a:lstStyle/>
          <a:p>
            <a:endParaRPr lang="zh-CN" altLang="en-US"/>
          </a:p>
        </p:txBody>
      </p:sp>
      <p:sp>
        <p:nvSpPr>
          <p:cNvPr id="11" name="Title 10"/>
          <p:cNvSpPr>
            <a:spLocks noGrp="1"/>
          </p:cNvSpPr>
          <p:nvPr>
            <p:ph type="title"/>
          </p:nvPr>
        </p:nvSpPr>
        <p:spPr/>
        <p:txBody>
          <a:bodyPr/>
          <a:lstStyle/>
          <a:p>
            <a:r>
              <a:rPr lang="zh-CN" altLang="en-US" smtClean="0"/>
              <a:t>单击此处编辑母版标题样式</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zh-CN" altLang="en-US" smtClean="0"/>
              <a:t>单击此处编辑母版标题样式</a:t>
            </a:r>
            <a:endParaRPr lang="en-US" dirty="0"/>
          </a:p>
        </p:txBody>
      </p:sp>
      <p:sp>
        <p:nvSpPr>
          <p:cNvPr id="14" name="Date Placeholder 1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5" name="Slide Number Placeholder 14"/>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6" name="Footer Placeholder 15"/>
          <p:cNvSpPr>
            <a:spLocks noGrp="1"/>
          </p:cNvSpPr>
          <p:nvPr>
            <p:ph type="ftr" sz="quarter" idx="12"/>
          </p:nvPr>
        </p:nvSpPr>
        <p:spPr/>
        <p:txBody>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zh-CN" altLang="en-US" smtClean="0"/>
              <a:t>单击此处编辑母版标题样式</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Slide Number Placeholder 7"/>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9" name="Footer Placeholder 8"/>
          <p:cNvSpPr>
            <a:spLocks noGrp="1"/>
          </p:cNvSpPr>
          <p:nvPr>
            <p:ph type="ftr" sz="quarter" idx="12"/>
          </p:nvPr>
        </p:nvSpPr>
        <p:spPr/>
        <p:txBody>
          <a:bodyPr/>
          <a:lstStyle/>
          <a:p>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Slide Number Placeholder 5"/>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7" name="Footer Placeholder 6"/>
          <p:cNvSpPr>
            <a:spLocks noGrp="1"/>
          </p:cNvSpPr>
          <p:nvPr>
            <p:ph type="ftr" sz="quarter" idx="12"/>
          </p:nvPr>
        </p:nvSpPr>
        <p:spPr/>
        <p:txBody>
          <a:bodyPr/>
          <a:lstStyle/>
          <a:p>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5" name="Date Placeholder 1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6" name="Slide Number Placeholder 15"/>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7" name="Footer Placeholder 16"/>
          <p:cNvSpPr>
            <a:spLocks noGrp="1"/>
          </p:cNvSpPr>
          <p:nvPr>
            <p:ph type="ftr" sz="quarter" idx="12"/>
          </p:nvPr>
        </p:nvSpPr>
        <p:spPr/>
        <p:txBody>
          <a:bodyPr/>
          <a:lstStyle/>
          <a:p>
            <a:endParaRPr lang="zh-CN" altLang="en-US"/>
          </a:p>
        </p:txBody>
      </p:sp>
      <p:sp>
        <p:nvSpPr>
          <p:cNvPr id="18" name="Title 17"/>
          <p:cNvSpPr>
            <a:spLocks noGrp="1"/>
          </p:cNvSpPr>
          <p:nvPr>
            <p:ph type="title"/>
          </p:nvPr>
        </p:nvSpPr>
        <p:spPr/>
        <p:txBody>
          <a:bodyPr/>
          <a:lstStyle/>
          <a:p>
            <a:r>
              <a:rPr lang="zh-CN" altLang="en-US" smtClean="0"/>
              <a:t>单击此处编辑母版标题样式</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zh-CN" altLang="en-US" smtClean="0"/>
              <a:t>单击此处编辑母版标题样式</a:t>
            </a:r>
            <a:endParaRPr lang="en-US"/>
          </a:p>
        </p:txBody>
      </p:sp>
      <p:sp>
        <p:nvSpPr>
          <p:cNvPr id="13" name="Date Placeholder 1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4" name="Slide Number Placeholder 13"/>
          <p:cNvSpPr>
            <a:spLocks noGrp="1"/>
          </p:cNvSpPr>
          <p:nvPr>
            <p:ph type="sldNum" sz="quarter" idx="11"/>
          </p:nvPr>
        </p:nvSpPr>
        <p:spPr/>
        <p:txBody>
          <a:bodyPr/>
          <a:lstStyle/>
          <a:p>
            <a:fld id="{F13F3834-1C0D-4DB3-87B7-C4C69F6AF8E3}" type="slidenum">
              <a:rPr lang="zh-CN" altLang="en-US" smtClean="0"/>
              <a:t>‹#›</a:t>
            </a:fld>
            <a:endParaRPr lang="zh-CN" altLang="en-US"/>
          </a:p>
        </p:txBody>
      </p:sp>
      <p:sp>
        <p:nvSpPr>
          <p:cNvPr id="15" name="Footer Placeholder 14"/>
          <p:cNvSpPr>
            <a:spLocks noGrp="1"/>
          </p:cNvSpPr>
          <p:nvPr>
            <p:ph type="ftr" sz="quarter" idx="12"/>
          </p:nvPr>
        </p:nvSpPr>
        <p:spPr/>
        <p:txBody>
          <a:bodyPr/>
          <a:lstStyle/>
          <a:p>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F13F3834-1C0D-4DB3-87B7-C4C69F6AF8E3}" type="slidenum">
              <a:rPr lang="zh-CN" altLang="en-US" smtClean="0"/>
              <a:t>‹#›</a:t>
            </a:fld>
            <a:endParaRPr lang="zh-CN" alt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zh-CN" altLang="en-US" smtClean="0"/>
              <a:t>单击此处编辑母版标题样式</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zh-CN" alt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zh-CN" altLang="en-US" smtClean="0"/>
              <a:t>单击此处编辑母版标题样式</a:t>
            </a:r>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zh-CN" altLang="en-US" smtClean="0"/>
              <a:t>单击此处编辑母版标题样式</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a:xfrm>
            <a:off x="1174044" y="5357592"/>
            <a:ext cx="5034845" cy="365125"/>
          </a:xfrm>
        </p:spPr>
        <p:txBody>
          <a:bodyPr/>
          <a:lstStyle/>
          <a:p>
            <a:endParaRPr lang="zh-CN" alt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F13F3834-1C0D-4DB3-87B7-C4C69F6AF8E3}" type="slidenum">
              <a:rPr lang="zh-CN" altLang="en-US" smtClean="0"/>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9" name="Content Placeholder 8"/>
          <p:cNvSpPr>
            <a:spLocks noGrp="1"/>
          </p:cNvSpPr>
          <p:nvPr>
            <p:ph sz="quarter" idx="13"/>
          </p:nvPr>
        </p:nvSpPr>
        <p:spPr>
          <a:xfrm>
            <a:off x="1298448" y="2121407"/>
            <a:ext cx="3200400" cy="360273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11" name="Content Placeholder 10"/>
          <p:cNvSpPr>
            <a:spLocks noGrp="1"/>
          </p:cNvSpPr>
          <p:nvPr>
            <p:ph sz="quarter" idx="13"/>
          </p:nvPr>
        </p:nvSpPr>
        <p:spPr>
          <a:xfrm>
            <a:off x="1298448" y="2944368"/>
            <a:ext cx="3227832" cy="27797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zh-CN" altLang="en-US" smtClean="0"/>
              <a:t>单击此处编辑母版标题样式</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rot="60000">
            <a:off x="6341698" y="5885672"/>
            <a:ext cx="1213821" cy="365125"/>
          </a:xfrm>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a:xfrm rot="-60000">
            <a:off x="914554" y="5829261"/>
            <a:ext cx="3522607" cy="365125"/>
          </a:xfrm>
        </p:spPr>
        <p:txBody>
          <a:bodyPr/>
          <a:lstStyle/>
          <a:p>
            <a:endParaRPr lang="zh-CN" altLang="en-US"/>
          </a:p>
        </p:txBody>
      </p:sp>
      <p:sp>
        <p:nvSpPr>
          <p:cNvPr id="7" name="Slide Number Placeholder 6"/>
          <p:cNvSpPr>
            <a:spLocks noGrp="1"/>
          </p:cNvSpPr>
          <p:nvPr>
            <p:ph type="sldNum" sz="quarter" idx="12"/>
          </p:nvPr>
        </p:nvSpPr>
        <p:spPr>
          <a:xfrm rot="60000">
            <a:off x="7557313" y="5896961"/>
            <a:ext cx="554023" cy="365125"/>
          </a:xfrm>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rot="60000">
            <a:off x="6345936" y="5888737"/>
            <a:ext cx="1213821" cy="365125"/>
          </a:xfrm>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a:xfrm rot="-60000">
            <a:off x="914569" y="5831037"/>
            <a:ext cx="3319043" cy="365125"/>
          </a:xfrm>
        </p:spPr>
        <p:txBody>
          <a:bodyPr/>
          <a:lstStyle/>
          <a:p>
            <a:endParaRPr lang="zh-CN" altLang="en-US"/>
          </a:p>
        </p:txBody>
      </p:sp>
      <p:sp>
        <p:nvSpPr>
          <p:cNvPr id="7" name="Slide Number Placeholder 6"/>
          <p:cNvSpPr>
            <a:spLocks noGrp="1"/>
          </p:cNvSpPr>
          <p:nvPr>
            <p:ph type="sldNum" sz="quarter" idx="12"/>
          </p:nvPr>
        </p:nvSpPr>
        <p:spPr>
          <a:xfrm rot="60000">
            <a:off x="7562089" y="5900026"/>
            <a:ext cx="554023" cy="365125"/>
          </a:xfrm>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10B0DB1-DC38-4218-A082-30B1F8AA7C4D}" type="datetimeFigureOut">
              <a:rPr lang="zh-CN" altLang="en-US" smtClean="0"/>
              <a:t>2018/3/22</a:t>
            </a:fld>
            <a:endParaRPr lang="zh-CN" alt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zh-CN" alt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13F3834-1C0D-4DB3-87B7-C4C69F6AF8E3}" type="slidenum">
              <a:rPr lang="zh-CN" altLang="en-US" smtClean="0"/>
              <a:t>‹#›</a:t>
            </a:fld>
            <a:endParaRPr lang="zh-CN" alt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9" name="Content Placeholder 8"/>
          <p:cNvSpPr>
            <a:spLocks noGrp="1"/>
          </p:cNvSpPr>
          <p:nvPr>
            <p:ph sz="quarter" idx="13"/>
          </p:nvPr>
        </p:nvSpPr>
        <p:spPr>
          <a:xfrm>
            <a:off x="1042416" y="2313432"/>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zh-CN" altLang="en-US" smtClean="0"/>
              <a:t>单击此处编辑母版标题样式</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zh-CN" altLang="en-US" smtClean="0"/>
              <a:t>单击此处编辑母版标题样式</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zh-CN" altLang="en-US" smtClean="0"/>
              <a:t>单击此处编辑母版标题样式</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Date Placeholder 6"/>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zh-CN" altLang="en-US" smtClean="0"/>
              <a:t>单击此处编辑母版标题样式</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3F3834-1C0D-4DB3-87B7-C4C69F6AF8E3}" type="slidenum">
              <a:rPr lang="zh-CN" altLang="en-US" smtClean="0"/>
              <a:t>‹#›</a:t>
            </a:fld>
            <a:endParaRPr lang="zh-CN" alt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zh-CN" altLang="en-US" smtClean="0"/>
              <a:t>单击图标添加图片</a:t>
            </a:r>
            <a:endParaRPr lang="en-US"/>
          </a:p>
        </p:txBody>
      </p:sp>
    </p:spTree>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3F3834-1C0D-4DB3-87B7-C4C69F6AF8E3}"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7.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8.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13F3834-1C0D-4DB3-87B7-C4C69F6AF8E3}"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F13F3834-1C0D-4DB3-87B7-C4C69F6AF8E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10B0DB1-DC38-4218-A082-30B1F8AA7C4D}" type="datetimeFigureOut">
              <a:rPr lang="zh-CN" altLang="en-US" smtClean="0"/>
              <a:t>2018/3/22</a:t>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13F3834-1C0D-4DB3-87B7-C4C69F6AF8E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zh-CN" alt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F13F3834-1C0D-4DB3-87B7-C4C69F6AF8E3}" type="slidenum">
              <a:rPr lang="zh-CN" altLang="en-US" smtClean="0"/>
              <a:t>‹#›</a:t>
            </a:fld>
            <a:endParaRPr lang="zh-CN" alt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zh-CN" alt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F13F3834-1C0D-4DB3-87B7-C4C69F6AF8E3}" type="slidenum">
              <a:rPr lang="zh-CN" altLang="en-US" smtClean="0"/>
              <a:t>‹#›</a:t>
            </a:fld>
            <a:endParaRPr lang="zh-CN" alt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zh-CN" alt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F13F3834-1C0D-4DB3-87B7-C4C69F6AF8E3}" type="slidenum">
              <a:rPr lang="zh-CN" altLang="en-US" smtClean="0"/>
              <a:t>‹#›</a:t>
            </a:fld>
            <a:endParaRPr lang="zh-CN" alt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zh-CN" alt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F13F3834-1C0D-4DB3-87B7-C4C69F6AF8E3}" type="slidenum">
              <a:rPr lang="zh-CN" altLang="en-US" smtClean="0"/>
              <a:t>‹#›</a:t>
            </a:fld>
            <a:endParaRPr lang="zh-CN" alt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F13F3834-1C0D-4DB3-87B7-C4C69F6AF8E3}" type="slidenum">
              <a:rPr lang="zh-CN" altLang="en-US" smtClean="0"/>
              <a:t>‹#›</a:t>
            </a:fld>
            <a:endParaRPr lang="zh-CN" alt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zh-CN" alt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F13F3834-1C0D-4DB3-87B7-C4C69F6AF8E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zh-CN" alt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13F3834-1C0D-4DB3-87B7-C4C69F6AF8E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A10B0DB1-DC38-4218-A082-30B1F8AA7C4D}" type="datetimeFigureOut">
              <a:rPr lang="zh-CN" altLang="en-US" smtClean="0"/>
              <a:t>2018/3/22</a:t>
            </a:fld>
            <a:endParaRPr lang="zh-CN" alt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F13F3834-1C0D-4DB3-87B7-C4C69F6AF8E3}" type="slidenum">
              <a:rPr lang="zh-CN" altLang="en-US" smtClean="0"/>
              <a:t>‹#›</a:t>
            </a:fld>
            <a:endParaRPr lang="zh-CN" alt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28.jfif"/><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117.xml"/><Relationship Id="rId4" Type="http://schemas.openxmlformats.org/officeDocument/2006/relationships/image" Target="../media/image3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6.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6.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fif"/><Relationship Id="rId4" Type="http://schemas.openxmlformats.org/officeDocument/2006/relationships/image" Target="../media/image15.jp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fif"/><Relationship Id="rId1" Type="http://schemas.openxmlformats.org/officeDocument/2006/relationships/slideLayout" Target="../slideLayouts/slideLayout46.xml"/><Relationship Id="rId6" Type="http://schemas.openxmlformats.org/officeDocument/2006/relationships/image" Target="../media/image21.jfif"/><Relationship Id="rId5" Type="http://schemas.openxmlformats.org/officeDocument/2006/relationships/image" Target="../media/image20.jpg"/><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9652" y="980728"/>
            <a:ext cx="7408507" cy="2736304"/>
          </a:xfrm>
          <a:prstGeom prst="rect">
            <a:avLst/>
          </a:prstGeom>
          <a:noFill/>
          <a:effectLst>
            <a:softEdge rad="63500"/>
          </a:effectLst>
        </p:spPr>
        <p:txBody>
          <a:bodyPr wrap="square" lIns="91440" tIns="45720" rIns="91440" bIns="45720" anchor="ctr">
            <a:prstTxWarp prst="textTriangle">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zh-CN" altLang="en-US" sz="4400" b="1" dirty="0" smtClean="0">
                <a:ln>
                  <a:prstDash val="solid"/>
                </a:ln>
                <a:solidFill>
                  <a:srgbClr val="FF0000"/>
                </a:solidFill>
                <a:effectLst>
                  <a:outerShdw blurRad="50800" dist="38100" dir="13500000" algn="br" rotWithShape="0">
                    <a:prstClr val="black">
                      <a:alpha val="40000"/>
                    </a:prstClr>
                  </a:outerShdw>
                </a:effectLst>
              </a:rPr>
              <a:t>第</a:t>
            </a:r>
            <a:r>
              <a:rPr lang="en-US" altLang="zh-CN" sz="4400" b="1" dirty="0" smtClean="0">
                <a:ln>
                  <a:prstDash val="solid"/>
                </a:ln>
                <a:solidFill>
                  <a:srgbClr val="FF0000"/>
                </a:solidFill>
                <a:effectLst>
                  <a:outerShdw blurRad="50800" dist="38100" dir="13500000" algn="br" rotWithShape="0">
                    <a:prstClr val="black">
                      <a:alpha val="40000"/>
                    </a:prstClr>
                  </a:outerShdw>
                </a:effectLst>
              </a:rPr>
              <a:t>5</a:t>
            </a:r>
            <a:r>
              <a:rPr lang="zh-CN" altLang="en-US" sz="4400" b="1" dirty="0" smtClean="0">
                <a:ln>
                  <a:prstDash val="solid"/>
                </a:ln>
                <a:solidFill>
                  <a:srgbClr val="FF0000"/>
                </a:solidFill>
                <a:effectLst>
                  <a:outerShdw blurRad="50800" dist="38100" dir="13500000" algn="br" rotWithShape="0">
                    <a:prstClr val="black">
                      <a:alpha val="40000"/>
                    </a:prstClr>
                  </a:outerShdw>
                </a:effectLst>
              </a:rPr>
              <a:t>课</a:t>
            </a:r>
            <a:r>
              <a:rPr lang="zh-CN" altLang="en-US" sz="8800" b="1" dirty="0" smtClean="0">
                <a:ln>
                  <a:prstDash val="solid"/>
                </a:ln>
                <a:solidFill>
                  <a:srgbClr val="FF0000"/>
                </a:solidFill>
                <a:effectLst>
                  <a:outerShdw blurRad="50800" dist="38100" dir="13500000" algn="br" rotWithShape="0">
                    <a:prstClr val="black">
                      <a:alpha val="40000"/>
                    </a:prstClr>
                  </a:outerShdw>
                </a:effectLst>
              </a:rPr>
              <a:t>  </a:t>
            </a:r>
            <a:endParaRPr lang="en-US" altLang="zh-CN" sz="8800" b="1" dirty="0" smtClean="0">
              <a:ln>
                <a:prstDash val="solid"/>
              </a:ln>
              <a:solidFill>
                <a:srgbClr val="FF0000"/>
              </a:solidFill>
              <a:effectLst>
                <a:outerShdw blurRad="50800" dist="38100" dir="13500000" algn="br" rotWithShape="0">
                  <a:prstClr val="black">
                    <a:alpha val="40000"/>
                  </a:prstClr>
                </a:outerShdw>
              </a:effectLst>
            </a:endParaRPr>
          </a:p>
          <a:p>
            <a:pPr algn="ctr"/>
            <a:r>
              <a:rPr lang="zh-CN" altLang="en-US" sz="8800" b="1" dirty="0" smtClean="0">
                <a:ln>
                  <a:prstDash val="solid"/>
                </a:ln>
                <a:solidFill>
                  <a:srgbClr val="FF0000"/>
                </a:solidFill>
                <a:effectLst>
                  <a:outerShdw blurRad="50800" dist="38100" dir="13500000" algn="br" rotWithShape="0">
                    <a:prstClr val="black">
                      <a:alpha val="40000"/>
                    </a:prstClr>
                  </a:outerShdw>
                </a:effectLst>
                <a:latin typeface="华文行楷" pitchFamily="2" charset="-122"/>
                <a:ea typeface="华文行楷" pitchFamily="2" charset="-122"/>
              </a:rPr>
              <a:t>三大改造</a:t>
            </a:r>
            <a:endParaRPr lang="zh-CN" altLang="en-US" sz="8800" b="1" dirty="0">
              <a:ln>
                <a:prstDash val="solid"/>
              </a:ln>
              <a:solidFill>
                <a:srgbClr val="FF0000"/>
              </a:solidFill>
              <a:effectLst>
                <a:outerShdw blurRad="50800" dist="38100" dir="13500000" algn="br" rotWithShape="0">
                  <a:prstClr val="black">
                    <a:alpha val="40000"/>
                  </a:prstClr>
                </a:outerShdw>
              </a:effectLst>
              <a:latin typeface="华文行楷" pitchFamily="2" charset="-122"/>
              <a:ea typeface="华文行楷" pitchFamily="2"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567" y="4437112"/>
            <a:ext cx="6620679" cy="1728192"/>
          </a:xfrm>
          <a:prstGeom prst="rect">
            <a:avLst/>
          </a:prstGeom>
        </p:spPr>
      </p:pic>
    </p:spTree>
    <p:extLst>
      <p:ext uri="{BB962C8B-B14F-4D97-AF65-F5344CB8AC3E}">
        <p14:creationId xmlns:p14="http://schemas.microsoft.com/office/powerpoint/2010/main" val="94470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1052736"/>
            <a:ext cx="1584176" cy="646331"/>
          </a:xfrm>
          <a:prstGeom prst="rect">
            <a:avLst/>
          </a:prstGeom>
          <a:noFill/>
        </p:spPr>
        <p:txBody>
          <a:bodyPr wrap="square" rtlCol="0">
            <a:spAutoFit/>
          </a:bodyPr>
          <a:lstStyle/>
          <a:p>
            <a:pPr marL="274320" indent="-274320">
              <a:spcBef>
                <a:spcPct val="20000"/>
              </a:spcBef>
              <a:buClr>
                <a:srgbClr val="FF0000"/>
              </a:buClr>
              <a:buSzPct val="105000"/>
              <a:buFont typeface="Wingdings" pitchFamily="2" charset="2"/>
              <a:buChar char="Ø"/>
            </a:pPr>
            <a:r>
              <a:rPr lang="zh-CN" altLang="en-US" sz="3600" b="1" dirty="0">
                <a:solidFill>
                  <a:schemeClr val="tx2"/>
                </a:solidFill>
              </a:rPr>
              <a:t>措施</a:t>
            </a:r>
          </a:p>
        </p:txBody>
      </p:sp>
      <p:sp>
        <p:nvSpPr>
          <p:cNvPr id="8" name="TextBox 7"/>
          <p:cNvSpPr txBox="1"/>
          <p:nvPr/>
        </p:nvSpPr>
        <p:spPr>
          <a:xfrm>
            <a:off x="2411760" y="775736"/>
            <a:ext cx="5760640" cy="1200329"/>
          </a:xfrm>
          <a:prstGeom prst="rect">
            <a:avLst/>
          </a:prstGeom>
          <a:noFill/>
        </p:spPr>
        <p:txBody>
          <a:bodyPr wrap="square" rtlCol="0">
            <a:spAutoFit/>
          </a:bodyPr>
          <a:lstStyle/>
          <a:p>
            <a:r>
              <a:rPr lang="zh-CN" altLang="en-US" sz="2400" b="1" dirty="0" smtClean="0">
                <a:latin typeface="华文楷体" pitchFamily="2" charset="-122"/>
                <a:ea typeface="华文楷体" pitchFamily="2" charset="-122"/>
              </a:rPr>
              <a:t>把分散的个体农民组织起来，引导他们参加农业生产合作社，走集体化和共同富裕的社会主义道路。</a:t>
            </a:r>
            <a:endParaRPr lang="zh-CN" altLang="en-US" sz="2400" b="1" dirty="0">
              <a:latin typeface="华文楷体" pitchFamily="2" charset="-122"/>
              <a:ea typeface="华文楷体" pitchFamily="2" charset="-122"/>
            </a:endParaRPr>
          </a:p>
        </p:txBody>
      </p:sp>
      <p:sp>
        <p:nvSpPr>
          <p:cNvPr id="9" name="TextBox 8"/>
          <p:cNvSpPr txBox="1"/>
          <p:nvPr/>
        </p:nvSpPr>
        <p:spPr>
          <a:xfrm>
            <a:off x="611560" y="2139814"/>
            <a:ext cx="1584176" cy="646331"/>
          </a:xfrm>
          <a:prstGeom prst="rect">
            <a:avLst/>
          </a:prstGeom>
          <a:noFill/>
        </p:spPr>
        <p:txBody>
          <a:bodyPr wrap="square" rtlCol="0">
            <a:spAutoFit/>
          </a:bodyPr>
          <a:lstStyle/>
          <a:p>
            <a:pPr marL="274320" indent="-274320">
              <a:spcBef>
                <a:spcPct val="20000"/>
              </a:spcBef>
              <a:buClr>
                <a:srgbClr val="FF0000"/>
              </a:buClr>
              <a:buSzPct val="105000"/>
              <a:buFont typeface="Wingdings" pitchFamily="2" charset="2"/>
              <a:buChar char="Ø"/>
            </a:pPr>
            <a:r>
              <a:rPr lang="zh-CN" altLang="en-US" sz="3600" b="1" dirty="0">
                <a:solidFill>
                  <a:schemeClr val="tx2"/>
                </a:solidFill>
              </a:rPr>
              <a:t>原则</a:t>
            </a:r>
          </a:p>
        </p:txBody>
      </p:sp>
      <p:sp>
        <p:nvSpPr>
          <p:cNvPr id="10" name="TextBox 9"/>
          <p:cNvSpPr txBox="1"/>
          <p:nvPr/>
        </p:nvSpPr>
        <p:spPr>
          <a:xfrm>
            <a:off x="611560" y="2940913"/>
            <a:ext cx="1584176" cy="646331"/>
          </a:xfrm>
          <a:prstGeom prst="rect">
            <a:avLst/>
          </a:prstGeom>
          <a:noFill/>
        </p:spPr>
        <p:txBody>
          <a:bodyPr wrap="square" rtlCol="0">
            <a:spAutoFit/>
          </a:bodyPr>
          <a:lstStyle/>
          <a:p>
            <a:pPr marL="274320" indent="-274320">
              <a:spcBef>
                <a:spcPct val="20000"/>
              </a:spcBef>
              <a:buClr>
                <a:srgbClr val="FF0000"/>
              </a:buClr>
              <a:buSzPct val="105000"/>
              <a:buFont typeface="Wingdings" pitchFamily="2" charset="2"/>
              <a:buChar char="Ø"/>
            </a:pPr>
            <a:r>
              <a:rPr lang="zh-CN" altLang="en-US" sz="3600" b="1" dirty="0">
                <a:solidFill>
                  <a:schemeClr val="tx2"/>
                </a:solidFill>
              </a:rPr>
              <a:t>方法</a:t>
            </a:r>
          </a:p>
        </p:txBody>
      </p:sp>
      <p:sp>
        <p:nvSpPr>
          <p:cNvPr id="11" name="TextBox 10"/>
          <p:cNvSpPr txBox="1"/>
          <p:nvPr/>
        </p:nvSpPr>
        <p:spPr>
          <a:xfrm>
            <a:off x="2195736" y="2201369"/>
            <a:ext cx="3816424" cy="523220"/>
          </a:xfrm>
          <a:prstGeom prst="rect">
            <a:avLst/>
          </a:prstGeom>
          <a:noFill/>
        </p:spPr>
        <p:txBody>
          <a:bodyPr wrap="square" rtlCol="0">
            <a:spAutoFit/>
          </a:bodyPr>
          <a:lstStyle/>
          <a:p>
            <a:r>
              <a:rPr lang="zh-CN" altLang="en-US" sz="2800" b="1" dirty="0" smtClean="0">
                <a:latin typeface="华文楷体" pitchFamily="2" charset="-122"/>
                <a:ea typeface="华文楷体" pitchFamily="2" charset="-122"/>
              </a:rPr>
              <a:t>“自愿互利”</a:t>
            </a:r>
            <a:endParaRPr lang="zh-CN" altLang="en-US" sz="2800" b="1" dirty="0">
              <a:latin typeface="华文楷体" pitchFamily="2" charset="-122"/>
              <a:ea typeface="华文楷体" pitchFamily="2" charset="-122"/>
            </a:endParaRPr>
          </a:p>
        </p:txBody>
      </p:sp>
      <p:sp>
        <p:nvSpPr>
          <p:cNvPr id="12" name="TextBox 11"/>
          <p:cNvSpPr txBox="1"/>
          <p:nvPr/>
        </p:nvSpPr>
        <p:spPr>
          <a:xfrm>
            <a:off x="2411760" y="3002468"/>
            <a:ext cx="4248472" cy="523220"/>
          </a:xfrm>
          <a:prstGeom prst="rect">
            <a:avLst/>
          </a:prstGeom>
          <a:noFill/>
        </p:spPr>
        <p:txBody>
          <a:bodyPr wrap="square" rtlCol="0">
            <a:spAutoFit/>
          </a:bodyPr>
          <a:lstStyle/>
          <a:p>
            <a:r>
              <a:rPr lang="zh-CN" altLang="en-US" sz="2800" b="1" dirty="0" smtClean="0">
                <a:latin typeface="华文楷体" pitchFamily="2" charset="-122"/>
                <a:ea typeface="华文楷体" pitchFamily="2" charset="-122"/>
              </a:rPr>
              <a:t>通过典型示范逐步推广</a:t>
            </a:r>
            <a:endParaRPr lang="zh-CN" altLang="en-US" sz="2800" b="1" dirty="0">
              <a:latin typeface="华文楷体" pitchFamily="2" charset="-122"/>
              <a:ea typeface="华文楷体" pitchFamily="2" charset="-122"/>
            </a:endParaRPr>
          </a:p>
        </p:txBody>
      </p:sp>
      <p:graphicFrame>
        <p:nvGraphicFramePr>
          <p:cNvPr id="13" name="图示 12"/>
          <p:cNvGraphicFramePr/>
          <p:nvPr>
            <p:extLst>
              <p:ext uri="{D42A27DB-BD31-4B8C-83A1-F6EECF244321}">
                <p14:modId xmlns:p14="http://schemas.microsoft.com/office/powerpoint/2010/main" val="1352660127"/>
              </p:ext>
            </p:extLst>
          </p:nvPr>
        </p:nvGraphicFramePr>
        <p:xfrm>
          <a:off x="3059832" y="3228536"/>
          <a:ext cx="5976664" cy="2648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圆角矩形 13"/>
          <p:cNvSpPr/>
          <p:nvPr/>
        </p:nvSpPr>
        <p:spPr>
          <a:xfrm>
            <a:off x="2663788" y="3829963"/>
            <a:ext cx="1440160" cy="720080"/>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华文琥珀" pitchFamily="2" charset="-122"/>
                <a:ea typeface="华文琥珀" pitchFamily="2" charset="-122"/>
              </a:rPr>
              <a:t>三步走</a:t>
            </a:r>
            <a:endParaRPr lang="zh-CN" altLang="en-US" sz="2800" dirty="0">
              <a:solidFill>
                <a:schemeClr val="bg1"/>
              </a:solidFill>
              <a:latin typeface="华文琥珀" pitchFamily="2" charset="-122"/>
              <a:ea typeface="华文琥珀" pitchFamily="2" charset="-122"/>
            </a:endParaRPr>
          </a:p>
        </p:txBody>
      </p:sp>
      <p:sp>
        <p:nvSpPr>
          <p:cNvPr id="15" name="TextBox 14"/>
          <p:cNvSpPr txBox="1"/>
          <p:nvPr/>
        </p:nvSpPr>
        <p:spPr>
          <a:xfrm>
            <a:off x="611560" y="3903712"/>
            <a:ext cx="1584176" cy="646331"/>
          </a:xfrm>
          <a:prstGeom prst="rect">
            <a:avLst/>
          </a:prstGeom>
          <a:noFill/>
        </p:spPr>
        <p:txBody>
          <a:bodyPr wrap="square" rtlCol="0">
            <a:spAutoFit/>
          </a:bodyPr>
          <a:lstStyle/>
          <a:p>
            <a:pPr marL="274320" indent="-274320">
              <a:spcBef>
                <a:spcPct val="20000"/>
              </a:spcBef>
              <a:buClr>
                <a:srgbClr val="FF0000"/>
              </a:buClr>
              <a:buSzPct val="105000"/>
              <a:buFont typeface="Wingdings" pitchFamily="2" charset="2"/>
              <a:buChar char="Ø"/>
            </a:pPr>
            <a:r>
              <a:rPr lang="zh-CN" altLang="en-US" sz="3600" b="1" dirty="0">
                <a:solidFill>
                  <a:schemeClr val="tx2"/>
                </a:solidFill>
              </a:rPr>
              <a:t>阶段</a:t>
            </a:r>
          </a:p>
        </p:txBody>
      </p:sp>
    </p:spTree>
    <p:extLst>
      <p:ext uri="{BB962C8B-B14F-4D97-AF65-F5344CB8AC3E}">
        <p14:creationId xmlns:p14="http://schemas.microsoft.com/office/powerpoint/2010/main" val="12978406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inVertic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inVertic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arn(inVertical)">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P spid="12" grpId="0"/>
      <p:bldGraphic spid="13" grpId="0">
        <p:bldAsOne/>
      </p:bldGraphic>
      <p:bldP spid="14" grpId="0" animBg="1"/>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5961" y="548680"/>
            <a:ext cx="1584176" cy="646331"/>
          </a:xfrm>
          <a:prstGeom prst="rect">
            <a:avLst/>
          </a:prstGeom>
          <a:noFill/>
        </p:spPr>
        <p:txBody>
          <a:bodyPr wrap="square" rtlCol="0">
            <a:spAutoFit/>
          </a:bodyPr>
          <a:lstStyle/>
          <a:p>
            <a:pPr marL="274320" indent="-274320">
              <a:spcBef>
                <a:spcPct val="20000"/>
              </a:spcBef>
              <a:buClr>
                <a:srgbClr val="FF0000"/>
              </a:buClr>
              <a:buSzPct val="105000"/>
              <a:buFont typeface="Wingdings" pitchFamily="2" charset="2"/>
              <a:buChar char="Ø"/>
            </a:pPr>
            <a:r>
              <a:rPr lang="zh-CN" altLang="en-US" sz="3600" b="1" dirty="0">
                <a:solidFill>
                  <a:schemeClr val="tx2"/>
                </a:solidFill>
              </a:rPr>
              <a:t>结果</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961" y="3376254"/>
            <a:ext cx="4392488" cy="2645033"/>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5304011" y="225310"/>
            <a:ext cx="2707287" cy="3354028"/>
          </a:xfrm>
          <a:prstGeom prst="rect">
            <a:avLst/>
          </a:prstGeom>
        </p:spPr>
      </p:pic>
      <p:sp>
        <p:nvSpPr>
          <p:cNvPr id="8" name="TextBox 7"/>
          <p:cNvSpPr txBox="1"/>
          <p:nvPr/>
        </p:nvSpPr>
        <p:spPr>
          <a:xfrm>
            <a:off x="569898" y="1221354"/>
            <a:ext cx="4104456" cy="1938992"/>
          </a:xfrm>
          <a:prstGeom prst="rect">
            <a:avLst/>
          </a:prstGeom>
          <a:noFill/>
        </p:spPr>
        <p:txBody>
          <a:bodyPr wrap="square" rtlCol="0">
            <a:spAutoFit/>
          </a:bodyPr>
          <a:lstStyle/>
          <a:p>
            <a:r>
              <a:rPr lang="zh-CN" altLang="en-US" sz="2400" b="1" dirty="0" smtClean="0">
                <a:latin typeface="华文楷体" pitchFamily="2" charset="-122"/>
                <a:ea typeface="华文楷体" pitchFamily="2" charset="-122"/>
              </a:rPr>
              <a:t>农民踊跃参加农业生产合作社。</a:t>
            </a:r>
            <a:r>
              <a:rPr lang="en-US" altLang="zh-CN" sz="2400" b="1" dirty="0" smtClean="0">
                <a:latin typeface="华文楷体" pitchFamily="2" charset="-122"/>
                <a:ea typeface="华文楷体" pitchFamily="2" charset="-122"/>
              </a:rPr>
              <a:t>1955</a:t>
            </a:r>
            <a:r>
              <a:rPr lang="zh-CN" altLang="en-US" sz="2400" b="1" dirty="0" smtClean="0">
                <a:latin typeface="华文楷体" pitchFamily="2" charset="-122"/>
                <a:ea typeface="华文楷体" pitchFamily="2" charset="-122"/>
              </a:rPr>
              <a:t>年，全国掀起了农业合作化的高潮。第二年，全国绝大多数农民参加了农业生产合作社。</a:t>
            </a:r>
            <a:endParaRPr lang="zh-CN" altLang="en-US" sz="2400" b="1" dirty="0">
              <a:latin typeface="华文楷体" pitchFamily="2" charset="-122"/>
              <a:ea typeface="华文楷体" pitchFamily="2" charset="-122"/>
            </a:endParaRPr>
          </a:p>
        </p:txBody>
      </p:sp>
      <p:sp>
        <p:nvSpPr>
          <p:cNvPr id="9" name="TextBox 8"/>
          <p:cNvSpPr txBox="1"/>
          <p:nvPr/>
        </p:nvSpPr>
        <p:spPr>
          <a:xfrm>
            <a:off x="5070901" y="3376255"/>
            <a:ext cx="3263768" cy="369332"/>
          </a:xfrm>
          <a:prstGeom prst="rect">
            <a:avLst/>
          </a:prstGeom>
          <a:noFill/>
        </p:spPr>
        <p:txBody>
          <a:bodyPr wrap="square" rtlCol="0">
            <a:spAutoFit/>
          </a:bodyPr>
          <a:lstStyle/>
          <a:p>
            <a:r>
              <a:rPr lang="zh-CN" altLang="en-US" b="1" dirty="0" smtClean="0">
                <a:latin typeface="华文楷体" pitchFamily="2" charset="-122"/>
                <a:ea typeface="华文楷体" pitchFamily="2" charset="-122"/>
              </a:rPr>
              <a:t>农民申请加入农业生产合作社</a:t>
            </a:r>
            <a:endParaRPr lang="zh-CN" altLang="en-US" b="1" dirty="0">
              <a:latin typeface="华文楷体" pitchFamily="2" charset="-122"/>
              <a:ea typeface="华文楷体" pitchFamily="2" charset="-122"/>
            </a:endParaRPr>
          </a:p>
        </p:txBody>
      </p:sp>
      <p:sp>
        <p:nvSpPr>
          <p:cNvPr id="10" name="TextBox 9"/>
          <p:cNvSpPr txBox="1"/>
          <p:nvPr/>
        </p:nvSpPr>
        <p:spPr>
          <a:xfrm>
            <a:off x="4980641" y="5374956"/>
            <a:ext cx="3119751" cy="646331"/>
          </a:xfrm>
          <a:prstGeom prst="rect">
            <a:avLst/>
          </a:prstGeom>
          <a:noFill/>
        </p:spPr>
        <p:txBody>
          <a:bodyPr wrap="square" rtlCol="0">
            <a:spAutoFit/>
          </a:bodyPr>
          <a:lstStyle/>
          <a:p>
            <a:r>
              <a:rPr lang="zh-CN" altLang="en-US" b="1" dirty="0" smtClean="0">
                <a:latin typeface="华文楷体" pitchFamily="2" charset="-122"/>
                <a:ea typeface="华文楷体" pitchFamily="2" charset="-122"/>
              </a:rPr>
              <a:t>农业实现合作化后，农民代表向党中央和毛主席报喜</a:t>
            </a:r>
            <a:endParaRPr lang="zh-CN" altLang="en-US" b="1" dirty="0">
              <a:latin typeface="华文楷体" pitchFamily="2" charset="-122"/>
              <a:ea typeface="华文楷体" pitchFamily="2" charset="-122"/>
            </a:endParaRPr>
          </a:p>
        </p:txBody>
      </p:sp>
    </p:spTree>
    <p:extLst>
      <p:ext uri="{BB962C8B-B14F-4D97-AF65-F5344CB8AC3E}">
        <p14:creationId xmlns:p14="http://schemas.microsoft.com/office/powerpoint/2010/main" val="37661224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2"/>
          <p:cNvSpPr txBox="1">
            <a:spLocks/>
          </p:cNvSpPr>
          <p:nvPr/>
        </p:nvSpPr>
        <p:spPr>
          <a:xfrm>
            <a:off x="251520" y="548680"/>
            <a:ext cx="8568952" cy="864096"/>
          </a:xfrm>
          <a:prstGeom prst="rect">
            <a:avLst/>
          </a:prstGeom>
        </p:spPr>
        <p:txBody>
          <a:bodyPr>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CN" altLang="en-US" sz="4800" dirty="0">
                <a:solidFill>
                  <a:srgbClr val="0070C0"/>
                </a:solidFill>
                <a:latin typeface="华文琥珀" pitchFamily="2" charset="-122"/>
                <a:ea typeface="华文琥珀" pitchFamily="2" charset="-122"/>
              </a:rPr>
              <a:t>二</a:t>
            </a:r>
            <a:r>
              <a:rPr lang="zh-CN" altLang="en-US" sz="4800" dirty="0" smtClean="0">
                <a:solidFill>
                  <a:srgbClr val="0070C0"/>
                </a:solidFill>
                <a:latin typeface="华文琥珀" pitchFamily="2" charset="-122"/>
                <a:ea typeface="华文琥珀" pitchFamily="2" charset="-122"/>
              </a:rPr>
              <a:t>、手工业的社会主义改造</a:t>
            </a:r>
            <a:endParaRPr lang="zh-CN" altLang="en-US" sz="4800" dirty="0">
              <a:solidFill>
                <a:srgbClr val="0070C0"/>
              </a:solidFill>
              <a:latin typeface="华文琥珀" pitchFamily="2" charset="-122"/>
              <a:ea typeface="华文琥珀" pitchFamily="2" charset="-122"/>
            </a:endParaRPr>
          </a:p>
        </p:txBody>
      </p: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t="6797" b="10409"/>
          <a:stretch/>
        </p:blipFill>
        <p:spPr>
          <a:xfrm>
            <a:off x="251520" y="1721204"/>
            <a:ext cx="8568952" cy="4876147"/>
          </a:xfrm>
          <a:prstGeom prst="rect">
            <a:avLst/>
          </a:prstGeom>
          <a:ln>
            <a:noFill/>
          </a:ln>
          <a:effectLst>
            <a:softEdge rad="112500"/>
          </a:effectLst>
        </p:spPr>
      </p:pic>
    </p:spTree>
    <p:extLst>
      <p:ext uri="{BB962C8B-B14F-4D97-AF65-F5344CB8AC3E}">
        <p14:creationId xmlns:p14="http://schemas.microsoft.com/office/powerpoint/2010/main" val="343439292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15616" y="908720"/>
            <a:ext cx="6912768" cy="4154984"/>
          </a:xfrm>
          <a:prstGeom prst="rect">
            <a:avLst/>
          </a:prstGeom>
          <a:noFill/>
        </p:spPr>
        <p:txBody>
          <a:bodyPr wrap="square" rtlCol="0">
            <a:spAutoFit/>
          </a:bodyPr>
          <a:lstStyle/>
          <a:p>
            <a:r>
              <a:rPr lang="zh-CN" altLang="en-US" sz="2400" dirty="0" smtClean="0"/>
              <a:t>材料一    许多木器手工业者看了合作社的锯板机，都看了又看，舍不得离开。他们说，一部</a:t>
            </a:r>
            <a:r>
              <a:rPr lang="zh-CN" altLang="en-US" sz="2400" dirty="0"/>
              <a:t>锯板</a:t>
            </a:r>
            <a:r>
              <a:rPr lang="zh-CN" altLang="en-US" sz="2400" dirty="0" smtClean="0"/>
              <a:t>机可抵</a:t>
            </a:r>
            <a:r>
              <a:rPr lang="en-US" altLang="zh-CN" sz="2400" dirty="0" smtClean="0"/>
              <a:t>40</a:t>
            </a:r>
            <a:r>
              <a:rPr lang="zh-CN" altLang="en-US" sz="2400" dirty="0" smtClean="0"/>
              <a:t>个锯木匠的劳动，这在个体分散生产的情况下，即使不吃饭也要积上十七八年收入，才能买上一部。真是：“想想合作实在好，个体分散办不到，组织起来乐道道，机器生产效率高。”</a:t>
            </a:r>
            <a:endParaRPr lang="en-US" altLang="zh-CN" sz="2400" dirty="0" smtClean="0"/>
          </a:p>
          <a:p>
            <a:endParaRPr lang="en-US" altLang="zh-CN" sz="2400" dirty="0" smtClean="0"/>
          </a:p>
          <a:p>
            <a:r>
              <a:rPr lang="zh-CN" altLang="en-US" sz="2400" dirty="0"/>
              <a:t>材料</a:t>
            </a:r>
            <a:r>
              <a:rPr lang="zh-CN" altLang="en-US" sz="2400" dirty="0" smtClean="0"/>
              <a:t>二    </a:t>
            </a:r>
            <a:r>
              <a:rPr lang="en-US" altLang="zh-CN" sz="2400" dirty="0" smtClean="0"/>
              <a:t>1956</a:t>
            </a:r>
            <a:r>
              <a:rPr lang="zh-CN" altLang="en-US" sz="2400" dirty="0" smtClean="0"/>
              <a:t>年底合作化情况：参加合作社的农户占总农户的</a:t>
            </a:r>
            <a:r>
              <a:rPr lang="en-US" altLang="zh-CN" sz="2400" dirty="0" smtClean="0"/>
              <a:t>96%</a:t>
            </a:r>
            <a:r>
              <a:rPr lang="zh-CN" altLang="en-US" sz="2400" dirty="0" smtClean="0"/>
              <a:t>以上，其中，参加高级生产合作社的农户占</a:t>
            </a:r>
            <a:r>
              <a:rPr lang="en-US" altLang="zh-CN" sz="2400" dirty="0" smtClean="0"/>
              <a:t>87%</a:t>
            </a:r>
            <a:r>
              <a:rPr lang="zh-CN" altLang="en-US" sz="2400" dirty="0" smtClean="0"/>
              <a:t>以上；参加合作社的个体手工业者占总户的</a:t>
            </a:r>
            <a:r>
              <a:rPr lang="en-US" altLang="zh-CN" sz="2400" dirty="0" smtClean="0"/>
              <a:t>90%</a:t>
            </a:r>
            <a:r>
              <a:rPr lang="zh-CN" altLang="en-US" sz="2400" dirty="0" smtClean="0"/>
              <a:t>以上。</a:t>
            </a:r>
            <a:endParaRPr lang="zh-CN" altLang="en-US" sz="2400" dirty="0"/>
          </a:p>
        </p:txBody>
      </p:sp>
      <p:sp>
        <p:nvSpPr>
          <p:cNvPr id="5" name="TextBox 4"/>
          <p:cNvSpPr txBox="1"/>
          <p:nvPr/>
        </p:nvSpPr>
        <p:spPr>
          <a:xfrm>
            <a:off x="1115616" y="5063704"/>
            <a:ext cx="7056784" cy="954107"/>
          </a:xfrm>
          <a:prstGeom prst="rect">
            <a:avLst/>
          </a:prstGeom>
          <a:noFill/>
        </p:spPr>
        <p:txBody>
          <a:bodyPr wrap="square" rtlCol="0">
            <a:spAutoFit/>
          </a:bodyPr>
          <a:lstStyle/>
          <a:p>
            <a:r>
              <a:rPr lang="zh-CN" altLang="en-US" sz="2800" dirty="0" smtClean="0">
                <a:solidFill>
                  <a:srgbClr val="FF0000"/>
                </a:solidFill>
              </a:rPr>
              <a:t>请大家阅读以上材料，总结手工业社会主义改造的方式、原则和结果。</a:t>
            </a:r>
            <a:endParaRPr lang="zh-CN" altLang="en-US" sz="2800" dirty="0">
              <a:solidFill>
                <a:srgbClr val="FF0000"/>
              </a:solidFill>
            </a:endParaRPr>
          </a:p>
        </p:txBody>
      </p:sp>
    </p:spTree>
    <p:extLst>
      <p:ext uri="{BB962C8B-B14F-4D97-AF65-F5344CB8AC3E}">
        <p14:creationId xmlns:p14="http://schemas.microsoft.com/office/powerpoint/2010/main" val="191280232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88024" y="878521"/>
            <a:ext cx="3677773" cy="5016758"/>
          </a:xfrm>
          <a:prstGeom prst="rect">
            <a:avLst/>
          </a:prstGeom>
          <a:noFill/>
        </p:spPr>
        <p:txBody>
          <a:bodyPr wrap="square" rtlCol="0">
            <a:spAutoFit/>
          </a:bodyPr>
          <a:lstStyle/>
          <a:p>
            <a:r>
              <a:rPr lang="zh-CN" altLang="en-US" sz="3200" dirty="0" smtClean="0">
                <a:latin typeface="华文行楷" pitchFamily="2" charset="-122"/>
                <a:ea typeface="华文行楷" pitchFamily="2" charset="-122"/>
              </a:rPr>
              <a:t>手工业的社会主义改造，其方式、原则与</a:t>
            </a:r>
            <a:r>
              <a:rPr lang="zh-CN" altLang="en-US" sz="3200" dirty="0">
                <a:latin typeface="华文行楷" pitchFamily="2" charset="-122"/>
                <a:ea typeface="华文行楷" pitchFamily="2" charset="-122"/>
              </a:rPr>
              <a:t>农业的</a:t>
            </a:r>
            <a:r>
              <a:rPr lang="zh-CN" altLang="en-US" sz="3200" dirty="0" smtClean="0">
                <a:latin typeface="华文行楷" pitchFamily="2" charset="-122"/>
                <a:ea typeface="华文行楷" pitchFamily="2" charset="-122"/>
              </a:rPr>
              <a:t>社会主义改造基本相同，并且都取得了骄人的成绩。</a:t>
            </a:r>
            <a:endParaRPr lang="en-US" altLang="zh-CN" sz="3200" dirty="0" smtClean="0">
              <a:latin typeface="华文行楷" pitchFamily="2" charset="-122"/>
              <a:ea typeface="华文行楷" pitchFamily="2" charset="-122"/>
            </a:endParaRPr>
          </a:p>
          <a:p>
            <a:r>
              <a:rPr lang="zh-CN" altLang="en-US" sz="3200" dirty="0" smtClean="0">
                <a:latin typeface="华文行楷" pitchFamily="2" charset="-122"/>
                <a:ea typeface="华文行楷" pitchFamily="2" charset="-122"/>
              </a:rPr>
              <a:t>到</a:t>
            </a:r>
            <a:r>
              <a:rPr lang="en-US" altLang="zh-CN" sz="3200" dirty="0" smtClean="0">
                <a:latin typeface="华文行楷" pitchFamily="2" charset="-122"/>
                <a:ea typeface="华文行楷" pitchFamily="2" charset="-122"/>
              </a:rPr>
              <a:t>1956</a:t>
            </a:r>
            <a:r>
              <a:rPr lang="zh-CN" altLang="en-US" sz="3200" dirty="0" smtClean="0">
                <a:latin typeface="华文行楷" pitchFamily="2" charset="-122"/>
                <a:ea typeface="华文行楷" pitchFamily="2" charset="-122"/>
              </a:rPr>
              <a:t>年，有</a:t>
            </a:r>
            <a:r>
              <a:rPr lang="en-US" altLang="zh-CN" sz="3200" dirty="0" smtClean="0">
                <a:latin typeface="华文行楷" pitchFamily="2" charset="-122"/>
                <a:ea typeface="华文行楷" pitchFamily="2" charset="-122"/>
              </a:rPr>
              <a:t>90%</a:t>
            </a:r>
            <a:r>
              <a:rPr lang="zh-CN" altLang="en-US" sz="3200" dirty="0" smtClean="0">
                <a:latin typeface="华文行楷" pitchFamily="2" charset="-122"/>
                <a:ea typeface="华文行楷" pitchFamily="2" charset="-122"/>
              </a:rPr>
              <a:t>以上的个体手工业者参加了手工业生产合作社。</a:t>
            </a:r>
            <a:endParaRPr lang="zh-CN" altLang="en-US" sz="3200" dirty="0">
              <a:latin typeface="华文行楷" pitchFamily="2" charset="-122"/>
              <a:ea typeface="华文行楷" pitchFamily="2"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657270"/>
            <a:ext cx="3884059" cy="5459261"/>
          </a:xfrm>
          <a:prstGeom prst="rect">
            <a:avLst/>
          </a:prstGeom>
        </p:spPr>
      </p:pic>
    </p:spTree>
    <p:extLst>
      <p:ext uri="{BB962C8B-B14F-4D97-AF65-F5344CB8AC3E}">
        <p14:creationId xmlns:p14="http://schemas.microsoft.com/office/powerpoint/2010/main" val="3651297301"/>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7014" y="764704"/>
            <a:ext cx="7416824" cy="5016758"/>
          </a:xfrm>
          <a:prstGeom prst="rect">
            <a:avLst/>
          </a:prstGeom>
          <a:noFill/>
        </p:spPr>
        <p:txBody>
          <a:bodyPr wrap="square" rtlCol="0">
            <a:spAutoFit/>
          </a:bodyPr>
          <a:lstStyle/>
          <a:p>
            <a:r>
              <a:rPr lang="zh-CN" altLang="en-US" sz="3200" b="1" dirty="0" smtClean="0">
                <a:latin typeface="华文楷体" pitchFamily="2" charset="-122"/>
                <a:ea typeface="华文楷体" pitchFamily="2" charset="-122"/>
              </a:rPr>
              <a:t>    党</a:t>
            </a:r>
            <a:r>
              <a:rPr lang="zh-CN" altLang="en-US" sz="3200" b="1" dirty="0">
                <a:latin typeface="华文楷体" pitchFamily="2" charset="-122"/>
                <a:ea typeface="华文楷体" pitchFamily="2" charset="-122"/>
              </a:rPr>
              <a:t>和政府对个体农业和手工业的改造，采取了积极</a:t>
            </a:r>
            <a:r>
              <a:rPr lang="zh-CN" altLang="en-US" sz="3200" b="1" dirty="0" smtClean="0">
                <a:latin typeface="华文楷体" pitchFamily="2" charset="-122"/>
                <a:ea typeface="华文楷体" pitchFamily="2" charset="-122"/>
              </a:rPr>
              <a:t>发展、稳步前进</a:t>
            </a:r>
            <a:r>
              <a:rPr lang="zh-CN" altLang="en-US" sz="3200" b="1" dirty="0">
                <a:latin typeface="华文楷体" pitchFamily="2" charset="-122"/>
                <a:ea typeface="华文楷体" pitchFamily="2" charset="-122"/>
              </a:rPr>
              <a:t>的</a:t>
            </a:r>
            <a:r>
              <a:rPr lang="zh-CN" altLang="en-US" sz="3200" b="1" dirty="0" smtClean="0">
                <a:latin typeface="华文楷体" pitchFamily="2" charset="-122"/>
                <a:ea typeface="华文楷体" pitchFamily="2" charset="-122"/>
              </a:rPr>
              <a:t>方针，实行</a:t>
            </a:r>
            <a:r>
              <a:rPr lang="zh-CN" altLang="en-US" sz="3200" b="1" dirty="0">
                <a:latin typeface="华文楷体" pitchFamily="2" charset="-122"/>
                <a:ea typeface="华文楷体" pitchFamily="2" charset="-122"/>
              </a:rPr>
              <a:t>自愿互利的</a:t>
            </a:r>
            <a:r>
              <a:rPr lang="zh-CN" altLang="en-US" sz="3200" b="1" dirty="0" smtClean="0">
                <a:latin typeface="华文楷体" pitchFamily="2" charset="-122"/>
                <a:ea typeface="华文楷体" pitchFamily="2" charset="-122"/>
              </a:rPr>
              <a:t>原则，走</a:t>
            </a:r>
            <a:r>
              <a:rPr lang="zh-CN" altLang="en-US" sz="3200" b="1" dirty="0">
                <a:latin typeface="华文楷体" pitchFamily="2" charset="-122"/>
                <a:ea typeface="华文楷体" pitchFamily="2" charset="-122"/>
              </a:rPr>
              <a:t>合作化</a:t>
            </a:r>
            <a:r>
              <a:rPr lang="zh-CN" altLang="en-US" sz="3200" b="1" dirty="0" smtClean="0">
                <a:latin typeface="华文楷体" pitchFamily="2" charset="-122"/>
                <a:ea typeface="华文楷体" pitchFamily="2" charset="-122"/>
              </a:rPr>
              <a:t>道路。之所以如此，是</a:t>
            </a:r>
            <a:r>
              <a:rPr lang="zh-CN" altLang="en-US" sz="3200" b="1" dirty="0">
                <a:latin typeface="华文楷体" pitchFamily="2" charset="-122"/>
                <a:ea typeface="华文楷体" pitchFamily="2" charset="-122"/>
              </a:rPr>
              <a:t>由我国的国情所决定</a:t>
            </a:r>
            <a:r>
              <a:rPr lang="zh-CN" altLang="en-US" sz="3200" b="1" dirty="0" smtClean="0">
                <a:latin typeface="华文楷体" pitchFamily="2" charset="-122"/>
                <a:ea typeface="华文楷体" pitchFamily="2" charset="-122"/>
              </a:rPr>
              <a:t>的。       </a:t>
            </a:r>
            <a:endParaRPr lang="en-US" altLang="zh-CN" sz="3200" b="1" dirty="0" smtClean="0">
              <a:latin typeface="华文楷体" pitchFamily="2" charset="-122"/>
              <a:ea typeface="华文楷体" pitchFamily="2" charset="-122"/>
            </a:endParaRPr>
          </a:p>
          <a:p>
            <a:r>
              <a:rPr lang="zh-CN" altLang="en-US" sz="3200" b="1" dirty="0" smtClean="0">
                <a:latin typeface="华文楷体" pitchFamily="2" charset="-122"/>
                <a:ea typeface="华文楷体" pitchFamily="2" charset="-122"/>
              </a:rPr>
              <a:t>    这个</a:t>
            </a:r>
            <a:r>
              <a:rPr lang="zh-CN" altLang="en-US" sz="3200" b="1" dirty="0">
                <a:latin typeface="华文楷体" pitchFamily="2" charset="-122"/>
                <a:ea typeface="华文楷体" pitchFamily="2" charset="-122"/>
              </a:rPr>
              <a:t>做法一方面保证了社会主义改造的顺利</a:t>
            </a:r>
            <a:r>
              <a:rPr lang="zh-CN" altLang="en-US" sz="3200" b="1" dirty="0" smtClean="0">
                <a:latin typeface="华文楷体" pitchFamily="2" charset="-122"/>
                <a:ea typeface="华文楷体" pitchFamily="2" charset="-122"/>
              </a:rPr>
              <a:t>进行，改变</a:t>
            </a:r>
            <a:r>
              <a:rPr lang="zh-CN" altLang="en-US" sz="3200" b="1" dirty="0">
                <a:latin typeface="华文楷体" pitchFamily="2" charset="-122"/>
                <a:ea typeface="华文楷体" pitchFamily="2" charset="-122"/>
              </a:rPr>
              <a:t>了个体经济的分散性和落后</a:t>
            </a:r>
            <a:r>
              <a:rPr lang="zh-CN" altLang="en-US" sz="3200" b="1" dirty="0" smtClean="0">
                <a:latin typeface="华文楷体" pitchFamily="2" charset="-122"/>
                <a:ea typeface="华文楷体" pitchFamily="2" charset="-122"/>
              </a:rPr>
              <a:t>性；另一方面</a:t>
            </a:r>
            <a:r>
              <a:rPr lang="zh-CN" altLang="en-US" sz="3200" b="1" dirty="0">
                <a:latin typeface="华文楷体" pitchFamily="2" charset="-122"/>
                <a:ea typeface="华文楷体" pitchFamily="2" charset="-122"/>
              </a:rPr>
              <a:t>也能够得到广大农民和手工业者的支持，从而调动了他们的生产</a:t>
            </a:r>
            <a:r>
              <a:rPr lang="zh-CN" altLang="en-US" sz="3200" b="1" dirty="0" smtClean="0">
                <a:latin typeface="华文楷体" pitchFamily="2" charset="-122"/>
                <a:ea typeface="华文楷体" pitchFamily="2" charset="-122"/>
              </a:rPr>
              <a:t>积极性，为</a:t>
            </a:r>
            <a:r>
              <a:rPr lang="zh-CN" altLang="en-US" sz="3200" b="1" dirty="0">
                <a:latin typeface="华文楷体" pitchFamily="2" charset="-122"/>
                <a:ea typeface="华文楷体" pitchFamily="2" charset="-122"/>
              </a:rPr>
              <a:t>工业化的开展创造了有利</a:t>
            </a:r>
            <a:r>
              <a:rPr lang="zh-CN" altLang="en-US" sz="3200" b="1" dirty="0" smtClean="0">
                <a:latin typeface="华文楷体" pitchFamily="2" charset="-122"/>
                <a:ea typeface="华文楷体" pitchFamily="2" charset="-122"/>
              </a:rPr>
              <a:t>条件。</a:t>
            </a:r>
            <a:endParaRPr lang="zh-CN" altLang="en-US" sz="3200" b="1" dirty="0">
              <a:latin typeface="华文楷体" pitchFamily="2" charset="-122"/>
              <a:ea typeface="华文楷体" pitchFamily="2" charset="-122"/>
            </a:endParaRPr>
          </a:p>
        </p:txBody>
      </p:sp>
      <p:sp>
        <p:nvSpPr>
          <p:cNvPr id="5" name="前凸带形 4"/>
          <p:cNvSpPr/>
          <p:nvPr/>
        </p:nvSpPr>
        <p:spPr>
          <a:xfrm>
            <a:off x="817014" y="1916832"/>
            <a:ext cx="7416824" cy="2304256"/>
          </a:xfrm>
          <a:prstGeom prst="ribbon">
            <a:avLst>
              <a:gd name="adj1" fmla="val 17453"/>
              <a:gd name="adj2" fmla="val 57654"/>
            </a:avLst>
          </a:prstGeom>
          <a:solidFill>
            <a:srgbClr val="FFC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smtClean="0">
                <a:solidFill>
                  <a:srgbClr val="FF0000"/>
                </a:solidFill>
                <a:latin typeface="华文琥珀" pitchFamily="2" charset="-122"/>
                <a:ea typeface="华文琥珀" pitchFamily="2" charset="-122"/>
              </a:rPr>
              <a:t>团结就是力量</a:t>
            </a:r>
            <a:endParaRPr lang="zh-CN" altLang="en-US" sz="4800" dirty="0">
              <a:solidFill>
                <a:srgbClr val="FF0000"/>
              </a:solidFill>
              <a:latin typeface="华文琥珀" pitchFamily="2" charset="-122"/>
              <a:ea typeface="华文琥珀" pitchFamily="2" charset="-122"/>
            </a:endParaRPr>
          </a:p>
        </p:txBody>
      </p:sp>
    </p:spTree>
    <p:extLst>
      <p:ext uri="{BB962C8B-B14F-4D97-AF65-F5344CB8AC3E}">
        <p14:creationId xmlns:p14="http://schemas.microsoft.com/office/powerpoint/2010/main" val="27119371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700808"/>
            <a:ext cx="8621899" cy="5040560"/>
          </a:xfrm>
          <a:prstGeom prst="rect">
            <a:avLst/>
          </a:prstGeom>
          <a:ln>
            <a:noFill/>
          </a:ln>
          <a:effectLst>
            <a:softEdge rad="112500"/>
          </a:effectLst>
        </p:spPr>
      </p:pic>
      <p:sp>
        <p:nvSpPr>
          <p:cNvPr id="4" name="标题 2"/>
          <p:cNvSpPr txBox="1">
            <a:spLocks noGrp="1"/>
          </p:cNvSpPr>
          <p:nvPr>
            <p:ph type="title"/>
          </p:nvPr>
        </p:nvSpPr>
        <p:spPr>
          <a:prstGeom prst="rect">
            <a:avLst/>
          </a:prstGeom>
        </p:spPr>
        <p:txBody>
          <a:bodyPr>
            <a:noAutofit/>
          </a:bodyPr>
          <a:lst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CN" altLang="en-US" dirty="0" smtClean="0">
                <a:solidFill>
                  <a:srgbClr val="C00000"/>
                </a:solidFill>
                <a:latin typeface="华文琥珀" pitchFamily="2" charset="-122"/>
                <a:ea typeface="华文琥珀" pitchFamily="2" charset="-122"/>
              </a:rPr>
              <a:t>三、公私合营</a:t>
            </a:r>
            <a:endParaRPr lang="zh-CN" altLang="en-US" dirty="0">
              <a:solidFill>
                <a:srgbClr val="C00000"/>
              </a:solidFill>
              <a:latin typeface="华文琥珀" pitchFamily="2" charset="-122"/>
              <a:ea typeface="华文琥珀" pitchFamily="2" charset="-122"/>
            </a:endParaRPr>
          </a:p>
        </p:txBody>
      </p:sp>
    </p:spTree>
    <p:extLst>
      <p:ext uri="{BB962C8B-B14F-4D97-AF65-F5344CB8AC3E}">
        <p14:creationId xmlns:p14="http://schemas.microsoft.com/office/powerpoint/2010/main" val="100276318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txBox="1">
            <a:spLocks/>
          </p:cNvSpPr>
          <p:nvPr/>
        </p:nvSpPr>
        <p:spPr>
          <a:xfrm>
            <a:off x="323529" y="2491286"/>
            <a:ext cx="1584176" cy="1512168"/>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buClr>
                <a:srgbClr val="FF0000"/>
              </a:buClr>
              <a:buSzPct val="105000"/>
              <a:buNone/>
            </a:pPr>
            <a:r>
              <a:rPr lang="zh-CN" altLang="en-US" sz="3600" b="1" dirty="0" smtClean="0"/>
              <a:t>   </a:t>
            </a:r>
            <a:r>
              <a:rPr lang="zh-CN" altLang="en-US" sz="3600" b="1" dirty="0" smtClean="0"/>
              <a:t> 原因</a:t>
            </a:r>
            <a:r>
              <a:rPr lang="zh-CN" altLang="en-US" sz="3600" b="1" dirty="0" smtClean="0"/>
              <a:t>（条件）</a:t>
            </a:r>
            <a:endParaRPr lang="zh-CN" altLang="en-US" sz="3600" b="1" dirty="0"/>
          </a:p>
        </p:txBody>
      </p:sp>
      <p:sp>
        <p:nvSpPr>
          <p:cNvPr id="3" name="左大括号 2"/>
          <p:cNvSpPr/>
          <p:nvPr/>
        </p:nvSpPr>
        <p:spPr>
          <a:xfrm>
            <a:off x="2039221" y="449660"/>
            <a:ext cx="473900" cy="5307793"/>
          </a:xfrm>
          <a:prstGeom prst="leftBrace">
            <a:avLst>
              <a:gd name="adj1" fmla="val 51211"/>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TextBox 3"/>
          <p:cNvSpPr txBox="1"/>
          <p:nvPr/>
        </p:nvSpPr>
        <p:spPr>
          <a:xfrm>
            <a:off x="2375756" y="531346"/>
            <a:ext cx="6228692" cy="1815882"/>
          </a:xfrm>
          <a:prstGeom prst="rect">
            <a:avLst/>
          </a:prstGeom>
          <a:noFill/>
        </p:spPr>
        <p:txBody>
          <a:bodyPr wrap="square" rtlCol="0">
            <a:spAutoFit/>
          </a:bodyPr>
          <a:lstStyle/>
          <a:p>
            <a:r>
              <a:rPr lang="en-US" altLang="zh-CN" sz="2800" b="1" dirty="0" smtClean="0">
                <a:latin typeface="华文楷体" pitchFamily="2" charset="-122"/>
                <a:ea typeface="华文楷体" pitchFamily="2" charset="-122"/>
              </a:rPr>
              <a:t>1</a:t>
            </a:r>
            <a:r>
              <a:rPr lang="zh-CN" altLang="en-US" sz="2800" b="1" dirty="0">
                <a:latin typeface="华文楷体" pitchFamily="2" charset="-122"/>
                <a:ea typeface="华文楷体" pitchFamily="2" charset="-122"/>
              </a:rPr>
              <a:t>、资本主义工商业是新中国初期社会经济的重要组成部分，曾一度遭受严重</a:t>
            </a:r>
            <a:r>
              <a:rPr lang="zh-CN" altLang="en-US" sz="2800" b="1" dirty="0" smtClean="0">
                <a:latin typeface="华文楷体" pitchFamily="2" charset="-122"/>
                <a:ea typeface="华文楷体" pitchFamily="2" charset="-122"/>
              </a:rPr>
              <a:t>困难，人民政府</a:t>
            </a:r>
            <a:r>
              <a:rPr lang="zh-CN" altLang="en-US" sz="2800" b="1" dirty="0">
                <a:latin typeface="华文楷体" pitchFamily="2" charset="-122"/>
                <a:ea typeface="华文楷体" pitchFamily="2" charset="-122"/>
              </a:rPr>
              <a:t>通过调整</a:t>
            </a:r>
            <a:r>
              <a:rPr lang="zh-CN" altLang="en-US" sz="2800" b="1" dirty="0" smtClean="0">
                <a:latin typeface="华文楷体" pitchFamily="2" charset="-122"/>
                <a:ea typeface="华文楷体" pitchFamily="2" charset="-122"/>
              </a:rPr>
              <a:t>工商业，帮助</a:t>
            </a:r>
            <a:r>
              <a:rPr lang="zh-CN" altLang="en-US" sz="2800" b="1" dirty="0">
                <a:latin typeface="华文楷体" pitchFamily="2" charset="-122"/>
                <a:ea typeface="华文楷体" pitchFamily="2" charset="-122"/>
              </a:rPr>
              <a:t>私营工商企业渡过</a:t>
            </a:r>
            <a:r>
              <a:rPr lang="zh-CN" altLang="en-US" sz="2800" b="1" dirty="0" smtClean="0">
                <a:latin typeface="华文楷体" pitchFamily="2" charset="-122"/>
                <a:ea typeface="华文楷体" pitchFamily="2" charset="-122"/>
              </a:rPr>
              <a:t>难关并</a:t>
            </a:r>
            <a:r>
              <a:rPr lang="zh-CN" altLang="en-US" sz="2800" b="1" dirty="0">
                <a:latin typeface="华文楷体" pitchFamily="2" charset="-122"/>
                <a:ea typeface="华文楷体" pitchFamily="2" charset="-122"/>
              </a:rPr>
              <a:t>取得</a:t>
            </a:r>
            <a:r>
              <a:rPr lang="zh-CN" altLang="en-US" sz="2800" b="1" dirty="0" smtClean="0">
                <a:latin typeface="华文楷体" pitchFamily="2" charset="-122"/>
                <a:ea typeface="华文楷体" pitchFamily="2" charset="-122"/>
              </a:rPr>
              <a:t>发展。</a:t>
            </a:r>
            <a:endParaRPr lang="zh-CN" altLang="en-US" sz="2800" b="1" dirty="0">
              <a:latin typeface="华文楷体" pitchFamily="2" charset="-122"/>
              <a:ea typeface="华文楷体" pitchFamily="2" charset="-122"/>
            </a:endParaRPr>
          </a:p>
        </p:txBody>
      </p:sp>
      <p:sp>
        <p:nvSpPr>
          <p:cNvPr id="5" name="TextBox 4"/>
          <p:cNvSpPr txBox="1"/>
          <p:nvPr/>
        </p:nvSpPr>
        <p:spPr>
          <a:xfrm>
            <a:off x="2375756" y="2636912"/>
            <a:ext cx="6084676" cy="1815882"/>
          </a:xfrm>
          <a:prstGeom prst="rect">
            <a:avLst/>
          </a:prstGeom>
          <a:noFill/>
        </p:spPr>
        <p:txBody>
          <a:bodyPr wrap="square" rtlCol="0">
            <a:spAutoFit/>
          </a:bodyPr>
          <a:lstStyle/>
          <a:p>
            <a:r>
              <a:rPr lang="en-US" altLang="zh-CN" sz="2800" b="1" dirty="0" smtClean="0">
                <a:latin typeface="华文楷体" pitchFamily="2" charset="-122"/>
                <a:ea typeface="华文楷体" pitchFamily="2" charset="-122"/>
              </a:rPr>
              <a:t>2</a:t>
            </a:r>
            <a:r>
              <a:rPr lang="zh-CN" altLang="en-US" sz="2800" b="1" dirty="0">
                <a:latin typeface="华文楷体" pitchFamily="2" charset="-122"/>
                <a:ea typeface="华文楷体" pitchFamily="2" charset="-122"/>
              </a:rPr>
              <a:t>、一些私营工商业主为牟取暴利而不顾国家和民众的利益，甚至采取种种不法</a:t>
            </a:r>
            <a:r>
              <a:rPr lang="zh-CN" altLang="en-US" sz="2800" b="1" dirty="0" smtClean="0">
                <a:latin typeface="华文楷体" pitchFamily="2" charset="-122"/>
                <a:ea typeface="华文楷体" pitchFamily="2" charset="-122"/>
              </a:rPr>
              <a:t>手段，严重</a:t>
            </a:r>
            <a:r>
              <a:rPr lang="zh-CN" altLang="en-US" sz="2800" b="1" dirty="0">
                <a:latin typeface="华文楷体" pitchFamily="2" charset="-122"/>
                <a:ea typeface="华文楷体" pitchFamily="2" charset="-122"/>
              </a:rPr>
              <a:t>扰乱经济秩序，人民政府不得不</a:t>
            </a:r>
            <a:r>
              <a:rPr lang="zh-CN" altLang="en-US" sz="2800" b="1" dirty="0" smtClean="0">
                <a:latin typeface="华文楷体" pitchFamily="2" charset="-122"/>
                <a:ea typeface="华文楷体" pitchFamily="2" charset="-122"/>
              </a:rPr>
              <a:t>同其进行</a:t>
            </a:r>
            <a:r>
              <a:rPr lang="zh-CN" altLang="en-US" sz="2800" b="1" dirty="0">
                <a:latin typeface="华文楷体" pitchFamily="2" charset="-122"/>
                <a:ea typeface="华文楷体" pitchFamily="2" charset="-122"/>
              </a:rPr>
              <a:t>多次</a:t>
            </a:r>
            <a:r>
              <a:rPr lang="zh-CN" altLang="en-US" sz="2800" b="1" dirty="0" smtClean="0">
                <a:latin typeface="华文楷体" pitchFamily="2" charset="-122"/>
                <a:ea typeface="华文楷体" pitchFamily="2" charset="-122"/>
              </a:rPr>
              <a:t>斗争。</a:t>
            </a:r>
            <a:endParaRPr lang="zh-CN" altLang="en-US" sz="2800" b="1" dirty="0">
              <a:latin typeface="华文楷体" pitchFamily="2" charset="-122"/>
              <a:ea typeface="华文楷体" pitchFamily="2" charset="-122"/>
            </a:endParaRPr>
          </a:p>
        </p:txBody>
      </p:sp>
      <p:sp>
        <p:nvSpPr>
          <p:cNvPr id="6" name="TextBox 5"/>
          <p:cNvSpPr txBox="1"/>
          <p:nvPr/>
        </p:nvSpPr>
        <p:spPr>
          <a:xfrm>
            <a:off x="2375756" y="4797960"/>
            <a:ext cx="6012668" cy="954107"/>
          </a:xfrm>
          <a:prstGeom prst="rect">
            <a:avLst/>
          </a:prstGeom>
          <a:noFill/>
        </p:spPr>
        <p:txBody>
          <a:bodyPr wrap="square" rtlCol="0">
            <a:spAutoFit/>
          </a:bodyPr>
          <a:lstStyle/>
          <a:p>
            <a:r>
              <a:rPr lang="en-US" altLang="zh-CN" sz="2800" b="1" dirty="0" smtClean="0">
                <a:latin typeface="华文楷体" pitchFamily="2" charset="-122"/>
                <a:ea typeface="华文楷体" pitchFamily="2" charset="-122"/>
              </a:rPr>
              <a:t>3</a:t>
            </a:r>
            <a:r>
              <a:rPr lang="zh-CN" altLang="en-US" sz="2800" b="1" dirty="0" smtClean="0">
                <a:latin typeface="华文楷体" pitchFamily="2" charset="-122"/>
                <a:ea typeface="华文楷体" pitchFamily="2" charset="-122"/>
              </a:rPr>
              <a:t>、国民经济</a:t>
            </a:r>
            <a:r>
              <a:rPr lang="zh-CN" altLang="en-US" sz="2800" b="1" dirty="0">
                <a:latin typeface="华文楷体" pitchFamily="2" charset="-122"/>
                <a:ea typeface="华文楷体" pitchFamily="2" charset="-122"/>
              </a:rPr>
              <a:t>的恢复和国营经济力量的</a:t>
            </a:r>
            <a:r>
              <a:rPr lang="zh-CN" altLang="en-US" sz="2800" b="1" dirty="0" smtClean="0">
                <a:latin typeface="华文楷体" pitchFamily="2" charset="-122"/>
                <a:ea typeface="华文楷体" pitchFamily="2" charset="-122"/>
              </a:rPr>
              <a:t>增强。</a:t>
            </a:r>
            <a:endParaRPr lang="zh-CN" altLang="en-US" sz="2800" b="1" dirty="0">
              <a:latin typeface="华文楷体" pitchFamily="2" charset="-122"/>
              <a:ea typeface="华文楷体" pitchFamily="2" charset="-122"/>
            </a:endParaRPr>
          </a:p>
        </p:txBody>
      </p:sp>
    </p:spTree>
    <p:extLst>
      <p:ext uri="{BB962C8B-B14F-4D97-AF65-F5344CB8AC3E}">
        <p14:creationId xmlns:p14="http://schemas.microsoft.com/office/powerpoint/2010/main" val="38801020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a:xfrm>
            <a:off x="707923" y="1984071"/>
            <a:ext cx="2507936" cy="650885"/>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buClr>
                <a:srgbClr val="FF0000"/>
              </a:buClr>
              <a:buSzPct val="105000"/>
              <a:buFont typeface="Wingdings" pitchFamily="2" charset="2"/>
              <a:buChar char="Ø"/>
            </a:pPr>
            <a:r>
              <a:rPr lang="zh-CN" altLang="en-US" sz="3200" b="1" dirty="0" smtClean="0"/>
              <a:t>开始时间</a:t>
            </a:r>
            <a:endParaRPr lang="zh-CN" altLang="en-US" sz="3200" b="1" dirty="0"/>
          </a:p>
        </p:txBody>
      </p:sp>
      <p:sp>
        <p:nvSpPr>
          <p:cNvPr id="4" name="内容占位符 1"/>
          <p:cNvSpPr txBox="1">
            <a:spLocks/>
          </p:cNvSpPr>
          <p:nvPr/>
        </p:nvSpPr>
        <p:spPr>
          <a:xfrm>
            <a:off x="715382" y="888775"/>
            <a:ext cx="1611701" cy="650885"/>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buClr>
                <a:srgbClr val="FF0000"/>
              </a:buClr>
              <a:buSzPct val="105000"/>
              <a:buFont typeface="Wingdings" pitchFamily="2" charset="2"/>
              <a:buChar char="Ø"/>
            </a:pPr>
            <a:r>
              <a:rPr lang="zh-CN" altLang="en-US" sz="3600" b="1" dirty="0"/>
              <a:t>目的</a:t>
            </a:r>
          </a:p>
        </p:txBody>
      </p:sp>
      <p:sp>
        <p:nvSpPr>
          <p:cNvPr id="5" name="内容占位符 1"/>
          <p:cNvSpPr txBox="1">
            <a:spLocks/>
          </p:cNvSpPr>
          <p:nvPr/>
        </p:nvSpPr>
        <p:spPr>
          <a:xfrm>
            <a:off x="715382" y="2852169"/>
            <a:ext cx="1611701" cy="650885"/>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buClr>
                <a:srgbClr val="FF0000"/>
              </a:buClr>
              <a:buSzPct val="105000"/>
              <a:buFont typeface="Wingdings" pitchFamily="2" charset="2"/>
              <a:buChar char="Ø"/>
            </a:pPr>
            <a:r>
              <a:rPr lang="zh-CN" altLang="en-US" sz="3600" b="1" dirty="0"/>
              <a:t>方式</a:t>
            </a:r>
          </a:p>
        </p:txBody>
      </p:sp>
      <p:sp>
        <p:nvSpPr>
          <p:cNvPr id="8" name="TextBox 7"/>
          <p:cNvSpPr txBox="1"/>
          <p:nvPr/>
        </p:nvSpPr>
        <p:spPr>
          <a:xfrm>
            <a:off x="2406571" y="675609"/>
            <a:ext cx="6095416" cy="1077218"/>
          </a:xfrm>
          <a:prstGeom prst="rect">
            <a:avLst/>
          </a:prstGeom>
          <a:noFill/>
        </p:spPr>
        <p:txBody>
          <a:bodyPr wrap="square" rtlCol="0">
            <a:spAutoFit/>
          </a:bodyPr>
          <a:lstStyle/>
          <a:p>
            <a:r>
              <a:rPr lang="zh-CN" altLang="en-US" sz="3200" b="1" dirty="0" smtClean="0">
                <a:latin typeface="华文楷体" pitchFamily="2" charset="-122"/>
                <a:ea typeface="华文楷体" pitchFamily="2" charset="-122"/>
              </a:rPr>
              <a:t>使私有制经济过渡到社会主义公有制经济。</a:t>
            </a:r>
            <a:endParaRPr lang="zh-CN" altLang="en-US" sz="3200" b="1" dirty="0">
              <a:latin typeface="华文楷体" pitchFamily="2" charset="-122"/>
              <a:ea typeface="华文楷体" pitchFamily="2" charset="-122"/>
            </a:endParaRPr>
          </a:p>
        </p:txBody>
      </p:sp>
      <p:sp>
        <p:nvSpPr>
          <p:cNvPr id="9" name="TextBox 8"/>
          <p:cNvSpPr txBox="1"/>
          <p:nvPr/>
        </p:nvSpPr>
        <p:spPr>
          <a:xfrm>
            <a:off x="3347864" y="1984071"/>
            <a:ext cx="2376264" cy="584775"/>
          </a:xfrm>
          <a:prstGeom prst="rect">
            <a:avLst/>
          </a:prstGeom>
          <a:noFill/>
        </p:spPr>
        <p:txBody>
          <a:bodyPr wrap="square" rtlCol="0">
            <a:spAutoFit/>
          </a:bodyPr>
          <a:lstStyle/>
          <a:p>
            <a:r>
              <a:rPr lang="en-US" altLang="zh-CN" sz="3200" b="1" dirty="0" smtClean="0"/>
              <a:t>1954</a:t>
            </a:r>
            <a:r>
              <a:rPr lang="zh-CN" altLang="en-US" sz="3200" b="1" dirty="0" smtClean="0"/>
              <a:t>年</a:t>
            </a:r>
            <a:endParaRPr lang="zh-CN" altLang="en-US" sz="3200" b="1" dirty="0"/>
          </a:p>
        </p:txBody>
      </p:sp>
      <p:sp>
        <p:nvSpPr>
          <p:cNvPr id="10" name="TextBox 9"/>
          <p:cNvSpPr txBox="1"/>
          <p:nvPr/>
        </p:nvSpPr>
        <p:spPr>
          <a:xfrm>
            <a:off x="2535893" y="2700559"/>
            <a:ext cx="5946509" cy="954107"/>
          </a:xfrm>
          <a:prstGeom prst="rect">
            <a:avLst/>
          </a:prstGeom>
          <a:noFill/>
        </p:spPr>
        <p:txBody>
          <a:bodyPr wrap="square" rtlCol="0">
            <a:spAutoFit/>
          </a:bodyPr>
          <a:lstStyle/>
          <a:p>
            <a:r>
              <a:rPr lang="zh-CN" altLang="en-US" sz="2800" b="1" dirty="0" smtClean="0">
                <a:solidFill>
                  <a:srgbClr val="FF0000"/>
                </a:solidFill>
                <a:latin typeface="华文楷体" pitchFamily="2" charset="-122"/>
                <a:ea typeface="华文楷体" pitchFamily="2" charset="-122"/>
              </a:rPr>
              <a:t>公私合营</a:t>
            </a:r>
            <a:r>
              <a:rPr lang="zh-CN" altLang="en-US" sz="2800" b="1" dirty="0" smtClean="0">
                <a:latin typeface="华文楷体" pitchFamily="2" charset="-122"/>
                <a:ea typeface="华文楷体" pitchFamily="2" charset="-122"/>
              </a:rPr>
              <a:t>，公私双方共同经营企业，公方代表居于领导地位。</a:t>
            </a:r>
            <a:endParaRPr lang="zh-CN" altLang="en-US" sz="2800" b="1" dirty="0">
              <a:latin typeface="华文楷体" pitchFamily="2" charset="-122"/>
              <a:ea typeface="华文楷体" pitchFamily="2" charset="-122"/>
            </a:endParaRPr>
          </a:p>
        </p:txBody>
      </p:sp>
      <p:sp>
        <p:nvSpPr>
          <p:cNvPr id="11" name="内容占位符 1"/>
          <p:cNvSpPr txBox="1">
            <a:spLocks/>
          </p:cNvSpPr>
          <p:nvPr/>
        </p:nvSpPr>
        <p:spPr>
          <a:xfrm>
            <a:off x="715381" y="4668051"/>
            <a:ext cx="1611701" cy="650885"/>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buClr>
                <a:srgbClr val="FF0000"/>
              </a:buClr>
              <a:buSzPct val="105000"/>
              <a:buFont typeface="Wingdings" pitchFamily="2" charset="2"/>
              <a:buChar char="Ø"/>
            </a:pPr>
            <a:r>
              <a:rPr lang="zh-CN" altLang="en-US" sz="3600" b="1" dirty="0"/>
              <a:t>政策</a:t>
            </a:r>
          </a:p>
        </p:txBody>
      </p:sp>
      <p:sp>
        <p:nvSpPr>
          <p:cNvPr id="12" name="TextBox 11"/>
          <p:cNvSpPr txBox="1"/>
          <p:nvPr/>
        </p:nvSpPr>
        <p:spPr>
          <a:xfrm>
            <a:off x="2592692" y="3980109"/>
            <a:ext cx="6155772" cy="2677656"/>
          </a:xfrm>
          <a:prstGeom prst="rect">
            <a:avLst/>
          </a:prstGeom>
          <a:noFill/>
        </p:spPr>
        <p:txBody>
          <a:bodyPr wrap="square" rtlCol="0">
            <a:spAutoFit/>
          </a:bodyPr>
          <a:lstStyle/>
          <a:p>
            <a:r>
              <a:rPr lang="zh-CN" altLang="en-US" sz="2800" b="1" dirty="0">
                <a:latin typeface="华文楷体" pitchFamily="2" charset="-122"/>
                <a:ea typeface="华文楷体" pitchFamily="2" charset="-122"/>
              </a:rPr>
              <a:t>国家对资本家占有的</a:t>
            </a:r>
            <a:r>
              <a:rPr lang="zh-CN" altLang="en-US" sz="2800" b="1" dirty="0" smtClean="0">
                <a:latin typeface="华文楷体" pitchFamily="2" charset="-122"/>
                <a:ea typeface="华文楷体" pitchFamily="2" charset="-122"/>
              </a:rPr>
              <a:t>生产资料实行</a:t>
            </a:r>
            <a:r>
              <a:rPr lang="zh-CN" altLang="en-US" sz="2800" b="1" dirty="0" smtClean="0">
                <a:solidFill>
                  <a:srgbClr val="FF0000"/>
                </a:solidFill>
                <a:latin typeface="华文楷体" pitchFamily="2" charset="-122"/>
                <a:ea typeface="华文楷体" pitchFamily="2" charset="-122"/>
              </a:rPr>
              <a:t>赎买政策</a:t>
            </a:r>
            <a:r>
              <a:rPr lang="zh-CN" altLang="en-US" sz="2800" b="1" dirty="0" smtClean="0">
                <a:latin typeface="华文楷体" pitchFamily="2" charset="-122"/>
                <a:ea typeface="华文楷体" pitchFamily="2" charset="-122"/>
              </a:rPr>
              <a:t>，即按全行业</a:t>
            </a:r>
            <a:r>
              <a:rPr lang="zh-CN" altLang="en-US" sz="2800" b="1" dirty="0">
                <a:latin typeface="华文楷体" pitchFamily="2" charset="-122"/>
                <a:ea typeface="华文楷体" pitchFamily="2" charset="-122"/>
              </a:rPr>
              <a:t>公私合营时资本家的资本发给定息</a:t>
            </a:r>
            <a:r>
              <a:rPr lang="zh-CN" altLang="en-US" sz="2800" b="1" dirty="0" smtClean="0">
                <a:latin typeface="华文楷体" pitchFamily="2" charset="-122"/>
                <a:ea typeface="华文楷体" pitchFamily="2" charset="-122"/>
              </a:rPr>
              <a:t>。</a:t>
            </a:r>
            <a:endParaRPr lang="en-US" altLang="zh-CN" sz="2800" b="1" dirty="0" smtClean="0">
              <a:latin typeface="华文楷体" pitchFamily="2" charset="-122"/>
              <a:ea typeface="华文楷体" pitchFamily="2" charset="-122"/>
            </a:endParaRPr>
          </a:p>
          <a:p>
            <a:r>
              <a:rPr lang="zh-CN" altLang="en-US" sz="2800" b="1" dirty="0" smtClean="0">
                <a:latin typeface="华文楷体" pitchFamily="2" charset="-122"/>
                <a:ea typeface="华文楷体" pitchFamily="2" charset="-122"/>
              </a:rPr>
              <a:t>这种</a:t>
            </a:r>
            <a:r>
              <a:rPr lang="zh-CN" altLang="en-US" sz="2800" b="1" dirty="0">
                <a:latin typeface="华文楷体" pitchFamily="2" charset="-122"/>
                <a:ea typeface="华文楷体" pitchFamily="2" charset="-122"/>
              </a:rPr>
              <a:t>赎买政策实现了和平过渡，是中国社会主义改造</a:t>
            </a:r>
            <a:r>
              <a:rPr lang="zh-CN" altLang="en-US" sz="2800" b="1" dirty="0" smtClean="0">
                <a:latin typeface="华文楷体" pitchFamily="2" charset="-122"/>
                <a:ea typeface="华文楷体" pitchFamily="2" charset="-122"/>
              </a:rPr>
              <a:t>的一大创举</a:t>
            </a:r>
            <a:r>
              <a:rPr lang="zh-CN" altLang="en-US" sz="2800" b="1" dirty="0">
                <a:latin typeface="华文楷体" pitchFamily="2" charset="-122"/>
                <a:ea typeface="华文楷体" pitchFamily="2" charset="-122"/>
              </a:rPr>
              <a:t>。</a:t>
            </a:r>
          </a:p>
          <a:p>
            <a:endParaRPr lang="zh-CN" altLang="en-US" sz="2800" b="1" dirty="0">
              <a:latin typeface="华文楷体" pitchFamily="2" charset="-122"/>
              <a:ea typeface="华文楷体" pitchFamily="2" charset="-122"/>
            </a:endParaRPr>
          </a:p>
        </p:txBody>
      </p:sp>
    </p:spTree>
    <p:extLst>
      <p:ext uri="{BB962C8B-B14F-4D97-AF65-F5344CB8AC3E}">
        <p14:creationId xmlns:p14="http://schemas.microsoft.com/office/powerpoint/2010/main" val="18122061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5" y="1556792"/>
            <a:ext cx="8280920" cy="483209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r>
              <a:rPr lang="zh-CN" altLang="en-US" sz="2400" b="1" dirty="0" smtClean="0">
                <a:latin typeface="华文楷体" pitchFamily="2" charset="-122"/>
                <a:ea typeface="华文楷体" pitchFamily="2" charset="-122"/>
              </a:rPr>
              <a:t>      </a:t>
            </a:r>
            <a:r>
              <a:rPr lang="zh-CN" altLang="en-US" sz="2800" b="1" dirty="0" smtClean="0">
                <a:latin typeface="华文楷体" pitchFamily="2" charset="-122"/>
                <a:ea typeface="华文楷体" pitchFamily="2" charset="-122"/>
              </a:rPr>
              <a:t>国家</a:t>
            </a:r>
            <a:r>
              <a:rPr lang="zh-CN" altLang="en-US" sz="2800" b="1" dirty="0">
                <a:latin typeface="华文楷体" pitchFamily="2" charset="-122"/>
                <a:ea typeface="华文楷体" pitchFamily="2" charset="-122"/>
              </a:rPr>
              <a:t>对资本主义工商业进行改造时实行</a:t>
            </a:r>
            <a:r>
              <a:rPr lang="zh-CN" altLang="en-US" sz="2800" b="1" dirty="0" smtClean="0">
                <a:latin typeface="华文楷体" pitchFamily="2" charset="-122"/>
                <a:ea typeface="华文楷体" pitchFamily="2" charset="-122"/>
              </a:rPr>
              <a:t>了</a:t>
            </a:r>
            <a:r>
              <a:rPr lang="zh-CN" altLang="en-US" sz="2800" b="1" dirty="0" smtClean="0">
                <a:solidFill>
                  <a:srgbClr val="FF0000"/>
                </a:solidFill>
                <a:latin typeface="华文楷体" pitchFamily="2" charset="-122"/>
                <a:ea typeface="华文楷体" pitchFamily="2" charset="-122"/>
              </a:rPr>
              <a:t>和平</a:t>
            </a:r>
            <a:r>
              <a:rPr lang="zh-CN" altLang="en-US" sz="2800" b="1" dirty="0">
                <a:solidFill>
                  <a:srgbClr val="FF0000"/>
                </a:solidFill>
                <a:latin typeface="华文楷体" pitchFamily="2" charset="-122"/>
                <a:ea typeface="华文楷体" pitchFamily="2" charset="-122"/>
              </a:rPr>
              <a:t>赎买</a:t>
            </a:r>
            <a:r>
              <a:rPr lang="zh-CN" altLang="en-US" sz="2800" b="1" dirty="0">
                <a:latin typeface="华文楷体" pitchFamily="2" charset="-122"/>
                <a:ea typeface="华文楷体" pitchFamily="2" charset="-122"/>
              </a:rPr>
              <a:t>的政策</a:t>
            </a:r>
            <a:r>
              <a:rPr lang="zh-CN" altLang="en-US" sz="2800" b="1" dirty="0" smtClean="0">
                <a:latin typeface="华文楷体" pitchFamily="2" charset="-122"/>
                <a:ea typeface="华文楷体" pitchFamily="2" charset="-122"/>
              </a:rPr>
              <a:t>。</a:t>
            </a:r>
            <a:r>
              <a:rPr lang="zh-CN" altLang="en-US" sz="2800" b="1" dirty="0">
                <a:latin typeface="华文楷体" pitchFamily="2" charset="-122"/>
                <a:ea typeface="华文楷体" pitchFamily="2" charset="-122"/>
              </a:rPr>
              <a:t>赎买</a:t>
            </a:r>
            <a:r>
              <a:rPr lang="zh-CN" altLang="en-US" sz="2800" b="1" dirty="0" smtClean="0">
                <a:latin typeface="华文楷体" pitchFamily="2" charset="-122"/>
                <a:ea typeface="华文楷体" pitchFamily="2" charset="-122"/>
              </a:rPr>
              <a:t>的</a:t>
            </a:r>
            <a:r>
              <a:rPr lang="zh-CN" altLang="en-US" sz="2800" b="1" dirty="0">
                <a:latin typeface="华文楷体" pitchFamily="2" charset="-122"/>
                <a:ea typeface="华文楷体" pitchFamily="2" charset="-122"/>
              </a:rPr>
              <a:t>形式主要有两种</a:t>
            </a:r>
            <a:r>
              <a:rPr lang="zh-CN" altLang="en-US" sz="2800" b="1" dirty="0" smtClean="0">
                <a:latin typeface="华文楷体" pitchFamily="2" charset="-122"/>
                <a:ea typeface="华文楷体" pitchFamily="2" charset="-122"/>
              </a:rPr>
              <a:t>：</a:t>
            </a:r>
            <a:endParaRPr lang="en-US" altLang="zh-CN" sz="2800" b="1" dirty="0" smtClean="0">
              <a:latin typeface="华文楷体" pitchFamily="2" charset="-122"/>
              <a:ea typeface="华文楷体" pitchFamily="2" charset="-122"/>
            </a:endParaRPr>
          </a:p>
          <a:p>
            <a:r>
              <a:rPr lang="en-US" altLang="zh-CN" sz="2800" b="1" dirty="0">
                <a:latin typeface="华文楷体" pitchFamily="2" charset="-122"/>
                <a:ea typeface="华文楷体" pitchFamily="2" charset="-122"/>
              </a:rPr>
              <a:t> </a:t>
            </a:r>
            <a:r>
              <a:rPr lang="en-US" altLang="zh-CN" sz="2800" b="1" dirty="0" smtClean="0">
                <a:latin typeface="华文楷体" pitchFamily="2" charset="-122"/>
                <a:ea typeface="华文楷体" pitchFamily="2" charset="-122"/>
              </a:rPr>
              <a:t>   </a:t>
            </a:r>
            <a:r>
              <a:rPr lang="zh-CN" altLang="en-US" sz="2800" b="1" dirty="0" smtClean="0">
                <a:latin typeface="华文楷体" pitchFamily="2" charset="-122"/>
                <a:ea typeface="华文楷体" pitchFamily="2" charset="-122"/>
              </a:rPr>
              <a:t>①在全行业公私合营以前，实行</a:t>
            </a:r>
            <a:r>
              <a:rPr lang="zh-CN" altLang="en-US" sz="2800" b="1" dirty="0">
                <a:latin typeface="华文楷体" pitchFamily="2" charset="-122"/>
                <a:ea typeface="华文楷体" pitchFamily="2" charset="-122"/>
              </a:rPr>
              <a:t>利润分配</a:t>
            </a:r>
            <a:r>
              <a:rPr lang="zh-CN" altLang="en-US" sz="2800" b="1" dirty="0" smtClean="0">
                <a:latin typeface="华文楷体" pitchFamily="2" charset="-122"/>
                <a:ea typeface="华文楷体" pitchFamily="2" charset="-122"/>
              </a:rPr>
              <a:t>，就是“四马分肥”，大致上是资本家的红利占</a:t>
            </a:r>
            <a:r>
              <a:rPr lang="en-US" altLang="zh-CN" sz="2800" b="1" dirty="0" smtClean="0">
                <a:latin typeface="华文楷体" pitchFamily="2" charset="-122"/>
                <a:ea typeface="华文楷体" pitchFamily="2" charset="-122"/>
              </a:rPr>
              <a:t>20.5%</a:t>
            </a:r>
            <a:r>
              <a:rPr lang="zh-CN" altLang="en-US" sz="2800" b="1" dirty="0" smtClean="0">
                <a:latin typeface="华文楷体" pitchFamily="2" charset="-122"/>
                <a:ea typeface="华文楷体" pitchFamily="2" charset="-122"/>
              </a:rPr>
              <a:t>，国家占</a:t>
            </a:r>
            <a:r>
              <a:rPr lang="en-US" altLang="zh-CN" sz="2800" b="1" dirty="0" smtClean="0">
                <a:latin typeface="华文楷体" pitchFamily="2" charset="-122"/>
                <a:ea typeface="华文楷体" pitchFamily="2" charset="-122"/>
              </a:rPr>
              <a:t>34.4%</a:t>
            </a:r>
            <a:r>
              <a:rPr lang="zh-CN" altLang="en-US" sz="2800" b="1" dirty="0" smtClean="0">
                <a:latin typeface="华文楷体" pitchFamily="2" charset="-122"/>
                <a:ea typeface="华文楷体" pitchFamily="2" charset="-122"/>
              </a:rPr>
              <a:t>，工人福利占</a:t>
            </a:r>
            <a:r>
              <a:rPr lang="en-US" altLang="zh-CN" sz="2800" b="1" dirty="0" smtClean="0">
                <a:latin typeface="华文楷体" pitchFamily="2" charset="-122"/>
                <a:ea typeface="华文楷体" pitchFamily="2" charset="-122"/>
              </a:rPr>
              <a:t>15%</a:t>
            </a:r>
            <a:r>
              <a:rPr lang="zh-CN" altLang="en-US" sz="2800" b="1" dirty="0" smtClean="0">
                <a:latin typeface="华文楷体" pitchFamily="2" charset="-122"/>
                <a:ea typeface="华文楷体" pitchFamily="2" charset="-122"/>
              </a:rPr>
              <a:t>，公积金占</a:t>
            </a:r>
            <a:r>
              <a:rPr lang="en-US" altLang="zh-CN" sz="2800" b="1" dirty="0" smtClean="0">
                <a:latin typeface="华文楷体" pitchFamily="2" charset="-122"/>
                <a:ea typeface="华文楷体" pitchFamily="2" charset="-122"/>
              </a:rPr>
              <a:t>30%</a:t>
            </a:r>
            <a:r>
              <a:rPr lang="zh-CN" altLang="en-US" sz="2800" b="1" dirty="0">
                <a:latin typeface="华文楷体" pitchFamily="2" charset="-122"/>
                <a:ea typeface="华文楷体" pitchFamily="2" charset="-122"/>
              </a:rPr>
              <a:t>，</a:t>
            </a:r>
            <a:r>
              <a:rPr lang="zh-CN" altLang="en-US" sz="2800" b="1" dirty="0" smtClean="0">
                <a:latin typeface="华文楷体" pitchFamily="2" charset="-122"/>
                <a:ea typeface="华文楷体" pitchFamily="2" charset="-122"/>
              </a:rPr>
              <a:t>这</a:t>
            </a:r>
            <a:r>
              <a:rPr lang="zh-CN" altLang="en-US" sz="2800" b="1" dirty="0">
                <a:latin typeface="华文楷体" pitchFamily="2" charset="-122"/>
                <a:ea typeface="华文楷体" pitchFamily="2" charset="-122"/>
              </a:rPr>
              <a:t>在一定程度上维护了资本家的</a:t>
            </a:r>
            <a:r>
              <a:rPr lang="zh-CN" altLang="en-US" sz="2800" b="1" dirty="0" smtClean="0">
                <a:latin typeface="华文楷体" pitchFamily="2" charset="-122"/>
                <a:ea typeface="华文楷体" pitchFamily="2" charset="-122"/>
              </a:rPr>
              <a:t>利益；</a:t>
            </a:r>
            <a:endParaRPr lang="en-US" altLang="zh-CN" sz="2800" b="1" dirty="0" smtClean="0">
              <a:latin typeface="华文楷体" pitchFamily="2" charset="-122"/>
              <a:ea typeface="华文楷体" pitchFamily="2" charset="-122"/>
            </a:endParaRPr>
          </a:p>
          <a:p>
            <a:r>
              <a:rPr lang="zh-CN" altLang="en-US" sz="2800" b="1" dirty="0" smtClean="0">
                <a:latin typeface="华文楷体" pitchFamily="2" charset="-122"/>
                <a:ea typeface="华文楷体" pitchFamily="2" charset="-122"/>
              </a:rPr>
              <a:t>    ②在全行业</a:t>
            </a:r>
            <a:r>
              <a:rPr lang="zh-CN" altLang="en-US" sz="2800" b="1" dirty="0">
                <a:latin typeface="华文楷体" pitchFamily="2" charset="-122"/>
                <a:ea typeface="华文楷体" pitchFamily="2" charset="-122"/>
              </a:rPr>
              <a:t>公私合营</a:t>
            </a:r>
            <a:r>
              <a:rPr lang="zh-CN" altLang="en-US" sz="2800" b="1" dirty="0" smtClean="0">
                <a:latin typeface="华文楷体" pitchFamily="2" charset="-122"/>
                <a:ea typeface="华文楷体" pitchFamily="2" charset="-122"/>
              </a:rPr>
              <a:t>以后，采取定息制度：十年内每年</a:t>
            </a:r>
            <a:r>
              <a:rPr lang="zh-CN" altLang="en-US" sz="2800" b="1" dirty="0">
                <a:latin typeface="华文楷体" pitchFamily="2" charset="-122"/>
                <a:ea typeface="华文楷体" pitchFamily="2" charset="-122"/>
              </a:rPr>
              <a:t>由国家按照企业</a:t>
            </a:r>
            <a:r>
              <a:rPr lang="zh-CN" altLang="en-US" sz="2800" b="1" dirty="0" smtClean="0">
                <a:latin typeface="华文楷体" pitchFamily="2" charset="-122"/>
                <a:ea typeface="华文楷体" pitchFamily="2" charset="-122"/>
              </a:rPr>
              <a:t>合营时</a:t>
            </a:r>
            <a:r>
              <a:rPr lang="zh-CN" altLang="en-US" sz="2800" b="1" dirty="0">
                <a:latin typeface="华文楷体" pitchFamily="2" charset="-122"/>
                <a:ea typeface="华文楷体" pitchFamily="2" charset="-122"/>
              </a:rPr>
              <a:t>核定</a:t>
            </a:r>
            <a:r>
              <a:rPr lang="zh-CN" altLang="en-US" sz="2800" b="1" dirty="0" smtClean="0">
                <a:latin typeface="华文楷体" pitchFamily="2" charset="-122"/>
                <a:ea typeface="华文楷体" pitchFamily="2" charset="-122"/>
              </a:rPr>
              <a:t>的</a:t>
            </a:r>
            <a:r>
              <a:rPr lang="zh-CN" altLang="en-US" sz="2800" b="1" dirty="0">
                <a:latin typeface="华文楷体" pitchFamily="2" charset="-122"/>
                <a:ea typeface="华文楷体" pitchFamily="2" charset="-122"/>
              </a:rPr>
              <a:t>私股</a:t>
            </a:r>
            <a:r>
              <a:rPr lang="zh-CN" altLang="en-US" sz="2800" b="1" dirty="0" smtClean="0">
                <a:latin typeface="华文楷体" pitchFamily="2" charset="-122"/>
                <a:ea typeface="华文楷体" pitchFamily="2" charset="-122"/>
              </a:rPr>
              <a:t>额发给股息，年息为</a:t>
            </a:r>
            <a:r>
              <a:rPr lang="en-US" altLang="zh-CN" sz="2800" b="1" dirty="0" smtClean="0">
                <a:latin typeface="华文楷体" pitchFamily="2" charset="-122"/>
                <a:ea typeface="华文楷体" pitchFamily="2" charset="-122"/>
              </a:rPr>
              <a:t>5%</a:t>
            </a:r>
            <a:r>
              <a:rPr lang="zh-CN" altLang="en-US" sz="2800" b="1" dirty="0">
                <a:latin typeface="华文楷体" pitchFamily="2" charset="-122"/>
                <a:ea typeface="华文楷体" pitchFamily="2" charset="-122"/>
              </a:rPr>
              <a:t>，</a:t>
            </a:r>
            <a:r>
              <a:rPr lang="zh-CN" altLang="en-US" sz="2800" b="1" dirty="0" smtClean="0">
                <a:latin typeface="华文楷体" pitchFamily="2" charset="-122"/>
                <a:ea typeface="华文楷体" pitchFamily="2" charset="-122"/>
              </a:rPr>
              <a:t>这</a:t>
            </a:r>
            <a:r>
              <a:rPr lang="zh-CN" altLang="en-US" sz="2800" b="1" dirty="0">
                <a:latin typeface="华文楷体" pitchFamily="2" charset="-122"/>
                <a:ea typeface="华文楷体" pitchFamily="2" charset="-122"/>
              </a:rPr>
              <a:t>一方式减少资产阶级对社会主义改造的阻力，便于使资本家成为一个自食其力的</a:t>
            </a:r>
            <a:r>
              <a:rPr lang="zh-CN" altLang="en-US" sz="2800" b="1" dirty="0" smtClean="0">
                <a:latin typeface="华文楷体" pitchFamily="2" charset="-122"/>
                <a:ea typeface="华文楷体" pitchFamily="2" charset="-122"/>
              </a:rPr>
              <a:t>劳动者，有利于</a:t>
            </a:r>
            <a:r>
              <a:rPr lang="zh-CN" altLang="en-US" sz="2800" b="1" dirty="0">
                <a:latin typeface="华文楷体" pitchFamily="2" charset="-122"/>
                <a:ea typeface="华文楷体" pitchFamily="2" charset="-122"/>
              </a:rPr>
              <a:t>将资产阶级的生产资料收归</a:t>
            </a:r>
            <a:r>
              <a:rPr lang="zh-CN" altLang="en-US" sz="2800" b="1" dirty="0" smtClean="0">
                <a:latin typeface="华文楷体" pitchFamily="2" charset="-122"/>
                <a:ea typeface="华文楷体" pitchFamily="2" charset="-122"/>
              </a:rPr>
              <a:t>国有。</a:t>
            </a:r>
            <a:endParaRPr lang="zh-CN" altLang="en-US" sz="2800" b="1" dirty="0">
              <a:latin typeface="华文楷体" pitchFamily="2" charset="-122"/>
              <a:ea typeface="华文楷体" pitchFamily="2" charset="-122"/>
            </a:endParaRPr>
          </a:p>
        </p:txBody>
      </p:sp>
      <p:sp>
        <p:nvSpPr>
          <p:cNvPr id="5" name="TextBox 4"/>
          <p:cNvSpPr txBox="1"/>
          <p:nvPr/>
        </p:nvSpPr>
        <p:spPr>
          <a:xfrm>
            <a:off x="2915816" y="404663"/>
            <a:ext cx="3240360" cy="1015663"/>
          </a:xfrm>
          <a:prstGeom prst="rect">
            <a:avLst/>
          </a:prstGeom>
          <a:noFill/>
        </p:spPr>
        <p:txBody>
          <a:bodyPr wrap="square" rtlCol="0">
            <a:spAutoFit/>
          </a:bodyPr>
          <a:lstStyle/>
          <a:p>
            <a:r>
              <a:rPr lang="zh-CN" altLang="en-US" sz="6000" dirty="0" smtClean="0">
                <a:solidFill>
                  <a:srgbClr val="FF0000"/>
                </a:solidFill>
                <a:latin typeface="华文琥珀" pitchFamily="2" charset="-122"/>
                <a:ea typeface="华文琥珀" pitchFamily="2" charset="-122"/>
              </a:rPr>
              <a:t>和平赎买</a:t>
            </a:r>
            <a:endParaRPr lang="zh-CN" altLang="en-US" sz="6000" dirty="0">
              <a:solidFill>
                <a:srgbClr val="FF0000"/>
              </a:solidFill>
              <a:latin typeface="华文琥珀" pitchFamily="2" charset="-122"/>
              <a:ea typeface="华文琥珀" pitchFamily="2" charset="-122"/>
            </a:endParaRPr>
          </a:p>
        </p:txBody>
      </p:sp>
    </p:spTree>
    <p:extLst>
      <p:ext uri="{BB962C8B-B14F-4D97-AF65-F5344CB8AC3E}">
        <p14:creationId xmlns:p14="http://schemas.microsoft.com/office/powerpoint/2010/main" val="47414532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043608" y="1916833"/>
            <a:ext cx="7236792" cy="720080"/>
          </a:xfrm>
        </p:spPr>
        <p:txBody>
          <a:bodyPr>
            <a:normAutofit/>
          </a:bodyPr>
          <a:lstStyle/>
          <a:p>
            <a:pPr>
              <a:buFont typeface="Wingdings" pitchFamily="2" charset="2"/>
              <a:buChar char="u"/>
            </a:pPr>
            <a:r>
              <a:rPr lang="zh-CN" altLang="en-US" sz="3600" b="1" dirty="0"/>
              <a:t>中国</a:t>
            </a:r>
            <a:r>
              <a:rPr lang="zh-CN" altLang="en-US" sz="3600" b="1" dirty="0" smtClean="0"/>
              <a:t>的</a:t>
            </a:r>
            <a:r>
              <a:rPr lang="zh-CN" altLang="en-US" sz="3600" b="1" dirty="0" smtClean="0">
                <a:solidFill>
                  <a:srgbClr val="FF0000"/>
                </a:solidFill>
              </a:rPr>
              <a:t>四大发明</a:t>
            </a:r>
            <a:r>
              <a:rPr lang="zh-CN" altLang="en-US" sz="3600" b="1" dirty="0" smtClean="0"/>
              <a:t>分别指什么？</a:t>
            </a:r>
            <a:endParaRPr lang="zh-CN" altLang="en-US" sz="3600" b="1" dirty="0"/>
          </a:p>
        </p:txBody>
      </p:sp>
      <p:sp>
        <p:nvSpPr>
          <p:cNvPr id="3" name="标题 2"/>
          <p:cNvSpPr>
            <a:spLocks noGrp="1"/>
          </p:cNvSpPr>
          <p:nvPr>
            <p:ph type="title"/>
          </p:nvPr>
        </p:nvSpPr>
        <p:spPr>
          <a:xfrm>
            <a:off x="467544" y="404664"/>
            <a:ext cx="2118934" cy="1152128"/>
          </a:xfrm>
          <a:solidFill>
            <a:schemeClr val="bg2">
              <a:lumMod val="5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a:scene3d>
              <a:camera prst="isometricOffAxis2Left"/>
              <a:lightRig rig="threePt" dir="t"/>
            </a:scene3d>
          </a:bodyPr>
          <a:lstStyle/>
          <a:p>
            <a:r>
              <a:rPr lang="zh-CN" altLang="en-US" sz="6000" dirty="0" smtClean="0">
                <a:solidFill>
                  <a:srgbClr val="FF0000"/>
                </a:solidFill>
              </a:rPr>
              <a:t>思考</a:t>
            </a:r>
            <a:endParaRPr lang="zh-CN" altLang="en-US" sz="6000" dirty="0">
              <a:solidFill>
                <a:srgbClr val="FF0000"/>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184" y="2636912"/>
            <a:ext cx="7128792" cy="3744416"/>
          </a:xfrm>
          <a:prstGeom prst="rect">
            <a:avLst/>
          </a:prstGeom>
        </p:spPr>
      </p:pic>
    </p:spTree>
    <p:extLst>
      <p:ext uri="{BB962C8B-B14F-4D97-AF65-F5344CB8AC3E}">
        <p14:creationId xmlns:p14="http://schemas.microsoft.com/office/powerpoint/2010/main" val="36835615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a:xfrm>
            <a:off x="755575" y="420193"/>
            <a:ext cx="1611701" cy="650885"/>
          </a:xfrm>
          <a:prstGeom prst="rect">
            <a:avLst/>
          </a:prstGeom>
        </p:spPr>
        <p:txBody>
          <a:bodyPr>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a:buClr>
                <a:srgbClr val="FF0000"/>
              </a:buClr>
              <a:buSzPct val="105000"/>
              <a:buFont typeface="Wingdings" pitchFamily="2" charset="2"/>
              <a:buChar char="Ø"/>
            </a:pPr>
            <a:r>
              <a:rPr lang="zh-CN" altLang="en-US" sz="3600" b="1" dirty="0"/>
              <a:t>结果</a:t>
            </a:r>
          </a:p>
        </p:txBody>
      </p:sp>
      <p:sp>
        <p:nvSpPr>
          <p:cNvPr id="5" name="TextBox 4"/>
          <p:cNvSpPr txBox="1"/>
          <p:nvPr/>
        </p:nvSpPr>
        <p:spPr>
          <a:xfrm>
            <a:off x="2573105" y="268581"/>
            <a:ext cx="5946509" cy="954107"/>
          </a:xfrm>
          <a:prstGeom prst="rect">
            <a:avLst/>
          </a:prstGeom>
          <a:noFill/>
        </p:spPr>
        <p:txBody>
          <a:bodyPr wrap="square" rtlCol="0">
            <a:spAutoFit/>
          </a:bodyPr>
          <a:lstStyle/>
          <a:p>
            <a:r>
              <a:rPr lang="en-US" altLang="zh-CN" sz="2800" b="1" dirty="0" smtClean="0">
                <a:latin typeface="华文楷体" pitchFamily="2" charset="-122"/>
                <a:ea typeface="华文楷体" pitchFamily="2" charset="-122"/>
              </a:rPr>
              <a:t>1956</a:t>
            </a:r>
            <a:r>
              <a:rPr lang="zh-CN" altLang="en-US" sz="2800" b="1" dirty="0" smtClean="0">
                <a:latin typeface="华文楷体" pitchFamily="2" charset="-122"/>
                <a:ea typeface="华文楷体" pitchFamily="2" charset="-122"/>
              </a:rPr>
              <a:t>年初，资本主义</a:t>
            </a:r>
            <a:r>
              <a:rPr lang="zh-CN" altLang="en-US" sz="2800" b="1" dirty="0">
                <a:latin typeface="华文楷体" pitchFamily="2" charset="-122"/>
                <a:ea typeface="华文楷体" pitchFamily="2" charset="-122"/>
              </a:rPr>
              <a:t>工商业的社会主义改造出现了全行业公私合营的</a:t>
            </a:r>
            <a:r>
              <a:rPr lang="zh-CN" altLang="en-US" sz="2800" b="1" dirty="0" smtClean="0">
                <a:latin typeface="华文楷体" pitchFamily="2" charset="-122"/>
                <a:ea typeface="华文楷体" pitchFamily="2" charset="-122"/>
              </a:rPr>
              <a:t>高潮。</a:t>
            </a:r>
            <a:endParaRPr lang="zh-CN" altLang="en-US" sz="2800" b="1" dirty="0">
              <a:latin typeface="华文楷体" pitchFamily="2" charset="-122"/>
              <a:ea typeface="华文楷体" pitchFamily="2" charset="-122"/>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1559709"/>
            <a:ext cx="3528392" cy="3371575"/>
          </a:xfrm>
          <a:prstGeom prst="rect">
            <a:avLst/>
          </a:prstGeom>
          <a:ln>
            <a:noFill/>
          </a:ln>
          <a:effectLst>
            <a:softEdge rad="112500"/>
          </a:effectLst>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9499" y="1222688"/>
            <a:ext cx="3440701" cy="2376263"/>
          </a:xfrm>
          <a:prstGeom prst="rect">
            <a:avLst/>
          </a:prstGeom>
          <a:ln>
            <a:noFill/>
          </a:ln>
          <a:effectLst>
            <a:softEdge rad="112500"/>
          </a:effectLst>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6961" y="3747641"/>
            <a:ext cx="3365776" cy="2367287"/>
          </a:xfrm>
          <a:prstGeom prst="rect">
            <a:avLst/>
          </a:prstGeom>
          <a:ln>
            <a:noFill/>
          </a:ln>
          <a:effectLst>
            <a:softEdge rad="112500"/>
          </a:effectLst>
        </p:spPr>
      </p:pic>
      <p:sp>
        <p:nvSpPr>
          <p:cNvPr id="10" name="TextBox 9"/>
          <p:cNvSpPr txBox="1"/>
          <p:nvPr/>
        </p:nvSpPr>
        <p:spPr>
          <a:xfrm>
            <a:off x="1037585" y="6133764"/>
            <a:ext cx="3304528" cy="369332"/>
          </a:xfrm>
          <a:prstGeom prst="rect">
            <a:avLst/>
          </a:prstGeom>
          <a:noFill/>
        </p:spPr>
        <p:txBody>
          <a:bodyPr wrap="square" rtlCol="0">
            <a:spAutoFit/>
          </a:bodyPr>
          <a:lstStyle/>
          <a:p>
            <a:r>
              <a:rPr lang="zh-CN" altLang="en-US" b="1" dirty="0" smtClean="0">
                <a:latin typeface="华文楷体" pitchFamily="2" charset="-122"/>
                <a:ea typeface="华文楷体" pitchFamily="2" charset="-122"/>
              </a:rPr>
              <a:t>企业挂上公私合营后的新厂牌</a:t>
            </a:r>
            <a:endParaRPr lang="zh-CN" altLang="en-US" b="1" dirty="0">
              <a:latin typeface="华文楷体" pitchFamily="2" charset="-122"/>
              <a:ea typeface="华文楷体" pitchFamily="2" charset="-122"/>
            </a:endParaRPr>
          </a:p>
        </p:txBody>
      </p:sp>
      <p:sp>
        <p:nvSpPr>
          <p:cNvPr id="11" name="TextBox 10"/>
          <p:cNvSpPr txBox="1"/>
          <p:nvPr/>
        </p:nvSpPr>
        <p:spPr>
          <a:xfrm>
            <a:off x="4680012" y="4952405"/>
            <a:ext cx="3744416" cy="646331"/>
          </a:xfrm>
          <a:prstGeom prst="rect">
            <a:avLst/>
          </a:prstGeom>
          <a:noFill/>
        </p:spPr>
        <p:txBody>
          <a:bodyPr wrap="square" rtlCol="0">
            <a:spAutoFit/>
          </a:bodyPr>
          <a:lstStyle/>
          <a:p>
            <a:r>
              <a:rPr lang="zh-CN" altLang="en-US" b="1" dirty="0" smtClean="0">
                <a:latin typeface="华文楷体" pitchFamily="2" charset="-122"/>
                <a:ea typeface="华文楷体" pitchFamily="2" charset="-122"/>
              </a:rPr>
              <a:t>    工商业实现全行业公私合营后，</a:t>
            </a:r>
            <a:endParaRPr lang="en-US" altLang="zh-CN" b="1" dirty="0" smtClean="0">
              <a:latin typeface="华文楷体" pitchFamily="2" charset="-122"/>
              <a:ea typeface="华文楷体" pitchFamily="2" charset="-122"/>
            </a:endParaRPr>
          </a:p>
          <a:p>
            <a:r>
              <a:rPr lang="zh-CN" altLang="en-US" b="1" dirty="0" smtClean="0">
                <a:latin typeface="华文楷体" pitchFamily="2" charset="-122"/>
                <a:ea typeface="华文楷体" pitchFamily="2" charset="-122"/>
              </a:rPr>
              <a:t>工商界代表向党中央和毛主席报喜</a:t>
            </a:r>
            <a:endParaRPr lang="zh-CN" altLang="en-US" b="1" dirty="0">
              <a:latin typeface="华文楷体" pitchFamily="2" charset="-122"/>
              <a:ea typeface="华文楷体" pitchFamily="2" charset="-122"/>
            </a:endParaRPr>
          </a:p>
        </p:txBody>
      </p:sp>
    </p:spTree>
    <p:extLst>
      <p:ext uri="{BB962C8B-B14F-4D97-AF65-F5344CB8AC3E}">
        <p14:creationId xmlns:p14="http://schemas.microsoft.com/office/powerpoint/2010/main" val="2435645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1886301"/>
            <a:ext cx="720080" cy="3046988"/>
          </a:xfrm>
          <a:prstGeom prst="rect">
            <a:avLst/>
          </a:prstGeom>
          <a:noFill/>
        </p:spPr>
        <p:txBody>
          <a:bodyPr wrap="square" rtlCol="0">
            <a:spAutoFit/>
          </a:bodyPr>
          <a:lstStyle/>
          <a:p>
            <a:r>
              <a:rPr lang="zh-CN" altLang="en-US" sz="4800" b="1" dirty="0" smtClean="0">
                <a:solidFill>
                  <a:srgbClr val="002060"/>
                </a:solidFill>
                <a:latin typeface="华文行楷" pitchFamily="2" charset="-122"/>
                <a:ea typeface="华文行楷" pitchFamily="2" charset="-122"/>
              </a:rPr>
              <a:t>三</a:t>
            </a:r>
            <a:endParaRPr lang="en-US" altLang="zh-CN" sz="4800" b="1" dirty="0" smtClean="0">
              <a:solidFill>
                <a:srgbClr val="002060"/>
              </a:solidFill>
              <a:latin typeface="华文行楷" pitchFamily="2" charset="-122"/>
              <a:ea typeface="华文行楷" pitchFamily="2" charset="-122"/>
            </a:endParaRPr>
          </a:p>
          <a:p>
            <a:r>
              <a:rPr lang="zh-CN" altLang="en-US" sz="4800" b="1" dirty="0" smtClean="0">
                <a:solidFill>
                  <a:srgbClr val="002060"/>
                </a:solidFill>
                <a:latin typeface="华文行楷" pitchFamily="2" charset="-122"/>
                <a:ea typeface="华文行楷" pitchFamily="2" charset="-122"/>
              </a:rPr>
              <a:t>大</a:t>
            </a:r>
            <a:endParaRPr lang="en-US" altLang="zh-CN" sz="4800" b="1" dirty="0" smtClean="0">
              <a:solidFill>
                <a:srgbClr val="002060"/>
              </a:solidFill>
              <a:latin typeface="华文行楷" pitchFamily="2" charset="-122"/>
              <a:ea typeface="华文行楷" pitchFamily="2" charset="-122"/>
            </a:endParaRPr>
          </a:p>
          <a:p>
            <a:r>
              <a:rPr lang="zh-CN" altLang="en-US" sz="4800" b="1" dirty="0" smtClean="0">
                <a:solidFill>
                  <a:srgbClr val="002060"/>
                </a:solidFill>
                <a:latin typeface="华文行楷" pitchFamily="2" charset="-122"/>
                <a:ea typeface="华文行楷" pitchFamily="2" charset="-122"/>
              </a:rPr>
              <a:t>改</a:t>
            </a:r>
            <a:endParaRPr lang="en-US" altLang="zh-CN" sz="4800" b="1" dirty="0" smtClean="0">
              <a:solidFill>
                <a:srgbClr val="002060"/>
              </a:solidFill>
              <a:latin typeface="华文行楷" pitchFamily="2" charset="-122"/>
              <a:ea typeface="华文行楷" pitchFamily="2" charset="-122"/>
            </a:endParaRPr>
          </a:p>
          <a:p>
            <a:r>
              <a:rPr lang="zh-CN" altLang="en-US" sz="4800" b="1" dirty="0" smtClean="0">
                <a:solidFill>
                  <a:srgbClr val="002060"/>
                </a:solidFill>
                <a:latin typeface="华文行楷" pitchFamily="2" charset="-122"/>
                <a:ea typeface="华文行楷" pitchFamily="2" charset="-122"/>
              </a:rPr>
              <a:t>造</a:t>
            </a:r>
            <a:endParaRPr lang="zh-CN" altLang="en-US" sz="4800" b="1" dirty="0">
              <a:solidFill>
                <a:srgbClr val="002060"/>
              </a:solidFill>
              <a:latin typeface="华文行楷" pitchFamily="2" charset="-122"/>
              <a:ea typeface="华文行楷" pitchFamily="2" charset="-122"/>
            </a:endParaRPr>
          </a:p>
        </p:txBody>
      </p:sp>
      <p:sp>
        <p:nvSpPr>
          <p:cNvPr id="5" name="左大括号 4"/>
          <p:cNvSpPr/>
          <p:nvPr/>
        </p:nvSpPr>
        <p:spPr>
          <a:xfrm>
            <a:off x="1619672" y="1344172"/>
            <a:ext cx="636796" cy="3885027"/>
          </a:xfrm>
          <a:prstGeom prst="leftBrace">
            <a:avLst>
              <a:gd name="adj1" fmla="val 55845"/>
              <a:gd name="adj2" fmla="val 49178"/>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n>
                <a:solidFill>
                  <a:schemeClr val="accent1">
                    <a:lumMod val="75000"/>
                  </a:schemeClr>
                </a:solidFill>
              </a:ln>
            </a:endParaRPr>
          </a:p>
        </p:txBody>
      </p:sp>
      <p:sp>
        <p:nvSpPr>
          <p:cNvPr id="6" name="TextBox 5"/>
          <p:cNvSpPr txBox="1"/>
          <p:nvPr/>
        </p:nvSpPr>
        <p:spPr>
          <a:xfrm>
            <a:off x="2274926" y="1446376"/>
            <a:ext cx="3960440" cy="584775"/>
          </a:xfrm>
          <a:prstGeom prst="rect">
            <a:avLst/>
          </a:prstGeom>
          <a:noFill/>
        </p:spPr>
        <p:txBody>
          <a:bodyPr wrap="square" rtlCol="0">
            <a:spAutoFit/>
          </a:bodyPr>
          <a:lstStyle/>
          <a:p>
            <a:r>
              <a:rPr lang="zh-CN" altLang="en-US" sz="3200" b="1" dirty="0" smtClean="0">
                <a:solidFill>
                  <a:srgbClr val="FF0000"/>
                </a:solidFill>
              </a:rPr>
              <a:t>农业</a:t>
            </a:r>
            <a:r>
              <a:rPr lang="zh-CN" altLang="en-US" sz="2800" b="1" dirty="0" smtClean="0"/>
              <a:t>的社会主义改造</a:t>
            </a:r>
            <a:endParaRPr lang="zh-CN" altLang="en-US" sz="2800" b="1" dirty="0"/>
          </a:p>
        </p:txBody>
      </p:sp>
      <p:sp>
        <p:nvSpPr>
          <p:cNvPr id="7" name="TextBox 6"/>
          <p:cNvSpPr txBox="1"/>
          <p:nvPr/>
        </p:nvSpPr>
        <p:spPr>
          <a:xfrm>
            <a:off x="2043272" y="2846759"/>
            <a:ext cx="4392488" cy="584775"/>
          </a:xfrm>
          <a:prstGeom prst="rect">
            <a:avLst/>
          </a:prstGeom>
          <a:noFill/>
        </p:spPr>
        <p:txBody>
          <a:bodyPr wrap="square" rtlCol="0">
            <a:spAutoFit/>
          </a:bodyPr>
          <a:lstStyle/>
          <a:p>
            <a:r>
              <a:rPr lang="zh-CN" altLang="en-US" sz="3200" b="1" dirty="0">
                <a:solidFill>
                  <a:srgbClr val="FF0000"/>
                </a:solidFill>
              </a:rPr>
              <a:t>手工业</a:t>
            </a:r>
            <a:r>
              <a:rPr lang="zh-CN" altLang="en-US" sz="2800" b="1" dirty="0" smtClean="0"/>
              <a:t>的社会主义改造</a:t>
            </a:r>
            <a:endParaRPr lang="zh-CN" altLang="en-US" sz="2800" b="1" dirty="0"/>
          </a:p>
        </p:txBody>
      </p:sp>
      <p:sp>
        <p:nvSpPr>
          <p:cNvPr id="8" name="TextBox 7"/>
          <p:cNvSpPr txBox="1"/>
          <p:nvPr/>
        </p:nvSpPr>
        <p:spPr>
          <a:xfrm>
            <a:off x="2488143" y="4301494"/>
            <a:ext cx="3104788" cy="1015663"/>
          </a:xfrm>
          <a:prstGeom prst="rect">
            <a:avLst/>
          </a:prstGeom>
          <a:noFill/>
        </p:spPr>
        <p:txBody>
          <a:bodyPr wrap="square" rtlCol="0">
            <a:spAutoFit/>
          </a:bodyPr>
          <a:lstStyle/>
          <a:p>
            <a:r>
              <a:rPr lang="zh-CN" altLang="en-US" sz="3200" b="1" dirty="0">
                <a:solidFill>
                  <a:srgbClr val="FF0000"/>
                </a:solidFill>
              </a:rPr>
              <a:t>资本主义</a:t>
            </a:r>
            <a:r>
              <a:rPr lang="zh-CN" altLang="en-US" sz="3200" b="1" dirty="0" smtClean="0">
                <a:solidFill>
                  <a:srgbClr val="FF0000"/>
                </a:solidFill>
              </a:rPr>
              <a:t>工商业</a:t>
            </a:r>
            <a:endParaRPr lang="en-US" altLang="zh-CN" sz="3200" b="1" dirty="0" smtClean="0">
              <a:solidFill>
                <a:srgbClr val="FF0000"/>
              </a:solidFill>
            </a:endParaRPr>
          </a:p>
          <a:p>
            <a:r>
              <a:rPr lang="zh-CN" altLang="en-US" sz="2800" b="1" dirty="0" smtClean="0"/>
              <a:t> 的</a:t>
            </a:r>
            <a:r>
              <a:rPr lang="zh-CN" altLang="en-US" sz="2800" b="1" dirty="0" smtClean="0"/>
              <a:t>社会主义改造</a:t>
            </a:r>
            <a:endParaRPr lang="zh-CN" altLang="en-US" sz="2800" b="1" dirty="0"/>
          </a:p>
        </p:txBody>
      </p:sp>
      <p:sp>
        <p:nvSpPr>
          <p:cNvPr id="9" name="右大括号 8"/>
          <p:cNvSpPr/>
          <p:nvPr/>
        </p:nvSpPr>
        <p:spPr>
          <a:xfrm>
            <a:off x="5592931" y="1341003"/>
            <a:ext cx="642435" cy="3884674"/>
          </a:xfrm>
          <a:prstGeom prst="rightBrace">
            <a:avLst>
              <a:gd name="adj1" fmla="val 58037"/>
              <a:gd name="adj2" fmla="val 467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TextBox 9"/>
          <p:cNvSpPr txBox="1"/>
          <p:nvPr/>
        </p:nvSpPr>
        <p:spPr>
          <a:xfrm>
            <a:off x="5925091" y="1969596"/>
            <a:ext cx="2908634" cy="523220"/>
          </a:xfrm>
          <a:prstGeom prst="rect">
            <a:avLst/>
          </a:prstGeom>
          <a:noFill/>
        </p:spPr>
        <p:txBody>
          <a:bodyPr wrap="square" rtlCol="0">
            <a:spAutoFit/>
          </a:bodyPr>
          <a:lstStyle/>
          <a:p>
            <a:r>
              <a:rPr lang="zh-CN" altLang="en-US" sz="2800" dirty="0" smtClean="0">
                <a:solidFill>
                  <a:srgbClr val="FF0000"/>
                </a:solidFill>
                <a:latin typeface="华文行楷" pitchFamily="2" charset="-122"/>
                <a:ea typeface="华文行楷" pitchFamily="2" charset="-122"/>
              </a:rPr>
              <a:t>生产资料私有制</a:t>
            </a:r>
            <a:endParaRPr lang="zh-CN" altLang="en-US" sz="2800" dirty="0">
              <a:solidFill>
                <a:srgbClr val="FF0000"/>
              </a:solidFill>
              <a:latin typeface="华文行楷" pitchFamily="2" charset="-122"/>
              <a:ea typeface="华文行楷" pitchFamily="2" charset="-122"/>
            </a:endParaRPr>
          </a:p>
        </p:txBody>
      </p:sp>
      <p:sp>
        <p:nvSpPr>
          <p:cNvPr id="12" name="TextBox 11"/>
          <p:cNvSpPr txBox="1"/>
          <p:nvPr/>
        </p:nvSpPr>
        <p:spPr>
          <a:xfrm>
            <a:off x="6020869" y="3985533"/>
            <a:ext cx="2908633" cy="523220"/>
          </a:xfrm>
          <a:prstGeom prst="rect">
            <a:avLst/>
          </a:prstGeom>
          <a:noFill/>
        </p:spPr>
        <p:txBody>
          <a:bodyPr wrap="square" rtlCol="0">
            <a:spAutoFit/>
          </a:bodyPr>
          <a:lstStyle/>
          <a:p>
            <a:r>
              <a:rPr lang="zh-CN" altLang="en-US" sz="2800" dirty="0" smtClean="0">
                <a:solidFill>
                  <a:srgbClr val="FF0000"/>
                </a:solidFill>
                <a:latin typeface="华文行楷" pitchFamily="2" charset="-122"/>
                <a:ea typeface="华文行楷" pitchFamily="2" charset="-122"/>
              </a:rPr>
              <a:t>社会主义公有制</a:t>
            </a:r>
            <a:endParaRPr lang="zh-CN" altLang="en-US" sz="2800" dirty="0">
              <a:solidFill>
                <a:srgbClr val="FF0000"/>
              </a:solidFill>
              <a:latin typeface="华文行楷" pitchFamily="2" charset="-122"/>
              <a:ea typeface="华文行楷" pitchFamily="2" charset="-122"/>
            </a:endParaRPr>
          </a:p>
        </p:txBody>
      </p:sp>
      <p:sp>
        <p:nvSpPr>
          <p:cNvPr id="13" name="椭圆 12"/>
          <p:cNvSpPr/>
          <p:nvPr/>
        </p:nvSpPr>
        <p:spPr>
          <a:xfrm>
            <a:off x="6459154" y="2691596"/>
            <a:ext cx="1417374" cy="83354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800" dirty="0" smtClean="0">
                <a:solidFill>
                  <a:srgbClr val="FF0000"/>
                </a:solidFill>
                <a:latin typeface="华文琥珀" pitchFamily="2" charset="-122"/>
                <a:ea typeface="华文琥珀" pitchFamily="2" charset="-122"/>
              </a:rPr>
              <a:t>实质</a:t>
            </a:r>
            <a:endParaRPr lang="zh-CN" altLang="en-US" sz="2800" dirty="0">
              <a:solidFill>
                <a:srgbClr val="FF0000"/>
              </a:solidFill>
              <a:latin typeface="华文琥珀" pitchFamily="2" charset="-122"/>
              <a:ea typeface="华文琥珀" pitchFamily="2" charset="-122"/>
            </a:endParaRPr>
          </a:p>
        </p:txBody>
      </p:sp>
      <p:sp>
        <p:nvSpPr>
          <p:cNvPr id="11" name="下箭头 10"/>
          <p:cNvSpPr/>
          <p:nvPr/>
        </p:nvSpPr>
        <p:spPr>
          <a:xfrm>
            <a:off x="7989607" y="2522316"/>
            <a:ext cx="439888" cy="1250011"/>
          </a:xfrm>
          <a:prstGeom prst="downArrow">
            <a:avLst>
              <a:gd name="adj1" fmla="val 30203"/>
              <a:gd name="adj2" fmla="val 779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3347864" y="5639051"/>
            <a:ext cx="5081631" cy="646331"/>
          </a:xfrm>
          <a:prstGeom prst="rect">
            <a:avLst/>
          </a:prstGeom>
          <a:noFill/>
        </p:spPr>
        <p:txBody>
          <a:bodyPr wrap="square" rtlCol="0">
            <a:spAutoFit/>
          </a:bodyPr>
          <a:lstStyle/>
          <a:p>
            <a:r>
              <a:rPr lang="zh-CN" altLang="en-US" sz="3600" b="1" dirty="0" smtClean="0">
                <a:solidFill>
                  <a:srgbClr val="FF0000"/>
                </a:solidFill>
                <a:latin typeface="华文行楷" pitchFamily="2" charset="-122"/>
                <a:ea typeface="华文行楷" pitchFamily="2" charset="-122"/>
              </a:rPr>
              <a:t>生产资料所有制的转变</a:t>
            </a:r>
            <a:endParaRPr lang="zh-CN" altLang="en-US" sz="3600" b="1" dirty="0">
              <a:solidFill>
                <a:srgbClr val="FF0000"/>
              </a:solidFill>
              <a:latin typeface="华文行楷" pitchFamily="2" charset="-122"/>
              <a:ea typeface="华文行楷" pitchFamily="2" charset="-122"/>
            </a:endParaRPr>
          </a:p>
        </p:txBody>
      </p:sp>
    </p:spTree>
    <p:extLst>
      <p:ext uri="{BB962C8B-B14F-4D97-AF65-F5344CB8AC3E}">
        <p14:creationId xmlns:p14="http://schemas.microsoft.com/office/powerpoint/2010/main" val="40352666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1+#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arn(inVertical)">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randombar(horizontal)">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1"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randombar(horizontal)">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down)">
                                      <p:cBhvr>
                                        <p:cTn id="61" dur="580">
                                          <p:stCondLst>
                                            <p:cond delay="0"/>
                                          </p:stCondLst>
                                        </p:cTn>
                                        <p:tgtEl>
                                          <p:spTgt spid="2"/>
                                        </p:tgtEl>
                                      </p:cBhvr>
                                    </p:animEffect>
                                    <p:anim calcmode="lin" valueType="num">
                                      <p:cBhvr>
                                        <p:cTn id="6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gtEl>
                                      </p:cBhvr>
                                      <p:to x="100000" y="60000"/>
                                    </p:animScale>
                                    <p:animScale>
                                      <p:cBhvr>
                                        <p:cTn id="68" dur="166" decel="50000">
                                          <p:stCondLst>
                                            <p:cond delay="676"/>
                                          </p:stCondLst>
                                        </p:cTn>
                                        <p:tgtEl>
                                          <p:spTgt spid="2"/>
                                        </p:tgtEl>
                                      </p:cBhvr>
                                      <p:to x="100000" y="100000"/>
                                    </p:animScale>
                                    <p:animScale>
                                      <p:cBhvr>
                                        <p:cTn id="69" dur="26">
                                          <p:stCondLst>
                                            <p:cond delay="1312"/>
                                          </p:stCondLst>
                                        </p:cTn>
                                        <p:tgtEl>
                                          <p:spTgt spid="2"/>
                                        </p:tgtEl>
                                      </p:cBhvr>
                                      <p:to x="100000" y="80000"/>
                                    </p:animScale>
                                    <p:animScale>
                                      <p:cBhvr>
                                        <p:cTn id="70" dur="166" decel="50000">
                                          <p:stCondLst>
                                            <p:cond delay="1338"/>
                                          </p:stCondLst>
                                        </p:cTn>
                                        <p:tgtEl>
                                          <p:spTgt spid="2"/>
                                        </p:tgtEl>
                                      </p:cBhvr>
                                      <p:to x="100000" y="100000"/>
                                    </p:animScale>
                                    <p:animScale>
                                      <p:cBhvr>
                                        <p:cTn id="71" dur="26">
                                          <p:stCondLst>
                                            <p:cond delay="1642"/>
                                          </p:stCondLst>
                                        </p:cTn>
                                        <p:tgtEl>
                                          <p:spTgt spid="2"/>
                                        </p:tgtEl>
                                      </p:cBhvr>
                                      <p:to x="100000" y="90000"/>
                                    </p:animScale>
                                    <p:animScale>
                                      <p:cBhvr>
                                        <p:cTn id="72" dur="166" decel="50000">
                                          <p:stCondLst>
                                            <p:cond delay="1668"/>
                                          </p:stCondLst>
                                        </p:cTn>
                                        <p:tgtEl>
                                          <p:spTgt spid="2"/>
                                        </p:tgtEl>
                                      </p:cBhvr>
                                      <p:to x="100000" y="100000"/>
                                    </p:animScale>
                                    <p:animScale>
                                      <p:cBhvr>
                                        <p:cTn id="73" dur="26">
                                          <p:stCondLst>
                                            <p:cond delay="1808"/>
                                          </p:stCondLst>
                                        </p:cTn>
                                        <p:tgtEl>
                                          <p:spTgt spid="2"/>
                                        </p:tgtEl>
                                      </p:cBhvr>
                                      <p:to x="100000" y="95000"/>
                                    </p:animScale>
                                    <p:animScale>
                                      <p:cBhvr>
                                        <p:cTn id="7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p:bldP spid="12" grpId="0"/>
      <p:bldP spid="13" grpId="0" animBg="1"/>
      <p:bldP spid="11"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77791982"/>
              </p:ext>
            </p:extLst>
          </p:nvPr>
        </p:nvGraphicFramePr>
        <p:xfrm>
          <a:off x="1475656" y="1772816"/>
          <a:ext cx="6096000" cy="4248472"/>
        </p:xfrm>
        <a:graphic>
          <a:graphicData uri="http://schemas.openxmlformats.org/drawingml/2006/table">
            <a:tbl>
              <a:tblPr firstRow="1" bandRow="1">
                <a:tableStyleId>{69012ECD-51FC-41F1-AA8D-1B2483CD663E}</a:tableStyleId>
              </a:tblPr>
              <a:tblGrid>
                <a:gridCol w="1728192"/>
                <a:gridCol w="2376264"/>
                <a:gridCol w="1991544"/>
              </a:tblGrid>
              <a:tr h="1030058">
                <a:tc>
                  <a:txBody>
                    <a:bodyPr/>
                    <a:lstStyle/>
                    <a:p>
                      <a:pPr algn="ctr"/>
                      <a:r>
                        <a:rPr lang="zh-CN" altLang="en-US" sz="2800" b="1" dirty="0" smtClean="0">
                          <a:latin typeface="+mn-ea"/>
                          <a:ea typeface="+mn-ea"/>
                        </a:rPr>
                        <a:t>行业</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zh-CN" altLang="en-US" sz="2800" b="1" dirty="0" smtClean="0">
                          <a:latin typeface="+mn-ea"/>
                          <a:ea typeface="+mn-ea"/>
                        </a:rPr>
                        <a:t>改造前</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zh-CN" altLang="en-US" sz="2800" b="1" dirty="0" smtClean="0">
                          <a:latin typeface="+mn-ea"/>
                          <a:ea typeface="+mn-ea"/>
                        </a:rPr>
                        <a:t>改造后</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r h="1030058">
                <a:tc>
                  <a:txBody>
                    <a:bodyPr/>
                    <a:lstStyle/>
                    <a:p>
                      <a:pPr algn="ctr"/>
                      <a:r>
                        <a:rPr lang="zh-CN" altLang="en-US" sz="2800" b="1" dirty="0" smtClean="0">
                          <a:solidFill>
                            <a:schemeClr val="bg1"/>
                          </a:solidFill>
                          <a:latin typeface="+mn-ea"/>
                          <a:ea typeface="+mn-ea"/>
                        </a:rPr>
                        <a:t>农业</a:t>
                      </a:r>
                      <a:endParaRPr lang="zh-CN" altLang="en-US" sz="2800" b="1" dirty="0">
                        <a:solidFill>
                          <a:schemeClr val="bg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zh-CN" altLang="en-US" sz="2800" b="1" dirty="0" smtClean="0">
                          <a:latin typeface="+mn-ea"/>
                          <a:ea typeface="+mn-ea"/>
                        </a:rPr>
                        <a:t>个体农民</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800" b="1" dirty="0" smtClean="0">
                          <a:solidFill>
                            <a:srgbClr val="FF0000"/>
                          </a:solidFill>
                          <a:latin typeface="+mn-ea"/>
                          <a:ea typeface="+mn-ea"/>
                        </a:rPr>
                        <a:t>集体</a:t>
                      </a:r>
                      <a:endParaRPr lang="zh-CN" altLang="en-US" sz="2800" b="1"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30058">
                <a:tc>
                  <a:txBody>
                    <a:bodyPr/>
                    <a:lstStyle/>
                    <a:p>
                      <a:pPr algn="ctr"/>
                      <a:r>
                        <a:rPr lang="zh-CN" altLang="en-US" sz="2800" b="1" dirty="0" smtClean="0">
                          <a:solidFill>
                            <a:schemeClr val="bg1"/>
                          </a:solidFill>
                          <a:latin typeface="+mn-ea"/>
                          <a:ea typeface="+mn-ea"/>
                        </a:rPr>
                        <a:t>手工业</a:t>
                      </a:r>
                      <a:endParaRPr lang="zh-CN" altLang="en-US" sz="2800" b="1" dirty="0">
                        <a:solidFill>
                          <a:schemeClr val="bg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zh-CN" altLang="en-US" sz="2800" b="1" dirty="0" smtClean="0">
                          <a:latin typeface="+mn-ea"/>
                          <a:ea typeface="+mn-ea"/>
                        </a:rPr>
                        <a:t>个体手工业者</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800" b="1" dirty="0" smtClean="0">
                          <a:solidFill>
                            <a:srgbClr val="FF0000"/>
                          </a:solidFill>
                          <a:latin typeface="+mn-ea"/>
                          <a:ea typeface="+mn-ea"/>
                        </a:rPr>
                        <a:t>集体</a:t>
                      </a:r>
                      <a:endParaRPr lang="zh-CN" altLang="en-US" sz="2800" b="1"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8298">
                <a:tc>
                  <a:txBody>
                    <a:bodyPr/>
                    <a:lstStyle/>
                    <a:p>
                      <a:pPr algn="ctr"/>
                      <a:r>
                        <a:rPr lang="zh-CN" altLang="en-US" sz="2800" b="1" dirty="0" smtClean="0">
                          <a:solidFill>
                            <a:schemeClr val="bg1"/>
                          </a:solidFill>
                          <a:latin typeface="+mn-ea"/>
                          <a:ea typeface="+mn-ea"/>
                        </a:rPr>
                        <a:t>资本主义工商业</a:t>
                      </a:r>
                      <a:endParaRPr lang="zh-CN" altLang="en-US" sz="2800" b="1" dirty="0">
                        <a:solidFill>
                          <a:schemeClr val="bg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algn="ctr"/>
                      <a:r>
                        <a:rPr lang="zh-CN" altLang="en-US" sz="2800" b="1" dirty="0" smtClean="0">
                          <a:latin typeface="+mn-ea"/>
                          <a:ea typeface="+mn-ea"/>
                        </a:rPr>
                        <a:t>私营工商业者</a:t>
                      </a:r>
                      <a:endParaRPr lang="zh-CN" altLang="en-US" sz="28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800" b="1" dirty="0" smtClean="0">
                          <a:solidFill>
                            <a:srgbClr val="FF0000"/>
                          </a:solidFill>
                          <a:latin typeface="+mn-ea"/>
                          <a:ea typeface="+mn-ea"/>
                        </a:rPr>
                        <a:t>国家</a:t>
                      </a:r>
                      <a:endParaRPr lang="zh-CN" altLang="en-US" sz="2800" b="1"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TextBox 2"/>
          <p:cNvSpPr txBox="1"/>
          <p:nvPr/>
        </p:nvSpPr>
        <p:spPr>
          <a:xfrm>
            <a:off x="2051720" y="964252"/>
            <a:ext cx="5081631" cy="646331"/>
          </a:xfrm>
          <a:prstGeom prst="rect">
            <a:avLst/>
          </a:prstGeom>
          <a:noFill/>
        </p:spPr>
        <p:txBody>
          <a:bodyPr wrap="square" rtlCol="0">
            <a:spAutoFit/>
          </a:bodyPr>
          <a:lstStyle/>
          <a:p>
            <a:r>
              <a:rPr lang="zh-CN" altLang="en-US" sz="3600" dirty="0" smtClean="0">
                <a:solidFill>
                  <a:srgbClr val="00B050"/>
                </a:solidFill>
                <a:latin typeface="华文琥珀" pitchFamily="2" charset="-122"/>
                <a:ea typeface="华文琥珀" pitchFamily="2" charset="-122"/>
              </a:rPr>
              <a:t>生产资料所有制的变化</a:t>
            </a:r>
            <a:endParaRPr lang="zh-CN" altLang="en-US" sz="3600" dirty="0">
              <a:solidFill>
                <a:srgbClr val="00B050"/>
              </a:solidFill>
              <a:latin typeface="华文琥珀" pitchFamily="2" charset="-122"/>
              <a:ea typeface="华文琥珀" pitchFamily="2" charset="-122"/>
            </a:endParaRPr>
          </a:p>
        </p:txBody>
      </p:sp>
    </p:spTree>
    <p:extLst>
      <p:ext uri="{BB962C8B-B14F-4D97-AF65-F5344CB8AC3E}">
        <p14:creationId xmlns:p14="http://schemas.microsoft.com/office/powerpoint/2010/main" val="25452690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箭头 1"/>
          <p:cNvSpPr/>
          <p:nvPr/>
        </p:nvSpPr>
        <p:spPr>
          <a:xfrm>
            <a:off x="831663" y="1988840"/>
            <a:ext cx="3024336" cy="1224136"/>
          </a:xfrm>
          <a:prstGeom prst="notchedRightArrow">
            <a:avLst>
              <a:gd name="adj1" fmla="val 54743"/>
              <a:gd name="adj2" fmla="val 4288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0B0F0"/>
                </a:solidFill>
                <a:latin typeface="华文琥珀" pitchFamily="2" charset="-122"/>
                <a:ea typeface="华文琥珀" pitchFamily="2" charset="-122"/>
              </a:rPr>
              <a:t>三大改造的意义</a:t>
            </a:r>
            <a:endParaRPr lang="zh-CN" altLang="en-US" sz="2400" dirty="0">
              <a:solidFill>
                <a:srgbClr val="00B0F0"/>
              </a:solidFill>
              <a:latin typeface="华文琥珀" pitchFamily="2" charset="-122"/>
              <a:ea typeface="华文琥珀" pitchFamily="2" charset="-122"/>
            </a:endParaRPr>
          </a:p>
        </p:txBody>
      </p:sp>
      <p:sp>
        <p:nvSpPr>
          <p:cNvPr id="3" name="TextBox 2"/>
          <p:cNvSpPr txBox="1"/>
          <p:nvPr/>
        </p:nvSpPr>
        <p:spPr>
          <a:xfrm>
            <a:off x="4139952" y="908720"/>
            <a:ext cx="4320480" cy="3046988"/>
          </a:xfrm>
          <a:prstGeom prst="rect">
            <a:avLst/>
          </a:prstGeom>
          <a:noFill/>
        </p:spPr>
        <p:txBody>
          <a:bodyPr wrap="square" rtlCol="0">
            <a:spAutoFit/>
          </a:bodyPr>
          <a:lstStyle/>
          <a:p>
            <a:r>
              <a:rPr lang="zh-CN" altLang="en-US" sz="2400" b="1" dirty="0" smtClean="0">
                <a:latin typeface="华文楷体" pitchFamily="2" charset="-122"/>
                <a:ea typeface="华文楷体" pitchFamily="2" charset="-122"/>
              </a:rPr>
              <a:t>推动</a:t>
            </a:r>
            <a:r>
              <a:rPr lang="zh-CN" altLang="en-US" sz="2400" b="1" dirty="0">
                <a:latin typeface="华文楷体" pitchFamily="2" charset="-122"/>
                <a:ea typeface="华文楷体" pitchFamily="2" charset="-122"/>
              </a:rPr>
              <a:t>了</a:t>
            </a:r>
            <a:r>
              <a:rPr lang="zh-CN" altLang="en-US" sz="2400" b="1" dirty="0">
                <a:solidFill>
                  <a:srgbClr val="FF0000"/>
                </a:solidFill>
                <a:latin typeface="华文楷体" pitchFamily="2" charset="-122"/>
                <a:ea typeface="华文楷体" pitchFamily="2" charset="-122"/>
              </a:rPr>
              <a:t>生产力的</a:t>
            </a:r>
            <a:r>
              <a:rPr lang="zh-CN" altLang="en-US" sz="2400" b="1" dirty="0" smtClean="0">
                <a:solidFill>
                  <a:srgbClr val="FF0000"/>
                </a:solidFill>
                <a:latin typeface="华文楷体" pitchFamily="2" charset="-122"/>
                <a:ea typeface="华文楷体" pitchFamily="2" charset="-122"/>
              </a:rPr>
              <a:t>发展</a:t>
            </a:r>
            <a:r>
              <a:rPr lang="zh-CN" altLang="en-US" sz="2400" b="1" dirty="0" smtClean="0">
                <a:latin typeface="华文楷体" pitchFamily="2" charset="-122"/>
                <a:ea typeface="华文楷体" pitchFamily="2" charset="-122"/>
              </a:rPr>
              <a:t>，实现</a:t>
            </a:r>
            <a:r>
              <a:rPr lang="zh-CN" altLang="en-US" sz="2400" b="1" dirty="0">
                <a:latin typeface="华文楷体" pitchFamily="2" charset="-122"/>
                <a:ea typeface="华文楷体" pitchFamily="2" charset="-122"/>
              </a:rPr>
              <a:t>了把生产资料私有制转变为</a:t>
            </a:r>
            <a:r>
              <a:rPr lang="zh-CN" altLang="en-US" sz="2400" b="1" dirty="0">
                <a:solidFill>
                  <a:srgbClr val="FF0000"/>
                </a:solidFill>
                <a:latin typeface="华文楷体" pitchFamily="2" charset="-122"/>
                <a:ea typeface="华文楷体" pitchFamily="2" charset="-122"/>
              </a:rPr>
              <a:t>社会主义公有制</a:t>
            </a:r>
            <a:r>
              <a:rPr lang="zh-CN" altLang="en-US" sz="2400" b="1" dirty="0">
                <a:latin typeface="华文楷体" pitchFamily="2" charset="-122"/>
                <a:ea typeface="华文楷体" pitchFamily="2" charset="-122"/>
              </a:rPr>
              <a:t>的任务，使我国初步建立起</a:t>
            </a:r>
            <a:r>
              <a:rPr lang="zh-CN" altLang="en-US" sz="2400" b="1" dirty="0">
                <a:solidFill>
                  <a:srgbClr val="FF0000"/>
                </a:solidFill>
                <a:latin typeface="华文楷体" pitchFamily="2" charset="-122"/>
                <a:ea typeface="华文楷体" pitchFamily="2" charset="-122"/>
              </a:rPr>
              <a:t>社会主义的基本</a:t>
            </a:r>
            <a:r>
              <a:rPr lang="zh-CN" altLang="en-US" sz="2400" b="1" dirty="0" smtClean="0">
                <a:solidFill>
                  <a:srgbClr val="FF0000"/>
                </a:solidFill>
                <a:latin typeface="华文楷体" pitchFamily="2" charset="-122"/>
                <a:ea typeface="华文楷体" pitchFamily="2" charset="-122"/>
              </a:rPr>
              <a:t>制度</a:t>
            </a:r>
            <a:r>
              <a:rPr lang="zh-CN" altLang="en-US" sz="2400" b="1" dirty="0" smtClean="0">
                <a:latin typeface="华文楷体" pitchFamily="2" charset="-122"/>
                <a:ea typeface="华文楷体" pitchFamily="2" charset="-122"/>
              </a:rPr>
              <a:t>。到</a:t>
            </a:r>
            <a:r>
              <a:rPr lang="zh-CN" altLang="en-US" sz="2400" b="1" dirty="0">
                <a:latin typeface="华文楷体" pitchFamily="2" charset="-122"/>
                <a:ea typeface="华文楷体" pitchFamily="2" charset="-122"/>
              </a:rPr>
              <a:t>三大改造基本完成的</a:t>
            </a:r>
            <a:r>
              <a:rPr lang="en-US" altLang="zh-CN" sz="2400" b="1" dirty="0">
                <a:latin typeface="华文楷体" pitchFamily="2" charset="-122"/>
                <a:ea typeface="华文楷体" pitchFamily="2" charset="-122"/>
              </a:rPr>
              <a:t>1956</a:t>
            </a:r>
            <a:r>
              <a:rPr lang="zh-CN" altLang="en-US" sz="2400" b="1" dirty="0" smtClean="0">
                <a:latin typeface="华文楷体" pitchFamily="2" charset="-122"/>
                <a:ea typeface="华文楷体" pitchFamily="2" charset="-122"/>
              </a:rPr>
              <a:t>年底，我国进入了</a:t>
            </a:r>
            <a:r>
              <a:rPr lang="zh-CN" altLang="en-US" sz="2400" b="1" dirty="0" smtClean="0">
                <a:solidFill>
                  <a:srgbClr val="FF0000"/>
                </a:solidFill>
                <a:latin typeface="华文楷体" pitchFamily="2" charset="-122"/>
                <a:ea typeface="华文楷体" pitchFamily="2" charset="-122"/>
              </a:rPr>
              <a:t>社会主义初级阶段</a:t>
            </a:r>
            <a:r>
              <a:rPr lang="zh-CN" altLang="en-US" sz="2400" b="1" dirty="0" smtClean="0">
                <a:latin typeface="华文楷体" pitchFamily="2" charset="-122"/>
                <a:ea typeface="华文楷体" pitchFamily="2" charset="-122"/>
              </a:rPr>
              <a:t>。这是中国历史上一次深刻的</a:t>
            </a:r>
            <a:r>
              <a:rPr lang="zh-CN" altLang="en-US" sz="2400" b="1" dirty="0" smtClean="0">
                <a:solidFill>
                  <a:srgbClr val="FF0000"/>
                </a:solidFill>
                <a:latin typeface="华文楷体" pitchFamily="2" charset="-122"/>
                <a:ea typeface="华文楷体" pitchFamily="2" charset="-122"/>
              </a:rPr>
              <a:t>社会变革</a:t>
            </a:r>
            <a:r>
              <a:rPr lang="zh-CN" altLang="en-US" sz="2400" b="1" dirty="0" smtClean="0">
                <a:latin typeface="华文楷体" pitchFamily="2" charset="-122"/>
                <a:ea typeface="华文楷体" pitchFamily="2" charset="-122"/>
              </a:rPr>
              <a:t>。</a:t>
            </a:r>
            <a:endParaRPr lang="zh-CN" altLang="en-US" sz="2400" b="1" dirty="0">
              <a:latin typeface="华文楷体" pitchFamily="2" charset="-122"/>
              <a:ea typeface="华文楷体" pitchFamily="2" charset="-122"/>
            </a:endParaRPr>
          </a:p>
        </p:txBody>
      </p:sp>
      <p:sp>
        <p:nvSpPr>
          <p:cNvPr id="4" name="燕尾形箭头 3"/>
          <p:cNvSpPr/>
          <p:nvPr/>
        </p:nvSpPr>
        <p:spPr>
          <a:xfrm>
            <a:off x="804888" y="4365104"/>
            <a:ext cx="3024336" cy="1224136"/>
          </a:xfrm>
          <a:prstGeom prst="notchedRightArrow">
            <a:avLst>
              <a:gd name="adj1" fmla="val 54743"/>
              <a:gd name="adj2" fmla="val 4288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0B0F0"/>
                </a:solidFill>
                <a:latin typeface="华文琥珀" pitchFamily="2" charset="-122"/>
                <a:ea typeface="华文琥珀" pitchFamily="2" charset="-122"/>
              </a:rPr>
              <a:t>三大改造的局限</a:t>
            </a:r>
            <a:endParaRPr lang="zh-CN" altLang="en-US" sz="2400" dirty="0">
              <a:solidFill>
                <a:srgbClr val="00B0F0"/>
              </a:solidFill>
              <a:latin typeface="华文琥珀" pitchFamily="2" charset="-122"/>
              <a:ea typeface="华文琥珀" pitchFamily="2" charset="-122"/>
            </a:endParaRPr>
          </a:p>
        </p:txBody>
      </p:sp>
      <p:sp>
        <p:nvSpPr>
          <p:cNvPr id="6" name="TextBox 5"/>
          <p:cNvSpPr txBox="1"/>
          <p:nvPr/>
        </p:nvSpPr>
        <p:spPr>
          <a:xfrm>
            <a:off x="4139952" y="4388911"/>
            <a:ext cx="4104456" cy="1200329"/>
          </a:xfrm>
          <a:prstGeom prst="rect">
            <a:avLst/>
          </a:prstGeom>
          <a:noFill/>
        </p:spPr>
        <p:txBody>
          <a:bodyPr wrap="square" rtlCol="0">
            <a:spAutoFit/>
          </a:bodyPr>
          <a:lstStyle/>
          <a:p>
            <a:r>
              <a:rPr lang="zh-CN" altLang="en-US" sz="2400" b="1" dirty="0" smtClean="0">
                <a:latin typeface="华文楷体" pitchFamily="2" charset="-122"/>
                <a:ea typeface="华文楷体" pitchFamily="2" charset="-122"/>
              </a:rPr>
              <a:t>在社会主义改造工作的后期，存在着</a:t>
            </a:r>
            <a:r>
              <a:rPr lang="zh-CN" altLang="en-US" sz="2400" b="1" dirty="0" smtClean="0">
                <a:solidFill>
                  <a:srgbClr val="00B050"/>
                </a:solidFill>
                <a:latin typeface="华文楷体" pitchFamily="2" charset="-122"/>
                <a:ea typeface="华文楷体" pitchFamily="2" charset="-122"/>
              </a:rPr>
              <a:t>要求过急</a:t>
            </a:r>
            <a:r>
              <a:rPr lang="zh-CN" altLang="en-US" sz="2400" b="1" dirty="0" smtClean="0">
                <a:latin typeface="华文楷体" pitchFamily="2" charset="-122"/>
                <a:ea typeface="华文楷体" pitchFamily="2" charset="-122"/>
              </a:rPr>
              <a:t>、</a:t>
            </a:r>
            <a:r>
              <a:rPr lang="zh-CN" altLang="en-US" sz="2400" b="1" dirty="0" smtClean="0">
                <a:solidFill>
                  <a:srgbClr val="00B050"/>
                </a:solidFill>
                <a:latin typeface="华文楷体" pitchFamily="2" charset="-122"/>
                <a:ea typeface="华文楷体" pitchFamily="2" charset="-122"/>
              </a:rPr>
              <a:t>工作过粗</a:t>
            </a:r>
            <a:r>
              <a:rPr lang="zh-CN" altLang="en-US" sz="2400" b="1" dirty="0" smtClean="0">
                <a:latin typeface="华文楷体" pitchFamily="2" charset="-122"/>
                <a:ea typeface="华文楷体" pitchFamily="2" charset="-122"/>
              </a:rPr>
              <a:t>、</a:t>
            </a:r>
            <a:r>
              <a:rPr lang="zh-CN" altLang="en-US" sz="2400" b="1" dirty="0" smtClean="0">
                <a:solidFill>
                  <a:srgbClr val="00B050"/>
                </a:solidFill>
                <a:latin typeface="华文楷体" pitchFamily="2" charset="-122"/>
                <a:ea typeface="华文楷体" pitchFamily="2" charset="-122"/>
              </a:rPr>
              <a:t>改变过快</a:t>
            </a:r>
            <a:r>
              <a:rPr lang="zh-CN" altLang="en-US" sz="2400" b="1" dirty="0" smtClean="0">
                <a:latin typeface="华文楷体" pitchFamily="2" charset="-122"/>
                <a:ea typeface="华文楷体" pitchFamily="2" charset="-122"/>
              </a:rPr>
              <a:t>等缺点。</a:t>
            </a:r>
            <a:endParaRPr lang="zh-CN" altLang="en-US" sz="2400" b="1" dirty="0">
              <a:latin typeface="华文楷体" pitchFamily="2" charset="-122"/>
              <a:ea typeface="华文楷体" pitchFamily="2" charset="-122"/>
            </a:endParaRPr>
          </a:p>
        </p:txBody>
      </p:sp>
      <p:sp>
        <p:nvSpPr>
          <p:cNvPr id="5" name="圆角矩形 4"/>
          <p:cNvSpPr/>
          <p:nvPr/>
        </p:nvSpPr>
        <p:spPr>
          <a:xfrm rot="20671283">
            <a:off x="695162" y="754208"/>
            <a:ext cx="1624000" cy="847219"/>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4400" dirty="0" smtClean="0">
                <a:solidFill>
                  <a:srgbClr val="FF0000"/>
                </a:solidFill>
                <a:latin typeface="华文琥珀" pitchFamily="2" charset="-122"/>
                <a:ea typeface="华文琥珀" pitchFamily="2" charset="-122"/>
              </a:rPr>
              <a:t>讨论</a:t>
            </a:r>
            <a:endParaRPr lang="zh-CN" altLang="en-US" sz="4400" dirty="0">
              <a:solidFill>
                <a:srgbClr val="FF0000"/>
              </a:solidFill>
              <a:latin typeface="华文琥珀" pitchFamily="2" charset="-122"/>
              <a:ea typeface="华文琥珀" pitchFamily="2" charset="-122"/>
            </a:endParaRPr>
          </a:p>
        </p:txBody>
      </p:sp>
    </p:spTree>
    <p:extLst>
      <p:ext uri="{BB962C8B-B14F-4D97-AF65-F5344CB8AC3E}">
        <p14:creationId xmlns:p14="http://schemas.microsoft.com/office/powerpoint/2010/main" val="2485432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inVertic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520800" y="493732"/>
            <a:ext cx="720080" cy="7200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3200" b="1" dirty="0" smtClean="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rPr>
              <a:t>趁</a:t>
            </a:r>
            <a:endParaRPr lang="zh-CN" altLang="en-US" sz="3200" b="1" dirty="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endParaRPr>
          </a:p>
        </p:txBody>
      </p:sp>
      <p:sp>
        <p:nvSpPr>
          <p:cNvPr id="4" name="椭圆 3"/>
          <p:cNvSpPr/>
          <p:nvPr/>
        </p:nvSpPr>
        <p:spPr>
          <a:xfrm>
            <a:off x="1240880" y="490869"/>
            <a:ext cx="720080" cy="72008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热</a:t>
            </a:r>
          </a:p>
        </p:txBody>
      </p:sp>
      <p:sp>
        <p:nvSpPr>
          <p:cNvPr id="5" name="椭圆 4"/>
          <p:cNvSpPr/>
          <p:nvPr/>
        </p:nvSpPr>
        <p:spPr>
          <a:xfrm>
            <a:off x="1960960" y="490869"/>
            <a:ext cx="720080" cy="7200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打</a:t>
            </a:r>
          </a:p>
        </p:txBody>
      </p:sp>
      <p:sp>
        <p:nvSpPr>
          <p:cNvPr id="6" name="椭圆 5"/>
          <p:cNvSpPr/>
          <p:nvPr/>
        </p:nvSpPr>
        <p:spPr>
          <a:xfrm>
            <a:off x="2681040" y="493732"/>
            <a:ext cx="72008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铁</a:t>
            </a:r>
          </a:p>
        </p:txBody>
      </p:sp>
      <p:sp>
        <p:nvSpPr>
          <p:cNvPr id="7" name="TextBox 6"/>
          <p:cNvSpPr txBox="1"/>
          <p:nvPr/>
        </p:nvSpPr>
        <p:spPr>
          <a:xfrm>
            <a:off x="881832" y="1340768"/>
            <a:ext cx="7363568" cy="5262979"/>
          </a:xfrm>
          <a:prstGeom prst="rect">
            <a:avLst/>
          </a:prstGeom>
          <a:noFill/>
        </p:spPr>
        <p:txBody>
          <a:bodyPr wrap="square" rtlCol="0">
            <a:spAutoFit/>
          </a:bodyPr>
          <a:lstStyle/>
          <a:p>
            <a:pPr>
              <a:lnSpc>
                <a:spcPct val="150000"/>
              </a:lnSpc>
            </a:pPr>
            <a:r>
              <a:rPr lang="en-US" altLang="zh-CN" sz="3200" b="1" dirty="0" smtClean="0"/>
              <a:t>1.</a:t>
            </a:r>
            <a:r>
              <a:rPr lang="zh-CN" altLang="en-US" sz="3200" b="1" dirty="0"/>
              <a:t>我国对农业进行</a:t>
            </a:r>
            <a:r>
              <a:rPr lang="zh-CN" altLang="en-US" sz="3200" b="1" dirty="0" smtClean="0"/>
              <a:t>社会主义改造，主要原因是</a:t>
            </a:r>
            <a:r>
              <a:rPr lang="en-US" altLang="zh-CN" sz="3200" b="1" dirty="0" smtClean="0"/>
              <a:t>(    )</a:t>
            </a:r>
            <a:r>
              <a:rPr lang="zh-CN" altLang="en-US" sz="3200" b="1" dirty="0" smtClean="0"/>
              <a:t> </a:t>
            </a:r>
            <a:endParaRPr lang="en-US" altLang="zh-CN" sz="3200" b="1" dirty="0" smtClean="0"/>
          </a:p>
          <a:p>
            <a:pPr>
              <a:lnSpc>
                <a:spcPct val="150000"/>
              </a:lnSpc>
            </a:pPr>
            <a:r>
              <a:rPr lang="en-US" altLang="zh-CN" sz="3200" b="1" dirty="0" smtClean="0"/>
              <a:t>A </a:t>
            </a:r>
            <a:r>
              <a:rPr lang="zh-CN" altLang="en-US" sz="3200" b="1" dirty="0" smtClean="0"/>
              <a:t>农民</a:t>
            </a:r>
            <a:r>
              <a:rPr lang="zh-CN" altLang="en-US" sz="3200" b="1" dirty="0"/>
              <a:t>缺乏必要的</a:t>
            </a:r>
            <a:r>
              <a:rPr lang="zh-CN" altLang="en-US" sz="3200" b="1" dirty="0" smtClean="0"/>
              <a:t>生产工具</a:t>
            </a:r>
            <a:endParaRPr lang="en-US" altLang="zh-CN" sz="3200" b="1" dirty="0" smtClean="0"/>
          </a:p>
          <a:p>
            <a:pPr>
              <a:lnSpc>
                <a:spcPct val="150000"/>
              </a:lnSpc>
            </a:pPr>
            <a:r>
              <a:rPr lang="en-US" altLang="zh-CN" sz="3200" b="1" dirty="0" smtClean="0"/>
              <a:t>B </a:t>
            </a:r>
            <a:r>
              <a:rPr lang="zh-CN" altLang="en-US" sz="3200" b="1" dirty="0" smtClean="0"/>
              <a:t>农村</a:t>
            </a:r>
            <a:r>
              <a:rPr lang="zh-CN" altLang="en-US" sz="3200" b="1" dirty="0"/>
              <a:t>出现了新的贫富不均</a:t>
            </a:r>
            <a:r>
              <a:rPr lang="zh-CN" altLang="en-US" sz="3200" b="1" dirty="0" smtClean="0"/>
              <a:t>现象</a:t>
            </a:r>
            <a:endParaRPr lang="en-US" altLang="zh-CN" sz="3200" b="1" dirty="0" smtClean="0"/>
          </a:p>
          <a:p>
            <a:pPr>
              <a:lnSpc>
                <a:spcPct val="150000"/>
              </a:lnSpc>
            </a:pPr>
            <a:r>
              <a:rPr lang="en-US" altLang="zh-CN" sz="3200" b="1" dirty="0" smtClean="0"/>
              <a:t>C </a:t>
            </a:r>
            <a:r>
              <a:rPr lang="zh-CN" altLang="en-US" sz="3200" b="1" dirty="0" smtClean="0"/>
              <a:t>先进</a:t>
            </a:r>
            <a:r>
              <a:rPr lang="zh-CN" altLang="en-US" sz="3200" b="1" dirty="0"/>
              <a:t>的机械化农具难以在农村</a:t>
            </a:r>
            <a:r>
              <a:rPr lang="zh-CN" altLang="en-US" sz="3200" b="1" dirty="0" smtClean="0"/>
              <a:t>推广</a:t>
            </a:r>
            <a:endParaRPr lang="en-US" altLang="zh-CN" sz="3200" b="1" dirty="0" smtClean="0"/>
          </a:p>
          <a:p>
            <a:pPr>
              <a:lnSpc>
                <a:spcPct val="150000"/>
              </a:lnSpc>
            </a:pPr>
            <a:r>
              <a:rPr lang="en-US" altLang="zh-CN" sz="3200" b="1" dirty="0" smtClean="0"/>
              <a:t>D </a:t>
            </a:r>
            <a:r>
              <a:rPr lang="zh-CN" altLang="en-US" sz="3200" b="1" dirty="0" smtClean="0"/>
              <a:t>分散</a:t>
            </a:r>
            <a:r>
              <a:rPr lang="zh-CN" altLang="en-US" sz="3200" b="1" dirty="0"/>
              <a:t>的个体经营满足不了国家</a:t>
            </a:r>
            <a:r>
              <a:rPr lang="zh-CN" altLang="en-US" sz="3200" b="1" dirty="0" smtClean="0"/>
              <a:t>工业化   建设</a:t>
            </a:r>
            <a:r>
              <a:rPr lang="zh-CN" altLang="en-US" sz="3200" b="1" dirty="0"/>
              <a:t>的需要</a:t>
            </a:r>
          </a:p>
        </p:txBody>
      </p:sp>
      <p:pic>
        <p:nvPicPr>
          <p:cNvPr id="8" name="图片 7"/>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20800" y="5013176"/>
            <a:ext cx="1310031" cy="871171"/>
          </a:xfrm>
          <a:prstGeom prst="rect">
            <a:avLst/>
          </a:prstGeom>
        </p:spPr>
      </p:pic>
    </p:spTree>
    <p:extLst>
      <p:ext uri="{BB962C8B-B14F-4D97-AF65-F5344CB8AC3E}">
        <p14:creationId xmlns:p14="http://schemas.microsoft.com/office/powerpoint/2010/main" val="42839618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80">
                                          <p:stCondLst>
                                            <p:cond delay="0"/>
                                          </p:stCondLst>
                                        </p:cTn>
                                        <p:tgtEl>
                                          <p:spTgt spid="8"/>
                                        </p:tgtEl>
                                      </p:cBhvr>
                                    </p:animEffect>
                                    <p:anim calcmode="lin" valueType="num">
                                      <p:cBhvr>
                                        <p:cTn id="1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8" dur="26">
                                          <p:stCondLst>
                                            <p:cond delay="650"/>
                                          </p:stCondLst>
                                        </p:cTn>
                                        <p:tgtEl>
                                          <p:spTgt spid="8"/>
                                        </p:tgtEl>
                                      </p:cBhvr>
                                      <p:to x="100000" y="60000"/>
                                    </p:animScale>
                                    <p:animScale>
                                      <p:cBhvr>
                                        <p:cTn id="19" dur="166" decel="50000">
                                          <p:stCondLst>
                                            <p:cond delay="676"/>
                                          </p:stCondLst>
                                        </p:cTn>
                                        <p:tgtEl>
                                          <p:spTgt spid="8"/>
                                        </p:tgtEl>
                                      </p:cBhvr>
                                      <p:to x="100000" y="100000"/>
                                    </p:animScale>
                                    <p:animScale>
                                      <p:cBhvr>
                                        <p:cTn id="20" dur="26">
                                          <p:stCondLst>
                                            <p:cond delay="1312"/>
                                          </p:stCondLst>
                                        </p:cTn>
                                        <p:tgtEl>
                                          <p:spTgt spid="8"/>
                                        </p:tgtEl>
                                      </p:cBhvr>
                                      <p:to x="100000" y="80000"/>
                                    </p:animScale>
                                    <p:animScale>
                                      <p:cBhvr>
                                        <p:cTn id="21" dur="166" decel="50000">
                                          <p:stCondLst>
                                            <p:cond delay="1338"/>
                                          </p:stCondLst>
                                        </p:cTn>
                                        <p:tgtEl>
                                          <p:spTgt spid="8"/>
                                        </p:tgtEl>
                                      </p:cBhvr>
                                      <p:to x="100000" y="100000"/>
                                    </p:animScale>
                                    <p:animScale>
                                      <p:cBhvr>
                                        <p:cTn id="22" dur="26">
                                          <p:stCondLst>
                                            <p:cond delay="1642"/>
                                          </p:stCondLst>
                                        </p:cTn>
                                        <p:tgtEl>
                                          <p:spTgt spid="8"/>
                                        </p:tgtEl>
                                      </p:cBhvr>
                                      <p:to x="100000" y="90000"/>
                                    </p:animScale>
                                    <p:animScale>
                                      <p:cBhvr>
                                        <p:cTn id="23" dur="166" decel="50000">
                                          <p:stCondLst>
                                            <p:cond delay="1668"/>
                                          </p:stCondLst>
                                        </p:cTn>
                                        <p:tgtEl>
                                          <p:spTgt spid="8"/>
                                        </p:tgtEl>
                                      </p:cBhvr>
                                      <p:to x="100000" y="100000"/>
                                    </p:animScale>
                                    <p:animScale>
                                      <p:cBhvr>
                                        <p:cTn id="24" dur="26">
                                          <p:stCondLst>
                                            <p:cond delay="1808"/>
                                          </p:stCondLst>
                                        </p:cTn>
                                        <p:tgtEl>
                                          <p:spTgt spid="8"/>
                                        </p:tgtEl>
                                      </p:cBhvr>
                                      <p:to x="100000" y="95000"/>
                                    </p:animScale>
                                    <p:animScale>
                                      <p:cBhvr>
                                        <p:cTn id="25"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1340768"/>
            <a:ext cx="7560840" cy="4893647"/>
          </a:xfrm>
          <a:prstGeom prst="rect">
            <a:avLst/>
          </a:prstGeom>
          <a:noFill/>
        </p:spPr>
        <p:txBody>
          <a:bodyPr wrap="square" rtlCol="0">
            <a:spAutoFit/>
          </a:bodyPr>
          <a:lstStyle/>
          <a:p>
            <a:r>
              <a:rPr lang="en-US" altLang="zh-CN" sz="2400" b="1" dirty="0" smtClean="0"/>
              <a:t>2.</a:t>
            </a:r>
            <a:r>
              <a:rPr lang="zh-CN" altLang="en-US" sz="2400" b="1" dirty="0" smtClean="0"/>
              <a:t>荣</a:t>
            </a:r>
            <a:r>
              <a:rPr lang="zh-CN" altLang="en-US" sz="2400" b="1" dirty="0"/>
              <a:t>毅仁曾任国家副主席，新中国成立</a:t>
            </a:r>
            <a:r>
              <a:rPr lang="zh-CN" altLang="en-US" sz="2400" b="1" dirty="0" smtClean="0"/>
              <a:t>前他是</a:t>
            </a:r>
            <a:r>
              <a:rPr lang="zh-CN" altLang="en-US" sz="2400" b="1" dirty="0"/>
              <a:t>一个民族资本</a:t>
            </a:r>
            <a:r>
              <a:rPr lang="zh-CN" altLang="en-US" sz="2400" b="1" dirty="0" smtClean="0"/>
              <a:t>家，残酷剥削过工人阶级。三</a:t>
            </a:r>
            <a:r>
              <a:rPr lang="zh-CN" altLang="en-US" sz="2400" b="1" dirty="0"/>
              <a:t>大改造后，他</a:t>
            </a:r>
            <a:r>
              <a:rPr lang="zh-CN" altLang="en-US" sz="2400" b="1" dirty="0" smtClean="0"/>
              <a:t>说：“</a:t>
            </a:r>
            <a:r>
              <a:rPr lang="zh-CN" altLang="en-US" sz="2400" b="1" dirty="0"/>
              <a:t>对于我失去的是我个人的一些剥削所得，它比起国家第一个五年计划的投资总额是多么</a:t>
            </a:r>
            <a:r>
              <a:rPr lang="zh-CN" altLang="en-US" sz="2400" b="1" dirty="0" smtClean="0"/>
              <a:t>渺小；得到</a:t>
            </a:r>
            <a:r>
              <a:rPr lang="zh-CN" altLang="en-US" sz="2400" b="1" dirty="0"/>
              <a:t>的却是</a:t>
            </a:r>
            <a:r>
              <a:rPr lang="zh-CN" altLang="en-US" sz="2400" b="1" dirty="0" smtClean="0"/>
              <a:t>一个人</a:t>
            </a:r>
            <a:r>
              <a:rPr lang="zh-CN" altLang="en-US" sz="2400" b="1" dirty="0"/>
              <a:t>人</a:t>
            </a:r>
            <a:r>
              <a:rPr lang="zh-CN" altLang="en-US" sz="2400" b="1" dirty="0" smtClean="0"/>
              <a:t>富裕、繁荣</a:t>
            </a:r>
            <a:r>
              <a:rPr lang="zh-CN" altLang="en-US" sz="2400" b="1" dirty="0"/>
              <a:t>强盛的社会主义</a:t>
            </a:r>
            <a:r>
              <a:rPr lang="zh-CN" altLang="en-US" sz="2400" b="1" dirty="0" smtClean="0"/>
              <a:t>国家</a:t>
            </a:r>
            <a:r>
              <a:rPr lang="zh-CN" altLang="en-US" sz="2400" b="1" dirty="0"/>
              <a:t>；</a:t>
            </a:r>
            <a:r>
              <a:rPr lang="zh-CN" altLang="en-US" sz="2400" b="1" dirty="0" smtClean="0"/>
              <a:t>劳动人民</a:t>
            </a:r>
            <a:r>
              <a:rPr lang="zh-CN" altLang="en-US" sz="2400" b="1" dirty="0"/>
              <a:t>得到了</a:t>
            </a:r>
            <a:r>
              <a:rPr lang="zh-CN" altLang="en-US" sz="2400" b="1" dirty="0" smtClean="0"/>
              <a:t>平等友爱</a:t>
            </a:r>
            <a:r>
              <a:rPr lang="zh-CN" altLang="en-US" sz="2400" b="1" dirty="0"/>
              <a:t>的劳动关系。</a:t>
            </a:r>
            <a:r>
              <a:rPr lang="zh-CN" altLang="en-US" sz="2400" b="1" dirty="0" smtClean="0"/>
              <a:t>” 以上</a:t>
            </a:r>
            <a:r>
              <a:rPr lang="zh-CN" altLang="en-US" sz="2400" b="1" dirty="0"/>
              <a:t>材料反映</a:t>
            </a:r>
            <a:r>
              <a:rPr lang="zh-CN" altLang="en-US" sz="2400" b="1" dirty="0" smtClean="0"/>
              <a:t>了（</a:t>
            </a:r>
            <a:r>
              <a:rPr lang="en-US" altLang="zh-CN" sz="2400" b="1" dirty="0"/>
              <a:t> </a:t>
            </a:r>
            <a:r>
              <a:rPr lang="en-US" altLang="zh-CN" sz="2400" b="1" dirty="0" smtClean="0"/>
              <a:t>    </a:t>
            </a:r>
            <a:r>
              <a:rPr lang="zh-CN" altLang="en-US" sz="2400" b="1" dirty="0" smtClean="0"/>
              <a:t>）</a:t>
            </a:r>
            <a:endParaRPr lang="en-US" altLang="zh-CN" sz="2400" b="1" dirty="0" smtClean="0"/>
          </a:p>
          <a:p>
            <a:r>
              <a:rPr lang="zh-CN" altLang="en-US" sz="2400" b="1" dirty="0" smtClean="0"/>
              <a:t>①</a:t>
            </a:r>
            <a:r>
              <a:rPr lang="zh-CN" altLang="en-US" sz="2400" b="1" dirty="0"/>
              <a:t>在</a:t>
            </a:r>
            <a:r>
              <a:rPr lang="zh-CN" altLang="en-US" sz="2400" b="1" dirty="0" smtClean="0"/>
              <a:t>工商业的资本</a:t>
            </a:r>
            <a:r>
              <a:rPr lang="zh-CN" altLang="en-US" sz="2400" b="1" dirty="0" smtClean="0"/>
              <a:t>主义</a:t>
            </a:r>
            <a:r>
              <a:rPr lang="zh-CN" altLang="en-US" sz="2400" b="1" dirty="0" smtClean="0"/>
              <a:t>改造中，国家</a:t>
            </a:r>
            <a:r>
              <a:rPr lang="zh-CN" altLang="en-US" sz="2400" b="1" dirty="0"/>
              <a:t>实行</a:t>
            </a:r>
            <a:r>
              <a:rPr lang="zh-CN" altLang="en-US" sz="2400" b="1" dirty="0" smtClean="0"/>
              <a:t>赎买政策 </a:t>
            </a:r>
            <a:endParaRPr lang="en-US" altLang="zh-CN" sz="2400" b="1" dirty="0" smtClean="0"/>
          </a:p>
          <a:p>
            <a:r>
              <a:rPr lang="zh-CN" altLang="en-US" sz="2400" b="1" dirty="0" smtClean="0"/>
              <a:t>②国家</a:t>
            </a:r>
            <a:r>
              <a:rPr lang="zh-CN" altLang="en-US" sz="2400" b="1" dirty="0"/>
              <a:t>对工商业的社会主义改造</a:t>
            </a:r>
            <a:r>
              <a:rPr lang="zh-CN" altLang="en-US" sz="2400" b="1" dirty="0" smtClean="0"/>
              <a:t>有力促进“一五计划”的发展</a:t>
            </a:r>
            <a:endParaRPr lang="en-US" altLang="zh-CN" sz="2400" b="1" dirty="0" smtClean="0"/>
          </a:p>
          <a:p>
            <a:r>
              <a:rPr lang="zh-CN" altLang="en-US" sz="2400" b="1" dirty="0" smtClean="0"/>
              <a:t>③</a:t>
            </a:r>
            <a:r>
              <a:rPr lang="zh-CN" altLang="en-US" sz="2400" b="1" dirty="0"/>
              <a:t>民族资本家基本愿意接受</a:t>
            </a:r>
            <a:r>
              <a:rPr lang="zh-CN" altLang="en-US" sz="2400" b="1" dirty="0" smtClean="0"/>
              <a:t>改造</a:t>
            </a:r>
            <a:endParaRPr lang="en-US" altLang="zh-CN" sz="2400" b="1" dirty="0" smtClean="0"/>
          </a:p>
          <a:p>
            <a:r>
              <a:rPr lang="zh-CN" altLang="en-US" sz="2400" b="1" dirty="0" smtClean="0"/>
              <a:t>④</a:t>
            </a:r>
            <a:r>
              <a:rPr lang="zh-CN" altLang="en-US" sz="2400" b="1" dirty="0"/>
              <a:t>民族资本家通过改造成为自食其力的</a:t>
            </a:r>
            <a:r>
              <a:rPr lang="zh-CN" altLang="en-US" sz="2400" b="1" dirty="0" smtClean="0"/>
              <a:t>劳动者</a:t>
            </a:r>
            <a:endParaRPr lang="en-US" altLang="zh-CN" sz="2400" b="1" dirty="0" smtClean="0"/>
          </a:p>
          <a:p>
            <a:endParaRPr lang="en-US" altLang="zh-CN" sz="2400" b="1" dirty="0" smtClean="0"/>
          </a:p>
          <a:p>
            <a:r>
              <a:rPr lang="en-US" altLang="zh-CN" sz="2400" b="1" dirty="0"/>
              <a:t>A </a:t>
            </a:r>
            <a:r>
              <a:rPr lang="en-US" altLang="zh-CN" sz="2400" b="1" dirty="0" smtClean="0"/>
              <a:t>①②④        </a:t>
            </a:r>
            <a:r>
              <a:rPr lang="en-US" altLang="zh-CN" sz="2400" b="1" dirty="0"/>
              <a:t>B </a:t>
            </a:r>
            <a:r>
              <a:rPr lang="en-US" altLang="zh-CN" sz="2400" b="1" dirty="0" smtClean="0"/>
              <a:t>①②③④     </a:t>
            </a:r>
            <a:r>
              <a:rPr lang="en-US" altLang="zh-CN" sz="2400" b="1" dirty="0"/>
              <a:t>C ②</a:t>
            </a:r>
            <a:r>
              <a:rPr lang="en-US" altLang="zh-CN" sz="2400" b="1" dirty="0" smtClean="0"/>
              <a:t>③④   </a:t>
            </a:r>
            <a:r>
              <a:rPr lang="en-US" altLang="zh-CN" sz="2400" b="1" dirty="0"/>
              <a:t>D </a:t>
            </a:r>
            <a:r>
              <a:rPr lang="en-US" altLang="zh-CN" sz="2400" b="1" dirty="0" smtClean="0"/>
              <a:t>①③④</a:t>
            </a:r>
            <a:endParaRPr lang="zh-CN" altLang="en-US" sz="2400" b="1" dirty="0"/>
          </a:p>
        </p:txBody>
      </p:sp>
      <p:grpSp>
        <p:nvGrpSpPr>
          <p:cNvPr id="8" name="组合 7"/>
          <p:cNvGrpSpPr/>
          <p:nvPr/>
        </p:nvGrpSpPr>
        <p:grpSpPr>
          <a:xfrm>
            <a:off x="520800" y="490869"/>
            <a:ext cx="2880320" cy="722943"/>
            <a:chOff x="520800" y="490869"/>
            <a:chExt cx="2880320" cy="722943"/>
          </a:xfrm>
        </p:grpSpPr>
        <p:sp>
          <p:nvSpPr>
            <p:cNvPr id="4" name="椭圆 3"/>
            <p:cNvSpPr/>
            <p:nvPr/>
          </p:nvSpPr>
          <p:spPr>
            <a:xfrm>
              <a:off x="520800" y="493732"/>
              <a:ext cx="720080" cy="7200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3200" b="1" dirty="0" smtClean="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rPr>
                <a:t>趁</a:t>
              </a:r>
              <a:endParaRPr lang="zh-CN" altLang="en-US" sz="3200" b="1" dirty="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endParaRPr>
            </a:p>
          </p:txBody>
        </p:sp>
        <p:sp>
          <p:nvSpPr>
            <p:cNvPr id="5" name="椭圆 4"/>
            <p:cNvSpPr/>
            <p:nvPr/>
          </p:nvSpPr>
          <p:spPr>
            <a:xfrm>
              <a:off x="1240880" y="490869"/>
              <a:ext cx="720080" cy="72008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热</a:t>
              </a:r>
            </a:p>
          </p:txBody>
        </p:sp>
        <p:sp>
          <p:nvSpPr>
            <p:cNvPr id="6" name="椭圆 5"/>
            <p:cNvSpPr/>
            <p:nvPr/>
          </p:nvSpPr>
          <p:spPr>
            <a:xfrm>
              <a:off x="1960960" y="490869"/>
              <a:ext cx="720080" cy="7200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打</a:t>
              </a:r>
            </a:p>
          </p:txBody>
        </p:sp>
        <p:sp>
          <p:nvSpPr>
            <p:cNvPr id="7" name="椭圆 6"/>
            <p:cNvSpPr/>
            <p:nvPr/>
          </p:nvSpPr>
          <p:spPr>
            <a:xfrm>
              <a:off x="2681040" y="493732"/>
              <a:ext cx="72008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铁</a:t>
              </a:r>
            </a:p>
          </p:txBody>
        </p:sp>
      </p:grpSp>
      <p:pic>
        <p:nvPicPr>
          <p:cNvPr id="2" name="图片 1"/>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44008" y="5517232"/>
            <a:ext cx="1310031" cy="871171"/>
          </a:xfrm>
          <a:prstGeom prst="rect">
            <a:avLst/>
          </a:prstGeom>
        </p:spPr>
      </p:pic>
    </p:spTree>
    <p:extLst>
      <p:ext uri="{BB962C8B-B14F-4D97-AF65-F5344CB8AC3E}">
        <p14:creationId xmlns:p14="http://schemas.microsoft.com/office/powerpoint/2010/main" val="214732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0840" y="1340768"/>
            <a:ext cx="7291560" cy="4965462"/>
          </a:xfrm>
          <a:prstGeom prst="rect">
            <a:avLst/>
          </a:prstGeom>
          <a:noFill/>
        </p:spPr>
        <p:txBody>
          <a:bodyPr wrap="square" rtlCol="0">
            <a:spAutoFit/>
          </a:bodyPr>
          <a:lstStyle/>
          <a:p>
            <a:pPr>
              <a:lnSpc>
                <a:spcPts val="4000"/>
              </a:lnSpc>
            </a:pPr>
            <a:r>
              <a:rPr lang="en-US" altLang="zh-CN" sz="2400" b="1" dirty="0" smtClean="0"/>
              <a:t>3.</a:t>
            </a:r>
            <a:r>
              <a:rPr lang="zh-CN" altLang="en-US" sz="2400" b="1" dirty="0" smtClean="0"/>
              <a:t>中共中央</a:t>
            </a:r>
            <a:r>
              <a:rPr lang="zh-CN" altLang="en-US" sz="2400" b="1" dirty="0"/>
              <a:t>总书记习近平在庆祝中国共产党成立九十五周年大会上</a:t>
            </a:r>
            <a:r>
              <a:rPr lang="zh-CN" altLang="en-US" sz="2400" b="1" dirty="0" smtClean="0"/>
              <a:t>说</a:t>
            </a:r>
            <a:r>
              <a:rPr lang="en-US" altLang="zh-CN" sz="2400" b="1" dirty="0" smtClean="0"/>
              <a:t>:”</a:t>
            </a:r>
            <a:r>
              <a:rPr lang="zh-CN" altLang="en-US" sz="2400" b="1" dirty="0" smtClean="0"/>
              <a:t>我国</a:t>
            </a:r>
            <a:r>
              <a:rPr lang="zh-CN" altLang="en-US" sz="2400" b="1" dirty="0"/>
              <a:t>仍处于并将长期处于社会主义初级阶段的基本国情没有变，人民日益增长的物质文化需要同落后的社会生产之间的矛盾这一社会主要矛盾没有变</a:t>
            </a:r>
            <a:r>
              <a:rPr lang="zh-CN" altLang="en-US" sz="2400" b="1" dirty="0" smtClean="0"/>
              <a:t>。</a:t>
            </a:r>
            <a:r>
              <a:rPr lang="en-US" altLang="zh-CN" sz="2400" b="1" dirty="0" smtClean="0"/>
              <a:t>”</a:t>
            </a:r>
            <a:r>
              <a:rPr lang="zh-CN" altLang="en-US" sz="2400" b="1" dirty="0" smtClean="0"/>
              <a:t>这</a:t>
            </a:r>
            <a:r>
              <a:rPr lang="zh-CN" altLang="en-US" sz="2400" b="1" dirty="0"/>
              <a:t>一“基本国情” 开始</a:t>
            </a:r>
            <a:r>
              <a:rPr lang="zh-CN" altLang="en-US" sz="2400" b="1" dirty="0" smtClean="0"/>
              <a:t>于</a:t>
            </a:r>
            <a:r>
              <a:rPr lang="en-US" altLang="zh-CN" sz="2400" b="1" dirty="0" smtClean="0"/>
              <a:t>(     </a:t>
            </a:r>
            <a:r>
              <a:rPr lang="en-US" altLang="zh-CN" sz="2400" b="1" dirty="0" smtClean="0"/>
              <a:t>)</a:t>
            </a:r>
            <a:endParaRPr lang="en-US" altLang="zh-CN" sz="2400" b="1" dirty="0" smtClean="0"/>
          </a:p>
          <a:p>
            <a:pPr>
              <a:lnSpc>
                <a:spcPts val="4500"/>
              </a:lnSpc>
            </a:pPr>
            <a:r>
              <a:rPr lang="en-US" altLang="zh-CN" sz="2400" b="1" dirty="0" smtClean="0"/>
              <a:t>A  </a:t>
            </a:r>
            <a:r>
              <a:rPr lang="zh-CN" altLang="en-US" sz="2400" b="1" dirty="0" smtClean="0"/>
              <a:t>中华人民共和国</a:t>
            </a:r>
            <a:r>
              <a:rPr lang="zh-CN" altLang="en-US" sz="2400" b="1" dirty="0"/>
              <a:t>的</a:t>
            </a:r>
            <a:r>
              <a:rPr lang="zh-CN" altLang="en-US" sz="2400" b="1" dirty="0" smtClean="0"/>
              <a:t>成立</a:t>
            </a:r>
            <a:endParaRPr lang="en-US" altLang="zh-CN" sz="2400" b="1" dirty="0" smtClean="0"/>
          </a:p>
          <a:p>
            <a:pPr>
              <a:lnSpc>
                <a:spcPts val="4500"/>
              </a:lnSpc>
            </a:pPr>
            <a:r>
              <a:rPr lang="en-US" altLang="zh-CN" sz="2400" b="1" dirty="0" smtClean="0"/>
              <a:t>B  </a:t>
            </a:r>
            <a:r>
              <a:rPr lang="zh-CN" altLang="en-US" sz="2400" b="1" dirty="0" smtClean="0"/>
              <a:t>土地改革</a:t>
            </a:r>
            <a:r>
              <a:rPr lang="zh-CN" altLang="en-US" sz="2400" b="1" dirty="0"/>
              <a:t>的</a:t>
            </a:r>
            <a:r>
              <a:rPr lang="zh-CN" altLang="en-US" sz="2400" b="1" dirty="0" smtClean="0"/>
              <a:t>完成</a:t>
            </a:r>
            <a:endParaRPr lang="en-US" altLang="zh-CN" sz="2400" b="1" dirty="0" smtClean="0"/>
          </a:p>
          <a:p>
            <a:pPr>
              <a:lnSpc>
                <a:spcPts val="4500"/>
              </a:lnSpc>
            </a:pPr>
            <a:r>
              <a:rPr lang="en-US" altLang="zh-CN" sz="2400" b="1" dirty="0" smtClean="0"/>
              <a:t>C  </a:t>
            </a:r>
            <a:r>
              <a:rPr lang="zh-CN" altLang="en-US" sz="2400" b="1" dirty="0" smtClean="0"/>
              <a:t>三</a:t>
            </a:r>
            <a:r>
              <a:rPr lang="zh-CN" altLang="en-US" sz="2400" b="1" dirty="0"/>
              <a:t>大改造的基本</a:t>
            </a:r>
            <a:r>
              <a:rPr lang="zh-CN" altLang="en-US" sz="2400" b="1" dirty="0" smtClean="0"/>
              <a:t>完成</a:t>
            </a:r>
            <a:endParaRPr lang="en-US" altLang="zh-CN" sz="2400" b="1" dirty="0" smtClean="0"/>
          </a:p>
          <a:p>
            <a:pPr>
              <a:lnSpc>
                <a:spcPts val="4500"/>
              </a:lnSpc>
            </a:pPr>
            <a:r>
              <a:rPr lang="en-US" altLang="zh-CN" sz="2400" b="1" dirty="0" smtClean="0"/>
              <a:t>D  </a:t>
            </a:r>
            <a:r>
              <a:rPr lang="zh-CN" altLang="en-US" sz="2400" b="1" dirty="0" smtClean="0"/>
              <a:t>中共</a:t>
            </a:r>
            <a:r>
              <a:rPr lang="zh-CN" altLang="en-US" sz="2400" b="1" dirty="0"/>
              <a:t>十三大的召开</a:t>
            </a:r>
          </a:p>
        </p:txBody>
      </p:sp>
      <p:grpSp>
        <p:nvGrpSpPr>
          <p:cNvPr id="3" name="组合 2"/>
          <p:cNvGrpSpPr/>
          <p:nvPr/>
        </p:nvGrpSpPr>
        <p:grpSpPr>
          <a:xfrm>
            <a:off x="520800" y="490869"/>
            <a:ext cx="2880320" cy="722943"/>
            <a:chOff x="520800" y="490869"/>
            <a:chExt cx="2880320" cy="722943"/>
          </a:xfrm>
        </p:grpSpPr>
        <p:sp>
          <p:nvSpPr>
            <p:cNvPr id="4" name="椭圆 3"/>
            <p:cNvSpPr/>
            <p:nvPr/>
          </p:nvSpPr>
          <p:spPr>
            <a:xfrm>
              <a:off x="520800" y="493732"/>
              <a:ext cx="720080" cy="7200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3200" b="1" dirty="0" smtClean="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rPr>
                <a:t>趁</a:t>
              </a:r>
              <a:endParaRPr lang="zh-CN" altLang="en-US" sz="3200" b="1" dirty="0">
                <a:ln w="12700">
                  <a:solidFill>
                    <a:schemeClr val="tx2">
                      <a:satMod val="155000"/>
                    </a:schemeClr>
                  </a:solidFill>
                  <a:prstDash val="solid"/>
                </a:ln>
                <a:solidFill>
                  <a:schemeClr val="accent3">
                    <a:lumMod val="40000"/>
                    <a:lumOff val="60000"/>
                  </a:schemeClr>
                </a:solidFill>
                <a:effectLst>
                  <a:outerShdw blurRad="41275" dist="20320" dir="1800000" algn="tl" rotWithShape="0">
                    <a:srgbClr val="000000">
                      <a:alpha val="40000"/>
                    </a:srgbClr>
                  </a:outerShdw>
                </a:effectLst>
              </a:endParaRPr>
            </a:p>
          </p:txBody>
        </p:sp>
        <p:sp>
          <p:nvSpPr>
            <p:cNvPr id="5" name="椭圆 4"/>
            <p:cNvSpPr/>
            <p:nvPr/>
          </p:nvSpPr>
          <p:spPr>
            <a:xfrm>
              <a:off x="1240880" y="490869"/>
              <a:ext cx="720080" cy="72008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热</a:t>
              </a:r>
            </a:p>
          </p:txBody>
        </p:sp>
        <p:sp>
          <p:nvSpPr>
            <p:cNvPr id="6" name="椭圆 5"/>
            <p:cNvSpPr/>
            <p:nvPr/>
          </p:nvSpPr>
          <p:spPr>
            <a:xfrm>
              <a:off x="1960960" y="490869"/>
              <a:ext cx="720080" cy="7200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打</a:t>
              </a:r>
            </a:p>
          </p:txBody>
        </p:sp>
        <p:sp>
          <p:nvSpPr>
            <p:cNvPr id="7" name="椭圆 6"/>
            <p:cNvSpPr/>
            <p:nvPr/>
          </p:nvSpPr>
          <p:spPr>
            <a:xfrm>
              <a:off x="2681040" y="493732"/>
              <a:ext cx="720080"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铁</a:t>
              </a:r>
            </a:p>
          </p:txBody>
        </p:sp>
      </p:grpSp>
      <p:pic>
        <p:nvPicPr>
          <p:cNvPr id="8" name="图片 7"/>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5023" y="4941168"/>
            <a:ext cx="1310031" cy="871171"/>
          </a:xfrm>
          <a:prstGeom prst="rect">
            <a:avLst/>
          </a:prstGeom>
        </p:spPr>
      </p:pic>
    </p:spTree>
    <p:extLst>
      <p:ext uri="{BB962C8B-B14F-4D97-AF65-F5344CB8AC3E}">
        <p14:creationId xmlns:p14="http://schemas.microsoft.com/office/powerpoint/2010/main" val="276860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80">
                                          <p:stCondLst>
                                            <p:cond delay="0"/>
                                          </p:stCondLst>
                                        </p:cTn>
                                        <p:tgtEl>
                                          <p:spTgt spid="8"/>
                                        </p:tgtEl>
                                      </p:cBhvr>
                                    </p:animEffect>
                                    <p:anim calcmode="lin" valueType="num">
                                      <p:cBhvr>
                                        <p:cTn id="1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8" dur="26">
                                          <p:stCondLst>
                                            <p:cond delay="650"/>
                                          </p:stCondLst>
                                        </p:cTn>
                                        <p:tgtEl>
                                          <p:spTgt spid="8"/>
                                        </p:tgtEl>
                                      </p:cBhvr>
                                      <p:to x="100000" y="60000"/>
                                    </p:animScale>
                                    <p:animScale>
                                      <p:cBhvr>
                                        <p:cTn id="19" dur="166" decel="50000">
                                          <p:stCondLst>
                                            <p:cond delay="676"/>
                                          </p:stCondLst>
                                        </p:cTn>
                                        <p:tgtEl>
                                          <p:spTgt spid="8"/>
                                        </p:tgtEl>
                                      </p:cBhvr>
                                      <p:to x="100000" y="100000"/>
                                    </p:animScale>
                                    <p:animScale>
                                      <p:cBhvr>
                                        <p:cTn id="20" dur="26">
                                          <p:stCondLst>
                                            <p:cond delay="1312"/>
                                          </p:stCondLst>
                                        </p:cTn>
                                        <p:tgtEl>
                                          <p:spTgt spid="8"/>
                                        </p:tgtEl>
                                      </p:cBhvr>
                                      <p:to x="100000" y="80000"/>
                                    </p:animScale>
                                    <p:animScale>
                                      <p:cBhvr>
                                        <p:cTn id="21" dur="166" decel="50000">
                                          <p:stCondLst>
                                            <p:cond delay="1338"/>
                                          </p:stCondLst>
                                        </p:cTn>
                                        <p:tgtEl>
                                          <p:spTgt spid="8"/>
                                        </p:tgtEl>
                                      </p:cBhvr>
                                      <p:to x="100000" y="100000"/>
                                    </p:animScale>
                                    <p:animScale>
                                      <p:cBhvr>
                                        <p:cTn id="22" dur="26">
                                          <p:stCondLst>
                                            <p:cond delay="1642"/>
                                          </p:stCondLst>
                                        </p:cTn>
                                        <p:tgtEl>
                                          <p:spTgt spid="8"/>
                                        </p:tgtEl>
                                      </p:cBhvr>
                                      <p:to x="100000" y="90000"/>
                                    </p:animScale>
                                    <p:animScale>
                                      <p:cBhvr>
                                        <p:cTn id="23" dur="166" decel="50000">
                                          <p:stCondLst>
                                            <p:cond delay="1668"/>
                                          </p:stCondLst>
                                        </p:cTn>
                                        <p:tgtEl>
                                          <p:spTgt spid="8"/>
                                        </p:tgtEl>
                                      </p:cBhvr>
                                      <p:to x="100000" y="100000"/>
                                    </p:animScale>
                                    <p:animScale>
                                      <p:cBhvr>
                                        <p:cTn id="24" dur="26">
                                          <p:stCondLst>
                                            <p:cond delay="1808"/>
                                          </p:stCondLst>
                                        </p:cTn>
                                        <p:tgtEl>
                                          <p:spTgt spid="8"/>
                                        </p:tgtEl>
                                      </p:cBhvr>
                                      <p:to x="100000" y="95000"/>
                                    </p:animScale>
                                    <p:animScale>
                                      <p:cBhvr>
                                        <p:cTn id="25"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rot="20934022">
            <a:off x="703904" y="688372"/>
            <a:ext cx="2304256" cy="108012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3600" dirty="0" smtClean="0">
                <a:solidFill>
                  <a:srgbClr val="FF0000"/>
                </a:solidFill>
                <a:latin typeface="华文琥珀" pitchFamily="2" charset="-122"/>
                <a:ea typeface="华文琥珀" pitchFamily="2" charset="-122"/>
              </a:rPr>
              <a:t>课堂小结</a:t>
            </a:r>
            <a:endParaRPr lang="zh-CN" altLang="en-US" sz="3600" dirty="0">
              <a:solidFill>
                <a:srgbClr val="FF0000"/>
              </a:solidFill>
              <a:latin typeface="华文琥珀" pitchFamily="2" charset="-122"/>
              <a:ea typeface="华文琥珀" pitchFamily="2" charset="-122"/>
            </a:endParaRPr>
          </a:p>
        </p:txBody>
      </p:sp>
      <p:sp>
        <p:nvSpPr>
          <p:cNvPr id="3" name="矩形 2"/>
          <p:cNvSpPr/>
          <p:nvPr/>
        </p:nvSpPr>
        <p:spPr>
          <a:xfrm>
            <a:off x="707794" y="2920588"/>
            <a:ext cx="658482" cy="2304256"/>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zh-CN" altLang="en-US" sz="3200" b="1" dirty="0" smtClean="0">
                <a:latin typeface="华文行楷" pitchFamily="2" charset="-122"/>
                <a:ea typeface="华文行楷" pitchFamily="2" charset="-122"/>
              </a:rPr>
              <a:t>三</a:t>
            </a:r>
            <a:endParaRPr lang="en-US" altLang="zh-CN" sz="3200" b="1" dirty="0" smtClean="0">
              <a:latin typeface="华文行楷" pitchFamily="2" charset="-122"/>
              <a:ea typeface="华文行楷" pitchFamily="2" charset="-122"/>
            </a:endParaRPr>
          </a:p>
          <a:p>
            <a:pPr algn="ctr"/>
            <a:r>
              <a:rPr lang="zh-CN" altLang="en-US" sz="3200" b="1" dirty="0" smtClean="0">
                <a:latin typeface="华文行楷" pitchFamily="2" charset="-122"/>
                <a:ea typeface="华文行楷" pitchFamily="2" charset="-122"/>
              </a:rPr>
              <a:t>大</a:t>
            </a:r>
            <a:endParaRPr lang="en-US" altLang="zh-CN" sz="3200" b="1" dirty="0" smtClean="0">
              <a:latin typeface="华文行楷" pitchFamily="2" charset="-122"/>
              <a:ea typeface="华文行楷" pitchFamily="2" charset="-122"/>
            </a:endParaRPr>
          </a:p>
          <a:p>
            <a:pPr algn="ctr"/>
            <a:r>
              <a:rPr lang="zh-CN" altLang="en-US" sz="3200" b="1" dirty="0" smtClean="0">
                <a:latin typeface="华文行楷" pitchFamily="2" charset="-122"/>
                <a:ea typeface="华文行楷" pitchFamily="2" charset="-122"/>
              </a:rPr>
              <a:t>改</a:t>
            </a:r>
            <a:endParaRPr lang="en-US" altLang="zh-CN" sz="3200" b="1" dirty="0" smtClean="0">
              <a:latin typeface="华文行楷" pitchFamily="2" charset="-122"/>
              <a:ea typeface="华文行楷" pitchFamily="2" charset="-122"/>
            </a:endParaRPr>
          </a:p>
          <a:p>
            <a:pPr algn="ctr"/>
            <a:r>
              <a:rPr lang="zh-CN" altLang="en-US" sz="3200" b="1" dirty="0" smtClean="0">
                <a:latin typeface="华文行楷" pitchFamily="2" charset="-122"/>
                <a:ea typeface="华文行楷" pitchFamily="2" charset="-122"/>
              </a:rPr>
              <a:t>造</a:t>
            </a:r>
            <a:endParaRPr lang="zh-CN" altLang="en-US" sz="3200" b="1" dirty="0">
              <a:latin typeface="华文行楷" pitchFamily="2" charset="-122"/>
              <a:ea typeface="华文行楷" pitchFamily="2" charset="-122"/>
            </a:endParaRPr>
          </a:p>
        </p:txBody>
      </p:sp>
      <p:sp>
        <p:nvSpPr>
          <p:cNvPr id="4" name="左大括号 3"/>
          <p:cNvSpPr/>
          <p:nvPr/>
        </p:nvSpPr>
        <p:spPr>
          <a:xfrm>
            <a:off x="1413575" y="2402345"/>
            <a:ext cx="442458" cy="3396162"/>
          </a:xfrm>
          <a:prstGeom prst="leftBrace">
            <a:avLst>
              <a:gd name="adj1" fmla="val 50886"/>
              <a:gd name="adj2" fmla="val 5131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圆角矩形 4"/>
          <p:cNvSpPr/>
          <p:nvPr/>
        </p:nvSpPr>
        <p:spPr>
          <a:xfrm>
            <a:off x="1918114" y="2335295"/>
            <a:ext cx="1028933" cy="656717"/>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800" dirty="0" smtClean="0">
                <a:latin typeface="华文行楷" pitchFamily="2" charset="-122"/>
                <a:ea typeface="华文行楷" pitchFamily="2" charset="-122"/>
              </a:rPr>
              <a:t>农业</a:t>
            </a:r>
            <a:endParaRPr lang="zh-CN" altLang="en-US" sz="2800" dirty="0">
              <a:latin typeface="华文行楷" pitchFamily="2" charset="-122"/>
              <a:ea typeface="华文行楷" pitchFamily="2" charset="-122"/>
            </a:endParaRPr>
          </a:p>
        </p:txBody>
      </p:sp>
      <p:sp>
        <p:nvSpPr>
          <p:cNvPr id="6" name="圆角矩形 5"/>
          <p:cNvSpPr/>
          <p:nvPr/>
        </p:nvSpPr>
        <p:spPr>
          <a:xfrm>
            <a:off x="1918113" y="3741703"/>
            <a:ext cx="1477185" cy="662026"/>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800" dirty="0">
                <a:latin typeface="华文行楷" pitchFamily="2" charset="-122"/>
                <a:ea typeface="华文行楷" pitchFamily="2" charset="-122"/>
              </a:rPr>
              <a:t>手工</a:t>
            </a:r>
            <a:r>
              <a:rPr lang="zh-CN" altLang="en-US" sz="2800" dirty="0" smtClean="0">
                <a:latin typeface="华文行楷" pitchFamily="2" charset="-122"/>
                <a:ea typeface="华文行楷" pitchFamily="2" charset="-122"/>
              </a:rPr>
              <a:t>业</a:t>
            </a:r>
            <a:endParaRPr lang="zh-CN" altLang="en-US" sz="2800" dirty="0">
              <a:latin typeface="华文行楷" pitchFamily="2" charset="-122"/>
              <a:ea typeface="华文行楷" pitchFamily="2" charset="-122"/>
            </a:endParaRPr>
          </a:p>
        </p:txBody>
      </p:sp>
      <p:sp>
        <p:nvSpPr>
          <p:cNvPr id="7" name="圆角矩形 6"/>
          <p:cNvSpPr/>
          <p:nvPr/>
        </p:nvSpPr>
        <p:spPr>
          <a:xfrm>
            <a:off x="1856033" y="5182388"/>
            <a:ext cx="2474454" cy="661041"/>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400" dirty="0" smtClean="0">
                <a:latin typeface="华文行楷" pitchFamily="2" charset="-122"/>
                <a:ea typeface="华文行楷" pitchFamily="2" charset="-122"/>
              </a:rPr>
              <a:t>资本主义工商业</a:t>
            </a:r>
            <a:endParaRPr lang="zh-CN" altLang="en-US" sz="2400" dirty="0">
              <a:latin typeface="华文行楷" pitchFamily="2" charset="-122"/>
              <a:ea typeface="华文行楷" pitchFamily="2" charset="-122"/>
            </a:endParaRPr>
          </a:p>
        </p:txBody>
      </p:sp>
      <p:grpSp>
        <p:nvGrpSpPr>
          <p:cNvPr id="33" name="组合 32"/>
          <p:cNvGrpSpPr/>
          <p:nvPr/>
        </p:nvGrpSpPr>
        <p:grpSpPr>
          <a:xfrm>
            <a:off x="3090580" y="2663653"/>
            <a:ext cx="1749168" cy="1390447"/>
            <a:chOff x="3090580" y="2663653"/>
            <a:chExt cx="1749168" cy="1390447"/>
          </a:xfrm>
        </p:grpSpPr>
        <p:cxnSp>
          <p:nvCxnSpPr>
            <p:cNvPr id="9" name="直接箭头连接符 8"/>
            <p:cNvCxnSpPr/>
            <p:nvPr/>
          </p:nvCxnSpPr>
          <p:spPr>
            <a:xfrm>
              <a:off x="3090580" y="2663653"/>
              <a:ext cx="1692188" cy="4723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3519031" y="3429306"/>
              <a:ext cx="1320717" cy="624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sp>
        <p:nvSpPr>
          <p:cNvPr id="12" name="椭圆 11"/>
          <p:cNvSpPr/>
          <p:nvPr/>
        </p:nvSpPr>
        <p:spPr>
          <a:xfrm>
            <a:off x="4888256" y="2863673"/>
            <a:ext cx="1555952" cy="738624"/>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zh-CN" altLang="en-US" sz="2400" dirty="0" smtClean="0">
                <a:latin typeface="华文行楷" pitchFamily="2" charset="-122"/>
                <a:ea typeface="华文行楷" pitchFamily="2" charset="-122"/>
              </a:rPr>
              <a:t>生产合作社</a:t>
            </a:r>
            <a:endParaRPr lang="zh-CN" altLang="en-US" sz="2400" dirty="0">
              <a:latin typeface="华文行楷" pitchFamily="2" charset="-122"/>
              <a:ea typeface="华文行楷" pitchFamily="2" charset="-122"/>
            </a:endParaRPr>
          </a:p>
        </p:txBody>
      </p:sp>
      <p:sp>
        <p:nvSpPr>
          <p:cNvPr id="16" name="矩形 15"/>
          <p:cNvSpPr/>
          <p:nvPr/>
        </p:nvSpPr>
        <p:spPr>
          <a:xfrm>
            <a:off x="4874144" y="5044857"/>
            <a:ext cx="1584176" cy="93610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sz="2400" dirty="0" smtClean="0">
                <a:latin typeface="华文行楷" pitchFamily="2" charset="-122"/>
                <a:ea typeface="华文行楷" pitchFamily="2" charset="-122"/>
              </a:rPr>
              <a:t>赎买政策</a:t>
            </a:r>
            <a:endParaRPr lang="en-US" altLang="zh-CN" sz="2400" dirty="0" smtClean="0">
              <a:latin typeface="华文行楷" pitchFamily="2" charset="-122"/>
              <a:ea typeface="华文行楷" pitchFamily="2" charset="-122"/>
            </a:endParaRPr>
          </a:p>
          <a:p>
            <a:pPr algn="ctr"/>
            <a:r>
              <a:rPr lang="zh-CN" altLang="en-US" sz="2400" dirty="0">
                <a:latin typeface="华文行楷" pitchFamily="2" charset="-122"/>
                <a:ea typeface="华文行楷" pitchFamily="2" charset="-122"/>
              </a:rPr>
              <a:t>公私合营</a:t>
            </a:r>
          </a:p>
        </p:txBody>
      </p:sp>
      <p:cxnSp>
        <p:nvCxnSpPr>
          <p:cNvPr id="23" name="直接箭头连接符 22"/>
          <p:cNvCxnSpPr/>
          <p:nvPr/>
        </p:nvCxnSpPr>
        <p:spPr>
          <a:xfrm>
            <a:off x="4310203" y="5512909"/>
            <a:ext cx="52954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7" name="左大括号 26"/>
          <p:cNvSpPr/>
          <p:nvPr/>
        </p:nvSpPr>
        <p:spPr>
          <a:xfrm rot="10800000">
            <a:off x="6490003" y="2920588"/>
            <a:ext cx="442458" cy="3047202"/>
          </a:xfrm>
          <a:prstGeom prst="leftBrace">
            <a:avLst>
              <a:gd name="adj1" fmla="val 50886"/>
              <a:gd name="adj2" fmla="val 51311"/>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流程图: 过程 27"/>
          <p:cNvSpPr/>
          <p:nvPr/>
        </p:nvSpPr>
        <p:spPr>
          <a:xfrm>
            <a:off x="7043236" y="3136028"/>
            <a:ext cx="1512168" cy="2664297"/>
          </a:xfrm>
          <a:prstGeom prst="flowChart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dirty="0" smtClean="0">
                <a:latin typeface="华文行楷" pitchFamily="2" charset="-122"/>
                <a:ea typeface="华文行楷" pitchFamily="2" charset="-122"/>
              </a:rPr>
              <a:t>初步建立起社会主义的基本制度，我国进入到社会主义初级阶段</a:t>
            </a:r>
            <a:endParaRPr lang="zh-CN" altLang="en-US" sz="2400" dirty="0">
              <a:latin typeface="华文行楷" pitchFamily="2" charset="-122"/>
              <a:ea typeface="华文行楷" pitchFamily="2" charset="-122"/>
            </a:endParaRPr>
          </a:p>
        </p:txBody>
      </p:sp>
      <p:sp>
        <p:nvSpPr>
          <p:cNvPr id="29" name="五边形 28"/>
          <p:cNvSpPr/>
          <p:nvPr/>
        </p:nvSpPr>
        <p:spPr>
          <a:xfrm>
            <a:off x="3423678" y="1228432"/>
            <a:ext cx="1773049" cy="751761"/>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2800" b="1" dirty="0" smtClean="0">
                <a:solidFill>
                  <a:srgbClr val="FF0000"/>
                </a:solidFill>
                <a:latin typeface="华文楷体" pitchFamily="2" charset="-122"/>
                <a:ea typeface="华文楷体" pitchFamily="2" charset="-122"/>
              </a:rPr>
              <a:t>私有制</a:t>
            </a:r>
            <a:endParaRPr lang="zh-CN" altLang="en-US" sz="2800" b="1" dirty="0">
              <a:solidFill>
                <a:srgbClr val="FF0000"/>
              </a:solidFill>
              <a:latin typeface="华文楷体" pitchFamily="2" charset="-122"/>
              <a:ea typeface="华文楷体" pitchFamily="2" charset="-122"/>
            </a:endParaRPr>
          </a:p>
        </p:txBody>
      </p:sp>
      <p:sp>
        <p:nvSpPr>
          <p:cNvPr id="31" name="燕尾形 30"/>
          <p:cNvSpPr/>
          <p:nvPr/>
        </p:nvSpPr>
        <p:spPr>
          <a:xfrm>
            <a:off x="5508104" y="1228432"/>
            <a:ext cx="504056" cy="751761"/>
          </a:xfrm>
          <a:prstGeom prst="chevron">
            <a:avLst>
              <a:gd name="adj" fmla="val 64397"/>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solidFill>
                <a:schemeClr val="tx1"/>
              </a:solidFill>
            </a:endParaRPr>
          </a:p>
        </p:txBody>
      </p:sp>
      <p:sp>
        <p:nvSpPr>
          <p:cNvPr id="32" name="燕尾形 31"/>
          <p:cNvSpPr/>
          <p:nvPr/>
        </p:nvSpPr>
        <p:spPr>
          <a:xfrm>
            <a:off x="6441036" y="1228433"/>
            <a:ext cx="1947388" cy="779482"/>
          </a:xfrm>
          <a:prstGeom prst="chevron">
            <a:avLst>
              <a:gd name="adj" fmla="val 40690"/>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2800" b="1" dirty="0" smtClean="0">
                <a:solidFill>
                  <a:srgbClr val="FF0000"/>
                </a:solidFill>
                <a:latin typeface="华文楷体" pitchFamily="2" charset="-122"/>
                <a:ea typeface="华文楷体" pitchFamily="2" charset="-122"/>
              </a:rPr>
              <a:t>公有制</a:t>
            </a:r>
            <a:endParaRPr lang="zh-CN" altLang="en-US" sz="2800" b="1" dirty="0">
              <a:solidFill>
                <a:srgbClr val="FF0000"/>
              </a:solidFill>
              <a:latin typeface="华文楷体" pitchFamily="2" charset="-122"/>
              <a:ea typeface="华文楷体" pitchFamily="2" charset="-122"/>
            </a:endParaRPr>
          </a:p>
        </p:txBody>
      </p:sp>
    </p:spTree>
    <p:extLst>
      <p:ext uri="{BB962C8B-B14F-4D97-AF65-F5344CB8AC3E}">
        <p14:creationId xmlns:p14="http://schemas.microsoft.com/office/powerpoint/2010/main" val="264190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0-#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heel(1)">
                                      <p:cBhvr>
                                        <p:cTn id="43" dur="20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0-#ppt_w/2"/>
                                          </p:val>
                                        </p:tav>
                                        <p:tav tm="100000">
                                          <p:val>
                                            <p:strVal val="#ppt_x"/>
                                          </p:val>
                                        </p:tav>
                                      </p:tavLst>
                                    </p:anim>
                                    <p:anim calcmode="lin" valueType="num">
                                      <p:cBhvr additive="base">
                                        <p:cTn id="49"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heel(1)">
                                      <p:cBhvr>
                                        <p:cTn id="54" dur="20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0-#ppt_w/2"/>
                                          </p:val>
                                        </p:tav>
                                        <p:tav tm="100000">
                                          <p:val>
                                            <p:strVal val="#ppt_x"/>
                                          </p:val>
                                        </p:tav>
                                      </p:tavLst>
                                    </p:anim>
                                    <p:anim calcmode="lin" valueType="num">
                                      <p:cBhvr additive="base">
                                        <p:cTn id="6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0-#ppt_w/2"/>
                                          </p:val>
                                        </p:tav>
                                        <p:tav tm="100000">
                                          <p:val>
                                            <p:strVal val="#ppt_x"/>
                                          </p:val>
                                        </p:tav>
                                      </p:tavLst>
                                    </p:anim>
                                    <p:anim calcmode="lin" valueType="num">
                                      <p:cBhvr additive="base">
                                        <p:cTn id="6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0-#ppt_w/2"/>
                                          </p:val>
                                        </p:tav>
                                        <p:tav tm="100000">
                                          <p:val>
                                            <p:strVal val="#ppt_x"/>
                                          </p:val>
                                        </p:tav>
                                      </p:tavLst>
                                    </p:anim>
                                    <p:anim calcmode="lin" valueType="num">
                                      <p:cBhvr additive="base">
                                        <p:cTn id="72"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fill="hold"/>
                                        <p:tgtEl>
                                          <p:spTgt spid="27"/>
                                        </p:tgtEl>
                                        <p:attrNameLst>
                                          <p:attrName>ppt_x</p:attrName>
                                        </p:attrNameLst>
                                      </p:cBhvr>
                                      <p:tavLst>
                                        <p:tav tm="0">
                                          <p:val>
                                            <p:strVal val="1+#ppt_w/2"/>
                                          </p:val>
                                        </p:tav>
                                        <p:tav tm="100000">
                                          <p:val>
                                            <p:strVal val="#ppt_x"/>
                                          </p:val>
                                        </p:tav>
                                      </p:tavLst>
                                    </p:anim>
                                    <p:anim calcmode="lin" valueType="num">
                                      <p:cBhvr additive="base">
                                        <p:cTn id="7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4" presetClass="entr" presetSubtype="5" fill="hold" grpId="0" nodeType="click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randombar(vertical)">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2" grpId="0" animBg="1"/>
      <p:bldP spid="16" grpId="0" animBg="1"/>
      <p:bldP spid="27" grpId="0" animBg="1"/>
      <p:bldP spid="28" grpId="0" animBg="1"/>
      <p:bldP spid="29" grpId="0" animBg="1"/>
      <p:bldP spid="31" grpId="0" animBg="1"/>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962380">
            <a:off x="1024751" y="2370124"/>
            <a:ext cx="7431997" cy="1862048"/>
          </a:xfrm>
          <a:prstGeom prst="rect">
            <a:avLst/>
          </a:prstGeom>
          <a:noFill/>
          <a:scene3d>
            <a:camera prst="orthographicFront"/>
            <a:lightRig rig="flat" dir="t">
              <a:rot lat="0" lon="0" rev="18900000"/>
            </a:lightRig>
          </a:scene3d>
          <a:sp3d>
            <a:bevelT prst="slope"/>
          </a:sp3d>
        </p:spPr>
        <p:txBody>
          <a:bodyPr wrap="square" lIns="91440" tIns="45720" rIns="91440" bIns="45720">
            <a:spAutoFit/>
            <a:sp3d extrusionH="31750" contourW="6350" prstMaterial="powder">
              <a:bevelT w="19050" h="19050" prst="angle"/>
              <a:contourClr>
                <a:schemeClr val="accent3">
                  <a:tint val="100000"/>
                  <a:shade val="100000"/>
                  <a:satMod val="100000"/>
                  <a:hueMod val="100000"/>
                </a:schemeClr>
              </a:contourClr>
            </a:sp3d>
          </a:bodyPr>
          <a:lstStyle/>
          <a:p>
            <a:pPr algn="ctr"/>
            <a:r>
              <a:rPr lang="zh-CN" altLang="en-US" sz="11500" cap="none" spc="0" dirty="0" smtClean="0">
                <a:ln/>
                <a:solidFill>
                  <a:schemeClr val="accent3"/>
                </a:solidFill>
                <a:effectLst/>
                <a:latin typeface="华文彩云" pitchFamily="2" charset="-122"/>
                <a:ea typeface="华文彩云" pitchFamily="2" charset="-122"/>
              </a:rPr>
              <a:t>谢谢大家！</a:t>
            </a:r>
            <a:endParaRPr lang="zh-CN" altLang="en-US" sz="11500" cap="none" spc="0" dirty="0">
              <a:ln/>
              <a:solidFill>
                <a:schemeClr val="accent3"/>
              </a:solidFill>
              <a:effectLst/>
              <a:latin typeface="华文彩云" pitchFamily="2" charset="-122"/>
              <a:ea typeface="华文彩云" pitchFamily="2" charset="-122"/>
            </a:endParaRPr>
          </a:p>
        </p:txBody>
      </p:sp>
    </p:spTree>
    <p:extLst>
      <p:ext uri="{BB962C8B-B14F-4D97-AF65-F5344CB8AC3E}">
        <p14:creationId xmlns:p14="http://schemas.microsoft.com/office/powerpoint/2010/main" val="1412129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grpId="1" nodeType="clickEffect">
                                  <p:stCondLst>
                                    <p:cond delay="0"/>
                                  </p:stCondLst>
                                  <p:childTnLst>
                                    <p:animRot by="120000">
                                      <p:cBhvr>
                                        <p:cTn id="24" dur="100" fill="hold">
                                          <p:stCondLst>
                                            <p:cond delay="0"/>
                                          </p:stCondLst>
                                        </p:cTn>
                                        <p:tgtEl>
                                          <p:spTgt spid="2"/>
                                        </p:tgtEl>
                                        <p:attrNameLst>
                                          <p:attrName>r</p:attrName>
                                        </p:attrNameLst>
                                      </p:cBhvr>
                                    </p:animRot>
                                    <p:animRot by="-240000">
                                      <p:cBhvr>
                                        <p:cTn id="25" dur="200" fill="hold">
                                          <p:stCondLst>
                                            <p:cond delay="200"/>
                                          </p:stCondLst>
                                        </p:cTn>
                                        <p:tgtEl>
                                          <p:spTgt spid="2"/>
                                        </p:tgtEl>
                                        <p:attrNameLst>
                                          <p:attrName>r</p:attrName>
                                        </p:attrNameLst>
                                      </p:cBhvr>
                                    </p:animRot>
                                    <p:animRot by="240000">
                                      <p:cBhvr>
                                        <p:cTn id="26" dur="200" fill="hold">
                                          <p:stCondLst>
                                            <p:cond delay="400"/>
                                          </p:stCondLst>
                                        </p:cTn>
                                        <p:tgtEl>
                                          <p:spTgt spid="2"/>
                                        </p:tgtEl>
                                        <p:attrNameLst>
                                          <p:attrName>r</p:attrName>
                                        </p:attrNameLst>
                                      </p:cBhvr>
                                    </p:animRot>
                                    <p:animRot by="-240000">
                                      <p:cBhvr>
                                        <p:cTn id="27" dur="200" fill="hold">
                                          <p:stCondLst>
                                            <p:cond delay="600"/>
                                          </p:stCondLst>
                                        </p:cTn>
                                        <p:tgtEl>
                                          <p:spTgt spid="2"/>
                                        </p:tgtEl>
                                        <p:attrNameLst>
                                          <p:attrName>r</p:attrName>
                                        </p:attrNameLst>
                                      </p:cBhvr>
                                    </p:animRot>
                                    <p:animRot by="120000">
                                      <p:cBhvr>
                                        <p:cTn id="28"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77817" y="1310251"/>
            <a:ext cx="8366183" cy="864096"/>
          </a:xfrm>
        </p:spPr>
        <p:txBody>
          <a:bodyPr/>
          <a:lstStyle/>
          <a:p>
            <a:pPr>
              <a:buFont typeface="Wingdings" pitchFamily="2" charset="2"/>
              <a:buChar char="u"/>
            </a:pPr>
            <a:r>
              <a:rPr lang="zh-CN" altLang="en-US" sz="3200" b="1" dirty="0"/>
              <a:t>中国</a:t>
            </a:r>
            <a:r>
              <a:rPr lang="zh-CN" altLang="en-US" sz="3200" b="1" dirty="0" smtClean="0"/>
              <a:t>的</a:t>
            </a:r>
            <a:r>
              <a:rPr lang="zh-CN" altLang="en-US" sz="4000" b="1" dirty="0">
                <a:solidFill>
                  <a:srgbClr val="FF0000"/>
                </a:solidFill>
              </a:rPr>
              <a:t>“新四大发明</a:t>
            </a:r>
            <a:r>
              <a:rPr lang="zh-CN" altLang="en-US" sz="4000" b="1" dirty="0" smtClean="0">
                <a:solidFill>
                  <a:srgbClr val="FF0000"/>
                </a:solidFill>
              </a:rPr>
              <a:t>” </a:t>
            </a:r>
            <a:r>
              <a:rPr lang="zh-CN" altLang="en-US" sz="3200" b="1" dirty="0" smtClean="0"/>
              <a:t>又是指</a:t>
            </a:r>
            <a:r>
              <a:rPr lang="zh-CN" altLang="en-US" sz="3200" b="1" dirty="0"/>
              <a:t>什么？</a:t>
            </a:r>
          </a:p>
          <a:p>
            <a:pPr marL="0" indent="0">
              <a:buNone/>
            </a:pPr>
            <a:endParaRPr lang="zh-CN" altLang="en-US" dirty="0"/>
          </a:p>
        </p:txBody>
      </p:sp>
      <p:sp>
        <p:nvSpPr>
          <p:cNvPr id="4" name="标题 2"/>
          <p:cNvSpPr>
            <a:spLocks noGrp="1"/>
          </p:cNvSpPr>
          <p:nvPr>
            <p:ph type="title"/>
          </p:nvPr>
        </p:nvSpPr>
        <p:spPr>
          <a:xfrm>
            <a:off x="467544" y="404664"/>
            <a:ext cx="1872208" cy="864096"/>
          </a:xfrm>
          <a:solidFill>
            <a:schemeClr val="bg2">
              <a:lumMod val="50000"/>
            </a:schemeClr>
          </a:solid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fontScale="90000"/>
            <a:scene3d>
              <a:camera prst="isometricOffAxis2Left"/>
              <a:lightRig rig="threePt" dir="t"/>
            </a:scene3d>
          </a:bodyPr>
          <a:lstStyle/>
          <a:p>
            <a:r>
              <a:rPr lang="zh-CN" altLang="en-US" sz="6000" dirty="0" smtClean="0">
                <a:solidFill>
                  <a:srgbClr val="FF0000"/>
                </a:solidFill>
              </a:rPr>
              <a:t>思考</a:t>
            </a:r>
            <a:endParaRPr lang="zh-CN" altLang="en-US" sz="6000" dirty="0">
              <a:solidFill>
                <a:srgbClr val="FF0000"/>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2132856"/>
            <a:ext cx="3600400" cy="216024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538" y="2139865"/>
            <a:ext cx="3419872" cy="216024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5298" y="4509120"/>
            <a:ext cx="3598710" cy="2074714"/>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93174" y="4509120"/>
            <a:ext cx="3384599" cy="2074714"/>
          </a:xfrm>
          <a:prstGeom prst="rect">
            <a:avLst/>
          </a:prstGeom>
        </p:spPr>
      </p:pic>
    </p:spTree>
    <p:extLst>
      <p:ext uri="{BB962C8B-B14F-4D97-AF65-F5344CB8AC3E}">
        <p14:creationId xmlns:p14="http://schemas.microsoft.com/office/powerpoint/2010/main" val="13802638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80">
                                          <p:stCondLst>
                                            <p:cond delay="0"/>
                                          </p:stCondLst>
                                        </p:cTn>
                                        <p:tgtEl>
                                          <p:spTgt spid="8"/>
                                        </p:tgtEl>
                                      </p:cBhvr>
                                    </p:animEffect>
                                    <p:anim calcmode="lin" valueType="num">
                                      <p:cBhvr>
                                        <p:cTn id="6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67" dur="26">
                                          <p:stCondLst>
                                            <p:cond delay="650"/>
                                          </p:stCondLst>
                                        </p:cTn>
                                        <p:tgtEl>
                                          <p:spTgt spid="8"/>
                                        </p:tgtEl>
                                      </p:cBhvr>
                                      <p:to x="100000" y="60000"/>
                                    </p:animScale>
                                    <p:animScale>
                                      <p:cBhvr>
                                        <p:cTn id="68" dur="166" decel="50000">
                                          <p:stCondLst>
                                            <p:cond delay="676"/>
                                          </p:stCondLst>
                                        </p:cTn>
                                        <p:tgtEl>
                                          <p:spTgt spid="8"/>
                                        </p:tgtEl>
                                      </p:cBhvr>
                                      <p:to x="100000" y="100000"/>
                                    </p:animScale>
                                    <p:animScale>
                                      <p:cBhvr>
                                        <p:cTn id="69" dur="26">
                                          <p:stCondLst>
                                            <p:cond delay="1312"/>
                                          </p:stCondLst>
                                        </p:cTn>
                                        <p:tgtEl>
                                          <p:spTgt spid="8"/>
                                        </p:tgtEl>
                                      </p:cBhvr>
                                      <p:to x="100000" y="80000"/>
                                    </p:animScale>
                                    <p:animScale>
                                      <p:cBhvr>
                                        <p:cTn id="70" dur="166" decel="50000">
                                          <p:stCondLst>
                                            <p:cond delay="1338"/>
                                          </p:stCondLst>
                                        </p:cTn>
                                        <p:tgtEl>
                                          <p:spTgt spid="8"/>
                                        </p:tgtEl>
                                      </p:cBhvr>
                                      <p:to x="100000" y="100000"/>
                                    </p:animScale>
                                    <p:animScale>
                                      <p:cBhvr>
                                        <p:cTn id="71" dur="26">
                                          <p:stCondLst>
                                            <p:cond delay="1642"/>
                                          </p:stCondLst>
                                        </p:cTn>
                                        <p:tgtEl>
                                          <p:spTgt spid="8"/>
                                        </p:tgtEl>
                                      </p:cBhvr>
                                      <p:to x="100000" y="90000"/>
                                    </p:animScale>
                                    <p:animScale>
                                      <p:cBhvr>
                                        <p:cTn id="72" dur="166" decel="50000">
                                          <p:stCondLst>
                                            <p:cond delay="1668"/>
                                          </p:stCondLst>
                                        </p:cTn>
                                        <p:tgtEl>
                                          <p:spTgt spid="8"/>
                                        </p:tgtEl>
                                      </p:cBhvr>
                                      <p:to x="100000" y="100000"/>
                                    </p:animScale>
                                    <p:animScale>
                                      <p:cBhvr>
                                        <p:cTn id="73" dur="26">
                                          <p:stCondLst>
                                            <p:cond delay="1808"/>
                                          </p:stCondLst>
                                        </p:cTn>
                                        <p:tgtEl>
                                          <p:spTgt spid="8"/>
                                        </p:tgtEl>
                                      </p:cBhvr>
                                      <p:to x="100000" y="95000"/>
                                    </p:animScale>
                                    <p:animScale>
                                      <p:cBhvr>
                                        <p:cTn id="74"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4" y="3573016"/>
            <a:ext cx="4498460" cy="2722164"/>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79" y="3573016"/>
            <a:ext cx="3262655" cy="2722164"/>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536278"/>
            <a:ext cx="4464496" cy="2448272"/>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80" y="536278"/>
            <a:ext cx="3262655" cy="2438158"/>
          </a:xfrm>
          <a:prstGeom prst="rect">
            <a:avLst/>
          </a:prstGeom>
        </p:spPr>
      </p:pic>
      <p:pic>
        <p:nvPicPr>
          <p:cNvPr id="5" name="内容占位符 4"/>
          <p:cNvPicPr>
            <a:picLocks noGrp="1" noChangeAspect="1"/>
          </p:cNvPicPr>
          <p:nvPr>
            <p:ph idx="1"/>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6706" t="7181" r="28882" b="9003"/>
          <a:stretch/>
        </p:blipFill>
        <p:spPr>
          <a:xfrm>
            <a:off x="2751747" y="1675663"/>
            <a:ext cx="4072554" cy="3240360"/>
          </a:xfrm>
        </p:spPr>
      </p:pic>
    </p:spTree>
    <p:extLst>
      <p:ext uri="{BB962C8B-B14F-4D97-AF65-F5344CB8AC3E}">
        <p14:creationId xmlns:p14="http://schemas.microsoft.com/office/powerpoint/2010/main" val="33386227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692696"/>
            <a:ext cx="5644149" cy="1656590"/>
          </a:xfrm>
        </p:spPr>
        <p:txBody>
          <a:bodyPr>
            <a:noAutofit/>
          </a:bodyPr>
          <a:lstStyle/>
          <a:p>
            <a:pPr marL="0" indent="0" algn="ctr">
              <a:lnSpc>
                <a:spcPct val="150000"/>
              </a:lnSpc>
              <a:spcAft>
                <a:spcPts val="600"/>
              </a:spcAft>
              <a:buNone/>
            </a:pPr>
            <a:r>
              <a:rPr lang="zh-CN" altLang="en-US" sz="3600" dirty="0" smtClean="0">
                <a:solidFill>
                  <a:srgbClr val="FF3300"/>
                </a:solidFill>
                <a:latin typeface="华文琥珀" pitchFamily="2" charset="-122"/>
                <a:ea typeface="华文琥珀" pitchFamily="2" charset="-122"/>
              </a:rPr>
              <a:t>为什么我们的祖国发展的如此之快呢</a:t>
            </a:r>
            <a:r>
              <a:rPr lang="en-US" altLang="zh-CN" sz="3600" dirty="0" smtClean="0">
                <a:solidFill>
                  <a:srgbClr val="FF3300"/>
                </a:solidFill>
                <a:latin typeface="华文琥珀" pitchFamily="2" charset="-122"/>
                <a:ea typeface="华文琥珀" pitchFamily="2" charset="-122"/>
              </a:rPr>
              <a:t>?</a:t>
            </a:r>
          </a:p>
        </p:txBody>
      </p:sp>
      <p:pic>
        <p:nvPicPr>
          <p:cNvPr id="4" name="图片 3"/>
          <p:cNvPicPr>
            <a:picLocks noChangeAspect="1"/>
          </p:cNvPicPr>
          <p:nvPr/>
        </p:nvPicPr>
        <p:blipFill rotWithShape="1">
          <a:blip r:embed="rId2" cstate="print">
            <a:clrChange>
              <a:clrFrom>
                <a:srgbClr val="FBFBFB"/>
              </a:clrFrom>
              <a:clrTo>
                <a:srgbClr val="FBFBFB">
                  <a:alpha val="0"/>
                </a:srgbClr>
              </a:clrTo>
            </a:clrChange>
            <a:extLst>
              <a:ext uri="{28A0092B-C50C-407E-A947-70E740481C1C}">
                <a14:useLocalDpi xmlns:a14="http://schemas.microsoft.com/office/drawing/2010/main" val="0"/>
              </a:ext>
            </a:extLst>
          </a:blip>
          <a:srcRect l="22210" r="23504" b="5528"/>
          <a:stretch/>
        </p:blipFill>
        <p:spPr>
          <a:xfrm>
            <a:off x="6012160" y="348679"/>
            <a:ext cx="2158844" cy="2504655"/>
          </a:xfrm>
          <a:prstGeom prst="rect">
            <a:avLst/>
          </a:prstGeom>
        </p:spPr>
      </p:pic>
      <p:sp>
        <p:nvSpPr>
          <p:cNvPr id="7" name="TextBox 6"/>
          <p:cNvSpPr txBox="1"/>
          <p:nvPr/>
        </p:nvSpPr>
        <p:spPr>
          <a:xfrm>
            <a:off x="725421" y="3299628"/>
            <a:ext cx="5256584" cy="584775"/>
          </a:xfrm>
          <a:prstGeom prst="rect">
            <a:avLst/>
          </a:prstGeom>
          <a:noFill/>
        </p:spPr>
        <p:txBody>
          <a:bodyPr wrap="square" rtlCol="0">
            <a:spAutoFit/>
          </a:bodyPr>
          <a:lstStyle/>
          <a:p>
            <a:r>
              <a:rPr lang="zh-CN" altLang="en-US" sz="3200" dirty="0">
                <a:solidFill>
                  <a:schemeClr val="accent2">
                    <a:lumMod val="60000"/>
                    <a:lumOff val="40000"/>
                  </a:schemeClr>
                </a:solidFill>
                <a:latin typeface="华文行楷" pitchFamily="2" charset="-122"/>
                <a:ea typeface="华文行楷" pitchFamily="2" charset="-122"/>
              </a:rPr>
              <a:t>我国</a:t>
            </a:r>
            <a:r>
              <a:rPr lang="zh-CN" altLang="en-US" sz="3200" dirty="0" smtClean="0">
                <a:solidFill>
                  <a:schemeClr val="accent2">
                    <a:lumMod val="60000"/>
                    <a:lumOff val="40000"/>
                  </a:schemeClr>
                </a:solidFill>
                <a:latin typeface="华文行楷" pitchFamily="2" charset="-122"/>
                <a:ea typeface="华文行楷" pitchFamily="2" charset="-122"/>
              </a:rPr>
              <a:t>的国家性质</a:t>
            </a:r>
            <a:r>
              <a:rPr lang="en-US" altLang="zh-CN" sz="3200" dirty="0" smtClean="0">
                <a:solidFill>
                  <a:schemeClr val="accent2">
                    <a:lumMod val="60000"/>
                    <a:lumOff val="40000"/>
                  </a:schemeClr>
                </a:solidFill>
                <a:latin typeface="华文行楷" pitchFamily="2" charset="-122"/>
                <a:ea typeface="华文行楷" pitchFamily="2" charset="-122"/>
              </a:rPr>
              <a:t>----------</a:t>
            </a:r>
          </a:p>
        </p:txBody>
      </p:sp>
      <p:sp>
        <p:nvSpPr>
          <p:cNvPr id="8" name="TextBox 7"/>
          <p:cNvSpPr txBox="1"/>
          <p:nvPr/>
        </p:nvSpPr>
        <p:spPr>
          <a:xfrm>
            <a:off x="5830958" y="3053406"/>
            <a:ext cx="2881018" cy="830997"/>
          </a:xfrm>
          <a:prstGeom prst="rect">
            <a:avLst/>
          </a:prstGeom>
          <a:noFill/>
        </p:spPr>
        <p:txBody>
          <a:bodyPr wrap="square" rtlCol="0">
            <a:spAutoFit/>
          </a:bodyPr>
          <a:lstStyle/>
          <a:p>
            <a:r>
              <a:rPr lang="zh-CN" altLang="en-US" sz="4800" dirty="0" smtClean="0">
                <a:solidFill>
                  <a:schemeClr val="accent2">
                    <a:lumMod val="60000"/>
                    <a:lumOff val="40000"/>
                  </a:schemeClr>
                </a:solidFill>
                <a:latin typeface="华文彩云" pitchFamily="2" charset="-122"/>
                <a:ea typeface="华文彩云" pitchFamily="2" charset="-122"/>
              </a:rPr>
              <a:t>社会主义</a:t>
            </a:r>
            <a:endParaRPr lang="zh-CN" altLang="en-US" sz="4800" dirty="0">
              <a:solidFill>
                <a:schemeClr val="accent2">
                  <a:lumMod val="60000"/>
                  <a:lumOff val="40000"/>
                </a:schemeClr>
              </a:solidFill>
              <a:latin typeface="华文彩云" pitchFamily="2" charset="-122"/>
              <a:ea typeface="华文彩云" pitchFamily="2" charset="-122"/>
            </a:endParaRPr>
          </a:p>
        </p:txBody>
      </p:sp>
      <p:sp>
        <p:nvSpPr>
          <p:cNvPr id="9" name="TextBox 8"/>
          <p:cNvSpPr txBox="1"/>
          <p:nvPr/>
        </p:nvSpPr>
        <p:spPr>
          <a:xfrm>
            <a:off x="755576" y="4293096"/>
            <a:ext cx="7632848" cy="1723549"/>
          </a:xfrm>
          <a:prstGeom prst="rect">
            <a:avLst/>
          </a:prstGeom>
          <a:noFill/>
        </p:spPr>
        <p:txBody>
          <a:bodyPr wrap="square" rtlCol="0">
            <a:spAutoFit/>
          </a:bodyPr>
          <a:lstStyle/>
          <a:p>
            <a:pPr marL="457200" indent="-457200">
              <a:spcAft>
                <a:spcPts val="1200"/>
              </a:spcAft>
              <a:buFont typeface="Wingdings" pitchFamily="2" charset="2"/>
              <a:buChar char="l"/>
            </a:pPr>
            <a:r>
              <a:rPr lang="zh-CN" altLang="en-US" sz="3200" dirty="0">
                <a:latin typeface="华文行楷" pitchFamily="2" charset="-122"/>
                <a:ea typeface="华文行楷" pitchFamily="2" charset="-122"/>
              </a:rPr>
              <a:t>中</a:t>
            </a:r>
            <a:r>
              <a:rPr lang="zh-CN" altLang="en-US" sz="3200" dirty="0" smtClean="0">
                <a:latin typeface="华文行楷" pitchFamily="2" charset="-122"/>
                <a:ea typeface="华文行楷" pitchFamily="2" charset="-122"/>
              </a:rPr>
              <a:t>国是</a:t>
            </a:r>
            <a:r>
              <a:rPr lang="zh-CN" altLang="en-US" sz="3200" dirty="0" smtClean="0">
                <a:solidFill>
                  <a:srgbClr val="FF0000"/>
                </a:solidFill>
                <a:latin typeface="华文行楷" pitchFamily="2" charset="-122"/>
                <a:ea typeface="华文行楷" pitchFamily="2" charset="-122"/>
              </a:rPr>
              <a:t>什么时候</a:t>
            </a:r>
            <a:r>
              <a:rPr lang="zh-CN" altLang="en-US" sz="3200" dirty="0" smtClean="0">
                <a:latin typeface="华文行楷" pitchFamily="2" charset="-122"/>
                <a:ea typeface="华文行楷" pitchFamily="2" charset="-122"/>
              </a:rPr>
              <a:t>成为社会主义国家的？</a:t>
            </a:r>
            <a:endParaRPr lang="en-US" altLang="zh-CN" sz="3200" dirty="0" smtClean="0">
              <a:latin typeface="华文行楷" pitchFamily="2" charset="-122"/>
              <a:ea typeface="华文行楷" pitchFamily="2" charset="-122"/>
            </a:endParaRPr>
          </a:p>
          <a:p>
            <a:pPr marL="457200" indent="-457200">
              <a:buFont typeface="Wingdings" pitchFamily="2" charset="2"/>
              <a:buChar char="l"/>
            </a:pPr>
            <a:r>
              <a:rPr lang="zh-CN" altLang="en-US" sz="3200" dirty="0" smtClean="0">
                <a:latin typeface="华文行楷" pitchFamily="2" charset="-122"/>
                <a:ea typeface="华文行楷" pitchFamily="2" charset="-122"/>
              </a:rPr>
              <a:t>又是</a:t>
            </a:r>
            <a:r>
              <a:rPr lang="zh-CN" altLang="en-US" sz="3200" dirty="0" smtClean="0">
                <a:solidFill>
                  <a:srgbClr val="FF0000"/>
                </a:solidFill>
                <a:latin typeface="华文行楷" pitchFamily="2" charset="-122"/>
                <a:ea typeface="华文行楷" pitchFamily="2" charset="-122"/>
              </a:rPr>
              <a:t>什么事件</a:t>
            </a:r>
            <a:r>
              <a:rPr lang="zh-CN" altLang="en-US" sz="3200" dirty="0" smtClean="0">
                <a:latin typeface="华文行楷" pitchFamily="2" charset="-122"/>
                <a:ea typeface="华文行楷" pitchFamily="2" charset="-122"/>
              </a:rPr>
              <a:t>标志着中国社会主义基本制度的建立？</a:t>
            </a:r>
            <a:endParaRPr lang="zh-CN" altLang="en-US" sz="3200" dirty="0">
              <a:latin typeface="华文行楷" pitchFamily="2" charset="-122"/>
              <a:ea typeface="华文行楷" pitchFamily="2" charset="-122"/>
            </a:endParaRPr>
          </a:p>
        </p:txBody>
      </p:sp>
    </p:spTree>
    <p:extLst>
      <p:ext uri="{BB962C8B-B14F-4D97-AF65-F5344CB8AC3E}">
        <p14:creationId xmlns:p14="http://schemas.microsoft.com/office/powerpoint/2010/main" val="39156562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80">
                                          <p:stCondLst>
                                            <p:cond delay="0"/>
                                          </p:stCondLst>
                                        </p:cTn>
                                        <p:tgtEl>
                                          <p:spTgt spid="4"/>
                                        </p:tgtEl>
                                      </p:cBhvr>
                                    </p:animEffect>
                                    <p:anim calcmode="lin" valueType="num">
                                      <p:cBhvr>
                                        <p:cTn id="1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9" dur="26">
                                          <p:stCondLst>
                                            <p:cond delay="650"/>
                                          </p:stCondLst>
                                        </p:cTn>
                                        <p:tgtEl>
                                          <p:spTgt spid="4"/>
                                        </p:tgtEl>
                                      </p:cBhvr>
                                      <p:to x="100000" y="60000"/>
                                    </p:animScale>
                                    <p:animScale>
                                      <p:cBhvr>
                                        <p:cTn id="20" dur="166" decel="50000">
                                          <p:stCondLst>
                                            <p:cond delay="676"/>
                                          </p:stCondLst>
                                        </p:cTn>
                                        <p:tgtEl>
                                          <p:spTgt spid="4"/>
                                        </p:tgtEl>
                                      </p:cBhvr>
                                      <p:to x="100000" y="100000"/>
                                    </p:animScale>
                                    <p:animScale>
                                      <p:cBhvr>
                                        <p:cTn id="21" dur="26">
                                          <p:stCondLst>
                                            <p:cond delay="1312"/>
                                          </p:stCondLst>
                                        </p:cTn>
                                        <p:tgtEl>
                                          <p:spTgt spid="4"/>
                                        </p:tgtEl>
                                      </p:cBhvr>
                                      <p:to x="100000" y="80000"/>
                                    </p:animScale>
                                    <p:animScale>
                                      <p:cBhvr>
                                        <p:cTn id="22" dur="166" decel="50000">
                                          <p:stCondLst>
                                            <p:cond delay="1338"/>
                                          </p:stCondLst>
                                        </p:cTn>
                                        <p:tgtEl>
                                          <p:spTgt spid="4"/>
                                        </p:tgtEl>
                                      </p:cBhvr>
                                      <p:to x="100000" y="100000"/>
                                    </p:animScale>
                                    <p:animScale>
                                      <p:cBhvr>
                                        <p:cTn id="23" dur="26">
                                          <p:stCondLst>
                                            <p:cond delay="1642"/>
                                          </p:stCondLst>
                                        </p:cTn>
                                        <p:tgtEl>
                                          <p:spTgt spid="4"/>
                                        </p:tgtEl>
                                      </p:cBhvr>
                                      <p:to x="100000" y="90000"/>
                                    </p:animScale>
                                    <p:animScale>
                                      <p:cBhvr>
                                        <p:cTn id="24" dur="166" decel="50000">
                                          <p:stCondLst>
                                            <p:cond delay="1668"/>
                                          </p:stCondLst>
                                        </p:cTn>
                                        <p:tgtEl>
                                          <p:spTgt spid="4"/>
                                        </p:tgtEl>
                                      </p:cBhvr>
                                      <p:to x="100000" y="100000"/>
                                    </p:animScale>
                                    <p:animScale>
                                      <p:cBhvr>
                                        <p:cTn id="25" dur="26">
                                          <p:stCondLst>
                                            <p:cond delay="1808"/>
                                          </p:stCondLst>
                                        </p:cTn>
                                        <p:tgtEl>
                                          <p:spTgt spid="4"/>
                                        </p:tgtEl>
                                      </p:cBhvr>
                                      <p:to x="100000" y="95000"/>
                                    </p:animScale>
                                    <p:animScale>
                                      <p:cBhvr>
                                        <p:cTn id="26" dur="166" decel="50000">
                                          <p:stCondLst>
                                            <p:cond delay="1834"/>
                                          </p:stCondLst>
                                        </p:cTn>
                                        <p:tgtEl>
                                          <p:spTgt spid="4"/>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barn(inVertical)">
                                      <p:cBhvr>
                                        <p:cTn id="31" dur="5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inVertical)">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548680"/>
            <a:ext cx="936104" cy="3600400"/>
          </a:xfrm>
        </p:spPr>
        <p:txBody>
          <a:bodyPr>
            <a:noAutofit/>
          </a:bodyPr>
          <a:lstStyle/>
          <a:p>
            <a:r>
              <a:rPr lang="zh-CN" altLang="en-US" sz="5400" dirty="0" smtClean="0">
                <a:solidFill>
                  <a:srgbClr val="0070C0"/>
                </a:solidFill>
                <a:latin typeface="华文行楷" pitchFamily="2" charset="-122"/>
                <a:ea typeface="华文行楷" pitchFamily="2" charset="-122"/>
              </a:rPr>
              <a:t>学</a:t>
            </a:r>
            <a:r>
              <a:rPr lang="en-US" altLang="zh-CN" sz="5400" dirty="0" smtClean="0">
                <a:solidFill>
                  <a:srgbClr val="0070C0"/>
                </a:solidFill>
                <a:latin typeface="华文行楷" pitchFamily="2" charset="-122"/>
                <a:ea typeface="华文行楷" pitchFamily="2" charset="-122"/>
              </a:rPr>
              <a:t/>
            </a:r>
            <a:br>
              <a:rPr lang="en-US" altLang="zh-CN" sz="5400" dirty="0" smtClean="0">
                <a:solidFill>
                  <a:srgbClr val="0070C0"/>
                </a:solidFill>
                <a:latin typeface="华文行楷" pitchFamily="2" charset="-122"/>
                <a:ea typeface="华文行楷" pitchFamily="2" charset="-122"/>
              </a:rPr>
            </a:br>
            <a:r>
              <a:rPr lang="zh-CN" altLang="en-US" sz="5400" dirty="0" smtClean="0">
                <a:solidFill>
                  <a:srgbClr val="0070C0"/>
                </a:solidFill>
                <a:latin typeface="华文行楷" pitchFamily="2" charset="-122"/>
                <a:ea typeface="华文行楷" pitchFamily="2" charset="-122"/>
              </a:rPr>
              <a:t>习</a:t>
            </a:r>
            <a:r>
              <a:rPr lang="en-US" altLang="zh-CN" sz="5400" dirty="0" smtClean="0">
                <a:solidFill>
                  <a:srgbClr val="0070C0"/>
                </a:solidFill>
                <a:latin typeface="华文行楷" pitchFamily="2" charset="-122"/>
                <a:ea typeface="华文行楷" pitchFamily="2" charset="-122"/>
              </a:rPr>
              <a:t/>
            </a:r>
            <a:br>
              <a:rPr lang="en-US" altLang="zh-CN" sz="5400" dirty="0" smtClean="0">
                <a:solidFill>
                  <a:srgbClr val="0070C0"/>
                </a:solidFill>
                <a:latin typeface="华文行楷" pitchFamily="2" charset="-122"/>
                <a:ea typeface="华文行楷" pitchFamily="2" charset="-122"/>
              </a:rPr>
            </a:br>
            <a:r>
              <a:rPr lang="zh-CN" altLang="en-US" sz="5400" dirty="0" smtClean="0">
                <a:solidFill>
                  <a:srgbClr val="0070C0"/>
                </a:solidFill>
                <a:latin typeface="华文行楷" pitchFamily="2" charset="-122"/>
                <a:ea typeface="华文行楷" pitchFamily="2" charset="-122"/>
              </a:rPr>
              <a:t>目</a:t>
            </a:r>
            <a:r>
              <a:rPr lang="en-US" altLang="zh-CN" sz="5400" dirty="0" smtClean="0">
                <a:solidFill>
                  <a:srgbClr val="0070C0"/>
                </a:solidFill>
                <a:latin typeface="华文行楷" pitchFamily="2" charset="-122"/>
                <a:ea typeface="华文行楷" pitchFamily="2" charset="-122"/>
              </a:rPr>
              <a:t/>
            </a:r>
            <a:br>
              <a:rPr lang="en-US" altLang="zh-CN" sz="5400" dirty="0" smtClean="0">
                <a:solidFill>
                  <a:srgbClr val="0070C0"/>
                </a:solidFill>
                <a:latin typeface="华文行楷" pitchFamily="2" charset="-122"/>
                <a:ea typeface="华文行楷" pitchFamily="2" charset="-122"/>
              </a:rPr>
            </a:br>
            <a:r>
              <a:rPr lang="zh-CN" altLang="en-US" sz="5400" dirty="0" smtClean="0">
                <a:solidFill>
                  <a:srgbClr val="0070C0"/>
                </a:solidFill>
                <a:latin typeface="华文行楷" pitchFamily="2" charset="-122"/>
                <a:ea typeface="华文行楷" pitchFamily="2" charset="-122"/>
              </a:rPr>
              <a:t>标</a:t>
            </a:r>
            <a:endParaRPr lang="zh-CN" altLang="en-US" sz="5400" dirty="0">
              <a:solidFill>
                <a:srgbClr val="0070C0"/>
              </a:solidFill>
              <a:latin typeface="华文行楷" pitchFamily="2" charset="-122"/>
              <a:ea typeface="华文行楷" pitchFamily="2" charset="-122"/>
            </a:endParaRPr>
          </a:p>
        </p:txBody>
      </p:sp>
      <p:sp>
        <p:nvSpPr>
          <p:cNvPr id="3" name="内容占位符 2"/>
          <p:cNvSpPr>
            <a:spLocks noGrp="1"/>
          </p:cNvSpPr>
          <p:nvPr>
            <p:ph idx="1"/>
          </p:nvPr>
        </p:nvSpPr>
        <p:spPr>
          <a:xfrm>
            <a:off x="1619672" y="332656"/>
            <a:ext cx="6984776" cy="3888432"/>
          </a:xfrm>
        </p:spPr>
        <p:txBody>
          <a:bodyPr>
            <a:noAutofit/>
          </a:bodyPr>
          <a:lstStyle/>
          <a:p>
            <a:pPr marL="0" indent="0">
              <a:buNone/>
            </a:pPr>
            <a:r>
              <a:rPr lang="en-US" altLang="zh-CN" sz="2800" b="1" dirty="0" smtClean="0">
                <a:solidFill>
                  <a:schemeClr val="tx1"/>
                </a:solidFill>
                <a:latin typeface="华文楷体" pitchFamily="2" charset="-122"/>
                <a:ea typeface="华文楷体" pitchFamily="2" charset="-122"/>
              </a:rPr>
              <a:t>1.</a:t>
            </a:r>
            <a:r>
              <a:rPr lang="zh-CN" altLang="en-US" sz="2800" b="1" dirty="0">
                <a:solidFill>
                  <a:schemeClr val="tx1"/>
                </a:solidFill>
                <a:latin typeface="华文楷体" pitchFamily="2" charset="-122"/>
                <a:ea typeface="华文楷体" pitchFamily="2" charset="-122"/>
              </a:rPr>
              <a:t>了解农村土地改革后的情况和在农村走集体化道路的必要性</a:t>
            </a:r>
            <a:r>
              <a:rPr lang="zh-CN" altLang="en-US" sz="2800" b="1" dirty="0" smtClean="0">
                <a:solidFill>
                  <a:schemeClr val="tx1"/>
                </a:solidFill>
                <a:latin typeface="华文楷体" pitchFamily="2" charset="-122"/>
                <a:ea typeface="华文楷体" pitchFamily="2" charset="-122"/>
              </a:rPr>
              <a:t>。</a:t>
            </a:r>
            <a:endParaRPr lang="en-US" altLang="zh-CN" sz="2800" b="1" dirty="0" smtClean="0">
              <a:solidFill>
                <a:schemeClr val="tx1"/>
              </a:solidFill>
              <a:latin typeface="华文楷体" pitchFamily="2" charset="-122"/>
              <a:ea typeface="华文楷体" pitchFamily="2" charset="-122"/>
            </a:endParaRPr>
          </a:p>
          <a:p>
            <a:pPr marL="0" indent="0">
              <a:buNone/>
            </a:pPr>
            <a:r>
              <a:rPr lang="en-US" altLang="zh-CN" sz="2800" b="1" dirty="0" smtClean="0">
                <a:solidFill>
                  <a:schemeClr val="tx1"/>
                </a:solidFill>
                <a:latin typeface="华文楷体" pitchFamily="2" charset="-122"/>
                <a:ea typeface="华文楷体" pitchFamily="2" charset="-122"/>
              </a:rPr>
              <a:t>2.</a:t>
            </a:r>
            <a:r>
              <a:rPr lang="zh-CN" altLang="en-US" sz="2800" b="1" dirty="0" smtClean="0">
                <a:solidFill>
                  <a:schemeClr val="tx1"/>
                </a:solidFill>
                <a:latin typeface="华文楷体" pitchFamily="2" charset="-122"/>
                <a:ea typeface="华文楷体" pitchFamily="2" charset="-122"/>
              </a:rPr>
              <a:t>掌握</a:t>
            </a:r>
            <a:r>
              <a:rPr lang="zh-CN" altLang="en-US" sz="2800" b="1" dirty="0">
                <a:solidFill>
                  <a:schemeClr val="tx1"/>
                </a:solidFill>
                <a:latin typeface="华文楷体" pitchFamily="2" charset="-122"/>
                <a:ea typeface="华文楷体" pitchFamily="2" charset="-122"/>
              </a:rPr>
              <a:t>对农业和手工业进行社会主义改造的过程和意义</a:t>
            </a:r>
            <a:r>
              <a:rPr lang="zh-CN" altLang="en-US" sz="2800" b="1" dirty="0" smtClean="0">
                <a:solidFill>
                  <a:schemeClr val="tx1"/>
                </a:solidFill>
                <a:latin typeface="华文楷体" pitchFamily="2" charset="-122"/>
                <a:ea typeface="华文楷体" pitchFamily="2" charset="-122"/>
              </a:rPr>
              <a:t>。</a:t>
            </a:r>
            <a:endParaRPr lang="en-US" altLang="zh-CN" sz="2800" b="1" dirty="0" smtClean="0">
              <a:solidFill>
                <a:schemeClr val="tx1"/>
              </a:solidFill>
              <a:latin typeface="华文楷体" pitchFamily="2" charset="-122"/>
              <a:ea typeface="华文楷体" pitchFamily="2" charset="-122"/>
            </a:endParaRPr>
          </a:p>
          <a:p>
            <a:pPr marL="0" indent="0">
              <a:buNone/>
            </a:pPr>
            <a:r>
              <a:rPr lang="en-US" altLang="zh-CN" sz="2800" b="1" dirty="0" smtClean="0">
                <a:solidFill>
                  <a:schemeClr val="tx1"/>
                </a:solidFill>
                <a:latin typeface="华文楷体" pitchFamily="2" charset="-122"/>
                <a:ea typeface="华文楷体" pitchFamily="2" charset="-122"/>
              </a:rPr>
              <a:t>3.</a:t>
            </a:r>
            <a:r>
              <a:rPr lang="zh-CN" altLang="en-US" sz="2800" b="1" dirty="0" smtClean="0">
                <a:solidFill>
                  <a:schemeClr val="tx1"/>
                </a:solidFill>
                <a:latin typeface="华文楷体" pitchFamily="2" charset="-122"/>
                <a:ea typeface="华文楷体" pitchFamily="2" charset="-122"/>
              </a:rPr>
              <a:t>掌握</a:t>
            </a:r>
            <a:r>
              <a:rPr lang="zh-CN" altLang="en-US" sz="2800" b="1" dirty="0">
                <a:solidFill>
                  <a:schemeClr val="tx1"/>
                </a:solidFill>
                <a:latin typeface="华文楷体" pitchFamily="2" charset="-122"/>
                <a:ea typeface="华文楷体" pitchFamily="2" charset="-122"/>
              </a:rPr>
              <a:t>对资本主义工商业进行改造的方式，并分析其原因</a:t>
            </a:r>
            <a:r>
              <a:rPr lang="zh-CN" altLang="en-US" sz="2800" b="1" dirty="0" smtClean="0">
                <a:solidFill>
                  <a:schemeClr val="tx1"/>
                </a:solidFill>
                <a:latin typeface="华文楷体" pitchFamily="2" charset="-122"/>
                <a:ea typeface="华文楷体" pitchFamily="2" charset="-122"/>
              </a:rPr>
              <a:t>。</a:t>
            </a:r>
            <a:endParaRPr lang="en-US" altLang="zh-CN" sz="2800" b="1" dirty="0" smtClean="0">
              <a:solidFill>
                <a:schemeClr val="tx1"/>
              </a:solidFill>
              <a:latin typeface="华文楷体" pitchFamily="2" charset="-122"/>
              <a:ea typeface="华文楷体" pitchFamily="2" charset="-122"/>
            </a:endParaRPr>
          </a:p>
          <a:p>
            <a:pPr marL="0" indent="0">
              <a:buNone/>
            </a:pPr>
            <a:r>
              <a:rPr lang="en-US" altLang="zh-CN" sz="2800" b="1" dirty="0" smtClean="0">
                <a:solidFill>
                  <a:schemeClr val="tx1"/>
                </a:solidFill>
                <a:latin typeface="华文楷体" pitchFamily="2" charset="-122"/>
                <a:ea typeface="华文楷体" pitchFamily="2" charset="-122"/>
              </a:rPr>
              <a:t>4.</a:t>
            </a:r>
            <a:r>
              <a:rPr lang="zh-CN" altLang="en-US" sz="2800" b="1" dirty="0" smtClean="0">
                <a:solidFill>
                  <a:schemeClr val="tx1"/>
                </a:solidFill>
                <a:latin typeface="华文楷体" pitchFamily="2" charset="-122"/>
                <a:ea typeface="华文楷体" pitchFamily="2" charset="-122"/>
              </a:rPr>
              <a:t>掌握</a:t>
            </a:r>
            <a:r>
              <a:rPr lang="zh-CN" altLang="en-US" sz="2800" b="1" dirty="0">
                <a:solidFill>
                  <a:schemeClr val="tx1"/>
                </a:solidFill>
                <a:latin typeface="华文楷体" pitchFamily="2" charset="-122"/>
                <a:ea typeface="华文楷体" pitchFamily="2" charset="-122"/>
              </a:rPr>
              <a:t>三大改造的</a:t>
            </a:r>
            <a:r>
              <a:rPr lang="zh-CN" altLang="en-US" sz="2800" b="1" dirty="0" smtClean="0">
                <a:solidFill>
                  <a:schemeClr val="tx1"/>
                </a:solidFill>
                <a:latin typeface="华文楷体" pitchFamily="2" charset="-122"/>
                <a:ea typeface="华文楷体" pitchFamily="2" charset="-122"/>
              </a:rPr>
              <a:t>实质、意义</a:t>
            </a:r>
            <a:r>
              <a:rPr lang="zh-CN" altLang="en-US" sz="2800" b="1" dirty="0">
                <a:solidFill>
                  <a:schemeClr val="tx1"/>
                </a:solidFill>
                <a:latin typeface="华文楷体" pitchFamily="2" charset="-122"/>
                <a:ea typeface="华文楷体" pitchFamily="2" charset="-122"/>
              </a:rPr>
              <a:t>和</a:t>
            </a:r>
            <a:r>
              <a:rPr lang="zh-CN" altLang="en-US" sz="2800" b="1" dirty="0" smtClean="0">
                <a:solidFill>
                  <a:schemeClr val="tx1"/>
                </a:solidFill>
                <a:latin typeface="华文楷体" pitchFamily="2" charset="-122"/>
                <a:ea typeface="华文楷体" pitchFamily="2" charset="-122"/>
              </a:rPr>
              <a:t>缺点。</a:t>
            </a:r>
            <a:endParaRPr lang="zh-CN" altLang="en-US" sz="2800" b="1" dirty="0">
              <a:solidFill>
                <a:schemeClr val="tx1"/>
              </a:solidFill>
              <a:latin typeface="华文楷体" pitchFamily="2" charset="-122"/>
              <a:ea typeface="华文楷体" pitchFamily="2" charset="-122"/>
            </a:endParaRPr>
          </a:p>
        </p:txBody>
      </p:sp>
      <p:sp>
        <p:nvSpPr>
          <p:cNvPr id="4" name="TextBox 3"/>
          <p:cNvSpPr txBox="1"/>
          <p:nvPr/>
        </p:nvSpPr>
        <p:spPr>
          <a:xfrm>
            <a:off x="705542" y="4675088"/>
            <a:ext cx="1368152" cy="707886"/>
          </a:xfrm>
          <a:prstGeom prst="rect">
            <a:avLst/>
          </a:prstGeom>
          <a:noFill/>
        </p:spPr>
        <p:txBody>
          <a:bodyPr wrap="square" rtlCol="0">
            <a:spAutoFit/>
          </a:bodyPr>
          <a:lstStyle/>
          <a:p>
            <a:r>
              <a:rPr lang="zh-CN" altLang="en-US" sz="4000" dirty="0" smtClean="0">
                <a:solidFill>
                  <a:srgbClr val="FF0000"/>
                </a:solidFill>
                <a:latin typeface="华文行楷" pitchFamily="2" charset="-122"/>
                <a:ea typeface="华文行楷" pitchFamily="2" charset="-122"/>
              </a:rPr>
              <a:t>重点</a:t>
            </a:r>
            <a:endParaRPr lang="zh-CN" altLang="en-US" sz="4000" dirty="0">
              <a:solidFill>
                <a:srgbClr val="FF0000"/>
              </a:solidFill>
              <a:latin typeface="华文行楷" pitchFamily="2" charset="-122"/>
              <a:ea typeface="华文行楷" pitchFamily="2" charset="-122"/>
            </a:endParaRPr>
          </a:p>
        </p:txBody>
      </p:sp>
      <p:sp>
        <p:nvSpPr>
          <p:cNvPr id="5" name="TextBox 4"/>
          <p:cNvSpPr txBox="1"/>
          <p:nvPr/>
        </p:nvSpPr>
        <p:spPr>
          <a:xfrm>
            <a:off x="705542" y="5547576"/>
            <a:ext cx="1368152" cy="707886"/>
          </a:xfrm>
          <a:prstGeom prst="rect">
            <a:avLst/>
          </a:prstGeom>
          <a:noFill/>
        </p:spPr>
        <p:txBody>
          <a:bodyPr wrap="square" rtlCol="0">
            <a:spAutoFit/>
          </a:bodyPr>
          <a:lstStyle/>
          <a:p>
            <a:r>
              <a:rPr lang="zh-CN" altLang="en-US" sz="4000" dirty="0">
                <a:latin typeface="华文行楷" pitchFamily="2" charset="-122"/>
                <a:ea typeface="华文行楷" pitchFamily="2" charset="-122"/>
              </a:rPr>
              <a:t>难</a:t>
            </a:r>
            <a:r>
              <a:rPr lang="zh-CN" altLang="en-US" sz="4000" dirty="0" smtClean="0">
                <a:latin typeface="华文行楷" pitchFamily="2" charset="-122"/>
                <a:ea typeface="华文行楷" pitchFamily="2" charset="-122"/>
              </a:rPr>
              <a:t>点</a:t>
            </a:r>
            <a:endParaRPr lang="zh-CN" altLang="en-US" sz="4000" dirty="0">
              <a:latin typeface="华文行楷" pitchFamily="2" charset="-122"/>
              <a:ea typeface="华文行楷" pitchFamily="2" charset="-122"/>
            </a:endParaRPr>
          </a:p>
        </p:txBody>
      </p:sp>
      <p:sp>
        <p:nvSpPr>
          <p:cNvPr id="6" name="TextBox 5"/>
          <p:cNvSpPr txBox="1"/>
          <p:nvPr/>
        </p:nvSpPr>
        <p:spPr>
          <a:xfrm>
            <a:off x="2267744" y="4767421"/>
            <a:ext cx="6408712" cy="523220"/>
          </a:xfrm>
          <a:prstGeom prst="rect">
            <a:avLst/>
          </a:prstGeom>
          <a:noFill/>
        </p:spPr>
        <p:txBody>
          <a:bodyPr wrap="square" rtlCol="0">
            <a:spAutoFit/>
          </a:bodyPr>
          <a:lstStyle/>
          <a:p>
            <a:r>
              <a:rPr lang="zh-CN" altLang="en-US" sz="2800" b="1" dirty="0" smtClean="0">
                <a:latin typeface="华文楷体" pitchFamily="2" charset="-122"/>
                <a:ea typeface="华文楷体" pitchFamily="2" charset="-122"/>
              </a:rPr>
              <a:t>三大改造的主要内容和形式。</a:t>
            </a:r>
            <a:endParaRPr lang="zh-CN" altLang="en-US" sz="2800" b="1" dirty="0">
              <a:latin typeface="华文楷体" pitchFamily="2" charset="-122"/>
              <a:ea typeface="华文楷体" pitchFamily="2" charset="-122"/>
            </a:endParaRPr>
          </a:p>
        </p:txBody>
      </p:sp>
      <p:sp>
        <p:nvSpPr>
          <p:cNvPr id="8" name="TextBox 7"/>
          <p:cNvSpPr txBox="1"/>
          <p:nvPr/>
        </p:nvSpPr>
        <p:spPr>
          <a:xfrm>
            <a:off x="2279576" y="5639909"/>
            <a:ext cx="6408712" cy="523220"/>
          </a:xfrm>
          <a:prstGeom prst="rect">
            <a:avLst/>
          </a:prstGeom>
          <a:noFill/>
        </p:spPr>
        <p:txBody>
          <a:bodyPr wrap="square" rtlCol="0">
            <a:spAutoFit/>
          </a:bodyPr>
          <a:lstStyle/>
          <a:p>
            <a:r>
              <a:rPr lang="zh-CN" altLang="en-US" sz="2800" b="1" dirty="0" smtClean="0">
                <a:latin typeface="华文楷体" pitchFamily="2" charset="-122"/>
                <a:ea typeface="华文楷体" pitchFamily="2" charset="-122"/>
              </a:rPr>
              <a:t>三大改造的实质、意义和局限。</a:t>
            </a:r>
            <a:endParaRPr lang="zh-CN" altLang="en-US" sz="2800" b="1" dirty="0">
              <a:latin typeface="华文楷体" pitchFamily="2" charset="-122"/>
              <a:ea typeface="华文楷体" pitchFamily="2" charset="-122"/>
            </a:endParaRPr>
          </a:p>
        </p:txBody>
      </p:sp>
    </p:spTree>
    <p:extLst>
      <p:ext uri="{BB962C8B-B14F-4D97-AF65-F5344CB8AC3E}">
        <p14:creationId xmlns:p14="http://schemas.microsoft.com/office/powerpoint/2010/main" val="132141525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23528" y="260648"/>
            <a:ext cx="8496944" cy="1252728"/>
          </a:xfrm>
        </p:spPr>
        <p:txBody>
          <a:bodyPr>
            <a:normAutofit/>
          </a:bodyPr>
          <a:lstStyle/>
          <a:p>
            <a:r>
              <a:rPr lang="zh-CN" altLang="en-US" sz="5400" dirty="0" smtClean="0">
                <a:solidFill>
                  <a:srgbClr val="00B050"/>
                </a:solidFill>
                <a:latin typeface="华文琥珀" pitchFamily="2" charset="-122"/>
                <a:ea typeface="华文琥珀" pitchFamily="2" charset="-122"/>
              </a:rPr>
              <a:t>一、农业的社会主义改造</a:t>
            </a:r>
            <a:endParaRPr lang="zh-CN" altLang="en-US" sz="5400" dirty="0">
              <a:solidFill>
                <a:srgbClr val="00B050"/>
              </a:solidFill>
              <a:latin typeface="华文琥珀" pitchFamily="2" charset="-122"/>
              <a:ea typeface="华文琥珀" pitchFamily="2" charset="-122"/>
            </a:endParaRPr>
          </a:p>
        </p:txBody>
      </p:sp>
      <p:pic>
        <p:nvPicPr>
          <p:cNvPr id="4" name="内容占位符 3"/>
          <p:cNvPicPr>
            <a:picLocks noGrp="1" noChangeAspect="1"/>
          </p:cNvPicPr>
          <p:nvPr>
            <p:ph idx="1"/>
          </p:nvPr>
        </p:nvPicPr>
        <p:blipFill rotWithShape="1">
          <a:blip r:embed="rId2">
            <a:extLst>
              <a:ext uri="{28A0092B-C50C-407E-A947-70E740481C1C}">
                <a14:useLocalDpi xmlns:a14="http://schemas.microsoft.com/office/drawing/2010/main" val="0"/>
              </a:ext>
            </a:extLst>
          </a:blip>
          <a:srcRect l="798" r="2145"/>
          <a:stretch/>
        </p:blipFill>
        <p:spPr>
          <a:xfrm>
            <a:off x="323528" y="1700808"/>
            <a:ext cx="8496944" cy="4968552"/>
          </a:xfrm>
          <a:prstGeom prst="rect">
            <a:avLst/>
          </a:prstGeom>
          <a:ln>
            <a:noFill/>
          </a:ln>
          <a:effectLst>
            <a:softEdge rad="112500"/>
          </a:effectLst>
        </p:spPr>
      </p:pic>
    </p:spTree>
    <p:extLst>
      <p:ext uri="{BB962C8B-B14F-4D97-AF65-F5344CB8AC3E}">
        <p14:creationId xmlns:p14="http://schemas.microsoft.com/office/powerpoint/2010/main" val="138589235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07497" y="2933146"/>
            <a:ext cx="1611701" cy="864095"/>
          </a:xfrm>
        </p:spPr>
        <p:txBody>
          <a:bodyPr>
            <a:normAutofit/>
          </a:bodyPr>
          <a:lstStyle/>
          <a:p>
            <a:pPr>
              <a:buClr>
                <a:srgbClr val="FF0000"/>
              </a:buClr>
              <a:buSzPct val="105000"/>
              <a:buFont typeface="Wingdings" pitchFamily="2" charset="2"/>
              <a:buChar char="Ø"/>
            </a:pPr>
            <a:r>
              <a:rPr lang="zh-CN" altLang="en-US" sz="3600" b="1" dirty="0" smtClean="0"/>
              <a:t>原因</a:t>
            </a:r>
            <a:endParaRPr lang="zh-CN" altLang="en-US" sz="3600" b="1" dirty="0"/>
          </a:p>
        </p:txBody>
      </p:sp>
      <p:sp>
        <p:nvSpPr>
          <p:cNvPr id="4" name="TextBox 3"/>
          <p:cNvSpPr txBox="1"/>
          <p:nvPr/>
        </p:nvSpPr>
        <p:spPr>
          <a:xfrm>
            <a:off x="2309596" y="548680"/>
            <a:ext cx="6438868" cy="954107"/>
          </a:xfrm>
          <a:prstGeom prst="rect">
            <a:avLst/>
          </a:prstGeom>
          <a:noFill/>
        </p:spPr>
        <p:txBody>
          <a:bodyPr wrap="square" rtlCol="0">
            <a:spAutoFit/>
          </a:bodyPr>
          <a:lstStyle/>
          <a:p>
            <a:r>
              <a:rPr lang="en-US" altLang="zh-CN" sz="2800" b="1" dirty="0" smtClean="0">
                <a:latin typeface="华文楷体" pitchFamily="2" charset="-122"/>
                <a:ea typeface="华文楷体" pitchFamily="2" charset="-122"/>
              </a:rPr>
              <a:t>1</a:t>
            </a:r>
            <a:r>
              <a:rPr lang="zh-CN" altLang="en-US" sz="2800" b="1" dirty="0" smtClean="0">
                <a:latin typeface="华文楷体" pitchFamily="2" charset="-122"/>
                <a:ea typeface="华文楷体" pitchFamily="2" charset="-122"/>
              </a:rPr>
              <a:t>、土地改革以后，农民分到了土地，农业生产有了恢复和发展。</a:t>
            </a:r>
            <a:endParaRPr lang="en-US" altLang="zh-CN" sz="2800" b="1" dirty="0" smtClean="0">
              <a:latin typeface="华文楷体" pitchFamily="2" charset="-122"/>
              <a:ea typeface="华文楷体" pitchFamily="2" charset="-122"/>
            </a:endParaRPr>
          </a:p>
        </p:txBody>
      </p:sp>
      <p:sp>
        <p:nvSpPr>
          <p:cNvPr id="5" name="TextBox 4"/>
          <p:cNvSpPr txBox="1"/>
          <p:nvPr/>
        </p:nvSpPr>
        <p:spPr>
          <a:xfrm>
            <a:off x="2309596" y="1542336"/>
            <a:ext cx="6438868" cy="2246769"/>
          </a:xfrm>
          <a:prstGeom prst="rect">
            <a:avLst/>
          </a:prstGeom>
          <a:noFill/>
        </p:spPr>
        <p:txBody>
          <a:bodyPr wrap="square" rtlCol="0">
            <a:spAutoFit/>
          </a:bodyPr>
          <a:lstStyle/>
          <a:p>
            <a:r>
              <a:rPr lang="en-US" altLang="zh-CN" sz="2800" b="1" dirty="0">
                <a:latin typeface="华文楷体" pitchFamily="2" charset="-122"/>
                <a:ea typeface="华文楷体" pitchFamily="2" charset="-122"/>
              </a:rPr>
              <a:t>2</a:t>
            </a:r>
            <a:r>
              <a:rPr lang="zh-CN" altLang="en-US" sz="2800" b="1" dirty="0">
                <a:latin typeface="华文楷体" pitchFamily="2" charset="-122"/>
                <a:ea typeface="华文楷体" pitchFamily="2" charset="-122"/>
              </a:rPr>
              <a:t>、我国的农业仍然是一家一户分散经营，贫苦农民缺乏生产工具、资金，一家一户难以 解决水利问题，难以抵御自然灾害，不能合理的使用耕地，也不能使用先进的机械化农具。</a:t>
            </a:r>
          </a:p>
        </p:txBody>
      </p:sp>
      <p:sp>
        <p:nvSpPr>
          <p:cNvPr id="10" name="左大括号 9"/>
          <p:cNvSpPr/>
          <p:nvPr/>
        </p:nvSpPr>
        <p:spPr>
          <a:xfrm>
            <a:off x="1835696" y="687072"/>
            <a:ext cx="473900" cy="5307793"/>
          </a:xfrm>
          <a:prstGeom prst="leftBrace">
            <a:avLst>
              <a:gd name="adj1" fmla="val 51211"/>
              <a:gd name="adj2"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下箭头 10"/>
          <p:cNvSpPr/>
          <p:nvPr/>
        </p:nvSpPr>
        <p:spPr>
          <a:xfrm>
            <a:off x="5056148" y="3775150"/>
            <a:ext cx="1029467" cy="542496"/>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309596" y="4317646"/>
            <a:ext cx="6438868" cy="954107"/>
          </a:xfrm>
          <a:prstGeom prst="rect">
            <a:avLst/>
          </a:prstGeom>
          <a:noFill/>
        </p:spPr>
        <p:txBody>
          <a:bodyPr wrap="square" rtlCol="0">
            <a:spAutoFit/>
          </a:bodyPr>
          <a:lstStyle/>
          <a:p>
            <a:r>
              <a:rPr lang="zh-CN" altLang="en-US" sz="2800" b="1" dirty="0">
                <a:latin typeface="华文楷体" pitchFamily="2" charset="-122"/>
                <a:ea typeface="华文楷体" pitchFamily="2" charset="-122"/>
              </a:rPr>
              <a:t>影响了农业生产的发展，农产品满足不了国家工业化建设的需要。</a:t>
            </a:r>
          </a:p>
        </p:txBody>
      </p:sp>
      <p:sp>
        <p:nvSpPr>
          <p:cNvPr id="3" name="TextBox 2"/>
          <p:cNvSpPr txBox="1"/>
          <p:nvPr/>
        </p:nvSpPr>
        <p:spPr>
          <a:xfrm>
            <a:off x="2351448" y="5471645"/>
            <a:ext cx="6438868" cy="523220"/>
          </a:xfrm>
          <a:prstGeom prst="rect">
            <a:avLst/>
          </a:prstGeom>
          <a:noFill/>
        </p:spPr>
        <p:txBody>
          <a:bodyPr wrap="square" rtlCol="0">
            <a:spAutoFit/>
          </a:bodyPr>
          <a:lstStyle/>
          <a:p>
            <a:r>
              <a:rPr lang="en-US" altLang="zh-CN" sz="2800" b="1" dirty="0">
                <a:latin typeface="华文楷体" pitchFamily="2" charset="-122"/>
                <a:ea typeface="华文楷体" pitchFamily="2" charset="-122"/>
              </a:rPr>
              <a:t>3</a:t>
            </a:r>
            <a:r>
              <a:rPr lang="zh-CN" altLang="en-US" sz="2800" b="1" dirty="0">
                <a:latin typeface="华文楷体" pitchFamily="2" charset="-122"/>
                <a:ea typeface="华文楷体" pitchFamily="2" charset="-122"/>
              </a:rPr>
              <a:t>、农民也有进行互助合作的要求。</a:t>
            </a:r>
          </a:p>
        </p:txBody>
      </p:sp>
    </p:spTree>
    <p:extLst>
      <p:ext uri="{BB962C8B-B14F-4D97-AF65-F5344CB8AC3E}">
        <p14:creationId xmlns:p14="http://schemas.microsoft.com/office/powerpoint/2010/main" val="8528162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ircle(in)">
                                      <p:cBhvr>
                                        <p:cTn id="23" dur="2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circle(in)">
                                      <p:cBhvr>
                                        <p:cTn id="3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5" grpId="0"/>
      <p:bldP spid="10" grpId="0" animBg="1"/>
      <p:bldP spid="11" grpId="0" animBg="1"/>
      <p:bldP spid="1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043608" y="1916832"/>
            <a:ext cx="6781800" cy="4032448"/>
          </a:xfrm>
        </p:spPr>
        <p:txBody>
          <a:bodyPr>
            <a:normAutofit fontScale="90000"/>
          </a:bodyPr>
          <a:lstStyle/>
          <a:p>
            <a:r>
              <a:rPr lang="zh-CN" altLang="en-US" sz="3600" dirty="0" smtClean="0">
                <a:latin typeface="黑体" pitchFamily="49" charset="-122"/>
                <a:ea typeface="黑体" pitchFamily="49" charset="-122"/>
              </a:rPr>
              <a:t>    </a:t>
            </a:r>
            <a:r>
              <a:rPr lang="zh-CN" altLang="en-US" sz="3600" dirty="0" smtClean="0">
                <a:solidFill>
                  <a:schemeClr val="tx1"/>
                </a:solidFill>
                <a:latin typeface="黑体" pitchFamily="49" charset="-122"/>
                <a:ea typeface="黑体" pitchFamily="49" charset="-122"/>
              </a:rPr>
              <a:t>其实，改革就是根据实际情况、实际问题，不断探索、完善</a:t>
            </a:r>
            <a:r>
              <a:rPr lang="zh-CN" altLang="en-US" sz="3600" dirty="0" smtClean="0">
                <a:solidFill>
                  <a:schemeClr val="tx1"/>
                </a:solidFill>
                <a:latin typeface="黑体" pitchFamily="49" charset="-122"/>
                <a:ea typeface="黑体" pitchFamily="49" charset="-122"/>
              </a:rPr>
              <a:t>，从而</a:t>
            </a:r>
            <a:r>
              <a:rPr lang="zh-CN" altLang="en-US" sz="3600" dirty="0" smtClean="0">
                <a:solidFill>
                  <a:schemeClr val="tx1"/>
                </a:solidFill>
                <a:latin typeface="黑体" pitchFamily="49" charset="-122"/>
                <a:ea typeface="黑体" pitchFamily="49" charset="-122"/>
              </a:rPr>
              <a:t>推进的。</a:t>
            </a:r>
            <a:r>
              <a:rPr lang="en-US" altLang="zh-CN" sz="3600" dirty="0" smtClean="0">
                <a:solidFill>
                  <a:schemeClr val="tx1"/>
                </a:solidFill>
                <a:latin typeface="黑体" pitchFamily="49" charset="-122"/>
                <a:ea typeface="黑体" pitchFamily="49" charset="-122"/>
              </a:rPr>
              <a:t/>
            </a:r>
            <a:br>
              <a:rPr lang="en-US" altLang="zh-CN" sz="3600" dirty="0" smtClean="0">
                <a:solidFill>
                  <a:schemeClr val="tx1"/>
                </a:solidFill>
                <a:latin typeface="黑体" pitchFamily="49" charset="-122"/>
                <a:ea typeface="黑体" pitchFamily="49" charset="-122"/>
              </a:rPr>
            </a:br>
            <a:r>
              <a:rPr lang="en-US" altLang="zh-CN" sz="3600" dirty="0" smtClean="0">
                <a:solidFill>
                  <a:schemeClr val="tx1"/>
                </a:solidFill>
                <a:latin typeface="黑体" pitchFamily="49" charset="-122"/>
                <a:ea typeface="黑体" pitchFamily="49" charset="-122"/>
              </a:rPr>
              <a:t>    </a:t>
            </a:r>
            <a:r>
              <a:rPr lang="zh-CN" altLang="en-US" sz="3600" dirty="0" smtClean="0">
                <a:solidFill>
                  <a:schemeClr val="tx1"/>
                </a:solidFill>
                <a:latin typeface="黑体" pitchFamily="49" charset="-122"/>
                <a:ea typeface="黑体" pitchFamily="49" charset="-122"/>
              </a:rPr>
              <a:t>所以，改革过程中出现问题是很正常的，重要的是要及时发现问题并解决问题。</a:t>
            </a:r>
            <a:r>
              <a:rPr lang="en-US" altLang="zh-CN" sz="3600" dirty="0" smtClean="0">
                <a:solidFill>
                  <a:schemeClr val="tx1"/>
                </a:solidFill>
                <a:latin typeface="黑体" pitchFamily="49" charset="-122"/>
                <a:ea typeface="黑体" pitchFamily="49" charset="-122"/>
              </a:rPr>
              <a:t/>
            </a:r>
            <a:br>
              <a:rPr lang="en-US" altLang="zh-CN" sz="3600" dirty="0" smtClean="0">
                <a:solidFill>
                  <a:schemeClr val="tx1"/>
                </a:solidFill>
                <a:latin typeface="黑体" pitchFamily="49" charset="-122"/>
                <a:ea typeface="黑体" pitchFamily="49" charset="-122"/>
              </a:rPr>
            </a:br>
            <a:r>
              <a:rPr lang="en-US" altLang="zh-CN" sz="3600" dirty="0">
                <a:solidFill>
                  <a:schemeClr val="tx1"/>
                </a:solidFill>
                <a:latin typeface="黑体" pitchFamily="49" charset="-122"/>
                <a:ea typeface="黑体" pitchFamily="49" charset="-122"/>
              </a:rPr>
              <a:t> </a:t>
            </a:r>
            <a:r>
              <a:rPr lang="en-US" altLang="zh-CN" sz="3600" dirty="0" smtClean="0">
                <a:solidFill>
                  <a:schemeClr val="tx1"/>
                </a:solidFill>
                <a:latin typeface="黑体" pitchFamily="49" charset="-122"/>
                <a:ea typeface="黑体" pitchFamily="49" charset="-122"/>
              </a:rPr>
              <a:t>   </a:t>
            </a:r>
            <a:r>
              <a:rPr lang="zh-CN" altLang="en-US" sz="3600" dirty="0" smtClean="0">
                <a:solidFill>
                  <a:schemeClr val="tx1"/>
                </a:solidFill>
                <a:latin typeface="黑体" pitchFamily="49" charset="-122"/>
                <a:ea typeface="黑体" pitchFamily="49" charset="-122"/>
              </a:rPr>
              <a:t>那么，党和国家是怎样去解决遇到</a:t>
            </a:r>
            <a:r>
              <a:rPr lang="zh-CN" altLang="en-US" sz="3600" dirty="0" smtClean="0">
                <a:solidFill>
                  <a:schemeClr val="tx1"/>
                </a:solidFill>
                <a:latin typeface="黑体" pitchFamily="49" charset="-122"/>
                <a:ea typeface="黑体" pitchFamily="49" charset="-122"/>
              </a:rPr>
              <a:t>的这一系列</a:t>
            </a:r>
            <a:r>
              <a:rPr lang="zh-CN" altLang="en-US" sz="3600" dirty="0" smtClean="0">
                <a:solidFill>
                  <a:schemeClr val="tx1"/>
                </a:solidFill>
                <a:latin typeface="黑体" pitchFamily="49" charset="-122"/>
                <a:ea typeface="黑体" pitchFamily="49" charset="-122"/>
              </a:rPr>
              <a:t>问题的呢？</a:t>
            </a:r>
            <a:endParaRPr lang="zh-CN" altLang="en-US" sz="3600" dirty="0">
              <a:solidFill>
                <a:schemeClr val="tx1"/>
              </a:solidFill>
              <a:latin typeface="黑体" pitchFamily="49" charset="-122"/>
              <a:ea typeface="黑体" pitchFamily="49" charset="-122"/>
            </a:endParaRPr>
          </a:p>
        </p:txBody>
      </p:sp>
      <p:sp>
        <p:nvSpPr>
          <p:cNvPr id="5" name="上弧形箭头 4"/>
          <p:cNvSpPr/>
          <p:nvPr/>
        </p:nvSpPr>
        <p:spPr>
          <a:xfrm>
            <a:off x="3563888" y="831594"/>
            <a:ext cx="2232248" cy="1013229"/>
          </a:xfrm>
          <a:prstGeom prst="curvedDownArrow">
            <a:avLst>
              <a:gd name="adj1" fmla="val 49420"/>
              <a:gd name="adj2" fmla="val 88462"/>
              <a:gd name="adj3" fmla="val 38955"/>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726270138"/>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0.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4.jpeg"/></Relationships>
</file>

<file path=ppt/theme/_rels/them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10.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1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茅草">
  <a:themeElements>
    <a:clrScheme name="茅草">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中性">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茅草">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3.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5.xml><?xml version="1.0" encoding="utf-8"?>
<a:theme xmlns:a="http://schemas.openxmlformats.org/drawingml/2006/main" name="元素">
  <a:themeElements>
    <a:clrScheme name="元素">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元素">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元素">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6.xml><?xml version="1.0" encoding="utf-8"?>
<a:theme xmlns:a="http://schemas.openxmlformats.org/drawingml/2006/main" name="药剂师">
  <a:themeElements>
    <a:clrScheme name="药剂师">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药剂师">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药剂师">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图钉">
  <a:themeElements>
    <a:clrScheme name="图钉">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图钉">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图钉">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8.xml><?xml version="1.0" encoding="utf-8"?>
<a:theme xmlns:a="http://schemas.openxmlformats.org/drawingml/2006/main" name="1_奥斯汀">
  <a:themeElements>
    <a:clrScheme name="奥斯汀">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奥斯汀">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夏季">
  <a:themeElements>
    <a:clrScheme name="夏季">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夏季">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夏季">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980</TotalTime>
  <Words>1392</Words>
  <Application>Microsoft Office PowerPoint</Application>
  <PresentationFormat>全屏显示(4:3)</PresentationFormat>
  <Paragraphs>149</Paragraphs>
  <Slides>28</Slides>
  <Notes>0</Notes>
  <HiddenSlides>0</HiddenSlides>
  <MMClips>0</MMClips>
  <ScaleCrop>false</ScaleCrop>
  <HeadingPairs>
    <vt:vector size="4" baseType="variant">
      <vt:variant>
        <vt:lpstr>主题</vt:lpstr>
      </vt:variant>
      <vt:variant>
        <vt:i4>11</vt:i4>
      </vt:variant>
      <vt:variant>
        <vt:lpstr>幻灯片标题</vt:lpstr>
      </vt:variant>
      <vt:variant>
        <vt:i4>28</vt:i4>
      </vt:variant>
    </vt:vector>
  </HeadingPairs>
  <TitlesOfParts>
    <vt:vector size="39" baseType="lpstr">
      <vt:lpstr>波形</vt:lpstr>
      <vt:lpstr>茅草</vt:lpstr>
      <vt:lpstr>NewsPrint</vt:lpstr>
      <vt:lpstr>1_NewsPrint</vt:lpstr>
      <vt:lpstr>元素</vt:lpstr>
      <vt:lpstr>药剂师</vt:lpstr>
      <vt:lpstr>图钉</vt:lpstr>
      <vt:lpstr>1_奥斯汀</vt:lpstr>
      <vt:lpstr>夏季</vt:lpstr>
      <vt:lpstr>Spring</vt:lpstr>
      <vt:lpstr>凸显</vt:lpstr>
      <vt:lpstr>PowerPoint 演示文稿</vt:lpstr>
      <vt:lpstr>思考</vt:lpstr>
      <vt:lpstr>思考</vt:lpstr>
      <vt:lpstr>PowerPoint 演示文稿</vt:lpstr>
      <vt:lpstr>PowerPoint 演示文稿</vt:lpstr>
      <vt:lpstr>学 习 目 标</vt:lpstr>
      <vt:lpstr>一、农业的社会主义改造</vt:lpstr>
      <vt:lpstr>PowerPoint 演示文稿</vt:lpstr>
      <vt:lpstr>    其实，改革就是根据实际情况、实际问题，不断探索、完善，从而推进的。     所以，改革过程中出现问题是很正常的，重要的是要及时发现问题并解决问题。     那么，党和国家是怎样去解决遇到的这一系列问题的呢？</vt:lpstr>
      <vt:lpstr>PowerPoint 演示文稿</vt:lpstr>
      <vt:lpstr>PowerPoint 演示文稿</vt:lpstr>
      <vt:lpstr>PowerPoint 演示文稿</vt:lpstr>
      <vt:lpstr>PowerPoint 演示文稿</vt:lpstr>
      <vt:lpstr>PowerPoint 演示文稿</vt:lpstr>
      <vt:lpstr>PowerPoint 演示文稿</vt:lpstr>
      <vt:lpstr>三、公私合营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LENOVO</cp:lastModifiedBy>
  <cp:revision>130</cp:revision>
  <dcterms:created xsi:type="dcterms:W3CDTF">2018-03-21T02:52:29Z</dcterms:created>
  <dcterms:modified xsi:type="dcterms:W3CDTF">2018-03-22T14:50:00Z</dcterms:modified>
</cp:coreProperties>
</file>