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417" r:id="rId2"/>
    <p:sldId id="418" r:id="rId3"/>
    <p:sldId id="419" r:id="rId4"/>
    <p:sldId id="420" r:id="rId5"/>
    <p:sldId id="421" r:id="rId6"/>
    <p:sldId id="422" r:id="rId7"/>
    <p:sldId id="423" r:id="rId8"/>
    <p:sldId id="424" r:id="rId9"/>
    <p:sldId id="425" r:id="rId10"/>
    <p:sldId id="426" r:id="rId11"/>
    <p:sldId id="427" r:id="rId12"/>
    <p:sldId id="428" r:id="rId13"/>
    <p:sldId id="429" r:id="rId14"/>
    <p:sldId id="430" r:id="rId15"/>
    <p:sldId id="431" r:id="rId16"/>
    <p:sldId id="432" r:id="rId17"/>
    <p:sldId id="433" r:id="rId18"/>
    <p:sldId id="434" r:id="rId19"/>
    <p:sldId id="435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845" userDrawn="1">
          <p15:clr>
            <a:srgbClr val="A4A3A4"/>
          </p15:clr>
        </p15:guide>
        <p15:guide id="2" pos="2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E75E22"/>
    <a:srgbClr val="FFEDAB"/>
    <a:srgbClr val="E20000"/>
    <a:srgbClr val="FFE389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550" autoAdjust="0"/>
  </p:normalViewPr>
  <p:slideViewPr>
    <p:cSldViewPr>
      <p:cViewPr varScale="1">
        <p:scale>
          <a:sx n="71" d="100"/>
          <a:sy n="71" d="100"/>
        </p:scale>
        <p:origin x="-1338" y="-102"/>
      </p:cViewPr>
      <p:guideLst>
        <p:guide orient="horz" pos="845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image" Target="../media/image24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image" Target="../media/image27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image" Target="../media/image33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2017-10-16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1115616" y="2564904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83026"/>
            <a:ext cx="5898760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典题试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99975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3692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3236902" y="538157"/>
            <a:ext cx="2332936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核心知识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4047396" y="862564"/>
            <a:ext cx="749704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906614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5631572" y="538157"/>
            <a:ext cx="2458546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考点精题</a:t>
            </a:r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6495668" y="862564"/>
            <a:ext cx="749704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77576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" Target="../slides/slide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" Target="../slides/slide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152388" y="467380"/>
            <a:ext cx="5000575" cy="44134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-1" y="6738378"/>
            <a:ext cx="9157036" cy="128253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8172400" y="467380"/>
            <a:ext cx="971600" cy="441340"/>
          </a:xfrm>
          <a:prstGeom prst="rect">
            <a:avLst/>
          </a:prstGeom>
          <a:solidFill>
            <a:srgbClr val="FC92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0" y="6727668"/>
            <a:ext cx="9144000" cy="0"/>
          </a:xfrm>
          <a:prstGeom prst="line">
            <a:avLst/>
          </a:prstGeom>
          <a:ln w="12700">
            <a:solidFill>
              <a:srgbClr val="E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-1" y="937527"/>
            <a:ext cx="9144000" cy="3600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同侧圆角矩形 29">
            <a:hlinkClick r:id="rId17" action="ppaction://hlinksldjump" tooltip="点击进入"/>
          </p:cNvPr>
          <p:cNvSpPr/>
          <p:nvPr/>
        </p:nvSpPr>
        <p:spPr>
          <a:xfrm>
            <a:off x="3241339" y="608694"/>
            <a:ext cx="2328499" cy="291629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核心知识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374429" y="507713"/>
            <a:ext cx="66206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5" name="同侧圆角矩形 14">
            <a:hlinkClick r:id="rId18" action="ppaction://hlinksldjump" tooltip="点击进入"/>
          </p:cNvPr>
          <p:cNvSpPr/>
          <p:nvPr/>
        </p:nvSpPr>
        <p:spPr>
          <a:xfrm>
            <a:off x="5639850" y="608694"/>
            <a:ext cx="2432827" cy="291629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考点精题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5277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2" r:id="rId2"/>
    <p:sldLayoutId id="2147483653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8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5" Type="http://schemas.openxmlformats.org/officeDocument/2006/relationships/package" Target="../embeddings/Microsoft_Office_Word___16.docx"/><Relationship Id="rId4" Type="http://schemas.openxmlformats.org/officeDocument/2006/relationships/package" Target="../embeddings/Microsoft_Office_Word___15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5" Type="http://schemas.openxmlformats.org/officeDocument/2006/relationships/package" Target="../embeddings/Microsoft_Office_Word___19.docx"/><Relationship Id="rId4" Type="http://schemas.openxmlformats.org/officeDocument/2006/relationships/package" Target="../embeddings/Microsoft_Office_Word___18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4" Type="http://schemas.openxmlformats.org/officeDocument/2006/relationships/package" Target="../embeddings/Microsoft_Office_Word___21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4" Type="http://schemas.openxmlformats.org/officeDocument/2006/relationships/package" Target="../embeddings/Microsoft_Office_Word___24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5" Type="http://schemas.openxmlformats.org/officeDocument/2006/relationships/package" Target="../embeddings/Microsoft_Office_Word___28.docx"/><Relationship Id="rId4" Type="http://schemas.openxmlformats.org/officeDocument/2006/relationships/package" Target="../embeddings/Microsoft_Office_Word___27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4" Type="http://schemas.openxmlformats.org/officeDocument/2006/relationships/package" Target="../embeddings/Microsoft_Office_Word___30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6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jpeg"/><Relationship Id="rId5" Type="http://schemas.openxmlformats.org/officeDocument/2006/relationships/package" Target="../embeddings/Microsoft_Office_Word___2.docx"/><Relationship Id="rId4" Type="http://schemas.openxmlformats.org/officeDocument/2006/relationships/package" Target="../embeddings/Microsoft_Office_Word___1.doc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5.docx"/><Relationship Id="rId4" Type="http://schemas.openxmlformats.org/officeDocument/2006/relationships/package" Target="../embeddings/Microsoft_Office_Word___4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4" Type="http://schemas.openxmlformats.org/officeDocument/2006/relationships/package" Target="../embeddings/Microsoft_Office_Word___8.docx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5" Type="http://schemas.openxmlformats.org/officeDocument/2006/relationships/package" Target="../embeddings/Microsoft_Office_Word___13.docx"/><Relationship Id="rId4" Type="http://schemas.openxmlformats.org/officeDocument/2006/relationships/package" Target="../embeddings/Microsoft_Office_Word___12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2656968" y="3005117"/>
            <a:ext cx="6487032" cy="650794"/>
          </a:xfrm>
        </p:spPr>
        <p:txBody>
          <a:bodyPr/>
          <a:lstStyle/>
          <a:p>
            <a:r>
              <a:rPr lang="en-US" altLang="zh-CN" dirty="0"/>
              <a:t>8.2</a:t>
            </a:r>
            <a:r>
              <a:rPr lang="zh-CN" altLang="zh-CN" dirty="0"/>
              <a:t>　高考客观题第</a:t>
            </a:r>
            <a:r>
              <a:rPr lang="en-US" altLang="zh-CN" dirty="0"/>
              <a:t>16</a:t>
            </a:r>
            <a:r>
              <a:rPr lang="zh-CN" altLang="zh-CN" dirty="0"/>
              <a:t>题专项练</a:t>
            </a:r>
          </a:p>
        </p:txBody>
      </p:sp>
    </p:spTree>
    <p:extLst>
      <p:ext uri="{BB962C8B-B14F-4D97-AF65-F5344CB8AC3E}">
        <p14:creationId xmlns:p14="http://schemas.microsoft.com/office/powerpoint/2010/main" xmlns="" val="133190447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41438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(2017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山东潍坊二模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抛物线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的焦点为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准线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与双曲线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有两个交点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AFB=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120°,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双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曲线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的离心率为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25571381"/>
              </p:ext>
            </p:extLst>
          </p:nvPr>
        </p:nvGraphicFramePr>
        <p:xfrm>
          <a:off x="-1394273" y="1964323"/>
          <a:ext cx="7358173" cy="611657"/>
        </p:xfrm>
        <a:graphic>
          <a:graphicData uri="http://schemas.openxmlformats.org/presentationml/2006/ole">
            <p:oleObj spid="_x0000_s47106" name="文档" r:id="rId3" imgW="3839157" imgH="319737" progId="Word.Document.12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50607622"/>
              </p:ext>
            </p:extLst>
          </p:nvPr>
        </p:nvGraphicFramePr>
        <p:xfrm>
          <a:off x="-208441" y="2771647"/>
          <a:ext cx="6151559" cy="539345"/>
        </p:xfrm>
        <a:graphic>
          <a:graphicData uri="http://schemas.openxmlformats.org/presentationml/2006/ole">
            <p:oleObj spid="_x0000_s47107" name="文档" r:id="rId4" imgW="3839157" imgH="336300" progId="Word.Document.12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48640111"/>
              </p:ext>
            </p:extLst>
          </p:nvPr>
        </p:nvGraphicFramePr>
        <p:xfrm>
          <a:off x="599682" y="3439297"/>
          <a:ext cx="8128000" cy="2406802"/>
        </p:xfrm>
        <a:graphic>
          <a:graphicData uri="http://schemas.openxmlformats.org/presentationml/2006/ole">
            <p:oleObj spid="_x0000_s47108" name="文档" r:id="rId5" imgW="3839157" imgH="1137443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2640922" y="2683503"/>
            <a:ext cx="480527" cy="606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04499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32683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河北石家庄二中模拟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08103522"/>
              </p:ext>
            </p:extLst>
          </p:nvPr>
        </p:nvGraphicFramePr>
        <p:xfrm>
          <a:off x="599682" y="1516242"/>
          <a:ext cx="8128000" cy="1038689"/>
        </p:xfrm>
        <a:graphic>
          <a:graphicData uri="http://schemas.openxmlformats.org/presentationml/2006/ole">
            <p:oleObj spid="_x0000_s48130" name="文档" r:id="rId3" imgW="3839157" imgH="490768" progId="Word.Document.12">
              <p:embed/>
            </p:oleObj>
          </a:graphicData>
        </a:graphic>
      </p:graphicFrame>
      <p:cxnSp>
        <p:nvCxnSpPr>
          <p:cNvPr id="5" name="直接连接符 4"/>
          <p:cNvCxnSpPr/>
          <p:nvPr/>
        </p:nvCxnSpPr>
        <p:spPr>
          <a:xfrm>
            <a:off x="1840157" y="2534149"/>
            <a:ext cx="86629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46637186"/>
              </p:ext>
            </p:extLst>
          </p:nvPr>
        </p:nvGraphicFramePr>
        <p:xfrm>
          <a:off x="599682" y="2616859"/>
          <a:ext cx="8128000" cy="443712"/>
        </p:xfrm>
        <a:graphic>
          <a:graphicData uri="http://schemas.openxmlformats.org/presentationml/2006/ole">
            <p:oleObj spid="_x0000_s48131" name="文档" r:id="rId4" imgW="3839157" imgH="208837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3060571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两边取以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为底的对数可得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2log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{log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为首项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为公比的等比数列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28471316"/>
              </p:ext>
            </p:extLst>
          </p:nvPr>
        </p:nvGraphicFramePr>
        <p:xfrm>
          <a:off x="599682" y="3948525"/>
          <a:ext cx="8128000" cy="2648827"/>
        </p:xfrm>
        <a:graphic>
          <a:graphicData uri="http://schemas.openxmlformats.org/presentationml/2006/ole">
            <p:oleObj spid="_x0000_s48132" name="文档" r:id="rId5" imgW="3839157" imgH="1251583" progId="Word.Document.12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1907791" y="2014840"/>
            <a:ext cx="708787" cy="465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65303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51159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湖南长郡中学模拟六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x+x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对任意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恒成立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则整数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的最大值为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11591893"/>
              </p:ext>
            </p:extLst>
          </p:nvPr>
        </p:nvGraphicFramePr>
        <p:xfrm>
          <a:off x="599682" y="2256090"/>
          <a:ext cx="8128000" cy="1593330"/>
        </p:xfrm>
        <a:graphic>
          <a:graphicData uri="http://schemas.openxmlformats.org/presentationml/2006/ole">
            <p:oleObj spid="_x0000_s49154" name="文档" r:id="rId3" imgW="3839157" imgH="753254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384942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故存在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(8,9),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内是减函数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内是增函数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75749119"/>
              </p:ext>
            </p:extLst>
          </p:nvPr>
        </p:nvGraphicFramePr>
        <p:xfrm>
          <a:off x="599682" y="5130531"/>
          <a:ext cx="8128000" cy="705906"/>
        </p:xfrm>
        <a:graphic>
          <a:graphicData uri="http://schemas.openxmlformats.org/presentationml/2006/ole">
            <p:oleObj spid="_x0000_s49155" name="文档" r:id="rId4" imgW="3839157" imgH="333059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5969868" y="1788869"/>
            <a:ext cx="288032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48046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97033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某高科技企业生产产品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和产品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需要甲、乙两种新型材料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生产一件产品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需要甲材料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kg,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kg,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个工时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生产一件产品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需要甲材料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kg,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kg,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个工时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生产一件产品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的利润为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2 100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生产一件产品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的利润为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该企业现有甲材料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 kg,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 kg,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则在不超过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个工时的条件下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生产产品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、产品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的利润之和的最大值为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216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3440622"/>
            <a:ext cx="4987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设生产产品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生产产品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件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9486370"/>
              </p:ext>
            </p:extLst>
          </p:nvPr>
        </p:nvGraphicFramePr>
        <p:xfrm>
          <a:off x="599682" y="3930988"/>
          <a:ext cx="8128000" cy="1946284"/>
        </p:xfrm>
        <a:graphic>
          <a:graphicData uri="http://schemas.openxmlformats.org/presentationml/2006/ole">
            <p:oleObj spid="_x0000_s50178" name="文档" r:id="rId3" imgW="3839157" imgH="918884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582531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目标函数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画出约束条件对应的可行域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如图阴影部分中的整数点所示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42605" y="3027195"/>
            <a:ext cx="1041115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42309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78036576"/>
              </p:ext>
            </p:extLst>
          </p:nvPr>
        </p:nvGraphicFramePr>
        <p:xfrm>
          <a:off x="508000" y="1080344"/>
          <a:ext cx="8128000" cy="3711047"/>
        </p:xfrm>
        <a:graphic>
          <a:graphicData uri="http://schemas.openxmlformats.org/presentationml/2006/ole">
            <p:oleObj spid="_x0000_s51202" name="文档" r:id="rId3" imgW="3839157" imgH="1752433" progId="Word.Document.12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23628086"/>
              </p:ext>
            </p:extLst>
          </p:nvPr>
        </p:nvGraphicFramePr>
        <p:xfrm>
          <a:off x="599682" y="4824760"/>
          <a:ext cx="8128000" cy="1116003"/>
        </p:xfrm>
        <a:graphic>
          <a:graphicData uri="http://schemas.openxmlformats.org/presentationml/2006/ole">
            <p:oleObj spid="_x0000_s51203" name="文档" r:id="rId4" imgW="3839157" imgH="526774" progId="Word.Document.12">
              <p:embed/>
            </p:oleObj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508000" y="6016355"/>
            <a:ext cx="513954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5810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51159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若对任意的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则称函数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在区间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任性函数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kx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1)(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[1,e]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任性函数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的取值范围是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5695537"/>
              </p:ext>
            </p:extLst>
          </p:nvPr>
        </p:nvGraphicFramePr>
        <p:xfrm>
          <a:off x="599682" y="3046591"/>
          <a:ext cx="8128000" cy="2285790"/>
        </p:xfrm>
        <a:graphic>
          <a:graphicData uri="http://schemas.openxmlformats.org/presentationml/2006/ole">
            <p:oleObj spid="_x0000_s52226" name="文档" r:id="rId3" imgW="3839157" imgH="1079473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5332381"/>
            <a:ext cx="395813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18295" y="2595036"/>
            <a:ext cx="1224136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843271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40424915"/>
              </p:ext>
            </p:extLst>
          </p:nvPr>
        </p:nvGraphicFramePr>
        <p:xfrm>
          <a:off x="599682" y="1279151"/>
          <a:ext cx="8128000" cy="1613499"/>
        </p:xfrm>
        <a:graphic>
          <a:graphicData uri="http://schemas.openxmlformats.org/presentationml/2006/ole">
            <p:oleObj spid="_x0000_s53250" name="文档" r:id="rId3" imgW="3839157" imgH="762256" progId="Word.Document.12">
              <p:embed/>
            </p:oleObj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93931857"/>
              </p:ext>
            </p:extLst>
          </p:nvPr>
        </p:nvGraphicFramePr>
        <p:xfrm>
          <a:off x="1835696" y="2273839"/>
          <a:ext cx="6465351" cy="566856"/>
        </p:xfrm>
        <a:graphic>
          <a:graphicData uri="http://schemas.openxmlformats.org/presentationml/2006/ole">
            <p:oleObj spid="_x0000_s53251" name="文档" r:id="rId4" imgW="3839157" imgH="336660" progId="Word.Document.12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25121905"/>
              </p:ext>
            </p:extLst>
          </p:nvPr>
        </p:nvGraphicFramePr>
        <p:xfrm>
          <a:off x="599682" y="2930828"/>
          <a:ext cx="8128000" cy="3069008"/>
        </p:xfrm>
        <a:graphic>
          <a:graphicData uri="http://schemas.openxmlformats.org/presentationml/2006/ole">
            <p:oleObj spid="_x0000_s53252" name="文档" r:id="rId5" imgW="3839157" imgH="1449619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4788024" y="2305012"/>
            <a:ext cx="576064" cy="5069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79326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94455695"/>
              </p:ext>
            </p:extLst>
          </p:nvPr>
        </p:nvGraphicFramePr>
        <p:xfrm>
          <a:off x="599682" y="1988840"/>
          <a:ext cx="8128000" cy="779858"/>
        </p:xfrm>
        <a:graphic>
          <a:graphicData uri="http://schemas.openxmlformats.org/presentationml/2006/ole">
            <p:oleObj spid="_x0000_s54274" name="文档" r:id="rId3" imgW="3839157" imgH="367986" progId="Word.Document.12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94756156"/>
              </p:ext>
            </p:extLst>
          </p:nvPr>
        </p:nvGraphicFramePr>
        <p:xfrm>
          <a:off x="599682" y="2833534"/>
          <a:ext cx="8128000" cy="2107634"/>
        </p:xfrm>
        <a:graphic>
          <a:graphicData uri="http://schemas.openxmlformats.org/presentationml/2006/ole">
            <p:oleObj spid="_x0000_s54275" name="文档" r:id="rId4" imgW="3839157" imgH="995218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7667614" y="2381683"/>
            <a:ext cx="288033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7638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636912"/>
            <a:ext cx="566373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湖南长郡中学模拟六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16)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函数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53130122"/>
              </p:ext>
            </p:extLst>
          </p:nvPr>
        </p:nvGraphicFramePr>
        <p:xfrm>
          <a:off x="599682" y="3123086"/>
          <a:ext cx="8128000" cy="1253822"/>
        </p:xfrm>
        <a:graphic>
          <a:graphicData uri="http://schemas.openxmlformats.org/presentationml/2006/ole">
            <p:oleObj spid="_x0000_s55298" name="文档" r:id="rId3" imgW="3839157" imgH="592666" progId="Word.Document.12">
              <p:embed/>
            </p:oleObj>
          </a:graphicData>
        </a:graphic>
      </p:graphicFrame>
      <p:cxnSp>
        <p:nvCxnSpPr>
          <p:cNvPr id="5" name="直接连接符 4"/>
          <p:cNvCxnSpPr/>
          <p:nvPr/>
        </p:nvCxnSpPr>
        <p:spPr>
          <a:xfrm>
            <a:off x="3069007" y="4376908"/>
            <a:ext cx="221341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3123840" y="3747476"/>
            <a:ext cx="2024224" cy="587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57348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170339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由题意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有两个不同实根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y=kx+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的图象有两个不同的交点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&lt;x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&lt;x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&lt;x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仿宋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周期性变化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y=kx+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的图象恒过点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y=kx+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的图象如下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(2,e),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(1,e)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48511943"/>
              </p:ext>
            </p:extLst>
          </p:nvPr>
        </p:nvGraphicFramePr>
        <p:xfrm>
          <a:off x="599682" y="5274795"/>
          <a:ext cx="8128000" cy="1085751"/>
        </p:xfrm>
        <a:graphic>
          <a:graphicData uri="http://schemas.openxmlformats.org/presentationml/2006/ole">
            <p:oleObj spid="_x0000_s56322" name="文档" r:id="rId3" imgW="3839157" imgH="512371" progId="Word.Document.12">
              <p:embed/>
            </p:oleObj>
          </a:graphicData>
        </a:graphic>
      </p:graphicFrame>
      <p:pic>
        <p:nvPicPr>
          <p:cNvPr id="8" name="W37.eps" descr="id:2147502489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5785745" y="1772087"/>
            <a:ext cx="2832582" cy="2494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617357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91119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填空题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每小题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河北衡水中学三调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BOC=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90°,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32753369"/>
              </p:ext>
            </p:extLst>
          </p:nvPr>
        </p:nvGraphicFramePr>
        <p:xfrm>
          <a:off x="3337767" y="2128274"/>
          <a:ext cx="6151559" cy="437580"/>
        </p:xfrm>
        <a:graphic>
          <a:graphicData uri="http://schemas.openxmlformats.org/presentationml/2006/ole">
            <p:oleObj spid="_x0000_s39938" name="文档" r:id="rId4" imgW="3839157" imgH="272929" progId="Word.Document.12">
              <p:embed/>
            </p:oleObj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37799167"/>
              </p:ext>
            </p:extLst>
          </p:nvPr>
        </p:nvGraphicFramePr>
        <p:xfrm>
          <a:off x="599682" y="2662159"/>
          <a:ext cx="8128000" cy="2628658"/>
        </p:xfrm>
        <a:graphic>
          <a:graphicData uri="http://schemas.openxmlformats.org/presentationml/2006/ole">
            <p:oleObj spid="_x0000_s39939" name="文档" r:id="rId5" imgW="3839157" imgH="1241502" progId="Word.Document.12">
              <p:embed/>
            </p:oleObj>
          </a:graphicData>
        </a:graphic>
      </p:graphicFrame>
      <p:pic>
        <p:nvPicPr>
          <p:cNvPr id="6" name="W32.eps" descr="id:2147502468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3707904" y="5259644"/>
            <a:ext cx="1061358" cy="142083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97521" y="1906441"/>
            <a:ext cx="462711" cy="6490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87262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56792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在平面直角坐标系中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已知三个点列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},{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},{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},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32125158"/>
              </p:ext>
            </p:extLst>
          </p:nvPr>
        </p:nvGraphicFramePr>
        <p:xfrm>
          <a:off x="599682" y="2030093"/>
          <a:ext cx="8128000" cy="400014"/>
        </p:xfrm>
        <a:graphic>
          <a:graphicData uri="http://schemas.openxmlformats.org/presentationml/2006/ole">
            <p:oleObj spid="_x0000_s40962" name="文档" r:id="rId3" imgW="3839157" imgH="189394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2440498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u="sng" baseline="300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6(</a:t>
            </a:r>
            <a:r>
              <a:rPr lang="en-US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u="sng" baseline="300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 sz="2200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25263509"/>
              </p:ext>
            </p:extLst>
          </p:nvPr>
        </p:nvGraphicFramePr>
        <p:xfrm>
          <a:off x="599682" y="2978331"/>
          <a:ext cx="8128000" cy="803389"/>
        </p:xfrm>
        <a:graphic>
          <a:graphicData uri="http://schemas.openxmlformats.org/presentationml/2006/ole">
            <p:oleObj spid="_x0000_s40963" name="文档" r:id="rId4" imgW="3839157" imgH="378788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508000" y="3800173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-b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是公差为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仿宋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仿宋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8324511"/>
              </p:ext>
            </p:extLst>
          </p:nvPr>
        </p:nvGraphicFramePr>
        <p:xfrm>
          <a:off x="599682" y="5107398"/>
          <a:ext cx="8128000" cy="537833"/>
        </p:xfrm>
        <a:graphic>
          <a:graphicData uri="http://schemas.openxmlformats.org/presentationml/2006/ole">
            <p:oleObj spid="_x0000_s40964" name="文档" r:id="rId5" imgW="3839157" imgH="253845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2997486" y="2484176"/>
            <a:ext cx="2016224" cy="3114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15141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6805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山西吕梁二模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46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854846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dirty="0">
                <a:solidFill>
                  <a:srgbClr val="000000"/>
                </a:solidFill>
                <a:latin typeface="仿宋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个式子之和为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84783774"/>
              </p:ext>
            </p:extLst>
          </p:nvPr>
        </p:nvGraphicFramePr>
        <p:xfrm>
          <a:off x="599682" y="4131881"/>
          <a:ext cx="8128000" cy="487410"/>
        </p:xfrm>
        <a:graphic>
          <a:graphicData uri="http://schemas.openxmlformats.org/presentationml/2006/ole">
            <p:oleObj spid="_x0000_s41986" name="文档" r:id="rId3" imgW="3839157" imgH="230801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4629682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累加得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46,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故答案为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46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82364" y="2410834"/>
            <a:ext cx="432049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27826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19536395"/>
              </p:ext>
            </p:extLst>
          </p:nvPr>
        </p:nvGraphicFramePr>
        <p:xfrm>
          <a:off x="599682" y="1289542"/>
          <a:ext cx="8128000" cy="927762"/>
        </p:xfrm>
        <a:graphic>
          <a:graphicData uri="http://schemas.openxmlformats.org/presentationml/2006/ole">
            <p:oleObj spid="_x0000_s43010" name="文档" r:id="rId3" imgW="3839157" imgH="438918" progId="Word.Document.12">
              <p:embed/>
            </p:oleObj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24823362"/>
              </p:ext>
            </p:extLst>
          </p:nvPr>
        </p:nvGraphicFramePr>
        <p:xfrm>
          <a:off x="599682" y="2262203"/>
          <a:ext cx="8128000" cy="3748024"/>
        </p:xfrm>
        <a:graphic>
          <a:graphicData uri="http://schemas.openxmlformats.org/presentationml/2006/ole">
            <p:oleObj spid="_x0000_s43011" name="文档" r:id="rId4" imgW="3839157" imgH="1770076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5683293" y="1830733"/>
            <a:ext cx="349649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41398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89542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若在圆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+y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上存在点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OMN=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45°,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的取值范围是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1,1]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55548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关于直线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的对称点为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相切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上运动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圆上存在点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OMN=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45°,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OMN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OMP=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OMA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OMA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45°,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AOM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AOM=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结合图象知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AOM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的范围为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1,1]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W33.eps" descr="id:214750247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6012160" y="2729702"/>
            <a:ext cx="2506121" cy="234782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87797" y="1736578"/>
            <a:ext cx="648072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409044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492896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(2017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江西新余一中模拟七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表示不超过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的最大整数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=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016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65952064"/>
              </p:ext>
            </p:extLst>
          </p:nvPr>
        </p:nvGraphicFramePr>
        <p:xfrm>
          <a:off x="-211701" y="3418298"/>
          <a:ext cx="5197475" cy="693738"/>
        </p:xfrm>
        <a:graphic>
          <a:graphicData uri="http://schemas.openxmlformats.org/presentationml/2006/ole">
            <p:oleObj spid="_x0000_s44034" name="文档" r:id="rId3" imgW="2466561" imgH="328379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4427984" y="3740294"/>
            <a:ext cx="864096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89124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5115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令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由题意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=b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-b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为首项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为公差的等差数列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8,</a:t>
            </a:r>
            <a:r>
              <a:rPr lang="en-US" altLang="zh-CN" sz="2200" dirty="0">
                <a:solidFill>
                  <a:srgbClr val="000000"/>
                </a:solidFill>
                <a:latin typeface="仿宋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70092326"/>
              </p:ext>
            </p:extLst>
          </p:nvPr>
        </p:nvGraphicFramePr>
        <p:xfrm>
          <a:off x="599682" y="3419017"/>
          <a:ext cx="8128000" cy="2675719"/>
        </p:xfrm>
        <a:graphic>
          <a:graphicData uri="http://schemas.openxmlformats.org/presentationml/2006/ole">
            <p:oleObj spid="_x0000_s45058" name="文档" r:id="rId3" imgW="3839157" imgH="126310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1314548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7597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若定义在区间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恒成立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则称函数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在区间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上有界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则下列函数中有界的是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①④⑤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50098848"/>
              </p:ext>
            </p:extLst>
          </p:nvPr>
        </p:nvGraphicFramePr>
        <p:xfrm>
          <a:off x="599682" y="2410497"/>
          <a:ext cx="8128000" cy="591616"/>
        </p:xfrm>
        <a:graphic>
          <a:graphicData uri="http://schemas.openxmlformats.org/presentationml/2006/ole">
            <p:oleObj spid="_x0000_s46082" name="文档" r:id="rId3" imgW="3839157" imgH="279050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3014689"/>
            <a:ext cx="521168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+bx+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3513287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对于</a:t>
            </a:r>
            <a:r>
              <a:rPr lang="zh-CN" altLang="zh-CN" sz="2200" i="1" dirty="0">
                <a:solidFill>
                  <a:srgbClr val="000000"/>
                </a:solidFill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显然存在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M=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是有界函数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对于</a:t>
            </a:r>
            <a:r>
              <a:rPr lang="zh-CN" altLang="zh-CN" sz="2200" i="1" dirty="0">
                <a:solidFill>
                  <a:srgbClr val="000000"/>
                </a:solidFill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y=x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+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x&gt;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2,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因此不是有界函数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对于</a:t>
            </a:r>
            <a:r>
              <a:rPr lang="zh-CN" altLang="zh-CN" sz="2200" i="1" dirty="0">
                <a:solidFill>
                  <a:srgbClr val="000000"/>
                </a:solidFill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tan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的值域为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因此也</a:t>
            </a:r>
            <a:endParaRPr lang="zh-CN" altLang="en-US" sz="2200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98843772"/>
              </p:ext>
            </p:extLst>
          </p:nvPr>
        </p:nvGraphicFramePr>
        <p:xfrm>
          <a:off x="7524328" y="3533875"/>
          <a:ext cx="918605" cy="431843"/>
        </p:xfrm>
        <a:graphic>
          <a:graphicData uri="http://schemas.openxmlformats.org/presentationml/2006/ole">
            <p:oleObj spid="_x0000_s46083" name="文档" r:id="rId4" imgW="652703" imgH="301014" progId="Word.Document.12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84566505"/>
              </p:ext>
            </p:extLst>
          </p:nvPr>
        </p:nvGraphicFramePr>
        <p:xfrm>
          <a:off x="599682" y="4382553"/>
          <a:ext cx="8128000" cy="537833"/>
        </p:xfrm>
        <a:graphic>
          <a:graphicData uri="http://schemas.openxmlformats.org/presentationml/2006/ole">
            <p:oleObj spid="_x0000_s46084" name="文档" r:id="rId5" imgW="3839157" imgH="254565" progId="Word.Document.12">
              <p:embed/>
            </p:oleObj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508000" y="4939715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对于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+bx+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其中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由于该函数在闭区间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4,4]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上图象是连续的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故必有最大值和最小值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因此是有界函数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答案为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65265" y="2028103"/>
            <a:ext cx="864096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61244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 animBg="1"/>
    </p:bldLst>
  </p:timing>
</p:sld>
</file>

<file path=ppt/theme/theme1.xml><?xml version="1.0" encoding="utf-8"?>
<a:theme xmlns:a="http://schemas.openxmlformats.org/drawingml/2006/main" name="2014高优二轮模板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304</TotalTime>
  <Words>1440</Words>
  <Application>Microsoft Office PowerPoint</Application>
  <PresentationFormat>全屏显示(4:3)</PresentationFormat>
  <Paragraphs>81</Paragraphs>
  <Slides>19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2014高优二轮模板</vt:lpstr>
      <vt:lpstr>文档</vt:lpstr>
      <vt:lpstr>8.2　高考客观题第16题专项练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china</cp:lastModifiedBy>
  <cp:revision>92</cp:revision>
  <dcterms:created xsi:type="dcterms:W3CDTF">2014-12-26T02:01:49Z</dcterms:created>
  <dcterms:modified xsi:type="dcterms:W3CDTF">2017-10-16T12:57:21Z</dcterms:modified>
</cp:coreProperties>
</file>