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261" r:id="rId6"/>
    <p:sldId id="262" r:id="rId7"/>
    <p:sldId id="265" r:id="rId8"/>
    <p:sldId id="266" r:id="rId9"/>
    <p:sldId id="268" r:id="rId10"/>
    <p:sldId id="269" r:id="rId11"/>
    <p:sldId id="270" r:id="rId12"/>
    <p:sldId id="272" r:id="rId13"/>
    <p:sldId id="273" r:id="rId14"/>
    <p:sldId id="274" r:id="rId15"/>
    <p:sldId id="276" r:id="rId16"/>
    <p:sldId id="277" r:id="rId17"/>
    <p:sldId id="278" r:id="rId18"/>
    <p:sldId id="281" r:id="rId19"/>
    <p:sldId id="282" r:id="rId20"/>
    <p:sldId id="284" r:id="rId21"/>
    <p:sldId id="285" r:id="rId22"/>
    <p:sldId id="286" r:id="rId23"/>
    <p:sldId id="287" r:id="rId24"/>
    <p:sldId id="290" r:id="rId25"/>
    <p:sldId id="291" r:id="rId26"/>
    <p:sldId id="294" r:id="rId27"/>
  </p:sldIdLst>
  <p:sldSz cx="9144000" cy="684022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16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32.wmf"/><Relationship Id="rId8" Type="http://schemas.openxmlformats.org/officeDocument/2006/relationships/image" Target="../media/image31.wmf"/><Relationship Id="rId7" Type="http://schemas.openxmlformats.org/officeDocument/2006/relationships/image" Target="../media/image30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2" Type="http://schemas.openxmlformats.org/officeDocument/2006/relationships/image" Target="../media/image35.wmf"/><Relationship Id="rId11" Type="http://schemas.openxmlformats.org/officeDocument/2006/relationships/image" Target="../media/image34.wmf"/><Relationship Id="rId10" Type="http://schemas.openxmlformats.org/officeDocument/2006/relationships/image" Target="../media/image33.wmf"/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7" Type="http://schemas.openxmlformats.org/officeDocument/2006/relationships/image" Target="../media/image42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5" Type="http://schemas.openxmlformats.org/officeDocument/2006/relationships/image" Target="../media/image49.wmf"/><Relationship Id="rId4" Type="http://schemas.openxmlformats.org/officeDocument/2006/relationships/image" Target="../media/image48.wmf"/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54.wmf"/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8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1" Type="http://schemas.openxmlformats.org/officeDocument/2006/relationships/notesSlide" Target="../notesSlides/notesSlide10.xml"/><Relationship Id="rId10" Type="http://schemas.openxmlformats.org/officeDocument/2006/relationships/vmlDrawing" Target="../drawings/vmlDrawing1.vml"/><Relationship Id="rId1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.bin"/><Relationship Id="rId8" Type="http://schemas.openxmlformats.org/officeDocument/2006/relationships/image" Target="../media/image14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1.wmf"/><Relationship Id="rId15" Type="http://schemas.openxmlformats.org/officeDocument/2006/relationships/notesSlide" Target="../notesSlides/notesSlide13.xml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16.wmf"/><Relationship Id="rId11" Type="http://schemas.openxmlformats.org/officeDocument/2006/relationships/oleObject" Target="../embeddings/oleObject10.bin"/><Relationship Id="rId10" Type="http://schemas.openxmlformats.org/officeDocument/2006/relationships/image" Target="../media/image15.wmf"/><Relationship Id="rId1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.bin"/><Relationship Id="rId8" Type="http://schemas.openxmlformats.org/officeDocument/2006/relationships/image" Target="../media/image21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8.wmf"/><Relationship Id="rId13" Type="http://schemas.openxmlformats.org/officeDocument/2006/relationships/notesSlide" Target="../notesSlides/notesSlide15.xml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22.wmf"/><Relationship Id="rId1" Type="http://schemas.openxmlformats.org/officeDocument/2006/relationships/oleObject" Target="../embeddings/oleObject1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0.bin"/><Relationship Id="rId8" Type="http://schemas.openxmlformats.org/officeDocument/2006/relationships/image" Target="../media/image27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17.bin"/><Relationship Id="rId27" Type="http://schemas.openxmlformats.org/officeDocument/2006/relationships/notesSlide" Target="../notesSlides/notesSlide18.xml"/><Relationship Id="rId26" Type="http://schemas.openxmlformats.org/officeDocument/2006/relationships/vmlDrawing" Target="../drawings/vmlDrawing4.vml"/><Relationship Id="rId25" Type="http://schemas.openxmlformats.org/officeDocument/2006/relationships/slideLayout" Target="../slideLayouts/slideLayout4.xml"/><Relationship Id="rId24" Type="http://schemas.openxmlformats.org/officeDocument/2006/relationships/image" Target="../media/image35.wmf"/><Relationship Id="rId23" Type="http://schemas.openxmlformats.org/officeDocument/2006/relationships/oleObject" Target="../embeddings/oleObject27.bin"/><Relationship Id="rId22" Type="http://schemas.openxmlformats.org/officeDocument/2006/relationships/image" Target="../media/image34.wmf"/><Relationship Id="rId21" Type="http://schemas.openxmlformats.org/officeDocument/2006/relationships/oleObject" Target="../embeddings/oleObject26.bin"/><Relationship Id="rId20" Type="http://schemas.openxmlformats.org/officeDocument/2006/relationships/image" Target="../media/image33.wmf"/><Relationship Id="rId2" Type="http://schemas.openxmlformats.org/officeDocument/2006/relationships/image" Target="../media/image24.wmf"/><Relationship Id="rId19" Type="http://schemas.openxmlformats.org/officeDocument/2006/relationships/oleObject" Target="../embeddings/oleObject25.bin"/><Relationship Id="rId18" Type="http://schemas.openxmlformats.org/officeDocument/2006/relationships/image" Target="../media/image32.wmf"/><Relationship Id="rId17" Type="http://schemas.openxmlformats.org/officeDocument/2006/relationships/oleObject" Target="../embeddings/oleObject24.bin"/><Relationship Id="rId16" Type="http://schemas.openxmlformats.org/officeDocument/2006/relationships/image" Target="../media/image31.wmf"/><Relationship Id="rId15" Type="http://schemas.openxmlformats.org/officeDocument/2006/relationships/oleObject" Target="../embeddings/oleObject23.bin"/><Relationship Id="rId14" Type="http://schemas.openxmlformats.org/officeDocument/2006/relationships/image" Target="../media/image30.wmf"/><Relationship Id="rId13" Type="http://schemas.openxmlformats.org/officeDocument/2006/relationships/oleObject" Target="../embeddings/oleObject22.bin"/><Relationship Id="rId12" Type="http://schemas.openxmlformats.org/officeDocument/2006/relationships/image" Target="../media/image29.wmf"/><Relationship Id="rId11" Type="http://schemas.openxmlformats.org/officeDocument/2006/relationships/oleObject" Target="../embeddings/oleObject21.bin"/><Relationship Id="rId10" Type="http://schemas.openxmlformats.org/officeDocument/2006/relationships/image" Target="../media/image28.wmf"/><Relationship Id="rId1" Type="http://schemas.openxmlformats.org/officeDocument/2006/relationships/oleObject" Target="../embeddings/oleObject16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2.bin"/><Relationship Id="rId8" Type="http://schemas.openxmlformats.org/officeDocument/2006/relationships/image" Target="../media/image39.wmf"/><Relationship Id="rId7" Type="http://schemas.openxmlformats.org/officeDocument/2006/relationships/oleObject" Target="../embeddings/oleObject31.bin"/><Relationship Id="rId6" Type="http://schemas.openxmlformats.org/officeDocument/2006/relationships/image" Target="../media/image38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37.wmf"/><Relationship Id="rId3" Type="http://schemas.openxmlformats.org/officeDocument/2006/relationships/oleObject" Target="../embeddings/oleObject29.bin"/><Relationship Id="rId2" Type="http://schemas.openxmlformats.org/officeDocument/2006/relationships/image" Target="../media/image36.wmf"/><Relationship Id="rId19" Type="http://schemas.openxmlformats.org/officeDocument/2006/relationships/notesSlide" Target="../notesSlides/notesSlide19.xml"/><Relationship Id="rId18" Type="http://schemas.openxmlformats.org/officeDocument/2006/relationships/vmlDrawing" Target="../drawings/vmlDrawing5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43.wmf"/><Relationship Id="rId15" Type="http://schemas.openxmlformats.org/officeDocument/2006/relationships/oleObject" Target="../embeddings/oleObject35.bin"/><Relationship Id="rId14" Type="http://schemas.openxmlformats.org/officeDocument/2006/relationships/image" Target="../media/image42.wmf"/><Relationship Id="rId13" Type="http://schemas.openxmlformats.org/officeDocument/2006/relationships/oleObject" Target="../embeddings/oleObject34.bin"/><Relationship Id="rId12" Type="http://schemas.openxmlformats.org/officeDocument/2006/relationships/image" Target="../media/image41.wmf"/><Relationship Id="rId11" Type="http://schemas.openxmlformats.org/officeDocument/2006/relationships/oleObject" Target="../embeddings/oleObject33.bin"/><Relationship Id="rId10" Type="http://schemas.openxmlformats.org/officeDocument/2006/relationships/image" Target="../media/image40.wmf"/><Relationship Id="rId1" Type="http://schemas.openxmlformats.org/officeDocument/2006/relationships/oleObject" Target="../embeddings/oleObject28.bin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0.bin"/><Relationship Id="rId8" Type="http://schemas.openxmlformats.org/officeDocument/2006/relationships/image" Target="../media/image48.wmf"/><Relationship Id="rId7" Type="http://schemas.openxmlformats.org/officeDocument/2006/relationships/oleObject" Target="../embeddings/oleObject39.bin"/><Relationship Id="rId6" Type="http://schemas.openxmlformats.org/officeDocument/2006/relationships/image" Target="../media/image47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46.wmf"/><Relationship Id="rId3" Type="http://schemas.openxmlformats.org/officeDocument/2006/relationships/oleObject" Target="../embeddings/oleObject37.bin"/><Relationship Id="rId2" Type="http://schemas.openxmlformats.org/officeDocument/2006/relationships/image" Target="../media/image45.wmf"/><Relationship Id="rId13" Type="http://schemas.openxmlformats.org/officeDocument/2006/relationships/notesSlide" Target="../notesSlides/notesSlide21.xml"/><Relationship Id="rId12" Type="http://schemas.openxmlformats.org/officeDocument/2006/relationships/vmlDrawing" Target="../drawings/vmlDrawing6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49.wmf"/><Relationship Id="rId1" Type="http://schemas.openxmlformats.org/officeDocument/2006/relationships/oleObject" Target="../embeddings/oleObject36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jpeg"/><Relationship Id="rId8" Type="http://schemas.openxmlformats.org/officeDocument/2006/relationships/image" Target="../media/image54.wmf"/><Relationship Id="rId7" Type="http://schemas.openxmlformats.org/officeDocument/2006/relationships/oleObject" Target="../embeddings/oleObject44.bin"/><Relationship Id="rId6" Type="http://schemas.openxmlformats.org/officeDocument/2006/relationships/image" Target="../media/image53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52.wmf"/><Relationship Id="rId3" Type="http://schemas.openxmlformats.org/officeDocument/2006/relationships/oleObject" Target="../embeddings/oleObject42.bin"/><Relationship Id="rId2" Type="http://schemas.openxmlformats.org/officeDocument/2006/relationships/image" Target="../media/image51.wmf"/><Relationship Id="rId12" Type="http://schemas.openxmlformats.org/officeDocument/2006/relationships/notesSlide" Target="../notesSlides/notesSlide23.xml"/><Relationship Id="rId11" Type="http://schemas.openxmlformats.org/officeDocument/2006/relationships/vmlDrawing" Target="../drawings/vmlDrawing7.vml"/><Relationship Id="rId10" Type="http://schemas.openxmlformats.org/officeDocument/2006/relationships/slideLayout" Target="../slideLayouts/slideLayout4.xml"/><Relationship Id="rId1" Type="http://schemas.openxmlformats.org/officeDocument/2006/relationships/oleObject" Target="../embeddings/oleObject41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-6985" y="4708460"/>
            <a:ext cx="9144000" cy="1117600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4000"/>
              </a:lnSpc>
              <a:defRPr/>
            </a:pPr>
            <a:r>
              <a:rPr kumimoji="0" lang="zh-CN" altLang="en-US" sz="3200" b="0" kern="0" cap="none" spc="0" normalizeH="0" baseline="0" noProof="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专题二十一 </a:t>
            </a:r>
            <a:r>
              <a:rPr lang="zh-CN" altLang="en-US" sz="3200" kern="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学科内综合及压轴题</a:t>
            </a:r>
            <a:endParaRPr kumimoji="0" lang="en-US" altLang="zh-CN" sz="3200" b="0" kern="0" cap="none" spc="0" normalizeH="0" baseline="0" noProof="0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" name="Rectangle 2"/>
          <p:cNvSpPr txBox="1"/>
          <p:nvPr/>
        </p:nvSpPr>
        <p:spPr>
          <a:xfrm>
            <a:off x="21020" y="3937000"/>
            <a:ext cx="9144000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中考物理</a:t>
            </a:r>
            <a:r>
              <a:rPr kumimoji="0" lang="zh-CN" altLang="en-US" sz="40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 </a:t>
            </a: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(江苏专用)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40000" y="1080000"/>
            <a:ext cx="8127000" cy="3063403"/>
            <a:chOff x="540000" y="1080000"/>
            <a:chExt cx="8127000" cy="306340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0634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b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(1)指针右偏,螺母应向左调。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m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=20 g+10 g+2 g=32 g。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(4)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V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230" kern="0" spc="2495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55" kern="0" spc="7017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=12.8 cm</a:t>
              </a:r>
              <a:r>
                <a:rPr lang="zh-CN" altLang="en-US" sz="1150" kern="0" baseline="59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3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30"/>
                </a:spcBef>
                <a:buNone/>
              </a:pP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00" kern="0" spc="-125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00" kern="0" spc="3024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=2.5 g/cm</a:t>
              </a:r>
              <a:r>
                <a:rPr lang="zh-CN" altLang="en-US" sz="1150" kern="0" baseline="59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3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=2.5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Arial Narrow" panose="020B0606020202030204" pitchFamily="65" charset="-122"/>
                  <a:ea typeface="Arial Unicode MS" panose="020B0604020202020204" pitchFamily="65" charset="-122"/>
                </a:rPr>
                <a:t>×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10</a:t>
              </a:r>
              <a:r>
                <a:rPr lang="zh-CN" altLang="en-US" sz="1150" kern="0" baseline="59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3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kg/m</a:t>
              </a:r>
              <a:r>
                <a:rPr lang="zh-CN" altLang="en-US" sz="1150" kern="0" baseline="59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3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4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由于将小石块从水中取出时会带出一些水,导致测出的石块体积偏大,密度偏小。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(5)利用方案二测量结果计算出的小石块密度更精确。因为先测量了烧杯和水的总质量,然后</a:t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使小石块浸没在水中,在烧杯壁上记下水面位置,所以向烧杯中缓慢加水至标记处,不至于加水</a:t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过多,体积的测量值较精确,故密度更精确。</a:t>
              </a:r>
              <a:endParaRPr lang="zh-CN" altLang="en-US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999850" y="1878722"/>
            <a:ext cx="600075" cy="4952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Equation" r:id="rId1" imgW="15849600" imgH="13106400" progId="Equation.DSMT4">
                    <p:embed/>
                  </p:oleObj>
                </mc:Choice>
                <mc:Fallback>
                  <p:oleObj name="Equation" r:id="rId1" imgW="15849600" imgH="13106400" progId="Equation.DSMT4">
                    <p:embed/>
                    <p:pic>
                      <p:nvPicPr>
                        <p:cNvPr id="0" name="图片 102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99850" y="1878722"/>
                          <a:ext cx="600075" cy="4952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709560" y="1896284"/>
            <a:ext cx="1152525" cy="4571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" name="Equation" r:id="rId3" imgW="30480000" imgH="12192000" progId="Equation.DSMT4">
                    <p:embed/>
                  </p:oleObj>
                </mc:Choice>
                <mc:Fallback>
                  <p:oleObj name="Equation" r:id="rId3" imgW="30480000" imgH="12192000" progId="Equation.DSMT4">
                    <p:embed/>
                    <p:pic>
                      <p:nvPicPr>
                        <p:cNvPr id="0" name="图片 102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709560" y="1896284"/>
                          <a:ext cx="1152525" cy="4571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746644" y="2380898"/>
            <a:ext cx="238124" cy="428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8" name="Equation" r:id="rId5" imgW="6400800" imgH="11277600" progId="Equation.DSMT4">
                    <p:embed/>
                  </p:oleObj>
                </mc:Choice>
                <mc:Fallback>
                  <p:oleObj name="Equation" r:id="rId5" imgW="6400800" imgH="11277600" progId="Equation.DSMT4">
                    <p:embed/>
                    <p:pic>
                      <p:nvPicPr>
                        <p:cNvPr id="0" name="图片 102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746644" y="2380898"/>
                          <a:ext cx="238124" cy="4286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094404" y="2380898"/>
            <a:ext cx="638175" cy="428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9" name="Equation" r:id="rId7" imgW="16764000" imgH="11277600" progId="Equation.DSMT4">
                    <p:embed/>
                  </p:oleObj>
                </mc:Choice>
                <mc:Fallback>
                  <p:oleObj name="Equation" r:id="rId7" imgW="16764000" imgH="11277600" progId="Equation.DSMT4">
                    <p:embed/>
                    <p:pic>
                      <p:nvPicPr>
                        <p:cNvPr id="0" name="图片 102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094404" y="2380898"/>
                          <a:ext cx="638175" cy="4286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.(2018扬州,29,5分)某制作小组所设计的电饭锅,其结构如图所示,控制系统中的感温磁体与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受热面固定在一起,当温度低于103 ℃时,感温磁体具有磁性。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285" kern="0" spc="396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93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煮饭时用手向下按动开关,通过轻质传动杆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AOB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使永久磁体和感温磁体吸合,触点闭合,电路接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通,发热板开始发热。当温度达到103 ℃时,感温磁体失去磁性,永久磁体受重力及弹簧的弹力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作用而落下,通过传动杆使触点分开,发热板停止发热。</a:t>
            </a:r>
            <a:endParaRPr lang="zh-CN" altLang="en-US" dirty="0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43608" y="2124125"/>
            <a:ext cx="4795326" cy="2491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(1)画出使触点分开时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点受到的力和力臂。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(2)若用4 N的力按下开关,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端受到的阻力为1 N,则动力臂和阻力臂之比为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,如果手按</a:t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下的距离为0.5 cm,则永久磁体和感温磁体之间的距离至少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cm。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(3)用电饭锅烧水(在标准气压下),水沸腾时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(能/不能)自动断电。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40000" y="2700189"/>
            <a:ext cx="8127000" cy="2328843"/>
            <a:chOff x="540000" y="2700189"/>
            <a:chExt cx="8127000" cy="2328843"/>
          </a:xfrm>
        </p:grpSpPr>
        <p:sp>
          <p:nvSpPr>
            <p:cNvPr id="3" name="TextBox 2"/>
            <p:cNvSpPr txBox="1"/>
            <p:nvPr/>
          </p:nvSpPr>
          <p:spPr>
            <a:xfrm>
              <a:off x="540000" y="2700189"/>
              <a:ext cx="8127000" cy="23288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b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答案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(1)如图所示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6280" kern="0" spc="11796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66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(2)1∶4　2　(3)不能</a:t>
              </a:r>
              <a:endParaRPr lang="zh-CN" altLang="en-US" dirty="0"/>
            </a:p>
          </p:txBody>
        </p:sp>
        <p:pic>
          <p:nvPicPr>
            <p:cNvPr id="4" name="图片 3" descr="textimage4.jpe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83568" y="3096242"/>
              <a:ext cx="2124525" cy="15515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40000" y="1044005"/>
            <a:ext cx="8127000" cy="1579215"/>
            <a:chOff x="540000" y="1436319"/>
            <a:chExt cx="8127000" cy="1579215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436319"/>
              <a:ext cx="8127000" cy="15792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b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(1)使触点分开时,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点受到向下的压力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,从支点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O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向力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作垂线,垂线段的长度为力臂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l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(2)由杠杆平衡条件得</a:t>
              </a:r>
              <a:r>
                <a:rPr lang="zh-CN" altLang="en-US" sz="2155" kern="0" spc="-728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155" kern="0" spc="-278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1935" kern="0" spc="312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1935" kern="0" spc="-737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;</a:t>
              </a:r>
              <a:r>
                <a:rPr lang="zh-CN" altLang="en-US" sz="2195" kern="0" spc="11678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155" kern="0" spc="-728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=4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=4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Arial Narrow" panose="020B0606020202030204" pitchFamily="65" charset="-122"/>
                  <a:ea typeface="Arial Unicode MS" panose="020B0604020202020204" pitchFamily="65" charset="-122"/>
                </a:rPr>
                <a:t>×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0.5 cm=2 cm,故永久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15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磁体和感温磁体之间的距离至少为2 cm。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(3)标准大气压下,水的沸点为100 ℃,达不到103 ℃,所以水沸腾时电饭锅不能自动断电。</a:t>
              </a:r>
              <a:endParaRPr lang="zh-CN" altLang="en-US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321873" y="1882003"/>
            <a:ext cx="180975" cy="476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49" name="Equation" r:id="rId1" imgW="4876800" imgH="12496800" progId="Equation.DSMT4">
                    <p:embed/>
                  </p:oleObj>
                </mc:Choice>
                <mc:Fallback>
                  <p:oleObj name="Equation" r:id="rId1" imgW="4876800" imgH="12496800" progId="Equation.DSMT4">
                    <p:embed/>
                    <p:pic>
                      <p:nvPicPr>
                        <p:cNvPr id="0" name="图片 204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321873" y="1882003"/>
                          <a:ext cx="180975" cy="4762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612483" y="1882003"/>
            <a:ext cx="238124" cy="4762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1" name="Equation" r:id="rId3" imgW="6400800" imgH="12496800" progId="Equation.DSMT4">
                    <p:embed/>
                  </p:oleObj>
                </mc:Choice>
                <mc:Fallback>
                  <p:oleObj name="Equation" r:id="rId3" imgW="6400800" imgH="12496800" progId="Equation.DSMT4">
                    <p:embed/>
                    <p:pic>
                      <p:nvPicPr>
                        <p:cNvPr id="0" name="图片 205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612483" y="1882003"/>
                          <a:ext cx="238124" cy="4762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960242" y="1881817"/>
            <a:ext cx="285750" cy="428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2" name="Equation" r:id="rId5" imgW="7620000" imgH="11277600" progId="Equation.DSMT4">
                    <p:embed/>
                  </p:oleObj>
                </mc:Choice>
                <mc:Fallback>
                  <p:oleObj name="Equation" r:id="rId5" imgW="7620000" imgH="11277600" progId="Equation.DSMT4">
                    <p:embed/>
                    <p:pic>
                      <p:nvPicPr>
                        <p:cNvPr id="0" name="图片 205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960242" y="1881817"/>
                          <a:ext cx="285750" cy="4286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355627" y="1881817"/>
            <a:ext cx="152400" cy="428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3" name="Equation" r:id="rId7" imgW="3962400" imgH="11277600" progId="Equation.DSMT4">
                    <p:embed/>
                  </p:oleObj>
                </mc:Choice>
                <mc:Fallback>
                  <p:oleObj name="Equation" r:id="rId7" imgW="3962400" imgH="11277600" progId="Equation.DSMT4">
                    <p:embed/>
                    <p:pic>
                      <p:nvPicPr>
                        <p:cNvPr id="0" name="图片 205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355627" y="1881817"/>
                          <a:ext cx="152400" cy="4286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562038" y="1872887"/>
            <a:ext cx="1762125" cy="485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4" name="Equation" r:id="rId9" imgW="46634400" imgH="12801600" progId="Equation.DSMT4">
                    <p:embed/>
                  </p:oleObj>
                </mc:Choice>
                <mc:Fallback>
                  <p:oleObj name="Equation" r:id="rId9" imgW="46634400" imgH="12801600" progId="Equation.DSMT4">
                    <p:embed/>
                    <p:pic>
                      <p:nvPicPr>
                        <p:cNvPr id="0" name="图片 205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562038" y="1872887"/>
                          <a:ext cx="1762125" cy="48577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433798" y="1882003"/>
            <a:ext cx="180975" cy="476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5" name="Equation" r:id="rId11" imgW="4876800" imgH="12496800" progId="Equation.DSMT4">
                    <p:embed/>
                  </p:oleObj>
                </mc:Choice>
                <mc:Fallback>
                  <p:oleObj name="Equation" r:id="rId11" imgW="4876800" imgH="12496800" progId="Equation.DSMT4">
                    <p:embed/>
                    <p:pic>
                      <p:nvPicPr>
                        <p:cNvPr id="0" name="图片 205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5433798" y="1882003"/>
                          <a:ext cx="180975" cy="4762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.(2018无锡,24,7分)图甲是消防应急照明灯,使用时,将它接入家庭电路,当电路断电时,它能提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供一段时间的应急照明。图乙是某款消防应急照明灯的模拟工作原理图,将应急照明灯接入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家庭电路后,它将家庭电路电压转换为直流电压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,为蓄电池充电。同时,电流流过电磁铁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线圈产生磁性,吸引衔铁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,使动触点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和静触点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脱开。当家庭电路断电时,线圈中电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流消失,电磁铁的磁性消失,衔铁复位,触点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接触,蓄电池给两只LED灯组供电,提供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照明。每只LED灯组的额定电压为3.8 V,额定功率为0.95 W。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465" kern="0" spc="4635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485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(1)给蓄电池充电时,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U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的电压会高于蓄电池电压,所以在电路中要串联一个定值电阻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R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。关于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定值电阻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R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的作用,以下说法错误的是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43608" y="3420269"/>
            <a:ext cx="5355875" cy="17804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A.主要用来发热　            B.可以保护电路元件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C.可以限制电流大小　    D.可以分去部分电压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(2)两只LED灯组正常工作时,干路电流为多大?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(3)若该款应急照明灯接入家庭电路后,以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I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=75 mA的电流连续充电20 h,蓄电池可以从无电能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至充满;放电时,蓄电池释放的电能达到充满电时电能的60%时,LED灯组将不能正常工作。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充、放电时蓄电池不会发热且电压保持3.8 V不变。则该款应急照明灯蓄电池充满电后,可供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两只LED灯组正常工作的时间为多长?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63629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(1)A　(2)0.5 A　(3)1.8 h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40000" y="4068341"/>
            <a:ext cx="8127000" cy="2030605"/>
            <a:chOff x="540000" y="1080000"/>
            <a:chExt cx="8127000" cy="2030605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1080000"/>
              <a:ext cx="8127000" cy="19245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b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(1)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U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的电压高于蓄电池电压,在电路中串联一个定值电阻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R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起分压作用,可以限制电路</a:t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中电流大小,保护电路元件。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I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总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00" kern="0" spc="174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00" kern="0" spc="4074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=0.5 A。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4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(3)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W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电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UIt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=3.8 V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Arial Narrow" panose="020B0606020202030204" pitchFamily="65" charset="-122"/>
                  <a:ea typeface="Arial Unicode MS" panose="020B0604020202020204" pitchFamily="65" charset="-122"/>
                </a:rPr>
                <a:t>×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0.075 A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Arial Narrow" panose="020B0606020202030204" pitchFamily="65" charset="-122"/>
                  <a:ea typeface="Arial Unicode MS" panose="020B0604020202020204" pitchFamily="65" charset="-122"/>
                </a:rPr>
                <a:t>×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20 h=5.7 W·h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t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65" kern="0" spc="409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65" kern="0" spc="2809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1975" kern="0" spc="5822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=1.8 h</a:t>
              </a:r>
              <a:endParaRPr lang="zh-CN" altLang="en-US" dirty="0"/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038244" y="1849261"/>
            <a:ext cx="276225" cy="428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3" name="Equation" r:id="rId1" imgW="7315200" imgH="11277600" progId="Equation.DSMT4">
                    <p:embed/>
                  </p:oleObj>
                </mc:Choice>
                <mc:Fallback>
                  <p:oleObj name="Equation" r:id="rId1" imgW="7315200" imgH="11277600" progId="Equation.DSMT4">
                    <p:embed/>
                    <p:pic>
                      <p:nvPicPr>
                        <p:cNvPr id="0" name="图片 307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038244" y="1849261"/>
                          <a:ext cx="276225" cy="4286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424104" y="1849261"/>
            <a:ext cx="771525" cy="428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4" name="Equation" r:id="rId3" imgW="20421600" imgH="11277600" progId="Equation.DSMT4">
                    <p:embed/>
                  </p:oleObj>
                </mc:Choice>
                <mc:Fallback>
                  <p:oleObj name="Equation" r:id="rId3" imgW="20421600" imgH="11277600" progId="Equation.DSMT4">
                    <p:embed/>
                    <p:pic>
                      <p:nvPicPr>
                        <p:cNvPr id="0" name="图片 307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424104" y="1849261"/>
                          <a:ext cx="771525" cy="4286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703645" y="2662930"/>
            <a:ext cx="314325" cy="447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5" name="Equation" r:id="rId5" imgW="8229600" imgH="11887200" progId="Equation.DSMT4">
                    <p:embed/>
                  </p:oleObj>
                </mc:Choice>
                <mc:Fallback>
                  <p:oleObj name="Equation" r:id="rId5" imgW="8229600" imgH="11887200" progId="Equation.DSMT4">
                    <p:embed/>
                    <p:pic>
                      <p:nvPicPr>
                        <p:cNvPr id="0" name="图片 307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703645" y="2662930"/>
                          <a:ext cx="314325" cy="44767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127605" y="2662930"/>
            <a:ext cx="619124" cy="447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Equation" r:id="rId7" imgW="16459200" imgH="11887200" progId="Equation.DSMT4">
                    <p:embed/>
                  </p:oleObj>
                </mc:Choice>
                <mc:Fallback>
                  <p:oleObj name="Equation" r:id="rId7" imgW="16459200" imgH="11887200" progId="Equation.DSMT4">
                    <p:embed/>
                    <p:pic>
                      <p:nvPicPr>
                        <p:cNvPr id="0" name="图片 307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127605" y="2662930"/>
                          <a:ext cx="619124" cy="44767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856364" y="2681757"/>
            <a:ext cx="990600" cy="428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Equation" r:id="rId9" imgW="26212800" imgH="11277600" progId="Equation.DSMT4">
                    <p:embed/>
                  </p:oleObj>
                </mc:Choice>
                <mc:Fallback>
                  <p:oleObj name="Equation" r:id="rId9" imgW="26212800" imgH="11277600" progId="Equation.DSMT4">
                    <p:embed/>
                    <p:pic>
                      <p:nvPicPr>
                        <p:cNvPr id="0" name="图片 307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856364" y="2681757"/>
                          <a:ext cx="990600" cy="4286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3543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.(2017新疆乌鲁木齐,12,14分)2017年5月5日,凝聚着国人梦想的国产大飞机C919首飞成功。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880" kern="0" spc="2167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65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(1)C919首飞时,由于发动机的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而产生的轰鸣声是通过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(填具体介质)传入人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耳的。C919返回首飞现场时,现场见证者心情愈发激动,随着声音的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(填“响度”或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“频率”)越来越大,飞机开始着陆,最终首飞取得圆满成功。十年心血,终于破茧成蝶,现场C9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19研发专家们流下了激动和幸福的泪水,对于他们来说,C919发动机的轰鸣声属于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(填“乐音”或“噪声”)。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(2)若不计飞机质量的变化,当C919在水平跑道上加速滑行时,其机械能的增加量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(填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“大于”、“小于”或“等于”)动能的增加量,跑道对飞机的支持力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(填“大于”、</a:t>
            </a:r>
            <a:endParaRPr lang="en-US" altLang="zh-CN" sz="153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“小于”或“等于”)飞机的重力;当C919腾空加速上升时,其机械能的增加量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</a:t>
            </a:r>
            <a:endParaRPr lang="zh-CN" altLang="en-US" dirty="0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99592" y="1548061"/>
            <a:ext cx="3349848" cy="1912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(填“大于”、“小于”或“等于”)动能的增加量,此时飞机受力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(填“平衡”或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“不平衡”)。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(3)C919首飞成功后,将进入适航认证阶段,其中非常重要的一项就是结冰试验。飞机表面结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冰是由于飞机飞行过程中过冷水滴或降雨碰到机体后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(填物态变化过程)而形成的,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也可由水蒸气在机体表面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(填物体变化过程)而成,上述两个过程都是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热过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程。飞机表面结冰后,会破坏其空气动力学外形,使飞机升力减小,阻力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,影响飞机的稳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定性和操控性。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(4)C919为了减重,使用了大量新型合金材料。飞机某合金部件由甲、乙两种金属构成,已知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甲、乙按质量比2∶1混合后的密度与甲、乙按体积比3∶4混合后的密度相等,则甲、乙的密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度之比为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。若该合金部件比传统上全部使用金属甲时重量减少了50%,则该合金部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件中甲、乙的质量之比为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5004445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(1)振动　空气　响度　乐音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(2)等于　小于　大于　不平衡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(3)凝固　凝华　放　增大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(4)8∶3　2∶3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40000" y="1080000"/>
            <a:ext cx="8127000" cy="5017895"/>
            <a:chOff x="540000" y="1080000"/>
            <a:chExt cx="8127000" cy="5017895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8614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b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(1)声音是由物体振动而产生的,轰鸣声通过空气传入人耳;飞机在机场着陆时,离人越</a:t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来越近,响度越来越大;发动机的轰鸣声对于专家们来说是乐音。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(2)飞机在跑道上滑行时,重力势能不变,机械能的增加量等于动能的增加量;飞机滑行时,受到</a:t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向上的升力,所以跑道对飞机的支持力小于飞机重力;飞机加速上升时,动能和势能均增大,故</a:t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机械能的增加量大于动能的增加量,此时飞机不是平衡状态,受力不平衡。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(3)冷水滴或降雨变成冰是凝固过程;水蒸气直接变成冰是凝华过程,凝固和凝华过程都是放热</a:t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过程;飞机表面结冰,会破坏其空气动力学外形,使飞机升力减小,阻力增大,影响飞机的稳定性</a:t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和操控性。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(4)若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m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甲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=2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m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乙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,则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1825" kern="0" spc="3422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980" kern="0" spc="3544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65" kern="0" spc="3483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415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若</a:t>
              </a:r>
              <a:r>
                <a:rPr lang="zh-CN" altLang="en-US" sz="1975" kern="0" spc="51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1740" kern="0" spc="-54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,则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10" kern="0" spc="5638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3405" kern="0" spc="612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1740" kern="0" spc="-54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ρ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甲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1740" kern="0" spc="-54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ρ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乙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575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令</a:t>
              </a:r>
              <a:r>
                <a:rPr lang="zh-CN" altLang="en-US" sz="2230" kern="0" spc="332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1930" kern="0" spc="-728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ρ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甲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1930" kern="0" spc="-728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ρ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乙</a:t>
              </a:r>
              <a:endParaRPr lang="zh-CN" altLang="en-US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078083" y="4125550"/>
            <a:ext cx="666749" cy="438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7" name="Equation" r:id="rId1" imgW="17678400" imgH="11582400" progId="Equation.DSMT4">
                    <p:embed/>
                  </p:oleObj>
                </mc:Choice>
                <mc:Fallback>
                  <p:oleObj name="Equation" r:id="rId1" imgW="17678400" imgH="11582400" progId="Equation.DSMT4">
                    <p:embed/>
                    <p:pic>
                      <p:nvPicPr>
                        <p:cNvPr id="0" name="图片 409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078083" y="4125550"/>
                          <a:ext cx="666749" cy="4381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854468" y="4127634"/>
            <a:ext cx="828674" cy="714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9" name="Equation" r:id="rId3" imgW="21945600" imgH="18897600" progId="Equation.DSMT4">
                    <p:embed/>
                  </p:oleObj>
                </mc:Choice>
                <mc:Fallback>
                  <p:oleObj name="Equation" r:id="rId3" imgW="21945600" imgH="18897600" progId="Equation.DSMT4">
                    <p:embed/>
                    <p:pic>
                      <p:nvPicPr>
                        <p:cNvPr id="0" name="图片 409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854468" y="4127634"/>
                          <a:ext cx="828674" cy="71437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792778" y="4126369"/>
            <a:ext cx="704850" cy="4952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0" name="Equation" r:id="rId5" imgW="18592800" imgH="13106400" progId="Equation.DSMT4">
                    <p:embed/>
                  </p:oleObj>
                </mc:Choice>
                <mc:Fallback>
                  <p:oleObj name="Equation" r:id="rId5" imgW="18592800" imgH="13106400" progId="Equation.DSMT4">
                    <p:embed/>
                    <p:pic>
                      <p:nvPicPr>
                        <p:cNvPr id="0" name="图片 409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792778" y="4126369"/>
                          <a:ext cx="704850" cy="4952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734400" y="4937767"/>
            <a:ext cx="257175" cy="485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1" name="Equation" r:id="rId7" imgW="6705600" imgH="12801600" progId="Equation.DSMT4">
                    <p:embed/>
                  </p:oleObj>
                </mc:Choice>
                <mc:Fallback>
                  <p:oleObj name="Equation" r:id="rId7" imgW="6705600" imgH="12801600" progId="Equation.DSMT4">
                    <p:embed/>
                    <p:pic>
                      <p:nvPicPr>
                        <p:cNvPr id="0" name="图片 410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734400" y="4937767"/>
                          <a:ext cx="257175" cy="48577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101209" y="4946696"/>
            <a:ext cx="152399" cy="428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2" name="Equation" r:id="rId9" imgW="3962400" imgH="11277600" progId="Equation.DSMT4">
                    <p:embed/>
                  </p:oleObj>
                </mc:Choice>
                <mc:Fallback>
                  <p:oleObj name="Equation" r:id="rId9" imgW="3962400" imgH="11277600" progId="Equation.DSMT4">
                    <p:embed/>
                    <p:pic>
                      <p:nvPicPr>
                        <p:cNvPr id="0" name="图片 4101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101209" y="4946696"/>
                          <a:ext cx="152399" cy="4286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703254" y="4938176"/>
            <a:ext cx="971550" cy="4952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3" name="Equation" r:id="rId11" imgW="25603200" imgH="13106400" progId="Equation.DSMT4">
                    <p:embed/>
                  </p:oleObj>
                </mc:Choice>
                <mc:Fallback>
                  <p:oleObj name="Equation" r:id="rId11" imgW="25603200" imgH="13106400" progId="Equation.DSMT4">
                    <p:embed/>
                    <p:pic>
                      <p:nvPicPr>
                        <p:cNvPr id="0" name="图片 410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703254" y="4938176"/>
                          <a:ext cx="971550" cy="4952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784439" y="4757796"/>
            <a:ext cx="1209674" cy="8381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4" name="Equation" r:id="rId13" imgW="32004000" imgH="22250400" progId="Equation.DSMT4">
                    <p:embed/>
                  </p:oleObj>
                </mc:Choice>
                <mc:Fallback>
                  <p:oleObj name="Equation" r:id="rId13" imgW="32004000" imgH="22250400" progId="Equation.DSMT4">
                    <p:embed/>
                    <p:pic>
                      <p:nvPicPr>
                        <p:cNvPr id="0" name="图片 410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2784439" y="4757796"/>
                          <a:ext cx="1209674" cy="8381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4103749" y="4946696"/>
            <a:ext cx="152400" cy="428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5" name="Equation" r:id="rId15" imgW="3962400" imgH="11277600" progId="Equation.DSMT4">
                    <p:embed/>
                  </p:oleObj>
                </mc:Choice>
                <mc:Fallback>
                  <p:oleObj name="Equation" r:id="rId15" imgW="3962400" imgH="11277600" progId="Equation.DSMT4">
                    <p:embed/>
                    <p:pic>
                      <p:nvPicPr>
                        <p:cNvPr id="0" name="图片 410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4103749" y="4946696"/>
                          <a:ext cx="152400" cy="4286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4559994" y="4946696"/>
            <a:ext cx="152399" cy="4286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6" name="Equation" r:id="rId17" imgW="3962400" imgH="11277600" progId="Equation.DSMT4">
                    <p:embed/>
                  </p:oleObj>
                </mc:Choice>
                <mc:Fallback>
                  <p:oleObj name="Equation" r:id="rId17" imgW="3962400" imgH="11277600" progId="Equation.DSMT4">
                    <p:embed/>
                    <p:pic>
                      <p:nvPicPr>
                        <p:cNvPr id="0" name="图片 410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4559994" y="4946696"/>
                          <a:ext cx="152399" cy="428624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734400" y="5602596"/>
            <a:ext cx="704850" cy="4952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7" name="Equation" r:id="rId19" imgW="18592800" imgH="13106400" progId="Equation.DSMT4">
                    <p:embed/>
                  </p:oleObj>
                </mc:Choice>
                <mc:Fallback>
                  <p:oleObj name="Equation" r:id="rId19" imgW="18592800" imgH="13106400" progId="Equation.DSMT4">
                    <p:embed/>
                    <p:pic>
                      <p:nvPicPr>
                        <p:cNvPr id="0" name="图片 410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734400" y="5602596"/>
                          <a:ext cx="704850" cy="4952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1548884" y="5611116"/>
            <a:ext cx="152400" cy="428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8" name="Equation" r:id="rId21" imgW="3962400" imgH="11277600" progId="Equation.DSMT4">
                    <p:embed/>
                  </p:oleObj>
                </mc:Choice>
                <mc:Fallback>
                  <p:oleObj name="Equation" r:id="rId21" imgW="3962400" imgH="11277600" progId="Equation.DSMT4">
                    <p:embed/>
                    <p:pic>
                      <p:nvPicPr>
                        <p:cNvPr id="0" name="图片 410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1548884" y="5611116"/>
                          <a:ext cx="152400" cy="4286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2005129" y="5611116"/>
            <a:ext cx="152400" cy="428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9" name="Equation" r:id="rId23" imgW="3962400" imgH="11277600" progId="Equation.DSMT4">
                    <p:embed/>
                  </p:oleObj>
                </mc:Choice>
                <mc:Fallback>
                  <p:oleObj name="Equation" r:id="rId23" imgW="3962400" imgH="11277600" progId="Equation.DSMT4">
                    <p:embed/>
                    <p:pic>
                      <p:nvPicPr>
                        <p:cNvPr id="0" name="图片 410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2005129" y="5611116"/>
                          <a:ext cx="152400" cy="4286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40000" y="1080000"/>
            <a:ext cx="8127000" cy="2387509"/>
            <a:chOff x="540000" y="1080000"/>
            <a:chExt cx="8127000" cy="2387509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22390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13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解得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ρ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甲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ρ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乙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(舍去),8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ρ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乙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=3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ρ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甲</a:t>
              </a:r>
              <a:endParaRPr lang="zh-CN" altLang="en-US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所以</a:t>
              </a:r>
              <a:r>
                <a:rPr lang="zh-CN" altLang="en-US" sz="2195" kern="0" spc="-96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1935" kern="0" spc="-737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endParaRPr lang="zh-CN" altLang="en-US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15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合金部件与原部件体积相等,质量减少了50%</a:t>
              </a:r>
              <a:endParaRPr lang="zh-CN" altLang="en-US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则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V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总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175" kern="0" spc="45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130" kern="0" spc="492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,2(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m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甲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'+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m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乙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')=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ρ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甲</a:t>
              </a:r>
              <a:r>
                <a:rPr lang="zh-CN" altLang="en-US" sz="2425" kern="0" spc="5075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endParaRPr lang="zh-CN" altLang="en-US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05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所以</a:t>
              </a:r>
              <a:r>
                <a:rPr lang="zh-CN" altLang="en-US" sz="2195" kern="0" spc="428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195" kern="0" spc="-96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-2=</a:t>
              </a:r>
              <a:r>
                <a:rPr lang="zh-CN" altLang="en-US" sz="1935" kern="0" spc="-737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928800" y="1519079"/>
            <a:ext cx="266700" cy="4857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1" name="Equation" r:id="rId1" imgW="7010400" imgH="12801600" progId="Equation.DSMT4">
                    <p:embed/>
                  </p:oleObj>
                </mc:Choice>
                <mc:Fallback>
                  <p:oleObj name="Equation" r:id="rId1" imgW="7010400" imgH="12801600" progId="Equation.DSMT4">
                    <p:embed/>
                    <p:pic>
                      <p:nvPicPr>
                        <p:cNvPr id="0" name="图片 512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28800" y="1519079"/>
                          <a:ext cx="266700" cy="485774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305134" y="1528009"/>
            <a:ext cx="152400" cy="428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3" name="Equation" r:id="rId3" imgW="3962400" imgH="11277600" progId="Equation.DSMT4">
                    <p:embed/>
                  </p:oleObj>
                </mc:Choice>
                <mc:Fallback>
                  <p:oleObj name="Equation" r:id="rId3" imgW="3962400" imgH="11277600" progId="Equation.DSMT4">
                    <p:embed/>
                    <p:pic>
                      <p:nvPicPr>
                        <p:cNvPr id="0" name="图片 512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305134" y="1528009"/>
                          <a:ext cx="152400" cy="4286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064777" y="2433801"/>
            <a:ext cx="333374" cy="4952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4" name="Equation" r:id="rId5" imgW="8839200" imgH="13106400" progId="Equation.DSMT4">
                    <p:embed/>
                  </p:oleObj>
                </mc:Choice>
                <mc:Fallback>
                  <p:oleObj name="Equation" r:id="rId5" imgW="8839200" imgH="13106400" progId="Equation.DSMT4">
                    <p:embed/>
                    <p:pic>
                      <p:nvPicPr>
                        <p:cNvPr id="0" name="图片 512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064777" y="2433801"/>
                          <a:ext cx="333374" cy="49529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507787" y="2433392"/>
            <a:ext cx="333374" cy="4857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5" name="Equation" r:id="rId7" imgW="8839200" imgH="12801600" progId="Equation.DSMT4">
                    <p:embed/>
                  </p:oleObj>
                </mc:Choice>
                <mc:Fallback>
                  <p:oleObj name="Equation" r:id="rId7" imgW="8839200" imgH="12801600" progId="Equation.DSMT4">
                    <p:embed/>
                    <p:pic>
                      <p:nvPicPr>
                        <p:cNvPr id="0" name="图片 512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507787" y="2433392"/>
                          <a:ext cx="333374" cy="485774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060498" y="2384837"/>
            <a:ext cx="952499" cy="5524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6" name="Equation" r:id="rId9" imgW="25298400" imgH="14630400" progId="Equation.DSMT4">
                    <p:embed/>
                  </p:oleObj>
                </mc:Choice>
                <mc:Fallback>
                  <p:oleObj name="Equation" r:id="rId9" imgW="25298400" imgH="14630400" progId="Equation.DSMT4">
                    <p:embed/>
                    <p:pic>
                      <p:nvPicPr>
                        <p:cNvPr id="0" name="图片 512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060498" y="2384837"/>
                          <a:ext cx="952499" cy="5524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928800" y="2981734"/>
            <a:ext cx="333375" cy="485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7" name="Equation" r:id="rId11" imgW="8839200" imgH="12801600" progId="Equation.DSMT4">
                    <p:embed/>
                  </p:oleObj>
                </mc:Choice>
                <mc:Fallback>
                  <p:oleObj name="Equation" r:id="rId11" imgW="8839200" imgH="12801600" progId="Equation.DSMT4">
                    <p:embed/>
                    <p:pic>
                      <p:nvPicPr>
                        <p:cNvPr id="0" name="图片 512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928800" y="2981734"/>
                          <a:ext cx="333375" cy="48577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371809" y="2981734"/>
            <a:ext cx="266699" cy="4857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8" name="Equation" r:id="rId13" imgW="7010400" imgH="12801600" progId="Equation.DSMT4">
                    <p:embed/>
                  </p:oleObj>
                </mc:Choice>
                <mc:Fallback>
                  <p:oleObj name="Equation" r:id="rId13" imgW="7010400" imgH="12801600" progId="Equation.DSMT4">
                    <p:embed/>
                    <p:pic>
                      <p:nvPicPr>
                        <p:cNvPr id="0" name="图片 512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371809" y="2981734"/>
                          <a:ext cx="266699" cy="485774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910081" y="2990664"/>
            <a:ext cx="152400" cy="428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9" name="Equation" r:id="rId15" imgW="3962400" imgH="11277600" progId="Equation.DSMT4">
                    <p:embed/>
                  </p:oleObj>
                </mc:Choice>
                <mc:Fallback>
                  <p:oleObj name="Equation" r:id="rId15" imgW="3962400" imgH="11277600" progId="Equation.DSMT4">
                    <p:embed/>
                    <p:pic>
                      <p:nvPicPr>
                        <p:cNvPr id="0" name="图片 512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910081" y="2990664"/>
                          <a:ext cx="152400" cy="4286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2213827"/>
            <a:ext cx="8127000" cy="3942746"/>
            <a:chOff x="540000" y="1080000"/>
            <a:chExt cx="8127000" cy="394274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9427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1.(2018湖北武汉,12,3分)在室温下,用绷紧的橡皮膜把一个空锥形瓶的瓶口封上,然后把瓶子</a:t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放入热水中,如图所示,橡皮膜会向外凸。下列关于瓶内气体的描述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错误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的是</a:t>
              </a:r>
              <a:r>
                <a:rPr lang="zh-CN" altLang="en-US" sz="1195" kern="0" spc="333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5035" kern="0" spc="7487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190"/>
                </a:spcBef>
                <a:buNone/>
              </a:pPr>
              <a:endPara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19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A.分子的无规则运动会加剧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B.内能会增大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C.质量会不变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D.压强会减小</a:t>
              </a:r>
              <a:endParaRPr lang="zh-CN" altLang="en-US" dirty="0"/>
            </a:p>
          </p:txBody>
        </p:sp>
        <p:pic>
          <p:nvPicPr>
            <p:cNvPr id="3" name="图片 3" descr="textimage0.jpe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83568" y="2052117"/>
              <a:ext cx="1538337" cy="1271201"/>
            </a:xfrm>
            <a:prstGeom prst="rect">
              <a:avLst/>
            </a:prstGeom>
          </p:spPr>
        </p:pic>
      </p:grpSp>
      <p:grpSp>
        <p:nvGrpSpPr>
          <p:cNvPr id="5" name="组合 15"/>
          <p:cNvGrpSpPr/>
          <p:nvPr/>
        </p:nvGrpSpPr>
        <p:grpSpPr>
          <a:xfrm>
            <a:off x="3502144" y="936725"/>
            <a:ext cx="2047328" cy="982139"/>
            <a:chOff x="3827954" y="936725"/>
            <a:chExt cx="2047328" cy="982139"/>
          </a:xfrm>
        </p:grpSpPr>
        <p:pic>
          <p:nvPicPr>
            <p:cNvPr id="6" name="Picture 1" descr="E:\张金龙\内外宣传\2019版53Bppt模板\未命名-3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27954" y="936725"/>
              <a:ext cx="2047328" cy="982139"/>
            </a:xfrm>
            <a:prstGeom prst="rect">
              <a:avLst/>
            </a:prstGeom>
            <a:noFill/>
          </p:spPr>
        </p:pic>
        <p:sp>
          <p:nvSpPr>
            <p:cNvPr id="7" name="矩形 6"/>
            <p:cNvSpPr/>
            <p:nvPr/>
          </p:nvSpPr>
          <p:spPr>
            <a:xfrm>
              <a:off x="4178462" y="1259443"/>
              <a:ext cx="1415772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好题精练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9444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.(2016苏州,31,3分)为研究纸锥下落的运动情况,小华查阅资料了解到,物体下落过程中会受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到空气阻力的作用,阻力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的大小与物体的迎风面积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和速度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的二次方成正比,公式为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kSv</a:t>
            </a:r>
            <a:r>
              <a:rPr lang="zh-CN" altLang="en-US" sz="115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为比例常数)。</a:t>
            </a:r>
            <a:endParaRPr lang="en-US" altLang="zh-CN" sz="153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53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53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53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53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53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现用一张半径为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R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、面密度为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(厚度和质量分布均匀的物体,其质量与面积之比称为面密度)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的圆纸片,按图甲所示将圆纸片裁剪成圆心角为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3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°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的扇形,然后做成如图乙所示的纸锥,纸锥的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底面积为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(即纸锥的迎风面积),让纸锥从足够高处静止下落。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(1)纸锥在整个竖直下落过程中的运动状态是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A.一直加速　            B.一直匀速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C.先加速后匀速　    D.先加速后减速</a:t>
            </a:r>
            <a:endParaRPr lang="zh-CN" altLang="en-US" dirty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763688" y="2124125"/>
            <a:ext cx="3240360" cy="1631053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6012557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(2)下落过程中纸锥能达到的最大速度为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40000" y="1079794"/>
            <a:ext cx="8127000" cy="972323"/>
            <a:chOff x="540000" y="1080000"/>
            <a:chExt cx="8127000" cy="972323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1080000"/>
              <a:ext cx="8127000" cy="8253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b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答案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(1)C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</a:t>
              </a:r>
              <a:r>
                <a:rPr lang="zh-CN" altLang="en-US" sz="2425" kern="0" spc="3575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766673" y="1499874"/>
            <a:ext cx="761999" cy="5524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5" name="Equation" r:id="rId1" imgW="20116800" imgH="14630400" progId="Equation.DSMT4">
                    <p:embed/>
                  </p:oleObj>
                </mc:Choice>
                <mc:Fallback>
                  <p:oleObj name="Equation" r:id="rId1" imgW="20116800" imgH="14630400" progId="Equation.DSMT4">
                    <p:embed/>
                    <p:pic>
                      <p:nvPicPr>
                        <p:cNvPr id="0" name="图片 614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66673" y="1499874"/>
                          <a:ext cx="761999" cy="5524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组合 5"/>
          <p:cNvGrpSpPr/>
          <p:nvPr/>
        </p:nvGrpSpPr>
        <p:grpSpPr>
          <a:xfrm>
            <a:off x="540000" y="2149518"/>
            <a:ext cx="8127000" cy="2422879"/>
            <a:chOff x="540000" y="1080000"/>
            <a:chExt cx="8127000" cy="2422879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1080000"/>
              <a:ext cx="8127000" cy="22382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b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(1)合力方向与运动方向相同,则物体做加速运动,开始时重力大于阻力,物体加速运动;</a:t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随着速度增大阻力增大,当阻力等于重力时,物体受力平衡开始做匀速直线运动,故选择C。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(2)根据(1)分析当阻力等于重力时达到最大速度,所以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G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,即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mg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kSv</a:t>
              </a:r>
              <a:r>
                <a:rPr lang="zh-CN" altLang="en-US" sz="1150" kern="0" baseline="59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0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,所以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v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360" kern="0" spc="109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,而扇形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8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面积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S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扇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65" kern="0" spc="1534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,面密度为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,所以扇形质量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m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ρS</a:t>
              </a:r>
              <a:r>
                <a:rPr lang="zh-CN" altLang="en-US" sz="1150" kern="0" baseline="-1500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扇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65" kern="0" spc="2209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,将质量代入速度的表达式得: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v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65"/>
                </a:spcBef>
                <a:buNone/>
              </a:pPr>
              <a:r>
                <a:rPr lang="zh-CN" altLang="en-US" sz="2425" kern="0" spc="365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。</a:t>
              </a:r>
              <a:endParaRPr lang="zh-CN" altLang="en-US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7170830" y="1862624"/>
            <a:ext cx="438150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6" name="Equation" r:id="rId3" imgW="11582400" imgH="14020800" progId="Equation.DSMT4">
                    <p:embed/>
                  </p:oleObj>
                </mc:Choice>
                <mc:Fallback>
                  <p:oleObj name="Equation" r:id="rId3" imgW="11582400" imgH="14020800" progId="Equation.DSMT4">
                    <p:embed/>
                    <p:pic>
                      <p:nvPicPr>
                        <p:cNvPr id="0" name="图片 6145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170830" y="1862624"/>
                          <a:ext cx="438150" cy="5334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232939" y="2409381"/>
            <a:ext cx="457200" cy="447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7" name="Equation" r:id="rId5" imgW="12192000" imgH="11887200" progId="Equation.DSMT4">
                    <p:embed/>
                  </p:oleObj>
                </mc:Choice>
                <mc:Fallback>
                  <p:oleObj name="Equation" r:id="rId5" imgW="12192000" imgH="11887200" progId="Equation.DSMT4">
                    <p:embed/>
                    <p:pic>
                      <p:nvPicPr>
                        <p:cNvPr id="0" name="图片 614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232939" y="2409381"/>
                          <a:ext cx="457200" cy="44767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4472198" y="2409381"/>
            <a:ext cx="542924" cy="447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8" name="Equation" r:id="rId7" imgW="14325600" imgH="11887200" progId="Equation.DSMT4">
                    <p:embed/>
                  </p:oleObj>
                </mc:Choice>
                <mc:Fallback>
                  <p:oleObj name="Equation" r:id="rId7" imgW="14325600" imgH="11887200" progId="Equation.DSMT4">
                    <p:embed/>
                    <p:pic>
                      <p:nvPicPr>
                        <p:cNvPr id="0" name="图片 614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472198" y="2409381"/>
                          <a:ext cx="542924" cy="44767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40000" y="2950430"/>
            <a:ext cx="771525" cy="5524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9" name="Equation" r:id="rId9" imgW="20421600" imgH="14630400" progId="Equation.DSMT4">
                    <p:embed/>
                  </p:oleObj>
                </mc:Choice>
                <mc:Fallback>
                  <p:oleObj name="Equation" r:id="rId9" imgW="20421600" imgH="14630400" progId="Equation.DSMT4">
                    <p:embed/>
                    <p:pic>
                      <p:nvPicPr>
                        <p:cNvPr id="0" name="图片 614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40000" y="2950430"/>
                          <a:ext cx="771525" cy="5524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9016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.(2015天津,25,6分)底面积为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的圆柱形薄壁容器内装有密度为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的液体,横截面积为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的圆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柱形木块由一段非弹性细线与容器底部相连,且部分浸入液体中,此时细线刚好伸直,如图所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示。已知细线所能承受的最大拉力为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,现往容器中再缓慢注入密度为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的液体,直到细线刚好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被拉断为止。请解答下列问题: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(1)画出细线刚好伸直时,木块在竖直方向上的受力示意图;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(2)导出细线未拉断前,细线对木块拉力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与注入的液体质量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之间的关系式;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(3)求出细线刚好被拉断时与细线断后容器中液面恢复稳定时,容器底部所受液体压强的变化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525" kern="0" spc="639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43608" y="4140349"/>
            <a:ext cx="1514475" cy="145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0000" y="860201"/>
            <a:ext cx="8127000" cy="565210"/>
            <a:chOff x="540000" y="1080000"/>
            <a:chExt cx="8127000" cy="56521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213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b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答案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(1)图见解析　(2)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F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165" kern="0" spc="2036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i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m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(3)</a:t>
              </a:r>
              <a:r>
                <a:rPr lang="zh-CN" altLang="en-US" sz="2165" kern="0" spc="-363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777109" y="1168961"/>
            <a:ext cx="533399" cy="4762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69" name="Equation" r:id="rId1" imgW="14020800" imgH="12496800" progId="Equation.DSMT4">
                    <p:embed/>
                  </p:oleObj>
                </mc:Choice>
                <mc:Fallback>
                  <p:oleObj name="Equation" r:id="rId1" imgW="14020800" imgH="12496800" progId="Equation.DSMT4">
                    <p:embed/>
                    <p:pic>
                      <p:nvPicPr>
                        <p:cNvPr id="0" name="图片 716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777109" y="1168961"/>
                          <a:ext cx="533399" cy="4762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864647" y="1168961"/>
            <a:ext cx="228599" cy="4762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" name="Equation" r:id="rId3" imgW="6096000" imgH="12496800" progId="Equation.DSMT4">
                    <p:embed/>
                  </p:oleObj>
                </mc:Choice>
                <mc:Fallback>
                  <p:oleObj name="Equation" r:id="rId3" imgW="6096000" imgH="12496800" progId="Equation.DSMT4">
                    <p:embed/>
                    <p:pic>
                      <p:nvPicPr>
                        <p:cNvPr id="0" name="图片 7169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864647" y="1168961"/>
                          <a:ext cx="228599" cy="47624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" name="组合 12"/>
          <p:cNvGrpSpPr/>
          <p:nvPr/>
        </p:nvGrpSpPr>
        <p:grpSpPr>
          <a:xfrm>
            <a:off x="456786" y="723160"/>
            <a:ext cx="8210214" cy="5289397"/>
            <a:chOff x="456786" y="723160"/>
            <a:chExt cx="8210214" cy="5289397"/>
          </a:xfrm>
        </p:grpSpPr>
        <p:grpSp>
          <p:nvGrpSpPr>
            <p:cNvPr id="9" name="组合 8"/>
            <p:cNvGrpSpPr/>
            <p:nvPr/>
          </p:nvGrpSpPr>
          <p:grpSpPr>
            <a:xfrm>
              <a:off x="540000" y="723160"/>
              <a:ext cx="8127000" cy="5289397"/>
              <a:chOff x="540000" y="1080000"/>
              <a:chExt cx="8127000" cy="5289397"/>
            </a:xfrm>
          </p:grpSpPr>
          <p:sp>
            <p:nvSpPr>
              <p:cNvPr id="10" name="TextBox 2"/>
              <p:cNvSpPr txBox="1"/>
              <p:nvPr/>
            </p:nvSpPr>
            <p:spPr>
              <a:xfrm>
                <a:off x="540000" y="1080000"/>
                <a:ext cx="8127000" cy="52893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endParaRPr lang="en-US" altLang="zh-CN" sz="2325" kern="0" spc="-526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endParaRPr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325" kern="0" spc="-526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endParaRPr lang="zh-CN" altLang="en-US" dirty="0" smtClean="0"/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165"/>
                  </a:spcBef>
                  <a:buNone/>
                </a:pP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(2)注入液体的质量为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m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时,细线对木块的拉力为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F</a:t>
                </a:r>
                <a:endParaRPr lang="zh-CN" altLang="en-US" dirty="0" smtClean="0"/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F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=Δ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F</a:t>
                </a:r>
                <a:r>
                  <a:rPr lang="zh-CN" altLang="en-US" sz="1150" kern="0" baseline="-1500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浮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ρ</a:t>
                </a:r>
                <a:r>
                  <a:rPr lang="zh-CN" altLang="en-US" sz="1150" kern="0" baseline="-1500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0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g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Δ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hS</a:t>
                </a:r>
                <a:r>
                  <a:rPr lang="zh-CN" altLang="en-US" sz="1150" kern="0" baseline="-1500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1</a:t>
                </a:r>
                <a:endParaRPr lang="zh-CN" altLang="en-US" dirty="0"/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m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ρ</a:t>
                </a:r>
                <a:r>
                  <a:rPr lang="zh-CN" altLang="en-US" sz="1150" kern="0" baseline="-1500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0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Δ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h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S</a:t>
                </a:r>
                <a:r>
                  <a:rPr lang="zh-CN" altLang="en-US" sz="1150" kern="0" baseline="-1500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0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-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S</a:t>
                </a:r>
                <a:r>
                  <a:rPr lang="zh-CN" altLang="en-US" sz="1150" kern="0" baseline="-1500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1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)</a:t>
                </a:r>
                <a:endParaRPr lang="zh-CN" altLang="en-US" dirty="0"/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F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</a:t>
                </a:r>
                <a:r>
                  <a:rPr lang="zh-CN" altLang="en-US" sz="2165" kern="0" spc="2036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m</a:t>
                </a:r>
                <a:endParaRPr lang="zh-CN" altLang="en-US" dirty="0"/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105"/>
                  </a:spcBef>
                  <a:buNone/>
                </a:pP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(3)当细线刚好被拉断时</a:t>
                </a:r>
                <a:endParaRPr lang="zh-CN" altLang="en-US" dirty="0"/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F</a:t>
                </a:r>
                <a:r>
                  <a:rPr lang="zh-CN" altLang="en-US" sz="1150" kern="0" baseline="-1500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浮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G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+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T</a:t>
                </a:r>
                <a:endParaRPr lang="zh-CN" altLang="en-US" dirty="0"/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液面恢复稳定后</a:t>
                </a:r>
                <a:endParaRPr lang="zh-CN" altLang="en-US" dirty="0"/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F</a:t>
                </a:r>
                <a:r>
                  <a:rPr lang="zh-CN" altLang="en-US" sz="1150" kern="0" baseline="-1500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浮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'=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G</a:t>
                </a:r>
                <a:endParaRPr lang="zh-CN" altLang="en-US" dirty="0"/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ρ</a:t>
                </a:r>
                <a:r>
                  <a:rPr lang="zh-CN" altLang="en-US" sz="1150" kern="0" baseline="-1500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0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g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(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V</a:t>
                </a:r>
                <a:r>
                  <a:rPr lang="zh-CN" altLang="en-US" sz="1150" kern="0" baseline="-1500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排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-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V</a:t>
                </a:r>
                <a:r>
                  <a:rPr lang="zh-CN" altLang="en-US" sz="1150" kern="0" baseline="-1500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排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')=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T</a:t>
                </a:r>
                <a:endParaRPr lang="zh-CN" altLang="en-US" dirty="0"/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ρ</a:t>
                </a:r>
                <a:r>
                  <a:rPr lang="zh-CN" altLang="en-US" sz="1150" kern="0" baseline="-1500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0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g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Δ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h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'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S</a:t>
                </a:r>
                <a:r>
                  <a:rPr lang="zh-CN" altLang="en-US" sz="1150" kern="0" baseline="-1500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0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T</a:t>
                </a:r>
                <a:endParaRPr lang="zh-CN" altLang="en-US" dirty="0"/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Δ</a:t>
                </a:r>
                <a:r>
                  <a:rPr lang="zh-CN" altLang="en-US" sz="1530" i="1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p</a:t>
                </a: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=</a:t>
                </a:r>
                <a:r>
                  <a:rPr lang="zh-CN" altLang="en-US" sz="2165" kern="0" spc="-363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 </a:t>
                </a:r>
                <a:endParaRPr lang="zh-CN" altLang="en-US" dirty="0"/>
              </a:p>
            </p:txBody>
          </p:sp>
          <p:graphicFrame>
            <p:nvGraphicFramePr>
              <p:cNvPr id="11" name="对象 10"/>
              <p:cNvGraphicFramePr>
                <a:graphicFrameLocks noChangeAspect="1"/>
              </p:cNvGraphicFramePr>
              <p:nvPr/>
            </p:nvGraphicFramePr>
            <p:xfrm>
              <a:off x="768562" y="3143173"/>
              <a:ext cx="533399" cy="4762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171" name="Equation" r:id="rId5" imgW="14020800" imgH="12496800" progId="Equation.DSMT4">
                      <p:embed/>
                    </p:oleObj>
                  </mc:Choice>
                  <mc:Fallback>
                    <p:oleObj name="Equation" r:id="rId5" imgW="14020800" imgH="12496800" progId="Equation.DSMT4">
                      <p:embed/>
                      <p:pic>
                        <p:nvPicPr>
                          <p:cNvPr id="0" name="图片 7170"/>
                          <p:cNvPicPr>
                            <a:picLocks noChangeAspect="1"/>
                          </p:cNvPicPr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768562" y="3143173"/>
                            <a:ext cx="533399" cy="476250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2" name="对象 11"/>
              <p:cNvGraphicFramePr>
                <a:graphicFrameLocks noChangeAspect="1"/>
              </p:cNvGraphicFramePr>
              <p:nvPr/>
            </p:nvGraphicFramePr>
            <p:xfrm>
              <a:off x="871846" y="5779430"/>
              <a:ext cx="228599" cy="47624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172" name="Equation" r:id="rId7" imgW="6096000" imgH="12496800" progId="Equation.DSMT4">
                      <p:embed/>
                    </p:oleObj>
                  </mc:Choice>
                  <mc:Fallback>
                    <p:oleObj name="Equation" r:id="rId7" imgW="6096000" imgH="12496800" progId="Equation.DSMT4">
                      <p:embed/>
                      <p:pic>
                        <p:nvPicPr>
                          <p:cNvPr id="0" name="图片 7171"/>
                          <p:cNvPicPr>
                            <a:picLocks noChangeAspect="1"/>
                          </p:cNvPicPr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871846" y="5779430"/>
                            <a:ext cx="228599" cy="476249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7" name="矩形 6"/>
            <p:cNvSpPr/>
            <p:nvPr/>
          </p:nvSpPr>
          <p:spPr>
            <a:xfrm>
              <a:off x="456786" y="1332037"/>
              <a:ext cx="1786066" cy="4008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1530" b="1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(1)如图所示</a:t>
              </a:r>
              <a:endParaRPr lang="zh-CN" altLang="en-US" sz="1530" dirty="0" smtClean="0"/>
            </a:p>
          </p:txBody>
        </p:sp>
        <p:pic>
          <p:nvPicPr>
            <p:cNvPr id="8" name="图片 3" descr="textimage9.jpe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788024" y="1476053"/>
              <a:ext cx="597012" cy="136815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7849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评析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本题考查了力学知识的综合运用,对木块正确地受力分析、灵活运用阿基米德原理和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液体压强公式进行转化是解题的关键,本题较难。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188021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说明:其他方法正确即可得分。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D    把瓶子放入热水中,由于热传递,瓶内气体的内能会增大,温度会升高,温度越高,分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子无规则运动越剧烈,故A、B正确;质量是物体的属性,与物体的温度无关,故瓶内气体的质量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不会变化,C正确;瓶内气体温度升高,压强会增大,D错误。故选D。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.(2018天津,14,4分)下面是两则科技新闻:①“天眼—FAST”第一次发现了一颗距地球4 000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光年的毫秒脉冲星;②我国新能源汽车产业发展迅速,锂电池单体能量密度已达230 W·h/kg。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其中“光年”是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的单位,“W·h”是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的单位。(填物理量名称)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268141"/>
            <a:ext cx="8127000" cy="307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距离　能量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2772197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“一光年”表示光在一年时间传播的距离,“光年”是距离单位,常用来表示天体之间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的距离;“W”是功率单位,“h”是时间单位,根据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可知,“W·h”表示能量或功的单位。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.(2018吉林长春,24,5分)如图所示是小明自制的用来探究影响浮力大小因素的装置:将弹簧和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标尺固定在支架上,用细线将一个金属块悬挂在弹簧下端,弹簧静止时指针正对标尺上的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置(本装置使用时,弹簧未超过弹性限度)。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680" kern="0" spc="100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19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(1)向杯中缓慢注水,从金属块底部接触水面,到金属块刚好浸没水中的过程中,指针由标尺上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位置缓慢上移至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位置,说明物体所受浮力的大小跟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有关,此过程中支架上</a:t>
            </a:r>
            <a:br>
              <a:rPr dirty="0"/>
            </a:b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点所受拉力的最大变化量为Δ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;继续向杯中注水,指针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(选填“上移”、“不动”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或“下移”);当注满水时,金属块底部受到的压强为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(2)将水倒尽,向杯中缓慢注入某种液体(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液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),当指针指在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位置时,金属块底部受到的压强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(选填“&gt;”、“=”或“&lt;”),分析推理可知:金属块所受浮力的大小还与</a:t>
            </a:r>
            <a:endParaRPr lang="zh-CN" altLang="en-US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2268141"/>
            <a:ext cx="2013784" cy="18687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有关。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(3)将液体倒尽,用等体积塑料块(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塑料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金属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)替换金属块进行实验。向杯中缓慢注水,从塑料</a:t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块底部接触水面,到塑料块浸没水中的过程中,支架上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点所受拉力的最大变化量为Δ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,则Δ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br/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Δ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(选填“&gt;”、“=”或“&lt;”)。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253572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(1)排开水的体积　不动　(2)&gt;　液体密度　(3)=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899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(1)金属块在水中时受力平衡,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,金属块浸入水中的过程中,排开水的体积增大,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指针由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位置上移到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位置,所受拉力变小,浮力随之变大,故说明物体所受浮力跟排开水的体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积有关;浸没后继续向杯中注水,金属块排开水的体积不变,所受浮力不变,故指针的位置不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(2)金属块刚好浸没在水中时,可以认为上表面不受水的压强(压力),只有下表面受到向上的压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强(压力),此时向上的压力即浮力,设此时金属块下表面受到的压强为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,而水加满时金属块下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表面受到的压强是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。向杯子中倒入某种液体,指针指在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位置时,弹簧的形变量相同,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减小的力(Δ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)相同。向杯子中倒入某种液体指针指到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时,所受浮力与水中时相等,由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液</a:t>
            </a:r>
            <a:br>
              <a:rPr dirty="0"/>
            </a:b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可知,因液体的密度与水不同,故指针指到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时,金属块一定不会浸没,金属块底部受到的压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力等于浮力,则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;还可推知金属块浸没在该种液体中时受到的浮力大于浸没在水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中时受到的浮力,即金属块所受浮力大小还与液体的密度有关。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(3)同体积的金属块和塑料块逐渐浸没水中时支架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点所受拉力的最大变化量都等于它们浸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没时所受浮力,由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液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可知,金属块与塑料块浸没时所受浮力相等,故支点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所受拉力的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最大变化量也相等。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.(2018淮安,25,7分)测量小石块的密度。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225" kern="0" spc="476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015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(1)将天平放在水平台面上,游码移到零刻度线处,发现指针位置如图甲所示,为使横梁在水平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位置平衡,应将平衡螺母向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(选填“左”或“右”)调节。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(2)用调节好的天平测量小石块的质量,右盘所加砝码和游码位置如图乙所示,天平平衡,则小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石块的质量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(3)没有量筒,用下列两种方案测量小石块的体积。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方案一: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①如图丙所示,将烧杯放在水平台面上,用细线系住小石块轻轻放入烧杯中,加入适量的水,使</a:t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小石块浸没在水中,在烧杯壁上记下水面位置。</a:t>
            </a:r>
            <a:endParaRPr lang="zh-CN" altLang="en-US" dirty="0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71600" y="1620069"/>
            <a:ext cx="5858518" cy="16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②将小石块从水中取出后,用天平测出烧杯和水的总质量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为152.4 g。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③向烧杯中缓慢加水至标记处,再用天平测出烧杯和水的总质量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为165.2 g。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方案二: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①向烧杯中加入适量的水,用天平测出烧杯和水的总质量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②如图丙所示,将烧杯放在水平台面上,用细线系住小石块轻轻放入烧杯中使小石块浸没在水</a:t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中,在烧杯壁上记下水面位置。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③将小石块从水中取出后,向烧杯中缓慢加水至标记处,再用天平测出烧杯和水的总质量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15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(4)根据方案一测量结果计算出小石块密度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kg/m</a:t>
            </a:r>
            <a:r>
              <a:rPr lang="zh-CN" altLang="en-US" sz="115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,测出的小石块密度与真实值</a:t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相比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(选填“偏大”或“偏小”)。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(5)你认为根据哪一种方案测量结果计算出的小石块密度更精确?答: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,理由是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br/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5076453"/>
            <a:ext cx="8127000" cy="3097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(1)左　(2)32　(4)2.5</a:t>
            </a:r>
            <a:r>
              <a:rPr lang="zh-CN" altLang="en-US" sz="153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150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偏小　(5)方案二　理由见解析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专题十四  电和磁（试题部分）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专题十四  电和磁（试题部分）</Template>
  <TotalTime>0</TotalTime>
  <Words>5979</Words>
  <Application>WPS 演示</Application>
  <PresentationFormat>自定义</PresentationFormat>
  <Paragraphs>171</Paragraphs>
  <Slides>24</Slides>
  <Notes>24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44</vt:i4>
      </vt:variant>
      <vt:variant>
        <vt:lpstr>幻灯片标题</vt:lpstr>
      </vt:variant>
      <vt:variant>
        <vt:i4>24</vt:i4>
      </vt:variant>
    </vt:vector>
  </HeadingPairs>
  <TitlesOfParts>
    <vt:vector size="78" baseType="lpstr">
      <vt:lpstr>Arial</vt:lpstr>
      <vt:lpstr>宋体</vt:lpstr>
      <vt:lpstr>Wingdings</vt:lpstr>
      <vt:lpstr>黑体</vt:lpstr>
      <vt:lpstr>Times New Roman</vt:lpstr>
      <vt:lpstr>微软雅黑</vt:lpstr>
      <vt:lpstr>Arial Narrow</vt:lpstr>
      <vt:lpstr>Arial Unicode MS</vt:lpstr>
      <vt:lpstr>Calibri</vt:lpstr>
      <vt:lpstr>专题十四  电和磁（试题部分）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Administrator</cp:lastModifiedBy>
  <cp:revision>43</cp:revision>
  <dcterms:created xsi:type="dcterms:W3CDTF">2018-08-28T05:52:12Z</dcterms:created>
  <dcterms:modified xsi:type="dcterms:W3CDTF">2018-08-28T05:52:26Z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