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3" r:id="rId3"/>
    <p:sldId id="344" r:id="rId5"/>
    <p:sldId id="362" r:id="rId6"/>
    <p:sldId id="363" r:id="rId7"/>
    <p:sldId id="369" r:id="rId8"/>
    <p:sldId id="347" r:id="rId9"/>
    <p:sldId id="348" r:id="rId10"/>
    <p:sldId id="367" r:id="rId11"/>
    <p:sldId id="303" r:id="rId12"/>
    <p:sldId id="368" r:id="rId13"/>
    <p:sldId id="357" r:id="rId14"/>
    <p:sldId id="306" r:id="rId15"/>
    <p:sldId id="360" r:id="rId16"/>
    <p:sldId id="361" r:id="rId17"/>
    <p:sldId id="364" r:id="rId18"/>
    <p:sldId id="358" r:id="rId19"/>
    <p:sldId id="365" r:id="rId20"/>
    <p:sldId id="366" r:id="rId21"/>
    <p:sldId id="350" r:id="rId22"/>
    <p:sldId id="351" r:id="rId23"/>
    <p:sldId id="353" r:id="rId24"/>
    <p:sldId id="354" r:id="rId25"/>
    <p:sldId id="291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k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ECFF"/>
    <a:srgbClr val="FF0000"/>
    <a:srgbClr val="0000FF"/>
    <a:srgbClr val="B7D545"/>
    <a:srgbClr val="1894DE"/>
    <a:srgbClr val="1597E0"/>
    <a:srgbClr val="FCF7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0862" autoAdjust="0"/>
    <p:restoredTop sz="93765" autoAdjust="0"/>
  </p:normalViewPr>
  <p:slideViewPr>
    <p:cSldViewPr>
      <p:cViewPr varScale="1">
        <p:scale>
          <a:sx n="84" d="100"/>
          <a:sy n="84" d="100"/>
        </p:scale>
        <p:origin x="-954" y="-90"/>
      </p:cViewPr>
      <p:guideLst>
        <p:guide orient="horz" pos="2205"/>
        <p:guide pos="29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commentAuthors" Target="commentAuthors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381B47D-599A-49CD-B0E2-CE932EAFA56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128683-7D19-4139-A591-BB47985995E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>
              <a:defRPr/>
            </a:pPr>
            <a:fld id="{B0B1C19D-824D-48DE-8C05-A44E015201CF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128683-7D19-4139-A591-BB47985995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3" Type="http://schemas.openxmlformats.org/officeDocument/2006/relationships/theme" Target="../theme/theme1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.png"/><Relationship Id="rId7" Type="http://schemas.openxmlformats.org/officeDocument/2006/relationships/image" Target="../media/image7.emf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7" Type="http://schemas.openxmlformats.org/officeDocument/2006/relationships/image" Target="../media/image10.png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3.png"/><Relationship Id="rId3" Type="http://schemas.openxmlformats.org/officeDocument/2006/relationships/image" Target="../media/image1.png"/><Relationship Id="rId2" Type="http://schemas.microsoft.com/office/2007/relationships/hdphoto" Target="../media/hdphoto1.wdp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0.xml"/><Relationship Id="rId6" Type="http://schemas.openxmlformats.org/officeDocument/2006/relationships/image" Target="../media/image22.pn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10.png"/><Relationship Id="rId2" Type="http://schemas.openxmlformats.org/officeDocument/2006/relationships/image" Target="../media/image11.emf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27.png"/><Relationship Id="rId7" Type="http://schemas.openxmlformats.org/officeDocument/2006/relationships/image" Target="../media/image26.png"/><Relationship Id="rId6" Type="http://schemas.openxmlformats.org/officeDocument/2006/relationships/image" Target="../media/image22.pn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3.xml"/><Relationship Id="rId4" Type="http://schemas.openxmlformats.org/officeDocument/2006/relationships/image" Target="../media/image10.png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9.jpe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5.xml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6.xml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7" Type="http://schemas.microsoft.com/office/2007/relationships/hdphoto" Target="../media/hdphoto1.wdp"/><Relationship Id="rId6" Type="http://schemas.openxmlformats.org/officeDocument/2006/relationships/image" Target="../media/image21.pn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19.png"/><Relationship Id="rId7" Type="http://schemas.openxmlformats.org/officeDocument/2006/relationships/image" Target="../media/image10.png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3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0" Type="http://schemas.openxmlformats.org/officeDocument/2006/relationships/slideLayout" Target="../slideLayouts/slideLayout28.xml"/><Relationship Id="rId1" Type="http://schemas.openxmlformats.org/officeDocument/2006/relationships/hyperlink" Target="&#26391;&#35835;&#35270;&#39057;-&#29579;&#20108;&#23567;\&#20116;E%20&#20154;&#25945;&#20108;&#19978;-&#29579;&#20108;&#23567;.mp4" TargetMode="Externa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12.png"/><Relationship Id="rId4" Type="http://schemas.openxmlformats.org/officeDocument/2006/relationships/image" Target="../media/image1.png"/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7" Type="http://schemas.openxmlformats.org/officeDocument/2006/relationships/image" Target="../media/image36.png"/><Relationship Id="rId6" Type="http://schemas.openxmlformats.org/officeDocument/2006/relationships/image" Target="../media/image35.jpe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7" Type="http://schemas.openxmlformats.org/officeDocument/2006/relationships/image" Target="../media/image37.jpeg"/><Relationship Id="rId6" Type="http://schemas.openxmlformats.org/officeDocument/2006/relationships/image" Target="../media/image35.jpe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35.jpe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image" Target="../media/image38.png"/><Relationship Id="rId7" Type="http://schemas.openxmlformats.org/officeDocument/2006/relationships/image" Target="../media/image8.png"/><Relationship Id="rId6" Type="http://schemas.openxmlformats.org/officeDocument/2006/relationships/image" Target="../media/image7.emf"/><Relationship Id="rId5" Type="http://schemas.openxmlformats.org/officeDocument/2006/relationships/image" Target="../media/image3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0.png"/><Relationship Id="rId3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7" Type="http://schemas.openxmlformats.org/officeDocument/2006/relationships/image" Target="../media/image18.png"/><Relationship Id="rId6" Type="http://schemas.openxmlformats.org/officeDocument/2006/relationships/image" Target="../media/image14.jpe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7" Type="http://schemas.openxmlformats.org/officeDocument/2006/relationships/image" Target="../media/image19.png"/><Relationship Id="rId6" Type="http://schemas.openxmlformats.org/officeDocument/2006/relationships/image" Target="../media/image14.jpe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14.jpeg"/><Relationship Id="rId6" Type="http://schemas.openxmlformats.org/officeDocument/2006/relationships/image" Target="../media/image20.png"/><Relationship Id="rId5" Type="http://schemas.openxmlformats.org/officeDocument/2006/relationships/image" Target="../media/image10.png"/><Relationship Id="rId4" Type="http://schemas.openxmlformats.org/officeDocument/2006/relationships/image" Target="../media/image11.emf"/><Relationship Id="rId3" Type="http://schemas.openxmlformats.org/officeDocument/2006/relationships/image" Target="../media/image6.emf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63688" y="2155503"/>
            <a:ext cx="5885276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语文园地</a:t>
            </a: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(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三</a:t>
            </a: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)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9460" name="图片 9"/>
          <p:cNvPicPr>
            <a:picLocks noChangeAspect="1"/>
          </p:cNvPicPr>
          <p:nvPr/>
        </p:nvPicPr>
        <p:blipFill>
          <a:blip r:embed="rId2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3063" y="2881313"/>
            <a:ext cx="419735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图片 14"/>
          <p:cNvPicPr>
            <a:picLocks noChangeAspect="1"/>
          </p:cNvPicPr>
          <p:nvPr/>
        </p:nvPicPr>
        <p:blipFill>
          <a:blip r:embed="rId4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071813" y="3357563"/>
            <a:ext cx="387985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部编版二年级上册</a:t>
            </a:r>
            <a:endParaRPr lang="en-US" altLang="zh-CN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9467" name="组合 2"/>
          <p:cNvGrpSpPr/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9469" name="图片 5"/>
            <p:cNvPicPr>
              <a:picLocks noChangeAspect="1"/>
            </p:cNvPicPr>
            <p:nvPr/>
          </p:nvPicPr>
          <p:blipFill>
            <a:blip r:embed="rId7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0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701718"/>
            <a:ext cx="2358417" cy="3174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5305565" y="6044008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36170" y="5997582"/>
            <a:ext cx="1513116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2547" y="604400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6380162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70602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683568" y="836712"/>
            <a:ext cx="7560840" cy="3816424"/>
            <a:chOff x="683568" y="836712"/>
            <a:chExt cx="7560840" cy="3816424"/>
          </a:xfrm>
        </p:grpSpPr>
        <p:sp>
          <p:nvSpPr>
            <p:cNvPr id="17" name="云形标注 16"/>
            <p:cNvSpPr/>
            <p:nvPr/>
          </p:nvSpPr>
          <p:spPr>
            <a:xfrm>
              <a:off x="683568" y="836712"/>
              <a:ext cx="7560840" cy="3816424"/>
            </a:xfrm>
            <a:prstGeom prst="cloudCallout">
              <a:avLst>
                <a:gd name="adj1" fmla="val 32838"/>
                <a:gd name="adj2" fmla="val 53387"/>
              </a:avLst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FF"/>
                </a:solidFill>
              </a:endParaRPr>
            </a:p>
          </p:txBody>
        </p:sp>
        <p:sp>
          <p:nvSpPr>
            <p:cNvPr id="18" name="Rectangle 5"/>
            <p:cNvSpPr>
              <a:spLocks noChangeArrowheads="1"/>
            </p:cNvSpPr>
            <p:nvPr/>
          </p:nvSpPr>
          <p:spPr bwMode="auto">
            <a:xfrm>
              <a:off x="1043608" y="1196752"/>
              <a:ext cx="6624736" cy="27699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pPr indent="266700" eaLnBrk="0" hangingPunct="0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rgbClr val="0000FF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  </a:t>
              </a:r>
              <a:r>
                <a:rPr lang="zh-CN" altLang="en-US" sz="3200" b="1" dirty="0">
                  <a:solidFill>
                    <a:srgbClr val="FF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小点拨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：</a:t>
              </a:r>
              <a:r>
                <a:rPr lang="zh-CN" altLang="en-US" sz="28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rPr>
                <a:t>首先确定下自己最喜爱的玩具是什么？说出玩具的名字。把玩具的样子介绍一下。再说说你的玩具怎么来玩，有哪些玩法。注意把话说完整。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对角圆角矩形 13"/>
          <p:cNvSpPr/>
          <p:nvPr/>
        </p:nvSpPr>
        <p:spPr>
          <a:xfrm>
            <a:off x="1131888" y="206375"/>
            <a:ext cx="13684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写话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6380163"/>
            <a:ext cx="7207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1888" y="206375"/>
            <a:ext cx="13684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写话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7654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3363" y="5397500"/>
            <a:ext cx="1290637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6" name="矩形 4"/>
          <p:cNvSpPr>
            <a:spLocks noChangeArrowheads="1"/>
          </p:cNvSpPr>
          <p:nvPr/>
        </p:nvSpPr>
        <p:spPr bwMode="auto">
          <a:xfrm>
            <a:off x="561975" y="764704"/>
            <a:ext cx="8181975" cy="5078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  <a:cs typeface="楷体" panose="02010609060101010101" charset="-122"/>
              </a:rPr>
              <a:t>习作范文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  <a:cs typeface="楷体" panose="02010609060101010101" charset="-122"/>
              </a:rPr>
              <a:t>：</a:t>
            </a:r>
            <a:endParaRPr lang="en-US" altLang="zh-CN" sz="2000" b="1" dirty="0" smtClean="0">
              <a:solidFill>
                <a:srgbClr val="0000FF"/>
              </a:solidFill>
              <a:latin typeface="+mn-ea"/>
              <a:ea typeface="+mn-ea"/>
              <a:cs typeface="楷体" panose="02010609060101010101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+mn-ea"/>
                <a:ea typeface="+mn-ea"/>
                <a:cs typeface="楷体" panose="02010609060101010101" charset="-122"/>
              </a:rPr>
              <a:t>我最喜欢的玩具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我有一个机器人玩具，名字叫闪光感觉机器人。它是我最喜爱的玩具。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它有一尺多高，头上有一个耳机，好像在和别人秘密谈话，它的表情很严肃，手里拿着一把枪，枪头上有一个一闪一闪的小灯，只要打开开关，小灯就会亮起来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，还会发出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“铛铛”的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声音。它的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肚子上有一个电视屏幕，可以看电视，很好玩。脚上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还有蓝白相间的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条纹。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闪光感觉机器人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的脚底下有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六个小轮子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，只要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一按开关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，它就一边走一边发出“冲啊</a:t>
            </a:r>
            <a:r>
              <a:rPr lang="en-US" altLang="zh-CN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的喊声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，同时，它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肚子上的小电视也开始工作了。说起电视，其实是一个一直转的纸，所以才误以为是一个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电视，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真是有趣。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这就是我的机器人玩具，是不是很好玩。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76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6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76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765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5305425" y="60436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图片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86600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1888" y="206375"/>
            <a:ext cx="201136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展 示 台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678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1925" y="5487988"/>
            <a:ext cx="1147763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矩形 16"/>
          <p:cNvSpPr>
            <a:spLocks noChangeArrowheads="1"/>
          </p:cNvSpPr>
          <p:nvPr/>
        </p:nvSpPr>
        <p:spPr bwMode="auto">
          <a:xfrm>
            <a:off x="468313" y="1484313"/>
            <a:ext cx="4175125" cy="3298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白云 乌云 朝霞 晚霞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雨点 霜冻 雪花 冰雹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小溪 河流 湖泊 海洋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1547813" y="5044798"/>
            <a:ext cx="8072437" cy="943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50000"/>
              </a:lnSpc>
            </a:pP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</a:t>
            </a:r>
            <a:endParaRPr lang="zh-CN" altLang="en-US" sz="2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5183188" y="3357563"/>
            <a:ext cx="3960812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en-US" dirty="0"/>
          </a:p>
        </p:txBody>
      </p:sp>
      <p:pic>
        <p:nvPicPr>
          <p:cNvPr id="28686" name="Picture 14" descr="9HD605T35Y}6SS__$GAF~I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24695" y="1196752"/>
            <a:ext cx="1085850" cy="1114425"/>
          </a:xfrm>
          <a:prstGeom prst="ellipse">
            <a:avLst/>
          </a:prstGeom>
          <a:ln w="127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8689" name="TextBox 34"/>
          <p:cNvSpPr txBox="1">
            <a:spLocks noChangeArrowheads="1"/>
          </p:cNvSpPr>
          <p:nvPr/>
        </p:nvSpPr>
        <p:spPr bwMode="auto">
          <a:xfrm>
            <a:off x="5435600" y="1124744"/>
            <a:ext cx="3455987" cy="1477328"/>
          </a:xfrm>
          <a:prstGeom prst="rect">
            <a:avLst/>
          </a:prstGeom>
          <a:gradFill rotWithShape="1">
            <a:gsLst>
              <a:gs pos="0">
                <a:srgbClr val="9AB5E4"/>
              </a:gs>
              <a:gs pos="50000">
                <a:srgbClr val="C2D1ED"/>
              </a:gs>
              <a:gs pos="100000">
                <a:srgbClr val="E1E8F5"/>
              </a:gs>
            </a:gsLst>
            <a:lin ang="8100000" scaled="1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    第一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组四个词语是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云在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不同的天气状况和不同时间的的形态和名字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，晴空万里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是白云，阴天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下雨是乌云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，早上是朝霞，晚上是晚霞，真是变化莫测。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690" name="Picture 18" descr="WD$$DW}TI6B%0HP[L~}9DRX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02993" y="3042166"/>
            <a:ext cx="1080890" cy="1000125"/>
          </a:xfrm>
          <a:prstGeom prst="ellipse">
            <a:avLst/>
          </a:prstGeom>
          <a:ln w="19050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691" name="Picture 19" descr="MNLF_9VLV5VGP[[%PVLKE(W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389" y="5101335"/>
            <a:ext cx="936154" cy="886991"/>
          </a:xfrm>
          <a:prstGeom prst="ellipse">
            <a:avLst/>
          </a:prstGeom>
          <a:ln w="19050" cap="rnd">
            <a:solidFill>
              <a:srgbClr val="0000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TextBox 34"/>
          <p:cNvSpPr txBox="1">
            <a:spLocks noChangeArrowheads="1"/>
          </p:cNvSpPr>
          <p:nvPr/>
        </p:nvSpPr>
        <p:spPr bwMode="auto">
          <a:xfrm>
            <a:off x="5364163" y="3180530"/>
            <a:ext cx="3455987" cy="1754326"/>
          </a:xfrm>
          <a:prstGeom prst="rect">
            <a:avLst/>
          </a:prstGeom>
          <a:gradFill rotWithShape="1">
            <a:gsLst>
              <a:gs pos="0">
                <a:srgbClr val="9AB5E4"/>
              </a:gs>
              <a:gs pos="50000">
                <a:srgbClr val="C2D1ED"/>
              </a:gs>
              <a:gs pos="100000">
                <a:srgbClr val="E1E8F5"/>
              </a:gs>
            </a:gsLst>
            <a:lin ang="8100000" scaled="1"/>
          </a:gra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    第二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组词语是自然现象，空气在空中凝聚，大气气温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较高时变成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雨点落下来，温度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较低时变成冰雹或是雪花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落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下来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。霜冻是指温度降到摄氏零度以下使植物遭受到冻害的天气现象。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TextBox 34"/>
          <p:cNvSpPr txBox="1">
            <a:spLocks noChangeArrowheads="1"/>
          </p:cNvSpPr>
          <p:nvPr/>
        </p:nvSpPr>
        <p:spPr bwMode="auto">
          <a:xfrm>
            <a:off x="1691680" y="5120283"/>
            <a:ext cx="2655837" cy="923330"/>
          </a:xfrm>
          <a:prstGeom prst="rect">
            <a:avLst/>
          </a:prstGeom>
          <a:gradFill rotWithShape="1">
            <a:gsLst>
              <a:gs pos="0">
                <a:srgbClr val="9AB5E4"/>
              </a:gs>
              <a:gs pos="50000">
                <a:srgbClr val="C2D1ED"/>
              </a:gs>
              <a:gs pos="100000">
                <a:srgbClr val="E1E8F5"/>
              </a:gs>
            </a:gsLst>
            <a:lin ang="8100000" scaled="1"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第三组词语是按水域的大小，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由小到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大</a:t>
            </a:r>
            <a:r>
              <a:rPr lang="zh-CN" altLang="en-US" b="1" dirty="0" smtClean="0">
                <a:latin typeface="楷体" panose="02010609060101010101" charset="-122"/>
                <a:ea typeface="楷体" panose="02010609060101010101" charset="-122"/>
              </a:rPr>
              <a:t>排列</a:t>
            </a:r>
            <a:r>
              <a:rPr lang="zh-CN" altLang="en-US" b="1" dirty="0">
                <a:latin typeface="楷体" panose="02010609060101010101" charset="-122"/>
                <a:ea typeface="楷体" panose="02010609060101010101" charset="-122"/>
              </a:rPr>
              <a:t>起来的。</a:t>
            </a:r>
            <a:endParaRPr lang="zh-CN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9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5305425" y="60436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36588" y="5997575"/>
            <a:ext cx="1512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788" y="6043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6600" y="625792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1888" y="206375"/>
            <a:ext cx="201136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展 示 台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9702" name="图片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1925" y="5487988"/>
            <a:ext cx="1147763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TextBox 10"/>
          <p:cNvSpPr txBox="1">
            <a:spLocks noChangeArrowheads="1"/>
          </p:cNvSpPr>
          <p:nvPr/>
        </p:nvSpPr>
        <p:spPr bwMode="auto">
          <a:xfrm>
            <a:off x="2149475" y="1293018"/>
            <a:ext cx="4714875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含苞待放     百花争艳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花红柳绿     春色满园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827088" y="4156246"/>
            <a:ext cx="7715250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  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9706" name="Picture 10" descr="}G%J{9HQ}2EY46~1Z`YEKKP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8786" y="1628775"/>
            <a:ext cx="1638300" cy="1368747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29707" name="Picture 11" descr="7L1UCH{%OO~ODW79N7ITR9X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04025" y="1628775"/>
            <a:ext cx="1771650" cy="1266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4" name="组合 13"/>
          <p:cNvGrpSpPr/>
          <p:nvPr/>
        </p:nvGrpSpPr>
        <p:grpSpPr bwMode="auto">
          <a:xfrm>
            <a:off x="2555875" y="3357563"/>
            <a:ext cx="4824413" cy="2519362"/>
            <a:chOff x="1552339" y="1052736"/>
            <a:chExt cx="5472608" cy="3960440"/>
          </a:xfrm>
        </p:grpSpPr>
        <p:sp>
          <p:nvSpPr>
            <p:cNvPr id="15" name="椭圆形标注 14"/>
            <p:cNvSpPr/>
            <p:nvPr/>
          </p:nvSpPr>
          <p:spPr>
            <a:xfrm>
              <a:off x="1552339" y="1052736"/>
              <a:ext cx="5472608" cy="3960440"/>
            </a:xfrm>
            <a:prstGeom prst="wedgeEllipseCallout">
              <a:avLst>
                <a:gd name="adj1" fmla="val 57524"/>
                <a:gd name="adj2" fmla="val 44353"/>
              </a:avLst>
            </a:prstGeom>
            <a:solidFill>
              <a:srgbClr val="00B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2056307" y="1300425"/>
              <a:ext cx="4478571" cy="33193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小点拨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：</a:t>
              </a:r>
              <a:r>
                <a:rPr lang="zh-CN" altLang="en-US" sz="2000" b="1" dirty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这组词语是成语，在意思上依次递进，花儿没开但已经长出花苞，花儿齐放，争奇斗艳，到处一派花红柳绿的景象，已经是春色满园的大好春天啦！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526884089207&amp;di=38f8d925f64f480ee0bdcb730bc7e538&amp;imgtype=0&amp;src=http%3A%2F%2Fwww.xiazaiba.com%2Fuploadfiles%2Fpreview_img%2F2016%2F0720%2F2016072008313184235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070" y="4941168"/>
            <a:ext cx="2893930" cy="1916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2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36588" y="5997575"/>
            <a:ext cx="15128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1788" y="6043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对角圆角矩形 12"/>
          <p:cNvSpPr/>
          <p:nvPr/>
        </p:nvSpPr>
        <p:spPr>
          <a:xfrm>
            <a:off x="1131888" y="206375"/>
            <a:ext cx="201136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展 示 台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26" name="图片 1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TextBox 10"/>
          <p:cNvSpPr txBox="1">
            <a:spLocks noChangeArrowheads="1"/>
          </p:cNvSpPr>
          <p:nvPr/>
        </p:nvSpPr>
        <p:spPr bwMode="auto">
          <a:xfrm>
            <a:off x="1475656" y="1556792"/>
            <a:ext cx="528637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书籍是人类进步的阶梯。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——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高尔基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0731" name="AutoShape 11" descr="2Q==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34"/>
          <p:cNvSpPr txBox="1">
            <a:spLocks noChangeArrowheads="1"/>
          </p:cNvSpPr>
          <p:nvPr/>
        </p:nvSpPr>
        <p:spPr bwMode="auto">
          <a:xfrm>
            <a:off x="899592" y="3284984"/>
            <a:ext cx="7056784" cy="1754326"/>
          </a:xfrm>
          <a:prstGeom prst="rect">
            <a:avLst/>
          </a:prstGeom>
          <a:gradFill rotWithShape="1">
            <a:gsLst>
              <a:gs pos="0">
                <a:srgbClr val="9AB5E4"/>
              </a:gs>
              <a:gs pos="50000">
                <a:srgbClr val="C2D1ED"/>
              </a:gs>
              <a:gs pos="100000">
                <a:srgbClr val="E1E8F5"/>
              </a:gs>
            </a:gsLst>
            <a:lin ang="8100000" scaled="1"/>
          </a:gra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关于读书的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名句，我还知道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读书破万卷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下笔如有神。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dirty="0" smtClean="0">
                <a:latin typeface="楷体" panose="02010609060101010101" charset="-122"/>
                <a:ea typeface="楷体" panose="02010609060101010101" charset="-122"/>
              </a:rPr>
              <a:t>杜甫</a:t>
            </a:r>
            <a:endParaRPr lang="en-US" altLang="zh-CN" sz="2400" dirty="0" smtClean="0">
              <a:latin typeface="楷体" panose="02010609060101010101" charset="-122"/>
              <a:ea typeface="楷体" panose="02010609060101010101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书犹药也，善读之可以医愚。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刘向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对角圆角矩形 15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日积月累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1750" name="图片 1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220072" y="1412776"/>
            <a:ext cx="3243840" cy="4131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小儿垂钓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endParaRPr lang="en-US" altLang="zh-CN" sz="24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[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唐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]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胡令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能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en-US" altLang="zh-CN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蓬头稚子学垂纶，侧坐莓苔草映身。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路人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借问遥招手，怕得鱼惊不应人</a:t>
            </a: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6" name="Picture 3" descr="C:\Users\Administrator\Desktop\t0191fbb5646a3820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"/>
          <a:stretch>
            <a:fillRect/>
          </a:stretch>
        </p:blipFill>
        <p:spPr bwMode="auto">
          <a:xfrm>
            <a:off x="0" y="836712"/>
            <a:ext cx="4716785" cy="5832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611560" y="1412776"/>
            <a:ext cx="8064500" cy="35290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2769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267450" y="59674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792163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27856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8163" y="63023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日积月累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2774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TextBox 2"/>
          <p:cNvSpPr txBox="1">
            <a:spLocks noChangeArrowheads="1"/>
          </p:cNvSpPr>
          <p:nvPr/>
        </p:nvSpPr>
        <p:spPr bwMode="auto">
          <a:xfrm>
            <a:off x="539750" y="2001838"/>
            <a:ext cx="79787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755576" y="1412776"/>
            <a:ext cx="7704211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作者介绍： 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胡令能，唐代诗人，年轻时以修补锅碗盆缸为生，人称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“胡钉铰”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。现仅存七绝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首。他的主要作品有：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小儿垂钓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喜韩少府见访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王昭君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等。皆写得十分生动传神、精妙超凡。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267450" y="59674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792163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27856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8163" y="63023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日积月累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7351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2" name="TextBox 2"/>
          <p:cNvSpPr txBox="1">
            <a:spLocks noChangeArrowheads="1"/>
          </p:cNvSpPr>
          <p:nvPr/>
        </p:nvSpPr>
        <p:spPr bwMode="auto">
          <a:xfrm>
            <a:off x="539750" y="2001838"/>
            <a:ext cx="79787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1071563" y="980728"/>
            <a:ext cx="8072437" cy="4616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49" charset="-122"/>
                <a:cs typeface="楷体" panose="02010609060101010101" charset="-122"/>
              </a:rPr>
              <a:t>词语解释：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黑体" panose="02010609060101010101" pitchFamily="49" charset="-122"/>
                <a:cs typeface="楷体" panose="02010609060101010101" charset="-122"/>
              </a:rPr>
              <a:t> </a:t>
            </a:r>
            <a:endParaRPr lang="en-US" altLang="zh-CN" sz="2800" b="1" dirty="0">
              <a:solidFill>
                <a:srgbClr val="0000FF"/>
              </a:solidFill>
              <a:latin typeface="楷体" panose="02010609060101010101" charset="-122"/>
              <a:ea typeface="黑体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蓬头：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头发乱蓬蓬的。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稚子：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年龄小的孩子。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垂纶：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钓鱼。纶：钓鱼用的丝线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借问：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向人打听。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鱼惊：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鱼儿受到惊吓。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应：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回应，答应。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映：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遮映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267450" y="5967413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792163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627856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58163" y="63023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对角圆角矩形 15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日积月累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8375" name="图片 1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TextBox 2"/>
          <p:cNvSpPr txBox="1">
            <a:spLocks noChangeArrowheads="1"/>
          </p:cNvSpPr>
          <p:nvPr/>
        </p:nvSpPr>
        <p:spPr bwMode="auto">
          <a:xfrm>
            <a:off x="539750" y="2001838"/>
            <a:ext cx="79787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　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8313" y="1285875"/>
            <a:ext cx="8167687" cy="4581525"/>
            <a:chOff x="468313" y="1285875"/>
            <a:chExt cx="8167687" cy="4581525"/>
          </a:xfrm>
        </p:grpSpPr>
        <p:sp>
          <p:nvSpPr>
            <p:cNvPr id="12" name="圆角矩形 11"/>
            <p:cNvSpPr/>
            <p:nvPr/>
          </p:nvSpPr>
          <p:spPr>
            <a:xfrm>
              <a:off x="468313" y="1341438"/>
              <a:ext cx="7920111" cy="3455714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TextBox 3"/>
            <p:cNvSpPr txBox="1">
              <a:spLocks noChangeArrowheads="1"/>
            </p:cNvSpPr>
            <p:nvPr/>
          </p:nvSpPr>
          <p:spPr bwMode="auto">
            <a:xfrm>
              <a:off x="714375" y="1285875"/>
              <a:ext cx="7921625" cy="45815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+mn-ea"/>
                  <a:ea typeface="+mn-ea"/>
                  <a:cs typeface="楷体" panose="02010609060101010101" charset="-122"/>
                </a:rPr>
                <a:t>译文： </a:t>
              </a:r>
              <a:endParaRPr lang="en-US" altLang="zh-CN" sz="2800" b="1" dirty="0">
                <a:solidFill>
                  <a:srgbClr val="FF0000"/>
                </a:solidFill>
                <a:latin typeface="+mn-ea"/>
                <a:ea typeface="+mn-ea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一个蓬头稚面的小孩学着大人钓鱼，斜着身子坐在野草丛中，野草掩映了他的身子。听到有过路的人问路，连忙远远地招了招手，害怕惊动了鱼儿，不敢回应过路人。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 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785" y="3986842"/>
            <a:ext cx="2133054" cy="2871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7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2143443"/>
            <a:ext cx="3906837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云形标注 9"/>
          <p:cNvSpPr/>
          <p:nvPr/>
        </p:nvSpPr>
        <p:spPr>
          <a:xfrm>
            <a:off x="4708525" y="3714750"/>
            <a:ext cx="2720975" cy="1346200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5843" name="图片 9"/>
          <p:cNvPicPr>
            <a:picLocks noChangeAspect="1"/>
          </p:cNvPicPr>
          <p:nvPr/>
        </p:nvPicPr>
        <p:blipFill>
          <a:blip r:embed="rId3"/>
          <a:srcRect l="72971"/>
          <a:stretch>
            <a:fillRect/>
          </a:stretch>
        </p:blipFill>
        <p:spPr bwMode="auto">
          <a:xfrm>
            <a:off x="7893050" y="6061075"/>
            <a:ext cx="125095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-44450" y="60436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857750" y="3714750"/>
            <a:ext cx="24765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　小喇叭朗读开始了，点一点音箱，一起听。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584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63" y="1071563"/>
            <a:ext cx="1003300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62650" y="5943600"/>
            <a:ext cx="684213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31888" y="206375"/>
            <a:ext cx="20828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我爱阅读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5849" name="图片 15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9500" y="4500563"/>
            <a:ext cx="12255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4572000"/>
            <a:ext cx="1614487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2" name="Rectangle 1"/>
          <p:cNvSpPr>
            <a:spLocks noChangeArrowheads="1"/>
          </p:cNvSpPr>
          <p:nvPr/>
        </p:nvSpPr>
        <p:spPr bwMode="auto">
          <a:xfrm>
            <a:off x="1428750" y="1000125"/>
            <a:ext cx="6215063" cy="80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cs typeface="Calibri" panose="020F0502020204030204" pitchFamily="34" charset="0"/>
              </a:rPr>
              <a:t>王二小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  <a:cs typeface="Calibri" panose="020F0502020204030204" pitchFamily="34" charset="0"/>
            </a:endParaRPr>
          </a:p>
          <a:p>
            <a:pPr algn="ctr" eaLnBrk="0" hangingPunct="0"/>
            <a:r>
              <a:rPr lang="zh-CN" altLang="zh-CN" b="1"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（原文见教材第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42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页）</a:t>
            </a:r>
            <a:endParaRPr lang="zh-CN" altLang="en-US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timgsa.baidu.com/timg?image&amp;quality=80&amp;size=b9999_10000&amp;sec=1526879324117&amp;di=3b8d8770c128194d3baf84470886a6ca&amp;imgtype=0&amp;src=http%3A%2F%2Fimg.mp.sohu.com%2Fupload%2F20170601%2Fdb5d4673bf7941598e2f56936f1e06e7_th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969" y="4077072"/>
            <a:ext cx="3603031" cy="186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505" name="组合 23"/>
          <p:cNvGrpSpPr/>
          <p:nvPr/>
        </p:nvGrpSpPr>
        <p:grpSpPr bwMode="auto">
          <a:xfrm>
            <a:off x="468313" y="111125"/>
            <a:ext cx="3095625" cy="549275"/>
            <a:chOff x="467544" y="110421"/>
            <a:chExt cx="2525818" cy="549852"/>
          </a:xfrm>
        </p:grpSpPr>
        <p:sp>
          <p:nvSpPr>
            <p:cNvPr id="26" name="对角圆角矩形 25"/>
            <p:cNvSpPr/>
            <p:nvPr/>
          </p:nvSpPr>
          <p:spPr>
            <a:xfrm>
              <a:off x="1115190" y="205771"/>
              <a:ext cx="187817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识字加油站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1520" name="图片 2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507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9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图片 9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2000250" y="60864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513" name="组合 21"/>
          <p:cNvGrpSpPr/>
          <p:nvPr/>
        </p:nvGrpSpPr>
        <p:grpSpPr bwMode="auto">
          <a:xfrm>
            <a:off x="1475656" y="1916832"/>
            <a:ext cx="5794273" cy="1819275"/>
            <a:chOff x="1571604" y="1273477"/>
            <a:chExt cx="7764462" cy="1818221"/>
          </a:xfrm>
        </p:grpSpPr>
        <p:sp>
          <p:nvSpPr>
            <p:cNvPr id="21515" name="矩形 1"/>
            <p:cNvSpPr>
              <a:spLocks noChangeArrowheads="1"/>
            </p:cNvSpPr>
            <p:nvPr/>
          </p:nvSpPr>
          <p:spPr bwMode="auto">
            <a:xfrm>
              <a:off x="1571604" y="1357566"/>
              <a:ext cx="7764462" cy="17341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弹 钢 琴    练 舞 蹈     唱 京 戏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画 图 画    捏 泥 人     下 围 棋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滚 铁 环    荡 秋 千     滑 滑 梯</a:t>
              </a:r>
              <a:endPara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1516" name="矩形 6"/>
            <p:cNvSpPr>
              <a:spLocks noChangeArrowheads="1"/>
            </p:cNvSpPr>
            <p:nvPr/>
          </p:nvSpPr>
          <p:spPr bwMode="auto">
            <a:xfrm>
              <a:off x="1579342" y="1862951"/>
              <a:ext cx="6887845" cy="307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 dirty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        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     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niē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ní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                          </a:t>
              </a:r>
              <a:r>
                <a:rPr lang="en-US" altLang="zh-CN" sz="1400" dirty="0" err="1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wéi</a:t>
              </a:r>
              <a:endParaRPr lang="en-US" altLang="zh-CN" sz="1400" dirty="0">
                <a:latin typeface="汉语拼音"/>
                <a:ea typeface="方正姚体" panose="02010601030101010101" charset="-122"/>
                <a:cs typeface="方正姚体" panose="02010601030101010101" charset="-122"/>
              </a:endParaRPr>
            </a:p>
          </p:txBody>
        </p:sp>
        <p:sp>
          <p:nvSpPr>
            <p:cNvPr id="21517" name="矩形 7"/>
            <p:cNvSpPr>
              <a:spLocks noChangeArrowheads="1"/>
            </p:cNvSpPr>
            <p:nvPr/>
          </p:nvSpPr>
          <p:spPr bwMode="auto">
            <a:xfrm>
              <a:off x="1571604" y="1273477"/>
              <a:ext cx="5836920" cy="304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 dirty="0" err="1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tán</a:t>
              </a:r>
              <a:r>
                <a:rPr lang="en-US" altLang="zh-CN" sz="1400" dirty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</a:t>
              </a:r>
              <a:r>
                <a:rPr lang="en-US" altLang="zh-CN" sz="1400" dirty="0" err="1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gāng</a:t>
              </a:r>
              <a:r>
                <a:rPr lang="en-US" altLang="zh-CN" sz="1400" dirty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</a:t>
              </a:r>
              <a:r>
                <a:rPr lang="en-US" altLang="zh-CN" sz="1400" dirty="0" err="1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qín</a:t>
              </a:r>
              <a:r>
                <a:rPr lang="en-US" altLang="zh-CN" sz="1400" dirty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 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wǔ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dǎo</a:t>
              </a:r>
              <a:endParaRPr lang="en-US" altLang="zh-CN" sz="1400" dirty="0">
                <a:latin typeface="汉语拼音"/>
                <a:ea typeface="方正姚体" panose="02010601030101010101" charset="-122"/>
                <a:cs typeface="方正姚体" panose="02010601030101010101" charset="-122"/>
              </a:endParaRPr>
            </a:p>
          </p:txBody>
        </p:sp>
        <p:sp>
          <p:nvSpPr>
            <p:cNvPr id="21518" name="矩形 6"/>
            <p:cNvSpPr>
              <a:spLocks noChangeArrowheads="1"/>
            </p:cNvSpPr>
            <p:nvPr/>
          </p:nvSpPr>
          <p:spPr bwMode="auto">
            <a:xfrm>
              <a:off x="1571604" y="2412357"/>
              <a:ext cx="6929437" cy="307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1400" dirty="0" err="1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gǔn</a:t>
              </a:r>
              <a:r>
                <a:rPr lang="en-US" altLang="zh-CN" sz="1400" dirty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tiě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huán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dàng</a:t>
              </a:r>
              <a:r>
                <a:rPr lang="en-US" altLang="zh-CN" sz="1400" dirty="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                       </a:t>
              </a:r>
              <a:r>
                <a:rPr lang="en-US" altLang="zh-CN" sz="1400" dirty="0" err="1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huá</a:t>
              </a:r>
              <a:r>
                <a:rPr lang="en-US" altLang="zh-CN" sz="1400" smtClean="0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              </a:t>
              </a:r>
              <a:r>
                <a:rPr lang="en-US" altLang="zh-CN" sz="1400" dirty="0" err="1">
                  <a:latin typeface="汉语拼音"/>
                  <a:ea typeface="方正姚体" panose="02010601030101010101" charset="-122"/>
                  <a:cs typeface="方正姚体" panose="02010601030101010101" charset="-122"/>
                </a:rPr>
                <a:t>tī</a:t>
              </a:r>
              <a:endParaRPr lang="en-US" altLang="zh-CN" sz="1400" dirty="0">
                <a:latin typeface="汉语拼音"/>
                <a:ea typeface="方正姚体" panose="02010601030101010101" charset="-122"/>
                <a:cs typeface="方正姚体" panose="02010601030101010101" charset="-122"/>
              </a:endParaRPr>
            </a:p>
          </p:txBody>
        </p:sp>
      </p:grp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5254703"/>
            <a:ext cx="116840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组合 52"/>
          <p:cNvGrpSpPr/>
          <p:nvPr/>
        </p:nvGrpSpPr>
        <p:grpSpPr bwMode="auto">
          <a:xfrm>
            <a:off x="1691680" y="3861048"/>
            <a:ext cx="4022718" cy="2016125"/>
            <a:chOff x="1552339" y="1052736"/>
            <a:chExt cx="5472608" cy="3960440"/>
          </a:xfrm>
        </p:grpSpPr>
        <p:sp>
          <p:nvSpPr>
            <p:cNvPr id="54" name="椭圆形标注 53"/>
            <p:cNvSpPr/>
            <p:nvPr/>
          </p:nvSpPr>
          <p:spPr>
            <a:xfrm>
              <a:off x="1552339" y="1052736"/>
              <a:ext cx="5472608" cy="3960440"/>
            </a:xfrm>
            <a:prstGeom prst="wedgeEllipseCallout">
              <a:avLst>
                <a:gd name="adj1" fmla="val -54725"/>
                <a:gd name="adj2" fmla="val 32744"/>
              </a:avLst>
            </a:prstGeom>
            <a:solidFill>
              <a:srgbClr val="00B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531" name="矩形 4"/>
            <p:cNvSpPr>
              <a:spLocks noChangeArrowheads="1"/>
            </p:cNvSpPr>
            <p:nvPr/>
          </p:nvSpPr>
          <p:spPr bwMode="auto">
            <a:xfrm>
              <a:off x="1956039" y="1595108"/>
              <a:ext cx="4683954" cy="30834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小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点拨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：这些都是丰富多彩的课余活动项目，涵盖了琴、棋、书、画等方面都是由动词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+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名词组成。</a:t>
              </a:r>
              <a:endParaRPr lang="zh-CN" altLang="en-US" sz="20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436096" y="2132856"/>
            <a:ext cx="144016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275856" y="2564904"/>
            <a:ext cx="1440160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499992" y="692696"/>
            <a:ext cx="2232248" cy="1872208"/>
            <a:chOff x="5004048" y="836712"/>
            <a:chExt cx="2232248" cy="1872208"/>
          </a:xfrm>
        </p:grpSpPr>
        <p:sp>
          <p:nvSpPr>
            <p:cNvPr id="21524" name="Rectangle 20"/>
            <p:cNvSpPr>
              <a:spLocks noChangeArrowheads="1"/>
            </p:cNvSpPr>
            <p:nvPr/>
          </p:nvSpPr>
          <p:spPr bwMode="auto">
            <a:xfrm>
              <a:off x="5076056" y="836712"/>
              <a:ext cx="2160240" cy="70788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我国的传统文化，</a:t>
              </a:r>
              <a:endParaRPr lang="en-US" altLang="zh-CN" sz="2000" b="1" dirty="0" smtClean="0"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2000" b="1" dirty="0" smtClean="0">
                  <a:latin typeface="楷体" panose="02010609060101010101" charset="-122"/>
                  <a:ea typeface="楷体" panose="02010609060101010101" charset="-122"/>
                </a:rPr>
                <a:t>我们要传承哦！</a:t>
              </a:r>
              <a:endParaRPr lang="zh-CN" altLang="en-US" sz="2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8" name="直接连接符 7"/>
            <p:cNvCxnSpPr>
              <a:stCxn id="21524" idx="2"/>
            </p:cNvCxnSpPr>
            <p:nvPr/>
          </p:nvCxnSpPr>
          <p:spPr>
            <a:xfrm>
              <a:off x="6156176" y="1544598"/>
              <a:ext cx="360040" cy="732274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5004048" y="1556792"/>
              <a:ext cx="1152128" cy="115212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3000" y="211138"/>
            <a:ext cx="19272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我爱阅读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6870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4287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928688" y="2165408"/>
            <a:ext cx="7858125" cy="2775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放哨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站岗或巡逻。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扫荡：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用武力或其他手段肃清敌人。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埋伏：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在估计敌人要经过的地方秘密布置兵力，伺机出击。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539750"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消灭：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使消灭；除掉（敌对或有害的人或事物）。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1429184" y="1285860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理解词语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5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1143000"/>
            <a:ext cx="682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 bwMode="auto">
          <a:xfrm>
            <a:off x="3500439" y="5286375"/>
            <a:ext cx="4857752" cy="1417638"/>
            <a:chOff x="3500430" y="5000636"/>
            <a:chExt cx="4857784" cy="1417448"/>
          </a:xfrm>
        </p:grpSpPr>
        <p:sp>
          <p:nvSpPr>
            <p:cNvPr id="15" name="云形标注 14"/>
            <p:cNvSpPr/>
            <p:nvPr/>
          </p:nvSpPr>
          <p:spPr>
            <a:xfrm>
              <a:off x="3500430" y="5000636"/>
              <a:ext cx="3214709" cy="946023"/>
            </a:xfrm>
            <a:prstGeom prst="cloudCallout">
              <a:avLst>
                <a:gd name="adj1" fmla="val 66684"/>
                <a:gd name="adj2" fmla="val 56011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400" dirty="0">
                  <a:latin typeface="楷体" panose="02010609060101010101" charset="-122"/>
                  <a:ea typeface="楷体" panose="02010609060101010101" charset="-122"/>
                </a:rPr>
                <a:t>　　我还积累了很多词语。</a:t>
              </a:r>
              <a:endParaRPr lang="zh-CN" altLang="en-US" sz="24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6878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143768" y="5072074"/>
              <a:ext cx="1214446" cy="1346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27988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43000" y="211138"/>
            <a:ext cx="19272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我爱阅读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7894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4287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1429184" y="1285860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感知内容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898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1143000"/>
            <a:ext cx="682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500563" y="1785938"/>
            <a:ext cx="4071937" cy="39703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这是一篇记叙文，讲述了儿童团员王二在敌人面前毫不畏惧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敌人带进了八路军的埋伏圈，而自己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却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壮烈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牺牲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在敌人抢下的故事，赞扬了他机智、勇敢，不怕牺牲的精神。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7906" name="Picture 18" descr="u=2935778529,2853130275&amp;fm=27&amp;gp=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1560" y="2276872"/>
            <a:ext cx="3671888" cy="3168302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对角圆角矩形 18"/>
          <p:cNvSpPr/>
          <p:nvPr/>
        </p:nvSpPr>
        <p:spPr>
          <a:xfrm>
            <a:off x="1131888" y="206375"/>
            <a:ext cx="2032000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我爱阅读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8914" name="图片 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2"/>
          <p:cNvSpPr>
            <a:spLocks noChangeArrowheads="1"/>
          </p:cNvSpPr>
          <p:nvPr/>
        </p:nvSpPr>
        <p:spPr bwMode="auto">
          <a:xfrm>
            <a:off x="1429184" y="1000108"/>
            <a:ext cx="1714056" cy="642942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 cmpd="sng">
            <a:solidFill>
              <a:srgbClr val="FFCC00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梳理结构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8918" name="Picture 10" descr="91661ef7fc97310ebc98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50" y="857250"/>
            <a:ext cx="682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2616200" y="2690813"/>
            <a:ext cx="2170113" cy="738187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遇敌   带路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1" name="Rectangle 3"/>
          <p:cNvSpPr>
            <a:spLocks noChangeArrowheads="1"/>
          </p:cNvSpPr>
          <p:nvPr/>
        </p:nvSpPr>
        <p:spPr bwMode="auto">
          <a:xfrm>
            <a:off x="2643188" y="5191125"/>
            <a:ext cx="3571875" cy="73818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八路军消灭全部敌人 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矩形 7"/>
          <p:cNvSpPr>
            <a:spLocks noChangeArrowheads="1"/>
          </p:cNvSpPr>
          <p:nvPr/>
        </p:nvSpPr>
        <p:spPr bwMode="auto">
          <a:xfrm>
            <a:off x="642938" y="3357563"/>
            <a:ext cx="1266825" cy="5238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王二小</a:t>
            </a:r>
            <a:endParaRPr lang="zh-CN" altLang="en-US">
              <a:solidFill>
                <a:srgbClr val="FF0000"/>
              </a:solidFill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3" name="自选图形 8"/>
          <p:cNvSpPr/>
          <p:nvPr/>
        </p:nvSpPr>
        <p:spPr bwMode="auto">
          <a:xfrm>
            <a:off x="2000250" y="2174875"/>
            <a:ext cx="571500" cy="3332163"/>
          </a:xfrm>
          <a:prstGeom prst="leftBrace">
            <a:avLst>
              <a:gd name="adj1" fmla="val 42838"/>
              <a:gd name="adj2" fmla="val 42593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694613" y="3214688"/>
            <a:ext cx="1020762" cy="954087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机智</a:t>
            </a:r>
            <a:r>
              <a:rPr 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勇敢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自选图形 8"/>
          <p:cNvSpPr/>
          <p:nvPr/>
        </p:nvSpPr>
        <p:spPr bwMode="auto">
          <a:xfrm rot="10800000">
            <a:off x="7072313" y="2101850"/>
            <a:ext cx="500062" cy="3530600"/>
          </a:xfrm>
          <a:prstGeom prst="leftBrace">
            <a:avLst>
              <a:gd name="adj1" fmla="val 42852"/>
              <a:gd name="adj2" fmla="val 53819"/>
            </a:avLst>
          </a:prstGeom>
          <a:noFill/>
          <a:ln w="19050">
            <a:solidFill>
              <a:srgbClr val="00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643188" y="1857375"/>
            <a:ext cx="3430587" cy="6381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rPr>
              <a:t>一边放牛，一边放哨</a:t>
            </a:r>
            <a:endParaRPr lang="en-US" altLang="zh-CN" sz="28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571750" y="3500438"/>
            <a:ext cx="4335463" cy="738187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装样   将敌人带进埋伏圈</a:t>
            </a:r>
            <a:endParaRPr lang="zh-CN" altLang="en-US" sz="28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Calibri" panose="020F050202020403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2643188" y="4362450"/>
            <a:ext cx="1987550" cy="7397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>
                <a:solidFill>
                  <a:srgbClr val="0D0D0D"/>
                </a:solidFill>
                <a:latin typeface="楷体" panose="02010609060101010101" charset="-122"/>
                <a:ea typeface="楷体" panose="02010609060101010101" charset="-122"/>
                <a:cs typeface="Calibri" panose="020F0502020204030204" pitchFamily="34" charset="0"/>
              </a:rPr>
              <a:t>被敌人杀害</a:t>
            </a:r>
            <a:endParaRPr lang="zh-CN" altLang="en-US" sz="2800" b="1">
              <a:solidFill>
                <a:srgbClr val="0D0D0D"/>
              </a:solidFill>
              <a:latin typeface="楷体" panose="02010609060101010101" charset="-122"/>
              <a:ea typeface="楷体" panose="02010609060101010101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3" grpId="0" bldLvl="0" animBg="1"/>
      <p:bldP spid="24" grpId="0" animBg="1"/>
      <p:bldP spid="26" grpId="0" bldLvl="0" animBg="1"/>
      <p:bldP spid="27" grpId="0" animBg="1"/>
      <p:bldP spid="28" grpId="0" animBg="1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896938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 bwMode="auto">
          <a:xfrm>
            <a:off x="7600950" y="5024438"/>
            <a:ext cx="1112838" cy="1819275"/>
            <a:chOff x="5836357" y="4560894"/>
            <a:chExt cx="1327930" cy="2056092"/>
          </a:xfrm>
        </p:grpSpPr>
        <p:pic>
          <p:nvPicPr>
            <p:cNvPr id="39946" name="图片 5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947" name="Picture 2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5300" y="5278438"/>
            <a:ext cx="136525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0" name="矩形 39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1" name="直接连接符 40"/>
            <p:cNvCxnSpPr>
              <a:stCxn id="40" idx="1"/>
              <a:endCxn id="40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40" idx="0"/>
              <a:endCxn id="40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00"/>
          <p:cNvGrpSpPr/>
          <p:nvPr/>
        </p:nvGrpSpPr>
        <p:grpSpPr>
          <a:xfrm>
            <a:off x="686938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105"/>
          <p:cNvGrpSpPr/>
          <p:nvPr/>
        </p:nvGrpSpPr>
        <p:grpSpPr>
          <a:xfrm>
            <a:off x="662816" y="5065627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8" name="矩形 47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9" name="直接连接符 48"/>
            <p:cNvCxnSpPr>
              <a:stCxn id="48" idx="1"/>
              <a:endCxn id="48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8" idx="0"/>
              <a:endCxn id="48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110"/>
          <p:cNvGrpSpPr/>
          <p:nvPr/>
        </p:nvGrpSpPr>
        <p:grpSpPr>
          <a:xfrm>
            <a:off x="4860283" y="5065306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52" name="矩形 51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533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09625" y="671513"/>
            <a:ext cx="1022350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tán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2537" name="TextBox 5"/>
          <p:cNvSpPr txBox="1">
            <a:spLocks noChangeArrowheads="1"/>
          </p:cNvSpPr>
          <p:nvPr/>
        </p:nvSpPr>
        <p:spPr bwMode="auto">
          <a:xfrm>
            <a:off x="1911350" y="1973263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：弹指  弹簧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弹劾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2538" name="TextBox 14"/>
          <p:cNvSpPr txBox="1">
            <a:spLocks noChangeArrowheads="1"/>
          </p:cNvSpPr>
          <p:nvPr/>
        </p:nvSpPr>
        <p:spPr bwMode="auto">
          <a:xfrm>
            <a:off x="1911350" y="1327150"/>
            <a:ext cx="31448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前鼻音，不要读成后鼻音。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39" name="TextBox 23"/>
          <p:cNvSpPr txBox="1">
            <a:spLocks noChangeArrowheads="1"/>
          </p:cNvSpPr>
          <p:nvPr/>
        </p:nvSpPr>
        <p:spPr bwMode="auto">
          <a:xfrm>
            <a:off x="754063" y="1436688"/>
            <a:ext cx="12287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弹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78375" y="774700"/>
            <a:ext cx="1479550" cy="701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gāng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2541" name="TextBox 41"/>
          <p:cNvSpPr txBox="1">
            <a:spLocks noChangeArrowheads="1"/>
          </p:cNvSpPr>
          <p:nvPr/>
        </p:nvSpPr>
        <p:spPr bwMode="auto">
          <a:xfrm>
            <a:off x="6011863" y="2073275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：钢笔  钢铁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钢琴  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2542" name="TextBox 42"/>
          <p:cNvSpPr txBox="1">
            <a:spLocks noChangeArrowheads="1"/>
          </p:cNvSpPr>
          <p:nvPr/>
        </p:nvSpPr>
        <p:spPr bwMode="auto">
          <a:xfrm>
            <a:off x="6011863" y="1408113"/>
            <a:ext cx="34766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后鼻音，不要读成前鼻音。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grpSp>
        <p:nvGrpSpPr>
          <p:cNvPr id="22543" name="组合 50"/>
          <p:cNvGrpSpPr/>
          <p:nvPr/>
        </p:nvGrpSpPr>
        <p:grpSpPr bwMode="auto">
          <a:xfrm>
            <a:off x="4787900" y="1435100"/>
            <a:ext cx="1287463" cy="1200150"/>
            <a:chOff x="4655076" y="1510610"/>
            <a:chExt cx="1287432" cy="1198673"/>
          </a:xfrm>
        </p:grpSpPr>
        <p:grpSp>
          <p:nvGrpSpPr>
            <p:cNvPr id="43" name="组合 44"/>
            <p:cNvGrpSpPr/>
            <p:nvPr/>
          </p:nvGrpSpPr>
          <p:grpSpPr>
            <a:xfrm>
              <a:off x="4655076" y="1519570"/>
              <a:ext cx="1265926" cy="1189713"/>
              <a:chOff x="-2505974" y="355288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5" name="矩形 14"/>
              <p:cNvSpPr/>
              <p:nvPr/>
            </p:nvSpPr>
            <p:spPr>
              <a:xfrm>
                <a:off x="-2505974" y="355288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5" idx="1"/>
                <a:endCxn id="15" idx="3"/>
              </p:cNvCxnSpPr>
              <p:nvPr/>
            </p:nvCxnSpPr>
            <p:spPr>
              <a:xfrm>
                <a:off x="-2505974" y="1176826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0"/>
                <a:endCxn id="15" idx="2"/>
              </p:cNvCxnSpPr>
              <p:nvPr/>
            </p:nvCxnSpPr>
            <p:spPr>
              <a:xfrm>
                <a:off x="-1612999" y="355288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66" name="TextBox 23"/>
            <p:cNvSpPr txBox="1">
              <a:spLocks noChangeArrowheads="1"/>
            </p:cNvSpPr>
            <p:nvPr/>
          </p:nvSpPr>
          <p:spPr bwMode="auto">
            <a:xfrm>
              <a:off x="4714566" y="1510610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钢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69950" y="2513013"/>
            <a:ext cx="901700" cy="7000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qín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2545" name="TextBox 56"/>
          <p:cNvSpPr txBox="1">
            <a:spLocks noChangeArrowheads="1"/>
          </p:cNvSpPr>
          <p:nvPr/>
        </p:nvSpPr>
        <p:spPr bwMode="auto">
          <a:xfrm>
            <a:off x="1928813" y="3695700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组词：钢琴  口琴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琴音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2546" name="TextBox 57"/>
          <p:cNvSpPr txBox="1">
            <a:spLocks noChangeArrowheads="1"/>
          </p:cNvSpPr>
          <p:nvPr/>
        </p:nvSpPr>
        <p:spPr bwMode="auto">
          <a:xfrm>
            <a:off x="1928813" y="3051175"/>
            <a:ext cx="300037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前鼻音，不要读成后鼻音。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3800" y="2635250"/>
            <a:ext cx="871538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niē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2548" name="TextBox 71"/>
          <p:cNvSpPr txBox="1">
            <a:spLocks noChangeArrowheads="1"/>
          </p:cNvSpPr>
          <p:nvPr/>
        </p:nvSpPr>
        <p:spPr bwMode="auto">
          <a:xfrm>
            <a:off x="6143625" y="3792538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捏住  捏造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捏饺子</a:t>
            </a: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2549" name="TextBox 72"/>
          <p:cNvSpPr txBox="1">
            <a:spLocks noChangeArrowheads="1"/>
          </p:cNvSpPr>
          <p:nvPr/>
        </p:nvSpPr>
        <p:spPr bwMode="auto">
          <a:xfrm>
            <a:off x="6000750" y="3149600"/>
            <a:ext cx="299561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不要读成“</a:t>
            </a:r>
            <a:r>
              <a:rPr lang="en-US" altLang="zh-CN" sz="2000" b="1">
                <a:latin typeface="汉语拼音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liē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01713" y="4364038"/>
            <a:ext cx="630237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ní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2551" name="TextBox 74"/>
          <p:cNvSpPr txBox="1">
            <a:spLocks noChangeArrowheads="1"/>
          </p:cNvSpPr>
          <p:nvPr/>
        </p:nvSpPr>
        <p:spPr bwMode="auto">
          <a:xfrm>
            <a:off x="2000250" y="5662613"/>
            <a:ext cx="26003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：泥人  泥巴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泥塑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2552" name="TextBox 75"/>
          <p:cNvSpPr txBox="1">
            <a:spLocks noChangeArrowheads="1"/>
          </p:cNvSpPr>
          <p:nvPr/>
        </p:nvSpPr>
        <p:spPr bwMode="auto">
          <a:xfrm>
            <a:off x="2000250" y="5013325"/>
            <a:ext cx="279400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不要读成“</a:t>
            </a:r>
            <a:r>
              <a:rPr lang="en-US" altLang="zh-CN" sz="2000" b="1">
                <a:latin typeface="汉语拼音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lí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89513" y="4403725"/>
            <a:ext cx="1057275" cy="700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gǔn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2554" name="TextBox 89"/>
          <p:cNvSpPr txBox="1">
            <a:spLocks noChangeArrowheads="1"/>
          </p:cNvSpPr>
          <p:nvPr/>
        </p:nvSpPr>
        <p:spPr bwMode="auto">
          <a:xfrm>
            <a:off x="6129338" y="5556250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：滚石  </a:t>
            </a:r>
            <a:r>
              <a:rPr lang="zh-CN" altLang="en-US" sz="20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打滚</a:t>
            </a: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滚烫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55" name="TextBox 90"/>
          <p:cNvSpPr txBox="1">
            <a:spLocks noChangeArrowheads="1"/>
          </p:cNvSpPr>
          <p:nvPr/>
        </p:nvSpPr>
        <p:spPr bwMode="auto">
          <a:xfrm>
            <a:off x="6126163" y="4935538"/>
            <a:ext cx="3446462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</a:t>
            </a:r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前鼻音，不要读成后鼻音。</a:t>
            </a:r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556" name="组合 92"/>
          <p:cNvGrpSpPr/>
          <p:nvPr/>
        </p:nvGrpSpPr>
        <p:grpSpPr bwMode="auto">
          <a:xfrm>
            <a:off x="4795838" y="3214688"/>
            <a:ext cx="1295400" cy="1198562"/>
            <a:chOff x="3418472" y="1209852"/>
            <a:chExt cx="1294714" cy="1199334"/>
          </a:xfrm>
        </p:grpSpPr>
        <p:grpSp>
          <p:nvGrpSpPr>
            <p:cNvPr id="51" name="组合 93"/>
            <p:cNvGrpSpPr/>
            <p:nvPr/>
          </p:nvGrpSpPr>
          <p:grpSpPr>
            <a:xfrm>
              <a:off x="3418472" y="1209946"/>
              <a:ext cx="1265926" cy="1189713"/>
              <a:chOff x="-4250556" y="-72324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3" name="矩形 32"/>
              <p:cNvSpPr/>
              <p:nvPr/>
            </p:nvSpPr>
            <p:spPr>
              <a:xfrm>
                <a:off x="-4250556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34" name="直接连接符 33"/>
              <p:cNvCxnSpPr>
                <a:stCxn id="33" idx="1"/>
                <a:endCxn id="33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>
                <a:stCxn id="33" idx="0"/>
                <a:endCxn id="33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64" name="TextBox 23"/>
            <p:cNvSpPr txBox="1">
              <a:spLocks noChangeArrowheads="1"/>
            </p:cNvSpPr>
            <p:nvPr/>
          </p:nvSpPr>
          <p:spPr bwMode="auto">
            <a:xfrm>
              <a:off x="3485244" y="1209852"/>
              <a:ext cx="1227942" cy="11993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捏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22557" name="TextBox 23"/>
          <p:cNvSpPr txBox="1">
            <a:spLocks noChangeArrowheads="1"/>
          </p:cNvSpPr>
          <p:nvPr/>
        </p:nvSpPr>
        <p:spPr bwMode="auto">
          <a:xfrm>
            <a:off x="809625" y="3295650"/>
            <a:ext cx="1289050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琴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58" name="TextBox 23"/>
          <p:cNvSpPr txBox="1">
            <a:spLocks noChangeArrowheads="1"/>
          </p:cNvSpPr>
          <p:nvPr/>
        </p:nvSpPr>
        <p:spPr bwMode="auto">
          <a:xfrm>
            <a:off x="754063" y="5065713"/>
            <a:ext cx="12287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泥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559" name="TextBox 23"/>
          <p:cNvSpPr txBox="1">
            <a:spLocks noChangeArrowheads="1"/>
          </p:cNvSpPr>
          <p:nvPr/>
        </p:nvSpPr>
        <p:spPr bwMode="auto">
          <a:xfrm>
            <a:off x="4916488" y="5065713"/>
            <a:ext cx="1227137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滚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2560" name="组合 23"/>
          <p:cNvGrpSpPr/>
          <p:nvPr/>
        </p:nvGrpSpPr>
        <p:grpSpPr bwMode="auto">
          <a:xfrm>
            <a:off x="468313" y="111125"/>
            <a:ext cx="3095625" cy="549275"/>
            <a:chOff x="467544" y="110421"/>
            <a:chExt cx="2525818" cy="549852"/>
          </a:xfrm>
        </p:grpSpPr>
        <p:sp>
          <p:nvSpPr>
            <p:cNvPr id="58" name="对角圆角矩形 57"/>
            <p:cNvSpPr/>
            <p:nvPr/>
          </p:nvSpPr>
          <p:spPr>
            <a:xfrm>
              <a:off x="1115190" y="205771"/>
              <a:ext cx="187817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识字加油站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2562" name="图片 2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8" grpId="0"/>
      <p:bldP spid="21" grpId="0"/>
      <p:bldP spid="24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35"/>
          <p:cNvGrpSpPr/>
          <p:nvPr/>
        </p:nvGrpSpPr>
        <p:grpSpPr>
          <a:xfrm>
            <a:off x="669043" y="1407959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36" name="矩形 35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37" name="直接连接符 36"/>
            <p:cNvCxnSpPr>
              <a:stCxn id="36" idx="1"/>
              <a:endCxn id="36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>
              <a:stCxn id="36" idx="0"/>
              <a:endCxn id="36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00"/>
          <p:cNvGrpSpPr/>
          <p:nvPr/>
        </p:nvGrpSpPr>
        <p:grpSpPr>
          <a:xfrm>
            <a:off x="676778" y="3214008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0" name="矩形 39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1" name="直接连接符 40"/>
            <p:cNvCxnSpPr>
              <a:stCxn id="40" idx="1"/>
              <a:endCxn id="40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>
              <a:stCxn id="40" idx="0"/>
              <a:endCxn id="40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105"/>
          <p:cNvGrpSpPr/>
          <p:nvPr/>
        </p:nvGrpSpPr>
        <p:grpSpPr>
          <a:xfrm>
            <a:off x="654878" y="5031972"/>
            <a:ext cx="1265926" cy="1189713"/>
            <a:chOff x="-2771523" y="594818"/>
            <a:chExt cx="1785950" cy="1643074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-2771523" y="594818"/>
              <a:ext cx="1785950" cy="1643074"/>
            </a:xfrm>
            <a:prstGeom prst="rect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>
              <a:off x="-2771523" y="1416355"/>
              <a:ext cx="1785950" cy="0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>
              <a:off x="-1878548" y="594818"/>
              <a:ext cx="0" cy="1643074"/>
            </a:xfrm>
            <a:prstGeom prst="line">
              <a:avLst/>
            </a:prstGeom>
            <a:grpFill/>
            <a:ln>
              <a:solidFill>
                <a:schemeClr val="accent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556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557963" y="604996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701675" y="6221413"/>
            <a:ext cx="12652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971550" y="660400"/>
            <a:ext cx="719138" cy="700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+mn-ea"/>
                <a:ea typeface="+mn-ea"/>
              </a:rPr>
              <a:t>tiě</a:t>
            </a:r>
            <a:endParaRPr lang="en-US" altLang="zh-CN" sz="4000" dirty="0" err="1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3560" name="TextBox 5"/>
          <p:cNvSpPr txBox="1">
            <a:spLocks noChangeArrowheads="1"/>
          </p:cNvSpPr>
          <p:nvPr/>
        </p:nvSpPr>
        <p:spPr bwMode="auto">
          <a:xfrm>
            <a:off x="1917700" y="2001838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：铁棒  钢铁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铁人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61" name="TextBox 14"/>
          <p:cNvSpPr txBox="1">
            <a:spLocks noChangeArrowheads="1"/>
          </p:cNvSpPr>
          <p:nvPr/>
        </p:nvSpPr>
        <p:spPr bwMode="auto">
          <a:xfrm>
            <a:off x="1920875" y="1370013"/>
            <a:ext cx="31448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三声。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62" name="TextBox 23"/>
          <p:cNvSpPr txBox="1">
            <a:spLocks noChangeArrowheads="1"/>
          </p:cNvSpPr>
          <p:nvPr/>
        </p:nvSpPr>
        <p:spPr bwMode="auto">
          <a:xfrm>
            <a:off x="763588" y="1450975"/>
            <a:ext cx="1228725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铁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1700" y="817563"/>
            <a:ext cx="1412875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huán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3564" name="TextBox 41"/>
          <p:cNvSpPr txBox="1">
            <a:spLocks noChangeArrowheads="1"/>
          </p:cNvSpPr>
          <p:nvPr/>
        </p:nvSpPr>
        <p:spPr bwMode="auto">
          <a:xfrm>
            <a:off x="6064250" y="1941513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：环绕  铁环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环卫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65" name="TextBox 42"/>
          <p:cNvSpPr txBox="1">
            <a:spLocks noChangeArrowheads="1"/>
          </p:cNvSpPr>
          <p:nvPr/>
        </p:nvSpPr>
        <p:spPr bwMode="auto">
          <a:xfrm>
            <a:off x="5989638" y="1311275"/>
            <a:ext cx="3476625" cy="6397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三拼音节，不要丢掉“</a:t>
            </a:r>
            <a:r>
              <a:rPr lang="en-US" altLang="zh-CN" sz="1600" b="1">
                <a:solidFill>
                  <a:srgbClr val="000000"/>
                </a:solidFill>
                <a:latin typeface="汉语拼音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u</a:t>
            </a:r>
            <a:r>
              <a:rPr lang="en-US" altLang="zh-CN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en-US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3566" name="组合 50"/>
          <p:cNvGrpSpPr/>
          <p:nvPr/>
        </p:nvGrpSpPr>
        <p:grpSpPr bwMode="auto">
          <a:xfrm>
            <a:off x="4724400" y="1408113"/>
            <a:ext cx="1341438" cy="1241425"/>
            <a:chOff x="4594738" y="1407860"/>
            <a:chExt cx="1342056" cy="1241670"/>
          </a:xfrm>
        </p:grpSpPr>
        <p:grpSp>
          <p:nvGrpSpPr>
            <p:cNvPr id="35" name="组合 44"/>
            <p:cNvGrpSpPr/>
            <p:nvPr/>
          </p:nvGrpSpPr>
          <p:grpSpPr>
            <a:xfrm>
              <a:off x="4594738" y="1407860"/>
              <a:ext cx="1265926" cy="1189713"/>
              <a:chOff x="-2591098" y="201009"/>
              <a:chExt cx="1785950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15" name="矩形 14"/>
              <p:cNvSpPr/>
              <p:nvPr/>
            </p:nvSpPr>
            <p:spPr>
              <a:xfrm>
                <a:off x="-2591098" y="201009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5" idx="1"/>
                <a:endCxn id="15" idx="3"/>
              </p:cNvCxnSpPr>
              <p:nvPr/>
            </p:nvCxnSpPr>
            <p:spPr>
              <a:xfrm>
                <a:off x="-2591098" y="996678"/>
                <a:ext cx="1785813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5" idx="0"/>
                <a:endCxn id="15" idx="2"/>
              </p:cNvCxnSpPr>
              <p:nvPr/>
            </p:nvCxnSpPr>
            <p:spPr>
              <a:xfrm>
                <a:off x="-1697943" y="201009"/>
                <a:ext cx="0" cy="1642718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86" name="TextBox 23"/>
            <p:cNvSpPr txBox="1">
              <a:spLocks noChangeArrowheads="1"/>
            </p:cNvSpPr>
            <p:nvPr/>
          </p:nvSpPr>
          <p:spPr bwMode="auto">
            <a:xfrm>
              <a:off x="4708852" y="1451189"/>
              <a:ext cx="1227942" cy="11983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环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638175" y="2527300"/>
            <a:ext cx="1381125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dàng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3568" name="TextBox 56"/>
          <p:cNvSpPr txBox="1">
            <a:spLocks noChangeArrowheads="1"/>
          </p:cNvSpPr>
          <p:nvPr/>
        </p:nvSpPr>
        <p:spPr bwMode="auto">
          <a:xfrm>
            <a:off x="1928813" y="3695700"/>
            <a:ext cx="28670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：荡秋千  飘荡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浩浩荡荡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69" name="TextBox 57"/>
          <p:cNvSpPr txBox="1">
            <a:spLocks noChangeArrowheads="1"/>
          </p:cNvSpPr>
          <p:nvPr/>
        </p:nvSpPr>
        <p:spPr bwMode="auto">
          <a:xfrm>
            <a:off x="1943100" y="3106738"/>
            <a:ext cx="300037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1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后鼻音，不要读成前鼻音。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75213" y="2649538"/>
            <a:ext cx="1114425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huá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3571" name="TextBox 71"/>
          <p:cNvSpPr txBox="1">
            <a:spLocks noChangeArrowheads="1"/>
          </p:cNvSpPr>
          <p:nvPr/>
        </p:nvSpPr>
        <p:spPr bwMode="auto">
          <a:xfrm>
            <a:off x="6130925" y="3944938"/>
            <a:ext cx="28670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：滑冰  滑雪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滑倒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3572" name="TextBox 72"/>
          <p:cNvSpPr txBox="1">
            <a:spLocks noChangeArrowheads="1"/>
          </p:cNvSpPr>
          <p:nvPr/>
        </p:nvSpPr>
        <p:spPr bwMode="auto">
          <a:xfrm>
            <a:off x="6065838" y="3221038"/>
            <a:ext cx="2995612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</a:t>
            </a:r>
            <a:r>
              <a:rPr lang="zh-CN" altLang="en-US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三拼音节，不要丢掉“</a:t>
            </a:r>
            <a:r>
              <a:rPr lang="en-US" altLang="zh-CN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u”</a:t>
            </a:r>
            <a:r>
              <a:rPr lang="zh-CN" altLang="en-US" sz="16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1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1550" y="4419600"/>
            <a:ext cx="547688" cy="7016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000" dirty="0" err="1">
                <a:solidFill>
                  <a:srgbClr val="FF0000"/>
                </a:solidFill>
                <a:latin typeface="汉语拼音" panose="020B0604020202020204" charset="0"/>
                <a:ea typeface="+mn-ea"/>
              </a:rPr>
              <a:t>tī</a:t>
            </a:r>
            <a:endParaRPr lang="en-US" altLang="zh-CN" sz="4000" dirty="0" err="1">
              <a:solidFill>
                <a:srgbClr val="FF0000"/>
              </a:solidFill>
              <a:latin typeface="汉语拼音" panose="020B0604020202020204" charset="0"/>
              <a:ea typeface="+mn-ea"/>
            </a:endParaRPr>
          </a:p>
        </p:txBody>
      </p:sp>
      <p:sp>
        <p:nvSpPr>
          <p:cNvPr id="23574" name="TextBox 74"/>
          <p:cNvSpPr txBox="1">
            <a:spLocks noChangeArrowheads="1"/>
          </p:cNvSpPr>
          <p:nvPr/>
        </p:nvSpPr>
        <p:spPr bwMode="auto">
          <a:xfrm>
            <a:off x="1920875" y="5572125"/>
            <a:ext cx="257968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组词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：梯子  悬梯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梯形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23575" name="TextBox 75"/>
          <p:cNvSpPr txBox="1">
            <a:spLocks noChangeArrowheads="1"/>
          </p:cNvSpPr>
          <p:nvPr/>
        </p:nvSpPr>
        <p:spPr bwMode="auto">
          <a:xfrm>
            <a:off x="1943100" y="4926013"/>
            <a:ext cx="2868613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易错提示：</a:t>
            </a:r>
            <a:endParaRPr lang="en-US" altLang="zh-CN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  <a:p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　  一声。</a:t>
            </a:r>
            <a:endParaRPr lang="zh-CN" altLang="en-US" sz="1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grpSp>
        <p:nvGrpSpPr>
          <p:cNvPr id="23576" name="组合 92"/>
          <p:cNvGrpSpPr/>
          <p:nvPr/>
        </p:nvGrpSpPr>
        <p:grpSpPr bwMode="auto">
          <a:xfrm>
            <a:off x="4784725" y="3351213"/>
            <a:ext cx="1266825" cy="1198562"/>
            <a:chOff x="3418470" y="1209946"/>
            <a:chExt cx="1265930" cy="1199162"/>
          </a:xfrm>
        </p:grpSpPr>
        <p:grpSp>
          <p:nvGrpSpPr>
            <p:cNvPr id="43" name="组合 93"/>
            <p:cNvGrpSpPr/>
            <p:nvPr/>
          </p:nvGrpSpPr>
          <p:grpSpPr>
            <a:xfrm>
              <a:off x="3418470" y="1209946"/>
              <a:ext cx="1265930" cy="1189713"/>
              <a:chOff x="-4250556" y="-72324"/>
              <a:chExt cx="1785954" cy="1643074"/>
            </a:xfrm>
            <a:solidFill>
              <a:schemeClr val="accent3">
                <a:lumMod val="60000"/>
                <a:lumOff val="40000"/>
              </a:schemeClr>
            </a:solidFill>
          </p:grpSpPr>
          <p:sp>
            <p:nvSpPr>
              <p:cNvPr id="30" name="矩形 29"/>
              <p:cNvSpPr/>
              <p:nvPr/>
            </p:nvSpPr>
            <p:spPr>
              <a:xfrm>
                <a:off x="-4250552" y="-72324"/>
                <a:ext cx="1785950" cy="1643074"/>
              </a:xfrm>
              <a:prstGeom prst="rect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cxnSp>
            <p:nvCxnSpPr>
              <p:cNvPr id="31" name="直接连接符 30"/>
              <p:cNvCxnSpPr>
                <a:stCxn id="30" idx="1"/>
                <a:endCxn id="30" idx="3"/>
              </p:cNvCxnSpPr>
              <p:nvPr/>
            </p:nvCxnSpPr>
            <p:spPr>
              <a:xfrm>
                <a:off x="-4250556" y="749214"/>
                <a:ext cx="1785950" cy="0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>
                <a:stCxn id="30" idx="0"/>
                <a:endCxn id="30" idx="2"/>
              </p:cNvCxnSpPr>
              <p:nvPr/>
            </p:nvCxnSpPr>
            <p:spPr>
              <a:xfrm>
                <a:off x="-3357581" y="-72324"/>
                <a:ext cx="0" cy="1643074"/>
              </a:xfrm>
              <a:prstGeom prst="line">
                <a:avLst/>
              </a:prstGeom>
              <a:grpFill/>
              <a:ln>
                <a:solidFill>
                  <a:schemeClr val="accent2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84" name="TextBox 23"/>
            <p:cNvSpPr txBox="1">
              <a:spLocks noChangeArrowheads="1"/>
            </p:cNvSpPr>
            <p:nvPr/>
          </p:nvSpPr>
          <p:spPr bwMode="auto">
            <a:xfrm>
              <a:off x="3454669" y="1210133"/>
              <a:ext cx="1227944" cy="11989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72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滑</a:t>
              </a:r>
              <a:endPara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23577" name="TextBox 23"/>
          <p:cNvSpPr txBox="1">
            <a:spLocks noChangeArrowheads="1"/>
          </p:cNvSpPr>
          <p:nvPr/>
        </p:nvSpPr>
        <p:spPr bwMode="auto">
          <a:xfrm>
            <a:off x="714375" y="3221038"/>
            <a:ext cx="12287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荡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3578" name="TextBox 23"/>
          <p:cNvSpPr txBox="1">
            <a:spLocks noChangeArrowheads="1"/>
          </p:cNvSpPr>
          <p:nvPr/>
        </p:nvSpPr>
        <p:spPr bwMode="auto">
          <a:xfrm>
            <a:off x="738188" y="5081588"/>
            <a:ext cx="12287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梯</a:t>
            </a:r>
            <a:endParaRPr lang="zh-CN" altLang="en-US" sz="7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357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245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80" name="组合 23"/>
          <p:cNvGrpSpPr/>
          <p:nvPr/>
        </p:nvGrpSpPr>
        <p:grpSpPr bwMode="auto">
          <a:xfrm>
            <a:off x="468313" y="111125"/>
            <a:ext cx="3095625" cy="549275"/>
            <a:chOff x="467544" y="110421"/>
            <a:chExt cx="2525818" cy="549852"/>
          </a:xfrm>
        </p:grpSpPr>
        <p:sp>
          <p:nvSpPr>
            <p:cNvPr id="51" name="对角圆角矩形 50"/>
            <p:cNvSpPr/>
            <p:nvPr/>
          </p:nvSpPr>
          <p:spPr>
            <a:xfrm>
              <a:off x="1115190" y="205771"/>
              <a:ext cx="1878172" cy="432254"/>
            </a:xfrm>
            <a:prstGeom prst="round2DiagRect">
              <a:avLst/>
            </a:prstGeom>
            <a:ln w="12700">
              <a:solidFill>
                <a:srgbClr val="CCECFF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200" b="1" dirty="0">
                  <a:solidFill>
                    <a:schemeClr val="accent6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</a:rPr>
                <a:t>识字加油站</a:t>
              </a:r>
              <a:endPara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3582" name="图片 26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67544" y="110421"/>
              <a:ext cx="576064" cy="549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8" grpId="0"/>
      <p:bldP spid="21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9"/>
          <p:cNvSpPr/>
          <p:nvPr/>
        </p:nvSpPr>
        <p:spPr>
          <a:xfrm>
            <a:off x="1058863" y="212725"/>
            <a:ext cx="231933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字词句运用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4582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10" descr="91661ef7fc97310ebc98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58863" y="1000125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043608" y="836712"/>
            <a:ext cx="7434634" cy="280076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比一比，填一填</a:t>
            </a:r>
            <a:endParaRPr lang="zh-CN" altLang="en-US" sz="3200" b="1" dirty="0" smtClean="0">
              <a:latin typeface="+mn-ea"/>
              <a:ea typeface="+mn-ea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   园    圆          只     支</a:t>
            </a:r>
            <a:endParaRPr lang="en-US" altLang="zh-CN" sz="32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花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</a:rPr>
              <a:t>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桌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笔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鸭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buFontTx/>
              <a:buBlip>
                <a:blip r:embed="rId3"/>
              </a:buBlip>
              <a:defRPr/>
            </a:pP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6" name="矩形 16"/>
          <p:cNvSpPr>
            <a:spLocks noChangeArrowheads="1"/>
          </p:cNvSpPr>
          <p:nvPr/>
        </p:nvSpPr>
        <p:spPr bwMode="auto">
          <a:xfrm>
            <a:off x="1115616" y="3356992"/>
            <a:ext cx="712879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近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带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戴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远</a:t>
            </a:r>
            <a:r>
              <a:rPr 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领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爱</a:t>
            </a:r>
            <a:r>
              <a:rPr 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3200" dirty="0"/>
          </a:p>
        </p:txBody>
      </p:sp>
      <p:pic>
        <p:nvPicPr>
          <p:cNvPr id="24593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1680" y="2348880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7" name="Rectangle 21"/>
          <p:cNvSpPr>
            <a:spLocks noChangeArrowheads="1"/>
          </p:cNvSpPr>
          <p:nvPr/>
        </p:nvSpPr>
        <p:spPr bwMode="auto">
          <a:xfrm>
            <a:off x="1691680" y="2437535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园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28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808" y="2348880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21"/>
          <p:cNvSpPr>
            <a:spLocks noChangeArrowheads="1"/>
          </p:cNvSpPr>
          <p:nvPr/>
        </p:nvSpPr>
        <p:spPr bwMode="auto">
          <a:xfrm>
            <a:off x="2843808" y="2437535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圆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1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60032" y="2348880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4860032" y="2437535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支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4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264" y="2348880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21"/>
          <p:cNvSpPr>
            <a:spLocks noChangeArrowheads="1"/>
          </p:cNvSpPr>
          <p:nvPr/>
        </p:nvSpPr>
        <p:spPr bwMode="auto">
          <a:xfrm>
            <a:off x="6948264" y="2437535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只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38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91680" y="4221088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1691680" y="430974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近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1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5816" y="4221088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tangle 21"/>
          <p:cNvSpPr>
            <a:spLocks noChangeArrowheads="1"/>
          </p:cNvSpPr>
          <p:nvPr/>
        </p:nvSpPr>
        <p:spPr bwMode="auto">
          <a:xfrm>
            <a:off x="2915816" y="430974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进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4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040" y="4221088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Rectangle 21"/>
          <p:cNvSpPr>
            <a:spLocks noChangeArrowheads="1"/>
          </p:cNvSpPr>
          <p:nvPr/>
        </p:nvSpPr>
        <p:spPr bwMode="auto">
          <a:xfrm>
            <a:off x="4932040" y="430974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带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47" name="图片 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288" y="4221088"/>
            <a:ext cx="648072" cy="69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Rectangle 21"/>
          <p:cNvSpPr>
            <a:spLocks noChangeArrowheads="1"/>
          </p:cNvSpPr>
          <p:nvPr/>
        </p:nvSpPr>
        <p:spPr bwMode="auto">
          <a:xfrm>
            <a:off x="7164288" y="430974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戴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97" grpId="0"/>
      <p:bldP spid="29" grpId="0"/>
      <p:bldP spid="32" grpId="0"/>
      <p:bldP spid="36" grpId="0"/>
      <p:bldP spid="39" grpId="0"/>
      <p:bldP spid="42" grpId="0"/>
      <p:bldP spid="45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对角圆角矩形 19"/>
          <p:cNvSpPr/>
          <p:nvPr/>
        </p:nvSpPr>
        <p:spPr>
          <a:xfrm>
            <a:off x="1058863" y="212725"/>
            <a:ext cx="231933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字词句运用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4582" name="图片 2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4"/>
          <p:cNvSpPr>
            <a:spLocks noChangeArrowheads="1"/>
          </p:cNvSpPr>
          <p:nvPr/>
        </p:nvSpPr>
        <p:spPr bwMode="auto">
          <a:xfrm>
            <a:off x="1403648" y="1268760"/>
            <a:ext cx="7128792" cy="48936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619125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点拨：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“园”和</a:t>
            </a:r>
            <a:r>
              <a:rPr lang="zh-CN" altLang="en-US" sz="2000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“圆”都读</a:t>
            </a:r>
            <a:r>
              <a:rPr lang="en-US" altLang="zh-CN" sz="2000" dirty="0" err="1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姚体" panose="02010601030101010101" charset="-122"/>
              </a:rPr>
              <a:t>yuán</a:t>
            </a:r>
            <a:r>
              <a:rPr lang="zh-CN" altLang="en-US" sz="2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。“园”特指地方，如，</a:t>
            </a:r>
            <a:r>
              <a:rPr lang="zh-CN" altLang="en-US" sz="2000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花园、幼儿园</a:t>
            </a:r>
            <a:r>
              <a:rPr lang="zh-CN" altLang="en-US" sz="2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；“圆”</a:t>
            </a:r>
            <a:r>
              <a:rPr lang="zh-CN" altLang="en-US" sz="2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  <a:sym typeface="+mn-ea"/>
              </a:rPr>
              <a:t>是</a:t>
            </a:r>
            <a:r>
              <a:rPr lang="zh-CN" altLang="en-US" sz="2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指物体的形状是圆形的</a:t>
            </a:r>
            <a:r>
              <a:rPr lang="zh-CN" altLang="en-US" sz="2000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</a:t>
            </a:r>
            <a:endParaRPr lang="en-US" altLang="zh-CN" sz="2000" dirty="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619125">
              <a:lnSpc>
                <a:spcPct val="120000"/>
              </a:lnSpc>
            </a:pPr>
            <a:endParaRPr lang="en-US" altLang="zh-CN" sz="2000" dirty="0" smtClean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619125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“只”</a:t>
            </a:r>
            <a:r>
              <a:rPr lang="zh-CN" altLang="en-US" sz="20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和“支”</a:t>
            </a:r>
            <a:r>
              <a:rPr lang="zh-CN" altLang="en-US" sz="20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字形、读音</a:t>
            </a:r>
            <a:r>
              <a:rPr lang="zh-CN" altLang="en-US" sz="20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都</a:t>
            </a:r>
            <a:r>
              <a:rPr lang="zh-CN" altLang="en-US" sz="20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不同</a:t>
            </a:r>
            <a:r>
              <a:rPr lang="zh-CN" altLang="en-US" sz="20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。“只”被用作体型较小的动物的量词，如一只鸡、一只兔等。“支”被用作是杆状物体的量词，如一支笔，一支红缨枪等</a:t>
            </a:r>
            <a:r>
              <a:rPr lang="zh-CN" altLang="en-US" sz="2000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   </a:t>
            </a:r>
            <a:endParaRPr lang="en-US" altLang="zh-CN" sz="2000" dirty="0" smtClean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619125">
              <a:lnSpc>
                <a:spcPct val="120000"/>
              </a:lnSpc>
            </a:pPr>
            <a:endParaRPr lang="en-US" altLang="zh-CN" sz="2000" dirty="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619125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“进”</a:t>
            </a: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和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“近”都读</a:t>
            </a:r>
            <a:r>
              <a:rPr lang="en-US" altLang="zh-CN" sz="2000" dirty="0" err="1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姚体" panose="02010601030101010101" charset="-122"/>
              </a:rPr>
              <a:t>jìn</a:t>
            </a:r>
            <a:r>
              <a:rPr lang="zh-CN" altLang="en-US" sz="200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。“进”是动词，表示由外而里的动作，如进门、进屋；“近”是形容词，表示距离或是时间短，如近处、最近</a:t>
            </a:r>
            <a:r>
              <a:rPr lang="zh-CN" altLang="en-US" sz="2000" dirty="0" smtClean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</a:t>
            </a:r>
            <a:endParaRPr lang="en-US" altLang="zh-CN" sz="20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619125">
              <a:lnSpc>
                <a:spcPct val="120000"/>
              </a:lnSpc>
            </a:pPr>
            <a:endParaRPr lang="en-US" altLang="zh-CN" sz="2000" dirty="0" smtClean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  <a:p>
            <a:pPr indent="619125">
              <a:lnSpc>
                <a:spcPct val="120000"/>
              </a:lnSpc>
            </a:pP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“带”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“戴”都读</a:t>
            </a:r>
            <a:r>
              <a:rPr lang="en-US" altLang="zh-CN" sz="20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d</a:t>
            </a:r>
            <a:r>
              <a:rPr lang="en-US" altLang="zh-CN" sz="2000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姚体" panose="02010601030101010101" charset="-122"/>
              </a:rPr>
              <a:t>ài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。“带”</a:t>
            </a:r>
            <a:r>
              <a: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" panose="02010609060101010101" charset="-122"/>
              </a:rPr>
              <a:t>的意思是率领，引导；“戴”的意思是尊奉，推崇，拥护。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" panose="02010609060101010101" charset="-122"/>
            </a:endParaRPr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869160"/>
            <a:ext cx="1452414" cy="1612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6429375"/>
            <a:ext cx="7207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231933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字词句运用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5606" name="图片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1125538"/>
            <a:ext cx="6413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357313" y="1071563"/>
            <a:ext cx="7167562" cy="4937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+mn-ea"/>
                <a:ea typeface="+mn-ea"/>
              </a:rPr>
              <a:t>读一读，想一想，用加点的词语写句子。</a:t>
            </a:r>
            <a:endParaRPr lang="zh-CN" altLang="en-US" sz="2000" b="1" dirty="0" smtClean="0">
              <a:latin typeface="+mn-ea"/>
              <a:ea typeface="+mn-ea"/>
            </a:endParaRPr>
          </a:p>
        </p:txBody>
      </p:sp>
      <p:grpSp>
        <p:nvGrpSpPr>
          <p:cNvPr id="25610" name="组合 14"/>
          <p:cNvGrpSpPr/>
          <p:nvPr/>
        </p:nvGrpSpPr>
        <p:grpSpPr bwMode="auto">
          <a:xfrm>
            <a:off x="1285875" y="1571625"/>
            <a:ext cx="7000875" cy="1920875"/>
            <a:chOff x="1428750" y="2000251"/>
            <a:chExt cx="7000875" cy="1920240"/>
          </a:xfrm>
        </p:grpSpPr>
        <p:sp>
          <p:nvSpPr>
            <p:cNvPr id="25615" name="矩形 6"/>
            <p:cNvSpPr>
              <a:spLocks noChangeArrowheads="1"/>
            </p:cNvSpPr>
            <p:nvPr/>
          </p:nvSpPr>
          <p:spPr bwMode="auto">
            <a:xfrm>
              <a:off x="1428750" y="2000251"/>
              <a:ext cx="7000875" cy="19202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◇官员们一边看一边议论。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◇爸爸一边刮胡子，一边逗露西玩。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◇ 老师一边说，一边拿着笔在纸上写。</a:t>
              </a:r>
              <a:endPara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5616" name="矩形 9"/>
            <p:cNvSpPr>
              <a:spLocks noChangeArrowheads="1"/>
            </p:cNvSpPr>
            <p:nvPr/>
          </p:nvSpPr>
          <p:spPr bwMode="auto">
            <a:xfrm>
              <a:off x="2536846" y="2214565"/>
              <a:ext cx="189230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. .   . .</a:t>
              </a:r>
              <a:endParaRPr lang="zh-CN" altLang="en-US" sz="2000"/>
            </a:p>
          </p:txBody>
        </p:sp>
      </p:grp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85813" y="3143250"/>
            <a:ext cx="7786687" cy="549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20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612" name="矩形 9"/>
          <p:cNvSpPr>
            <a:spLocks noChangeArrowheads="1"/>
          </p:cNvSpPr>
          <p:nvPr/>
        </p:nvSpPr>
        <p:spPr bwMode="auto">
          <a:xfrm>
            <a:off x="2179638" y="2292350"/>
            <a:ext cx="229076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 .         . .</a:t>
            </a:r>
            <a:endParaRPr lang="zh-CN" altLang="en-US" sz="2000"/>
          </a:p>
        </p:txBody>
      </p:sp>
      <p:sp>
        <p:nvSpPr>
          <p:cNvPr id="25613" name="矩形 9"/>
          <p:cNvSpPr>
            <a:spLocks noChangeArrowheads="1"/>
          </p:cNvSpPr>
          <p:nvPr/>
        </p:nvSpPr>
        <p:spPr bwMode="auto">
          <a:xfrm>
            <a:off x="2241550" y="2746375"/>
            <a:ext cx="2938463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 .     . .</a:t>
            </a:r>
            <a:endParaRPr lang="zh-CN" altLang="en-US" sz="2000"/>
          </a:p>
        </p:txBody>
      </p:sp>
      <p:sp>
        <p:nvSpPr>
          <p:cNvPr id="25614" name="文本框 2"/>
          <p:cNvSpPr txBox="1">
            <a:spLocks noChangeArrowheads="1"/>
          </p:cNvSpPr>
          <p:nvPr/>
        </p:nvSpPr>
        <p:spPr bwMode="auto">
          <a:xfrm>
            <a:off x="4008438" y="1987550"/>
            <a:ext cx="11684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1400">
                <a:latin typeface="汉语拼音"/>
                <a:ea typeface="方正姚体" panose="02010601030101010101" charset="-122"/>
                <a:cs typeface="方正姚体" panose="02010601030101010101" charset="-122"/>
              </a:rPr>
              <a:t> dòu</a:t>
            </a:r>
            <a:endParaRPr lang="en-US" altLang="zh-CN" sz="1400">
              <a:latin typeface="汉语拼音"/>
              <a:ea typeface="方正姚体" panose="02010601030101010101" charset="-122"/>
              <a:cs typeface="方正姚体" panose="02010601030101010101" charset="-122"/>
            </a:endParaRPr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2555875" y="3357563"/>
            <a:ext cx="4824413" cy="2519362"/>
            <a:chOff x="1552339" y="1052736"/>
            <a:chExt cx="5472608" cy="3960440"/>
          </a:xfrm>
        </p:grpSpPr>
        <p:sp>
          <p:nvSpPr>
            <p:cNvPr id="54" name="椭圆形标注 53"/>
            <p:cNvSpPr/>
            <p:nvPr/>
          </p:nvSpPr>
          <p:spPr>
            <a:xfrm>
              <a:off x="1552339" y="1052736"/>
              <a:ext cx="5472608" cy="3960440"/>
            </a:xfrm>
            <a:prstGeom prst="wedgeEllipseCallout">
              <a:avLst>
                <a:gd name="adj1" fmla="val -58222"/>
                <a:gd name="adj2" fmla="val 11230"/>
              </a:avLst>
            </a:prstGeom>
            <a:solidFill>
              <a:srgbClr val="00B05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620" name="矩形 4"/>
            <p:cNvSpPr>
              <a:spLocks noChangeArrowheads="1"/>
            </p:cNvSpPr>
            <p:nvPr/>
          </p:nvSpPr>
          <p:spPr bwMode="auto">
            <a:xfrm>
              <a:off x="2007939" y="1279831"/>
              <a:ext cx="4478571" cy="27850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小点拨：</a:t>
              </a:r>
              <a:r>
                <a:rPr lang="zh-CN" altLang="en-US" sz="2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一边</a:t>
              </a:r>
              <a:r>
                <a:rPr lang="en-US" altLang="zh-CN" sz="2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 sz="2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一边</a:t>
              </a:r>
              <a:r>
                <a:rPr lang="en-US" altLang="zh-CN" sz="2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</a:t>
              </a:r>
              <a:r>
                <a:rPr lang="zh-CN" altLang="en-US" sz="2000" b="1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表示同一时间做两个动作，这两个动作没有主次之分。两个动作有关联，可以同时做。 </a:t>
              </a:r>
              <a:endPara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2613" y="4752975"/>
            <a:ext cx="1597025" cy="177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6429375"/>
            <a:ext cx="7207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058863" y="212725"/>
            <a:ext cx="2319337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字词句运用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9399" name="图片 2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552" y="980728"/>
            <a:ext cx="64135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13" y="4851400"/>
            <a:ext cx="1285875" cy="19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323528" y="836712"/>
            <a:ext cx="7786688" cy="4247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写一写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姐姐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一边唱歌一边跳舞。</a:t>
            </a:r>
            <a:endParaRPr lang="en-US" altLang="zh-CN" sz="36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一边看书一边写字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一边走路一边玩手机可不是好习惯。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妈妈经常一边炒菜一边唱歌。</a:t>
            </a:r>
            <a:endParaRPr lang="en-US" altLang="zh-CN" sz="3600" b="1" dirty="0" smtClean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9"/>
          <p:cNvPicPr>
            <a:picLocks noChangeAspect="1"/>
          </p:cNvPicPr>
          <p:nvPr/>
        </p:nvPicPr>
        <p:blipFill>
          <a:blip r:embed="rId1"/>
          <a:srcRect r="72971"/>
          <a:stretch>
            <a:fillRect/>
          </a:stretch>
        </p:blipFill>
        <p:spPr bwMode="auto">
          <a:xfrm>
            <a:off x="6427788" y="5984875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12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84213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25" y="6380163"/>
            <a:ext cx="720725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角圆角矩形 9"/>
          <p:cNvSpPr/>
          <p:nvPr/>
        </p:nvSpPr>
        <p:spPr>
          <a:xfrm>
            <a:off x="1131888" y="206375"/>
            <a:ext cx="1368425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写话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6630" name="图片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3" y="111125"/>
            <a:ext cx="590550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TextBox 1"/>
          <p:cNvSpPr txBox="1">
            <a:spLocks noChangeArrowheads="1"/>
          </p:cNvSpPr>
          <p:nvPr/>
        </p:nvSpPr>
        <p:spPr bwMode="auto">
          <a:xfrm>
            <a:off x="571499" y="1962844"/>
            <a:ext cx="7929563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每个人都有自己喜欢的玩具，你最喜爱的玩具是什么？它是什么样子的？它好玩在哪里？先和同学交流，再写下来。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6633" name="Picture 5" descr="C:\Users\Administrator\AppData\Roaming\Tencent\Users\541737432\QQ\WinTemp\RichOle\8EH1RBL({4R7L8[Q@%H(H2U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3728" y="3429000"/>
            <a:ext cx="528679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42938" y="4214813"/>
            <a:ext cx="8001000" cy="574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2400" dirty="0"/>
          </a:p>
        </p:txBody>
      </p:sp>
      <p:sp>
        <p:nvSpPr>
          <p:cNvPr id="2" name="矩形 1"/>
          <p:cNvSpPr/>
          <p:nvPr/>
        </p:nvSpPr>
        <p:spPr>
          <a:xfrm>
            <a:off x="1547664" y="908720"/>
            <a:ext cx="10086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内容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2" name="Picture 10" descr="91661ef7fc97310ebc98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980728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2880</Words>
  <Application>WPS 演示</Application>
  <PresentationFormat>全屏显示(4:3)</PresentationFormat>
  <Paragraphs>338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Calibri</vt:lpstr>
      <vt:lpstr>方正卡通简体</vt:lpstr>
      <vt:lpstr>楷体</vt:lpstr>
      <vt:lpstr>汉语拼音</vt:lpstr>
      <vt:lpstr>方正姚体</vt:lpstr>
      <vt:lpstr>汉语拼音</vt:lpstr>
      <vt:lpstr>黑体</vt:lpstr>
      <vt:lpstr>微软雅黑</vt:lpstr>
      <vt:lpstr>Times New Roman</vt:lpstr>
      <vt:lpstr>Arial Unicode MS</vt:lpstr>
      <vt:lpstr>Segoe Print</vt:lpstr>
      <vt:lpstr>Vijaya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信天游</cp:lastModifiedBy>
  <cp:revision>541</cp:revision>
  <dcterms:created xsi:type="dcterms:W3CDTF">2017-05-17T10:13:00Z</dcterms:created>
  <dcterms:modified xsi:type="dcterms:W3CDTF">2018-06-07T02:20:33Z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