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sldIdLst>
    <p:sldId id="363" r:id="rId2"/>
    <p:sldId id="413" r:id="rId3"/>
    <p:sldId id="294" r:id="rId4"/>
    <p:sldId id="338" r:id="rId5"/>
    <p:sldId id="425" r:id="rId6"/>
    <p:sldId id="426" r:id="rId7"/>
    <p:sldId id="458" r:id="rId8"/>
    <p:sldId id="457" r:id="rId9"/>
    <p:sldId id="459" r:id="rId10"/>
    <p:sldId id="303" r:id="rId11"/>
    <p:sldId id="418" r:id="rId12"/>
    <p:sldId id="417" r:id="rId13"/>
    <p:sldId id="300" r:id="rId14"/>
    <p:sldId id="491" r:id="rId15"/>
    <p:sldId id="390" r:id="rId16"/>
    <p:sldId id="415" r:id="rId17"/>
    <p:sldId id="420" r:id="rId18"/>
    <p:sldId id="309" r:id="rId19"/>
    <p:sldId id="519" r:id="rId20"/>
    <p:sldId id="520" r:id="rId21"/>
    <p:sldId id="521" r:id="rId22"/>
    <p:sldId id="523" r:id="rId23"/>
    <p:sldId id="421" r:id="rId24"/>
    <p:sldId id="324" r:id="rId25"/>
    <p:sldId id="518" r:id="rId26"/>
    <p:sldId id="393" r:id="rId27"/>
    <p:sldId id="313" r:id="rId28"/>
    <p:sldId id="319" r:id="rId29"/>
    <p:sldId id="460" r:id="rId30"/>
    <p:sldId id="419" r:id="rId31"/>
    <p:sldId id="416" r:id="rId32"/>
    <p:sldId id="377" r:id="rId3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9900"/>
    <a:srgbClr val="0000FF"/>
    <a:srgbClr val="0066FF"/>
    <a:srgbClr val="0033CC"/>
    <a:srgbClr val="0066CC"/>
    <a:srgbClr val="3333FF"/>
    <a:srgbClr val="08CDE8"/>
    <a:srgbClr val="99CC00"/>
    <a:srgbClr val="9E9A00"/>
    <a:srgbClr val="E7E2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62" autoAdjust="0"/>
    <p:restoredTop sz="93765" autoAdjust="0"/>
  </p:normalViewPr>
  <p:slideViewPr>
    <p:cSldViewPr>
      <p:cViewPr>
        <p:scale>
          <a:sx n="68" d="100"/>
          <a:sy n="68" d="100"/>
        </p:scale>
        <p:origin x="-1638" y="-48"/>
      </p:cViewPr>
      <p:guideLst>
        <p:guide orient="horz" pos="3960"/>
        <p:guide pos="3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  <a:pPr>
                <a:defRPr/>
              </a:pPr>
              <a:t>2018/10/28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E1C597-045B-4484-9210-D34BC6B52F3A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E1C597-045B-4484-9210-D34BC6B52F3A}" type="slidenum">
              <a:rPr lang="zh-CN" altLang="en-US" smtClean="0"/>
              <a:pPr>
                <a:defRPr/>
              </a:pPr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png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6.emf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6.emf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hyperlink" Target="&#35838;&#25991;&#26391;&#35835;&#8212;&#25163;&#26415;&#23460;&#23601;&#26159;&#38453;&#22320;/&#35838;&#25991;&#26391;&#35835;%20%20&#20154;&#25945;&#29256;-&#19977;&#19978;-27-&#25163;&#26415;&#21488;&#23601;&#26159;&#38453;&#22320;.mp4" TargetMode="Externa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6.png"/><Relationship Id="rId5" Type="http://schemas.openxmlformats.org/officeDocument/2006/relationships/image" Target="../media/image10.png"/><Relationship Id="rId4" Type="http://schemas.openxmlformats.org/officeDocument/2006/relationships/image" Target="../media/image15.png"/><Relationship Id="rId9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0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7.emf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20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.jpe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7.emf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0.png"/><Relationship Id="rId7" Type="http://schemas.openxmlformats.org/officeDocument/2006/relationships/image" Target="../media/image7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23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23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0.png"/><Relationship Id="rId7" Type="http://schemas.openxmlformats.org/officeDocument/2006/relationships/image" Target="../media/image11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6.emf"/><Relationship Id="rId5" Type="http://schemas.openxmlformats.org/officeDocument/2006/relationships/image" Target="../media/image24.png"/><Relationship Id="rId4" Type="http://schemas.openxmlformats.org/officeDocument/2006/relationships/image" Target="../media/image7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11.emf"/><Relationship Id="rId5" Type="http://schemas.openxmlformats.org/officeDocument/2006/relationships/image" Target="../media/image6.emf"/><Relationship Id="rId4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emf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0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7.emf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0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7.emf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0.png"/><Relationship Id="rId7" Type="http://schemas.openxmlformats.org/officeDocument/2006/relationships/image" Target="../media/image7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3.png"/><Relationship Id="rId5" Type="http://schemas.openxmlformats.org/officeDocument/2006/relationships/image" Target="../media/image11.emf"/><Relationship Id="rId4" Type="http://schemas.openxmlformats.org/officeDocument/2006/relationships/image" Target="../media/image6.emf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0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emf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2174875" y="2000250"/>
            <a:ext cx="5673725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27 </a:t>
            </a:r>
            <a:r>
              <a:rPr lang="zh-CN" altLang="en-US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手术台就是阵地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4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6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071919" y="3356992"/>
            <a:ext cx="3879637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部编版三年级上册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9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660232" y="2564904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714348" y="2545740"/>
            <a:ext cx="5516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陆续：</a:t>
            </a:r>
            <a:r>
              <a:rPr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表示有先有后，时断时续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4348" y="3121804"/>
            <a:ext cx="4094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镇静：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心情安定、平静。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1813" y="4979521"/>
            <a:ext cx="8361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争分夺秒：</a:t>
            </a:r>
            <a:r>
              <a:rPr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一分一秒也不放过。形容充分利用时间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44344" y="1969676"/>
            <a:ext cx="7294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仍然：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仍旧，照样。表示某种情况持续不变。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4344" y="3717032"/>
            <a:ext cx="551688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敏捷</a:t>
            </a:r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指反应（多指动作或言行）</a:t>
            </a:r>
          </a:p>
          <a:p>
            <a:pPr algn="l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  迅速快捷。</a:t>
            </a:r>
          </a:p>
        </p:txBody>
      </p:sp>
      <p:sp>
        <p:nvSpPr>
          <p:cNvPr id="22" name="对角圆角矩形 2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词语解释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144198" y="4536939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766648" y="2060848"/>
            <a:ext cx="7572071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45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虽然余震还在持续，但是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   ）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有志愿者（    ）进入灾区，他们身手（    ），活跃在需要他们的地方，（         ）地抢救人民的生命财产！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228348" y="3211766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敏捷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82828" y="2644195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陆续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48014" y="2129091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仍然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词语运用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20"/>
          <p:cNvSpPr txBox="1"/>
          <p:nvPr/>
        </p:nvSpPr>
        <p:spPr>
          <a:xfrm>
            <a:off x="1228090" y="3876675"/>
            <a:ext cx="22637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争分夺秒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17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3059832" y="2385725"/>
            <a:ext cx="30684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珍惜时间的成语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31104" y="3457134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争分夺秒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915648" y="3457134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夜以继日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219904" y="3457134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分秒必争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531104" y="4429610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见缝插针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915648" y="4429611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只争朝夕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</a:t>
            </a:r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积累</a:t>
            </a:r>
          </a:p>
        </p:txBody>
      </p:sp>
      <p:sp>
        <p:nvSpPr>
          <p:cNvPr id="28" name="对角圆角矩形 2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971600" y="2060848"/>
            <a:ext cx="7416824" cy="3744416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33420" y="5993606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63156" y="599360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41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628729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"/>
          <p:cNvGrpSpPr/>
          <p:nvPr/>
        </p:nvGrpSpPr>
        <p:grpSpPr>
          <a:xfrm>
            <a:off x="2143125" y="1267460"/>
            <a:ext cx="5662930" cy="1375410"/>
            <a:chOff x="3375" y="1544"/>
            <a:chExt cx="8918" cy="2166"/>
          </a:xfrm>
        </p:grpSpPr>
        <p:sp>
          <p:nvSpPr>
            <p:cNvPr id="17" name="TextBox 16"/>
            <p:cNvSpPr txBox="1"/>
            <p:nvPr/>
          </p:nvSpPr>
          <p:spPr>
            <a:xfrm>
              <a:off x="3375" y="1544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镇静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737" y="1544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镇定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8100" y="1544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激烈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0463" y="1544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剧烈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405" y="2792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敏捷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767" y="2782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迅速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8130" y="2782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恳求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0493" y="2782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请求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36" name="直接连接符 35"/>
          <p:cNvCxnSpPr/>
          <p:nvPr/>
        </p:nvCxnSpPr>
        <p:spPr>
          <a:xfrm>
            <a:off x="539552" y="2636912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683568" y="4365104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2124075" y="3140075"/>
            <a:ext cx="5662930" cy="1370330"/>
            <a:chOff x="3345" y="4606"/>
            <a:chExt cx="8918" cy="2158"/>
          </a:xfrm>
        </p:grpSpPr>
        <p:sp>
          <p:nvSpPr>
            <p:cNvPr id="38" name="TextBox 37"/>
            <p:cNvSpPr txBox="1"/>
            <p:nvPr/>
          </p:nvSpPr>
          <p:spPr>
            <a:xfrm>
              <a:off x="3345" y="4606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镇定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707" y="4606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慌张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8070" y="4606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敏捷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0433" y="4606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迟钝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685" y="5846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危险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737" y="5844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安全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8100" y="5844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继续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0463" y="5844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停止</a:t>
              </a:r>
            </a:p>
          </p:txBody>
        </p:sp>
      </p:grpSp>
      <p:sp>
        <p:nvSpPr>
          <p:cNvPr id="49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近义词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AutoShape 2"/>
          <p:cNvSpPr>
            <a:spLocks noChangeArrowheads="1"/>
          </p:cNvSpPr>
          <p:nvPr/>
        </p:nvSpPr>
        <p:spPr bwMode="auto">
          <a:xfrm>
            <a:off x="611560" y="27809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反义词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对角圆角矩形 5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33420" y="5993606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63156" y="599360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41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628729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7" name="直接连接符 36"/>
          <p:cNvCxnSpPr/>
          <p:nvPr/>
        </p:nvCxnSpPr>
        <p:spPr>
          <a:xfrm>
            <a:off x="683568" y="4365104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425352" y="2421111"/>
            <a:ext cx="5766098" cy="922144"/>
            <a:chOff x="3685" y="7328"/>
            <a:chExt cx="9080" cy="1452"/>
          </a:xfrm>
        </p:grpSpPr>
        <p:grpSp>
          <p:nvGrpSpPr>
            <p:cNvPr id="54" name="组合 53"/>
            <p:cNvGrpSpPr/>
            <p:nvPr/>
          </p:nvGrpSpPr>
          <p:grpSpPr>
            <a:xfrm>
              <a:off x="3685" y="7328"/>
              <a:ext cx="9080" cy="1361"/>
              <a:chOff x="2910550" y="3573016"/>
              <a:chExt cx="5766098" cy="864096"/>
            </a:xfrm>
          </p:grpSpPr>
          <p:sp>
            <p:nvSpPr>
              <p:cNvPr id="55" name="文本框 63"/>
              <p:cNvSpPr txBox="1"/>
              <p:nvPr/>
            </p:nvSpPr>
            <p:spPr>
              <a:xfrm>
                <a:off x="2946952" y="3573016"/>
                <a:ext cx="5729696" cy="864096"/>
              </a:xfrm>
              <a:prstGeom prst="rect">
                <a:avLst/>
              </a:prstGeom>
              <a:noFill/>
              <a:ln w="22225">
                <a:solidFill>
                  <a:srgbClr val="FDCB53"/>
                </a:solidFill>
              </a:ln>
            </p:spPr>
            <p:txBody>
              <a:bodyPr wrap="square" rtlCol="0">
                <a:sp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6" name="文本框 64"/>
              <p:cNvSpPr txBox="1"/>
              <p:nvPr/>
            </p:nvSpPr>
            <p:spPr>
              <a:xfrm>
                <a:off x="2910550" y="3662359"/>
                <a:ext cx="520193" cy="6451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dirty="0">
                    <a:solidFill>
                      <a:srgbClr val="EF3E22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斗</a:t>
                </a:r>
              </a:p>
            </p:txBody>
          </p:sp>
          <p:sp>
            <p:nvSpPr>
              <p:cNvPr id="57" name="文本框 65"/>
              <p:cNvSpPr txBox="1"/>
              <p:nvPr/>
            </p:nvSpPr>
            <p:spPr>
              <a:xfrm>
                <a:off x="3563888" y="3631135"/>
                <a:ext cx="1489802" cy="337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err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dòu </a:t>
                </a:r>
                <a:r>
                  <a:rPr lang="zh-CN" altLang="en-US" sz="16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（战斗）</a:t>
                </a:r>
                <a:endPara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8" name="文本框 66"/>
              <p:cNvSpPr txBox="1"/>
              <p:nvPr/>
            </p:nvSpPr>
            <p:spPr>
              <a:xfrm>
                <a:off x="3565481" y="4000467"/>
                <a:ext cx="1585002" cy="337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err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dǒu</a:t>
                </a:r>
                <a:r>
                  <a:rPr lang="zh-CN" altLang="en-US" sz="16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（斗笠）</a:t>
                </a:r>
              </a:p>
            </p:txBody>
          </p:sp>
          <p:cxnSp>
            <p:nvCxnSpPr>
              <p:cNvPr id="59" name="直接连接符 58"/>
              <p:cNvCxnSpPr/>
              <p:nvPr/>
            </p:nvCxnSpPr>
            <p:spPr>
              <a:xfrm>
                <a:off x="3563888" y="3573016"/>
                <a:ext cx="0" cy="864096"/>
              </a:xfrm>
              <a:prstGeom prst="line">
                <a:avLst/>
              </a:prstGeom>
              <a:ln>
                <a:solidFill>
                  <a:srgbClr val="FDCB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>
                <a:off x="5057110" y="3573016"/>
                <a:ext cx="0" cy="864096"/>
              </a:xfrm>
              <a:prstGeom prst="line">
                <a:avLst/>
              </a:prstGeom>
              <a:ln>
                <a:solidFill>
                  <a:srgbClr val="FDCB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2" name="文本框 69"/>
            <p:cNvSpPr txBox="1"/>
            <p:nvPr/>
          </p:nvSpPr>
          <p:spPr>
            <a:xfrm>
              <a:off x="7140" y="7473"/>
              <a:ext cx="5625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在这次战斗（</a:t>
              </a:r>
              <a:r>
                <a:rPr lang="en-US" altLang="zh-CN" sz="1600" dirty="0" err="1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dòu </a:t>
              </a:r>
              <a:r>
                <a: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）中，八路军战士成功用斗笠（</a:t>
              </a:r>
              <a:r>
                <a:rPr lang="en-US" altLang="zh-CN" sz="1600" dirty="0" err="1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dǒu</a:t>
              </a:r>
              <a:r>
                <a: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）扰乱了敌军的视线。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2" name="AutoShape 2"/>
          <p:cNvSpPr>
            <a:spLocks noChangeArrowheads="1"/>
          </p:cNvSpPr>
          <p:nvPr/>
        </p:nvSpPr>
        <p:spPr bwMode="auto">
          <a:xfrm>
            <a:off x="683315" y="1173083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多音字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对角圆角矩形 5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25352" y="3766675"/>
            <a:ext cx="5766098" cy="864351"/>
            <a:chOff x="3685" y="7329"/>
            <a:chExt cx="9080" cy="1361"/>
          </a:xfrm>
        </p:grpSpPr>
        <p:grpSp>
          <p:nvGrpSpPr>
            <p:cNvPr id="4" name="组合 3"/>
            <p:cNvGrpSpPr/>
            <p:nvPr/>
          </p:nvGrpSpPr>
          <p:grpSpPr>
            <a:xfrm>
              <a:off x="3685" y="7329"/>
              <a:ext cx="9080" cy="1361"/>
              <a:chOff x="2910550" y="3573016"/>
              <a:chExt cx="5766098" cy="864096"/>
            </a:xfrm>
          </p:grpSpPr>
          <p:sp>
            <p:nvSpPr>
              <p:cNvPr id="5" name="文本框 63"/>
              <p:cNvSpPr txBox="1"/>
              <p:nvPr/>
            </p:nvSpPr>
            <p:spPr>
              <a:xfrm>
                <a:off x="2946952" y="3573016"/>
                <a:ext cx="5729696" cy="864096"/>
              </a:xfrm>
              <a:prstGeom prst="rect">
                <a:avLst/>
              </a:prstGeom>
              <a:noFill/>
              <a:ln w="22225">
                <a:solidFill>
                  <a:srgbClr val="FDCB53"/>
                </a:solidFill>
              </a:ln>
            </p:spPr>
            <p:txBody>
              <a:bodyPr wrap="square" rtlCol="0">
                <a:sp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" name="文本框 64"/>
              <p:cNvSpPr txBox="1"/>
              <p:nvPr/>
            </p:nvSpPr>
            <p:spPr>
              <a:xfrm>
                <a:off x="2910550" y="3662359"/>
                <a:ext cx="520193" cy="6449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dirty="0" smtClean="0">
                    <a:solidFill>
                      <a:srgbClr val="EF3E22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大</a:t>
                </a:r>
                <a:endParaRPr lang="zh-CN" altLang="en-US" sz="3600" dirty="0">
                  <a:solidFill>
                    <a:srgbClr val="EF3E22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" name="文本框 65"/>
              <p:cNvSpPr txBox="1"/>
              <p:nvPr/>
            </p:nvSpPr>
            <p:spPr>
              <a:xfrm>
                <a:off x="3563888" y="3631135"/>
                <a:ext cx="1489802" cy="3370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en-US" altLang="zh-CN" sz="1600" dirty="0" err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dà</a:t>
                </a:r>
                <a:r>
                  <a:rPr lang="en-US" altLang="zh-CN" sz="16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zh-CN" altLang="en-US" sz="16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（不大）</a:t>
                </a:r>
                <a:endPara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" name="文本框 66"/>
              <p:cNvSpPr txBox="1"/>
              <p:nvPr/>
            </p:nvSpPr>
            <p:spPr>
              <a:xfrm>
                <a:off x="3565481" y="4000467"/>
                <a:ext cx="1585002" cy="3384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en-US" altLang="zh-CN" sz="1600" dirty="0" err="1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dài</a:t>
                </a:r>
                <a:r>
                  <a:rPr lang="zh-CN" altLang="en-US" sz="1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 </a:t>
                </a:r>
                <a:r>
                  <a:rPr lang="zh-CN" altLang="en-US" sz="16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（大夫）</a:t>
                </a:r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3563888" y="3573016"/>
                <a:ext cx="0" cy="864096"/>
              </a:xfrm>
              <a:prstGeom prst="line">
                <a:avLst/>
              </a:prstGeom>
              <a:ln>
                <a:solidFill>
                  <a:srgbClr val="FDCB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5057110" y="3573016"/>
                <a:ext cx="0" cy="864096"/>
              </a:xfrm>
              <a:prstGeom prst="line">
                <a:avLst/>
              </a:prstGeom>
              <a:ln>
                <a:solidFill>
                  <a:srgbClr val="FDCB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文本框 69"/>
            <p:cNvSpPr txBox="1"/>
            <p:nvPr/>
          </p:nvSpPr>
          <p:spPr>
            <a:xfrm>
              <a:off x="7140" y="7473"/>
              <a:ext cx="5625" cy="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这个医院虽然不大</a:t>
              </a:r>
              <a:r>
                <a: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（</a:t>
              </a:r>
              <a:r>
                <a:rPr lang="en-US" altLang="zh-CN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1600" dirty="0" err="1">
                  <a:latin typeface="楷体" panose="02010609060101010101" pitchFamily="49" charset="-122"/>
                  <a:ea typeface="楷体" panose="02010609060101010101" pitchFamily="49" charset="-122"/>
                </a:rPr>
                <a:t>dà</a:t>
              </a:r>
              <a:r>
                <a:rPr lang="en-US" altLang="zh-CN" sz="1600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</a:t>
              </a:r>
              <a:r>
                <a: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）</a:t>
              </a: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但是大夫（</a:t>
              </a:r>
              <a:r>
                <a:rPr lang="en-US" altLang="zh-CN" sz="16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</a:t>
              </a:r>
              <a:r>
                <a:rPr lang="en-US" altLang="zh-CN" sz="1600" dirty="0" err="1">
                  <a:latin typeface="黑体" panose="02010609060101010101" pitchFamily="49" charset="-122"/>
                  <a:ea typeface="黑体" panose="02010609060101010101" pitchFamily="49" charset="-122"/>
                </a:rPr>
                <a:t>dài</a:t>
              </a:r>
              <a:r>
                <a:rPr lang="en-US" altLang="zh-CN" sz="1600" dirty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）</a:t>
              </a: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的</a:t>
              </a:r>
              <a:r>
                <a: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手艺都很精湛</a:t>
              </a:r>
              <a:r>
                <a: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4865" y="1320262"/>
            <a:ext cx="6738563" cy="3487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云形标注 9"/>
          <p:cNvSpPr/>
          <p:nvPr/>
        </p:nvSpPr>
        <p:spPr>
          <a:xfrm>
            <a:off x="4932040" y="3715013"/>
            <a:ext cx="2721538" cy="1346028"/>
          </a:xfrm>
          <a:prstGeom prst="cloudCallout">
            <a:avLst>
              <a:gd name="adj1" fmla="val 44568"/>
              <a:gd name="adj2" fmla="val 6054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507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 flipH="1">
            <a:off x="7892575" y="6061273"/>
            <a:ext cx="12514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-44757" y="604396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5067033" y="3715013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小喇叭朗读开始了，点一点音箱，一起听。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78770" y="1114902"/>
            <a:ext cx="24481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cap="all" dirty="0" smtClean="0">
                <a:ln w="9000" cmpd="sng">
                  <a:solidFill>
                    <a:schemeClr val="accent2"/>
                  </a:solidFill>
                  <a:prstDash val="solid"/>
                </a:ln>
                <a:gradFill flip="none"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2700000" scaled="0"/>
                  <a:tileRect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课文朗读</a:t>
            </a:r>
            <a:endParaRPr lang="zh-CN" altLang="en-US" sz="4400" b="1" cap="all" dirty="0">
              <a:ln w="9000" cmpd="sng">
                <a:solidFill>
                  <a:schemeClr val="accent2"/>
                </a:solidFill>
                <a:prstDash val="solid"/>
              </a:ln>
              <a:gradFill flip="none" rotWithShape="1"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2700000" scaled="0"/>
                <a:tileRect/>
              </a:gradFill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9006" y="1338957"/>
            <a:ext cx="1002948" cy="592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62835" y="5943508"/>
            <a:ext cx="684789" cy="867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云形标注 17"/>
          <p:cNvSpPr/>
          <p:nvPr/>
        </p:nvSpPr>
        <p:spPr>
          <a:xfrm>
            <a:off x="2411760" y="4449105"/>
            <a:ext cx="2387866" cy="1231048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2590638" y="4412406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边听边想：课文主要写了什么？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14548" y="4449105"/>
            <a:ext cx="1226146" cy="1866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9838" y="5012571"/>
            <a:ext cx="1241284" cy="1300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课文朗读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/>
      <p:bldP spid="18" grpId="0" animBg="1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634425" y="2021548"/>
            <a:ext cx="66674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课文主要写了什么？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735330" y="2807335"/>
            <a:ext cx="7673340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课文主要写了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白求恩大夫在万分危急的情况下，坚守阵地，连续三天三夜冒着生命危险为伤员动手术的事迹。</a:t>
            </a:r>
          </a:p>
        </p:txBody>
      </p:sp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026910" y="4663440"/>
            <a:ext cx="1113155" cy="1678305"/>
            <a:chOff x="5836357" y="4560894"/>
            <a:chExt cx="1327930" cy="2056092"/>
          </a:xfrm>
        </p:grpSpPr>
        <p:pic>
          <p:nvPicPr>
            <p:cNvPr id="4" name="图片 5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191260" y="4977765"/>
            <a:ext cx="1184910" cy="1325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282956" y="1988840"/>
            <a:ext cx="80334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课文可以分成几部分？各部分大意是什么？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41375" y="2845435"/>
            <a:ext cx="7647940" cy="3107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第一部分：（第</a:t>
            </a: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自然段）交待了事情的发生——战斗打响</a:t>
            </a:r>
            <a:r>
              <a:rPr 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第二部分：（第</a:t>
            </a: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至</a:t>
            </a: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自然段）交代了事情的经过——抢救伤员</a:t>
            </a:r>
            <a:r>
              <a:rPr 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第三部分：（</a:t>
            </a:r>
            <a:r>
              <a:rPr 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自然段）交待了事情的结果——战斗结束</a:t>
            </a:r>
            <a:r>
              <a:rPr 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对角圆角矩形 1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449195" y="2197100"/>
            <a:ext cx="567626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突然，几发炮弹落在小庙前的空地上。硝烟滚滚，弹片纷飞，小庙被烟雾淹没了。</a:t>
            </a:r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30636" y="1126019"/>
            <a:ext cx="2011680" cy="6451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600" cap="all" dirty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环境描写</a:t>
            </a:r>
          </a:p>
        </p:txBody>
      </p:sp>
      <p:sp>
        <p:nvSpPr>
          <p:cNvPr id="4" name="矩形 3"/>
          <p:cNvSpPr/>
          <p:nvPr/>
        </p:nvSpPr>
        <p:spPr>
          <a:xfrm>
            <a:off x="2599055" y="3347720"/>
            <a:ext cx="559308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敌机不断地在上空吼叫。炮弹不断地在周围爆炸。</a:t>
            </a:r>
          </a:p>
        </p:txBody>
      </p:sp>
      <p:sp>
        <p:nvSpPr>
          <p:cNvPr id="5" name="矩形 4"/>
          <p:cNvSpPr/>
          <p:nvPr/>
        </p:nvSpPr>
        <p:spPr>
          <a:xfrm>
            <a:off x="2651760" y="4336415"/>
            <a:ext cx="561721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一连几发炮弹落在小庙的周围。庙的一角落下了许多瓦片。挂在门口的布帘烧着了，火苗向手术台扑过来。</a:t>
            </a:r>
          </a:p>
        </p:txBody>
      </p:sp>
      <p:sp>
        <p:nvSpPr>
          <p:cNvPr id="6" name="矩形 5"/>
          <p:cNvSpPr/>
          <p:nvPr/>
        </p:nvSpPr>
        <p:spPr>
          <a:xfrm>
            <a:off x="683895" y="2268855"/>
            <a:ext cx="1750695" cy="460375"/>
          </a:xfrm>
          <a:prstGeom prst="rect">
            <a:avLst/>
          </a:prstGeom>
          <a:solidFill>
            <a:srgbClr val="92D050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环境描写一</a:t>
            </a:r>
          </a:p>
        </p:txBody>
      </p:sp>
      <p:sp>
        <p:nvSpPr>
          <p:cNvPr id="9" name="矩形 8"/>
          <p:cNvSpPr/>
          <p:nvPr/>
        </p:nvSpPr>
        <p:spPr>
          <a:xfrm>
            <a:off x="683895" y="3419475"/>
            <a:ext cx="1750695" cy="460375"/>
          </a:xfrm>
          <a:prstGeom prst="rect">
            <a:avLst/>
          </a:prstGeom>
          <a:solidFill>
            <a:srgbClr val="92D050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环境描写二</a:t>
            </a:r>
          </a:p>
        </p:txBody>
      </p:sp>
      <p:sp>
        <p:nvSpPr>
          <p:cNvPr id="10" name="矩形 9"/>
          <p:cNvSpPr/>
          <p:nvPr/>
        </p:nvSpPr>
        <p:spPr>
          <a:xfrm>
            <a:off x="698500" y="4479925"/>
            <a:ext cx="1750695" cy="460375"/>
          </a:xfrm>
          <a:prstGeom prst="rect">
            <a:avLst/>
          </a:prstGeom>
          <a:solidFill>
            <a:srgbClr val="92D050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环境描写三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" grpId="0"/>
      <p:bldP spid="4" grpId="0"/>
      <p:bldP spid="5" grpId="0"/>
      <p:bldP spid="6" grpId="0" bldLvl="0" animBg="1"/>
      <p:bldP spid="9" grpId="0" bldLvl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70168" y="4957445"/>
            <a:ext cx="217424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冒着生命危险  </a:t>
            </a:r>
          </a:p>
          <a:p>
            <a:pPr algn="l"/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坚守阵地</a:t>
            </a:r>
          </a:p>
          <a:p>
            <a:pPr algn="l"/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不顾疲劳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166336" y="1412776"/>
            <a:ext cx="5709920" cy="2160905"/>
            <a:chOff x="1018" y="3589"/>
            <a:chExt cx="8992" cy="3403"/>
          </a:xfrm>
        </p:grpSpPr>
        <p:pic>
          <p:nvPicPr>
            <p:cNvPr id="2" name="Picture 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018" y="5019"/>
              <a:ext cx="1763" cy="19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云形标注 6"/>
            <p:cNvSpPr/>
            <p:nvPr/>
          </p:nvSpPr>
          <p:spPr>
            <a:xfrm>
              <a:off x="4254" y="3589"/>
              <a:ext cx="5756" cy="3175"/>
            </a:xfrm>
            <a:prstGeom prst="cloudCallout">
              <a:avLst>
                <a:gd name="adj1" fmla="val -63832"/>
                <a:gd name="adj2" fmla="val 27005"/>
              </a:avLst>
            </a:prstGeom>
            <a:noFill/>
            <a:ln>
              <a:solidFill>
                <a:srgbClr val="0000FF"/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0000FF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5029" y="3983"/>
              <a:ext cx="4401" cy="18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文中三次环境描写有什么不同？说明了什么？</a:t>
              </a: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4025468" y="4281805"/>
            <a:ext cx="7924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形势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958408" y="4283075"/>
            <a:ext cx="17068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越来越危险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025468" y="5257800"/>
            <a:ext cx="1097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白求恩</a:t>
            </a:r>
          </a:p>
        </p:txBody>
      </p:sp>
      <p:sp>
        <p:nvSpPr>
          <p:cNvPr id="20" name="右箭头 19"/>
          <p:cNvSpPr/>
          <p:nvPr/>
        </p:nvSpPr>
        <p:spPr>
          <a:xfrm>
            <a:off x="5372938" y="4439920"/>
            <a:ext cx="540004" cy="144001"/>
          </a:xfrm>
          <a:prstGeom prst="rightArrow">
            <a:avLst>
              <a:gd name="adj1" fmla="val 50000"/>
              <a:gd name="adj2" fmla="val 119747"/>
            </a:avLst>
          </a:prstGeom>
          <a:solidFill>
            <a:srgbClr val="0000FF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右箭头 20"/>
          <p:cNvSpPr/>
          <p:nvPr/>
        </p:nvSpPr>
        <p:spPr>
          <a:xfrm>
            <a:off x="5372938" y="5438775"/>
            <a:ext cx="540004" cy="144001"/>
          </a:xfrm>
          <a:prstGeom prst="rightArrow">
            <a:avLst>
              <a:gd name="adj1" fmla="val 50000"/>
              <a:gd name="adj2" fmla="val 119747"/>
            </a:avLst>
          </a:prstGeom>
          <a:solidFill>
            <a:srgbClr val="0000FF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73742871" name="左大括号 1073742870"/>
          <p:cNvSpPr/>
          <p:nvPr/>
        </p:nvSpPr>
        <p:spPr>
          <a:xfrm>
            <a:off x="5927650" y="5061585"/>
            <a:ext cx="145415" cy="867410"/>
          </a:xfrm>
          <a:prstGeom prst="leftBrace">
            <a:avLst>
              <a:gd name="adj1" fmla="val 33333"/>
              <a:gd name="adj2" fmla="val 50000"/>
            </a:avLst>
          </a:prstGeom>
          <a:solidFill>
            <a:srgbClr val="FFFFFF"/>
          </a:solidFill>
          <a:ln w="190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77072"/>
            <a:ext cx="2950350" cy="2160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737428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737428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8" grpId="0"/>
      <p:bldP spid="11" grpId="0"/>
      <p:bldP spid="13" grpId="0"/>
      <p:bldP spid="20" grpId="0" animBg="1"/>
      <p:bldP spid="21" grpId="0" animBg="1"/>
      <p:bldP spid="107374287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47090" y="4653280"/>
            <a:ext cx="7900670" cy="1291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手术台是为病人做手术的地方。为什么要把手术台当作阵地呢？让我们带着问题细读课文，走近齐会战斗，看一看在当时的环境下白求恩是怎样工作的吧。</a:t>
            </a: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11" descr="C:\Users\Administrator\Desktop\timg.jpgtim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47664" y="1184355"/>
            <a:ext cx="5668045" cy="3382645"/>
          </a:xfrm>
          <a:prstGeom prst="rect">
            <a:avLst/>
          </a:prstGeom>
          <a:noFill/>
          <a:ln>
            <a:noFill/>
          </a:ln>
          <a:effectLst>
            <a:glow>
              <a:schemeClr val="accent1">
                <a:alpha val="0"/>
              </a:schemeClr>
            </a:glow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新课导入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7583328" y="5263619"/>
            <a:ext cx="723346" cy="1119988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39752" y="1052736"/>
            <a:ext cx="480131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600" cap="all" dirty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白求恩是怎样工作</a:t>
            </a:r>
            <a:r>
              <a:rPr lang="zh-CN" altLang="en-US" sz="3600" cap="all" dirty="0" smtClean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的？</a:t>
            </a:r>
            <a:endParaRPr lang="zh-CN" altLang="en-US" sz="3600" cap="all" dirty="0"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73742872" name="直接连接符 1073742871"/>
          <p:cNvSpPr/>
          <p:nvPr/>
        </p:nvSpPr>
        <p:spPr>
          <a:xfrm flipV="1">
            <a:off x="2766695" y="3232785"/>
            <a:ext cx="57277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" name="直接连接符 3"/>
          <p:cNvSpPr/>
          <p:nvPr/>
        </p:nvSpPr>
        <p:spPr>
          <a:xfrm flipV="1">
            <a:off x="3351530" y="3232785"/>
            <a:ext cx="57277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" name="文本框 4"/>
          <p:cNvSpPr txBox="1"/>
          <p:nvPr/>
        </p:nvSpPr>
        <p:spPr>
          <a:xfrm>
            <a:off x="2126615" y="4308475"/>
            <a:ext cx="690880" cy="398780"/>
          </a:xfrm>
          <a:prstGeom prst="rect">
            <a:avLst/>
          </a:prstGeom>
          <a:solidFill>
            <a:srgbClr val="9E9A00"/>
          </a:solidFill>
          <a:ln w="12700">
            <a:solidFill>
              <a:srgbClr val="00B050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none" rtlCol="0" anchor="t">
            <a:spAutoFit/>
          </a:bodyPr>
          <a:lstStyle/>
          <a:p>
            <a:r>
              <a:rPr sz="20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仍然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64510" y="4308475"/>
            <a:ext cx="4500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sz="20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仍旧</a:t>
            </a:r>
            <a:r>
              <a:rPr lang="zh-CN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r>
              <a:rPr sz="20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照样</a:t>
            </a:r>
            <a:r>
              <a:rPr lang="zh-CN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sz="20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表示某种情况持续不变</a:t>
            </a:r>
            <a:r>
              <a:rPr lang="zh-CN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064510" y="5005070"/>
            <a:ext cx="2722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sz="20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遇到紧急情况不慌乱</a:t>
            </a:r>
            <a:r>
              <a:rPr lang="zh-CN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924300" y="1997075"/>
            <a:ext cx="4382135" cy="706755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2000" b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白求恩给伤员动手术两天两夜没休息，现在环境更危险了，他还是那样工作。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126615" y="5005070"/>
            <a:ext cx="690880" cy="398780"/>
          </a:xfrm>
          <a:prstGeom prst="rect">
            <a:avLst/>
          </a:prstGeom>
          <a:solidFill>
            <a:srgbClr val="9E9A00"/>
          </a:solidFill>
          <a:ln w="12700">
            <a:solidFill>
              <a:srgbClr val="00B050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none" rtlCol="0" anchor="t">
            <a:spAutoFit/>
          </a:bodyPr>
          <a:lstStyle/>
          <a:p>
            <a:r>
              <a:rPr lang="zh-CN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镇定</a:t>
            </a:r>
          </a:p>
        </p:txBody>
      </p:sp>
      <p:sp>
        <p:nvSpPr>
          <p:cNvPr id="1073742873" name="任意多边形 1073742872"/>
          <p:cNvSpPr/>
          <p:nvPr/>
        </p:nvSpPr>
        <p:spPr>
          <a:xfrm>
            <a:off x="3240405" y="2339975"/>
            <a:ext cx="563880" cy="488315"/>
          </a:xfrm>
          <a:custGeom>
            <a:avLst/>
            <a:gdLst>
              <a:gd name="txL" fmla="*/ 12427 w 21600"/>
              <a:gd name="txT" fmla="*/ 2912 h 21600"/>
              <a:gd name="txR" fmla="*/ 18227 w 21600"/>
              <a:gd name="txB" fmla="*/ 9246 h 21600"/>
            </a:gdLst>
            <a:ahLst/>
            <a:cxnLst>
              <a:cxn ang="270">
                <a:pos x="15126" y="0"/>
              </a:cxn>
              <a:cxn ang="90">
                <a:pos x="15126" y="12158"/>
              </a:cxn>
              <a:cxn ang="90">
                <a:pos x="3237" y="21600"/>
              </a:cxn>
              <a:cxn ang="0">
                <a:pos x="21600" y="6079"/>
              </a:cxn>
            </a:cxnLst>
            <a:rect l="txL" t="txT" r="txR" b="txB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arcTo wR="12427" hR="9246" stAng="-5400000" swAng="-5400000"/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arcTo wR="5953" hR="2912" stAng="10800000" swAng="5400000"/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rgbClr val="0000FF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109345" y="2761615"/>
            <a:ext cx="7098030" cy="1322070"/>
            <a:chOff x="1747" y="4349"/>
            <a:chExt cx="11178" cy="2082"/>
          </a:xfrm>
        </p:grpSpPr>
        <p:sp>
          <p:nvSpPr>
            <p:cNvPr id="17" name="矩形 16"/>
            <p:cNvSpPr/>
            <p:nvPr/>
          </p:nvSpPr>
          <p:spPr>
            <a:xfrm>
              <a:off x="1747" y="4349"/>
              <a:ext cx="11178" cy="2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白求恩仍然镇定地站在手术台旁。他接过助手递过来的镊子，敏捷地从伤员的腹腔里取出一块弹片，扔在盘子里。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233" y="4714"/>
              <a:ext cx="340" cy="34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737428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737428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737428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737428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bldLvl="0" animBg="1"/>
      <p:bldP spid="6" grpId="1"/>
      <p:bldP spid="8" grpId="0"/>
      <p:bldP spid="100" grpId="0" bldLvl="0" animBg="1"/>
      <p:bldP spid="9" grpId="0" bldLvl="0" animBg="1"/>
      <p:bldP spid="107374287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928370" y="1196752"/>
            <a:ext cx="7098030" cy="1691640"/>
            <a:chOff x="1462" y="3414"/>
            <a:chExt cx="11178" cy="2664"/>
          </a:xfrm>
        </p:grpSpPr>
        <p:sp>
          <p:nvSpPr>
            <p:cNvPr id="17" name="矩形 16"/>
            <p:cNvSpPr/>
            <p:nvPr/>
          </p:nvSpPr>
          <p:spPr>
            <a:xfrm>
              <a:off x="1462" y="3414"/>
              <a:ext cx="11178" cy="2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谢谢师长的关心。可是，手术台是医生的阵地。战士们没有离开他们的阵地，我怎么能离开自己的阵地呢？部长同志，请您转告师长，我是一名八路军战士，不是你们的客人。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1800" y="3780"/>
              <a:ext cx="340" cy="34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716145" y="3573016"/>
            <a:ext cx="4293235" cy="2730500"/>
            <a:chOff x="7654" y="5627"/>
            <a:chExt cx="6761" cy="4300"/>
          </a:xfrm>
        </p:grpSpPr>
        <p:pic>
          <p:nvPicPr>
            <p:cNvPr id="18" name="Picture 3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66" y="8008"/>
              <a:ext cx="1549" cy="19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文本框 7"/>
            <p:cNvSpPr txBox="1"/>
            <p:nvPr/>
          </p:nvSpPr>
          <p:spPr>
            <a:xfrm>
              <a:off x="7654" y="5627"/>
              <a:ext cx="5330" cy="2569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FFC000"/>
              </a:solidFill>
            </a:ln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r>
                <a:rPr lang="zh-CN" sz="2000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表明</a:t>
              </a:r>
              <a:r>
                <a:rPr sz="2000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白求恩把自己当作一名中国的八路军战士，把中国人民的事业当作自己的事业，是一名对工作极端热忱的共产主义战士。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81710" y="2457862"/>
            <a:ext cx="6740525" cy="381635"/>
            <a:chOff x="1546" y="5400"/>
            <a:chExt cx="10615" cy="601"/>
          </a:xfrm>
        </p:grpSpPr>
        <p:sp>
          <p:nvSpPr>
            <p:cNvPr id="1073742872" name="直接连接符 1073742871"/>
            <p:cNvSpPr/>
            <p:nvPr/>
          </p:nvSpPr>
          <p:spPr>
            <a:xfrm flipV="1">
              <a:off x="9271" y="5400"/>
              <a:ext cx="2891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" name="直接连接符 1"/>
            <p:cNvSpPr/>
            <p:nvPr/>
          </p:nvSpPr>
          <p:spPr>
            <a:xfrm flipV="1">
              <a:off x="1546" y="6001"/>
              <a:ext cx="5386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6" name="组合 25"/>
          <p:cNvGrpSpPr/>
          <p:nvPr/>
        </p:nvGrpSpPr>
        <p:grpSpPr>
          <a:xfrm>
            <a:off x="396428" y="3356992"/>
            <a:ext cx="4095513" cy="2867025"/>
            <a:chOff x="-368" y="6254"/>
            <a:chExt cx="6450" cy="4515"/>
          </a:xfrm>
        </p:grpSpPr>
        <p:grpSp>
          <p:nvGrpSpPr>
            <p:cNvPr id="22" name="组合 21"/>
            <p:cNvGrpSpPr/>
            <p:nvPr/>
          </p:nvGrpSpPr>
          <p:grpSpPr>
            <a:xfrm flipH="1">
              <a:off x="-368" y="8289"/>
              <a:ext cx="1738" cy="2480"/>
              <a:chOff x="5836357" y="4560894"/>
              <a:chExt cx="1762198" cy="2890842"/>
            </a:xfrm>
          </p:grpSpPr>
          <p:pic>
            <p:nvPicPr>
              <p:cNvPr id="23" name="图片 5"/>
              <p:cNvPicPr>
                <a:picLocks noChangeAspect="1"/>
              </p:cNvPicPr>
              <p:nvPr/>
            </p:nvPicPr>
            <p:blipFill rotWithShape="1">
              <a:blip r:embed="rId7" cstate="print"/>
              <a:srcRect l="35500" r="32250" b="80044"/>
              <a:stretch>
                <a:fillRect/>
              </a:stretch>
            </p:blipFill>
            <p:spPr bwMode="auto">
              <a:xfrm>
                <a:off x="5836357" y="4560894"/>
                <a:ext cx="429028" cy="3836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" name="Picture 2"/>
              <p:cNvPicPr>
                <a:picLocks noChangeAspect="1" noChangeArrowheads="1"/>
              </p:cNvPicPr>
              <p:nvPr/>
            </p:nvPicPr>
            <p:blipFill>
              <a:blip r:embed="rId8" cstate="print">
                <a:clrChange>
                  <a:clrFrom>
                    <a:srgbClr val="FDFDFD"/>
                  </a:clrFrom>
                  <a:clrTo>
                    <a:srgbClr val="FDFDFD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31395" y="5228965"/>
                <a:ext cx="1567160" cy="222277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1" name="组合 10"/>
            <p:cNvGrpSpPr/>
            <p:nvPr/>
          </p:nvGrpSpPr>
          <p:grpSpPr>
            <a:xfrm>
              <a:off x="946" y="6254"/>
              <a:ext cx="5136" cy="2718"/>
              <a:chOff x="6549" y="6500"/>
              <a:chExt cx="5653" cy="2718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7323" y="6818"/>
                <a:ext cx="4036" cy="208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/>
                <a:r>
                  <a:rPr lang="en-US" altLang="zh-CN" sz="2000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    </a:t>
                </a:r>
                <a:r>
                  <a:rPr lang="zh-CN" sz="2000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白求恩</a:t>
                </a:r>
                <a:r>
                  <a:rPr sz="2000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不是八路军的战士，为什么说自己是八路军战士，不是客人？</a:t>
                </a:r>
              </a:p>
            </p:txBody>
          </p:sp>
          <p:sp>
            <p:nvSpPr>
              <p:cNvPr id="7" name="云形标注 6"/>
              <p:cNvSpPr/>
              <p:nvPr/>
            </p:nvSpPr>
            <p:spPr>
              <a:xfrm>
                <a:off x="6549" y="6500"/>
                <a:ext cx="5653" cy="2718"/>
              </a:xfrm>
              <a:prstGeom prst="cloudCallout">
                <a:avLst>
                  <a:gd name="adj1" fmla="val -39548"/>
                  <a:gd name="adj2" fmla="val 53679"/>
                </a:avLst>
              </a:prstGeom>
              <a:noFill/>
              <a:ln>
                <a:solidFill>
                  <a:srgbClr val="0000FF"/>
                </a:solidFill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0000FF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928370" y="1412776"/>
            <a:ext cx="7098030" cy="1076325"/>
            <a:chOff x="1462" y="3414"/>
            <a:chExt cx="11178" cy="1695"/>
          </a:xfrm>
        </p:grpSpPr>
        <p:sp>
          <p:nvSpPr>
            <p:cNvPr id="17" name="矩形 16"/>
            <p:cNvSpPr/>
            <p:nvPr/>
          </p:nvSpPr>
          <p:spPr>
            <a:xfrm>
              <a:off x="1462" y="3414"/>
              <a:ext cx="11178" cy="16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白求恩仍然争分夺秒地给伤员做手术，做了一个又一个</a:t>
              </a:r>
              <a:r>
                <a:rPr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1800" y="3780"/>
              <a:ext cx="340" cy="34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34655" y="5194300"/>
            <a:ext cx="983615" cy="121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5038090" y="3212976"/>
            <a:ext cx="2846278" cy="1938020"/>
          </a:xfrm>
          <a:prstGeom prst="rect">
            <a:avLst/>
          </a:prstGeom>
          <a:solidFill>
            <a:srgbClr val="92D050"/>
          </a:solidFill>
          <a:ln w="28575">
            <a:solidFill>
              <a:srgbClr val="FFC000"/>
            </a:solidFill>
          </a:ln>
        </p:spPr>
        <p:txBody>
          <a:bodyPr wrap="square" rtlCol="0" anchor="t">
            <a:spAutoFit/>
          </a:bodyPr>
          <a:lstStyle/>
          <a:p>
            <a:pPr algn="just"/>
            <a:r>
              <a:rPr 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sz="20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体现了他把伤员看得比自己更重要，突出了白求恩坚守阵地的精神。说明了白求恩对自己的工作极端负责任的优秀品质。</a:t>
            </a:r>
          </a:p>
        </p:txBody>
      </p:sp>
      <p:sp>
        <p:nvSpPr>
          <p:cNvPr id="1073742872" name="直接连接符 1073742871"/>
          <p:cNvSpPr/>
          <p:nvPr/>
        </p:nvSpPr>
        <p:spPr>
          <a:xfrm flipV="1">
            <a:off x="2907030" y="1951256"/>
            <a:ext cx="2268017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" name="直接连接符 1"/>
          <p:cNvSpPr/>
          <p:nvPr/>
        </p:nvSpPr>
        <p:spPr>
          <a:xfrm flipV="1">
            <a:off x="2661920" y="2421791"/>
            <a:ext cx="2016015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" name="文本框 4"/>
          <p:cNvSpPr txBox="1"/>
          <p:nvPr/>
        </p:nvSpPr>
        <p:spPr>
          <a:xfrm>
            <a:off x="1115616" y="3292351"/>
            <a:ext cx="2808312" cy="193899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sz="24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说明</a:t>
            </a:r>
            <a:r>
              <a:rPr sz="24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白求恩一心只想着加快手术的速度，尽可能地在短时间里抢救更多的伤员。</a:t>
            </a:r>
            <a:endParaRPr lang="zh-CN" altLang="en-US" sz="2400" b="1" dirty="0">
              <a:solidFill>
                <a:srgbClr val="7030A0"/>
              </a:solidFill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4302125" y="3946401"/>
            <a:ext cx="540004" cy="144001"/>
          </a:xfrm>
          <a:prstGeom prst="rightArrow">
            <a:avLst>
              <a:gd name="adj1" fmla="val 50000"/>
              <a:gd name="adj2" fmla="val 119747"/>
            </a:avLst>
          </a:prstGeom>
          <a:solidFill>
            <a:srgbClr val="0000FF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737428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737428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5" grpId="0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24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组合 16"/>
          <p:cNvGrpSpPr/>
          <p:nvPr/>
        </p:nvGrpSpPr>
        <p:grpSpPr>
          <a:xfrm>
            <a:off x="7524328" y="4509120"/>
            <a:ext cx="953405" cy="1872519"/>
            <a:chOff x="5836357" y="4560894"/>
            <a:chExt cx="1327930" cy="2056092"/>
          </a:xfrm>
        </p:grpSpPr>
        <p:pic>
          <p:nvPicPr>
            <p:cNvPr id="18" name="图片 5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7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7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矩形 30"/>
          <p:cNvSpPr/>
          <p:nvPr/>
        </p:nvSpPr>
        <p:spPr>
          <a:xfrm>
            <a:off x="2336800" y="1097915"/>
            <a:ext cx="580771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/>
              <a:t> </a:t>
            </a:r>
            <a:r>
              <a:rPr lang="zh-CN" altLang="en-US" sz="3200" cap="all" dirty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怎么理解“手术台就是阵地”这句话？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95536" y="4509120"/>
            <a:ext cx="1292343" cy="1446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对角圆角矩形 13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032000" y="2824480"/>
            <a:ext cx="3639820" cy="461645"/>
            <a:chOff x="4390" y="6743"/>
            <a:chExt cx="5732" cy="727"/>
          </a:xfrm>
        </p:grpSpPr>
        <p:sp>
          <p:nvSpPr>
            <p:cNvPr id="11" name="文本框 10"/>
            <p:cNvSpPr txBox="1"/>
            <p:nvPr/>
          </p:nvSpPr>
          <p:spPr>
            <a:xfrm>
              <a:off x="4390" y="6743"/>
              <a:ext cx="1248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环境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434" y="6745"/>
              <a:ext cx="2688" cy="72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越来越危险</a:t>
              </a:r>
            </a:p>
          </p:txBody>
        </p:sp>
        <p:sp>
          <p:nvSpPr>
            <p:cNvPr id="20" name="右箭头 19"/>
            <p:cNvSpPr/>
            <p:nvPr/>
          </p:nvSpPr>
          <p:spPr>
            <a:xfrm>
              <a:off x="6512" y="6992"/>
              <a:ext cx="850" cy="227"/>
            </a:xfrm>
            <a:prstGeom prst="rightArrow">
              <a:avLst>
                <a:gd name="adj1" fmla="val 50000"/>
                <a:gd name="adj2" fmla="val 119747"/>
              </a:avLst>
            </a:prstGeom>
            <a:solidFill>
              <a:srgbClr val="0000FF"/>
            </a:solidFill>
            <a:ln w="9525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032000" y="3501390"/>
            <a:ext cx="3639820" cy="461645"/>
            <a:chOff x="4390" y="6743"/>
            <a:chExt cx="5732" cy="727"/>
          </a:xfrm>
        </p:grpSpPr>
        <p:sp>
          <p:nvSpPr>
            <p:cNvPr id="21" name="文本框 20"/>
            <p:cNvSpPr txBox="1"/>
            <p:nvPr/>
          </p:nvSpPr>
          <p:spPr>
            <a:xfrm>
              <a:off x="4390" y="6743"/>
              <a:ext cx="1248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气氛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434" y="6745"/>
              <a:ext cx="2688" cy="72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越来越紧张</a:t>
              </a:r>
            </a:p>
          </p:txBody>
        </p:sp>
        <p:sp>
          <p:nvSpPr>
            <p:cNvPr id="26" name="右箭头 25"/>
            <p:cNvSpPr/>
            <p:nvPr/>
          </p:nvSpPr>
          <p:spPr>
            <a:xfrm>
              <a:off x="6512" y="6992"/>
              <a:ext cx="850" cy="227"/>
            </a:xfrm>
            <a:prstGeom prst="rightArrow">
              <a:avLst>
                <a:gd name="adj1" fmla="val 50000"/>
                <a:gd name="adj2" fmla="val 119747"/>
              </a:avLst>
            </a:prstGeom>
            <a:solidFill>
              <a:srgbClr val="0000FF"/>
            </a:solidFill>
            <a:ln w="9525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032000" y="4217035"/>
            <a:ext cx="5182870" cy="829945"/>
            <a:chOff x="4390" y="6452"/>
            <a:chExt cx="8162" cy="1307"/>
          </a:xfrm>
        </p:grpSpPr>
        <p:sp>
          <p:nvSpPr>
            <p:cNvPr id="28" name="文本框 27"/>
            <p:cNvSpPr txBox="1"/>
            <p:nvPr/>
          </p:nvSpPr>
          <p:spPr>
            <a:xfrm>
              <a:off x="4390" y="6743"/>
              <a:ext cx="1728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白求恩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434" y="6452"/>
              <a:ext cx="5118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三天三夜不下手术台，把手术台当作老人阵地。</a:t>
              </a:r>
            </a:p>
          </p:txBody>
        </p:sp>
        <p:sp>
          <p:nvSpPr>
            <p:cNvPr id="30" name="右箭头 29"/>
            <p:cNvSpPr/>
            <p:nvPr/>
          </p:nvSpPr>
          <p:spPr>
            <a:xfrm>
              <a:off x="6512" y="6992"/>
              <a:ext cx="850" cy="227"/>
            </a:xfrm>
            <a:prstGeom prst="rightArrow">
              <a:avLst>
                <a:gd name="adj1" fmla="val 50000"/>
                <a:gd name="adj2" fmla="val 119747"/>
              </a:avLst>
            </a:prstGeom>
            <a:solidFill>
              <a:srgbClr val="0000FF"/>
            </a:solidFill>
            <a:ln w="9525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3848244" y="1089363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环境描写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470647" y="2098591"/>
            <a:ext cx="7151688" cy="3538220"/>
          </a:xfrm>
          <a:prstGeom prst="rect">
            <a:avLst/>
          </a:prstGeom>
          <a:noFill/>
          <a:ln>
            <a:solidFill>
              <a:srgbClr val="00B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环境描写是指对人物活动的自然环境、社会环境和人物活动的时间、地点、当时情景等进行有目的的描绘，以起到渲染气氛烘托人物心情的作用。本文就有三处环境描写，</a:t>
            </a:r>
            <a:r>
              <a:rPr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突出了白求恩坚守阵地的精神</a:t>
            </a:r>
            <a:r>
              <a:rPr 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对自己的工作极端负责任的优秀品质。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47916" y="2052137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含义：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写作手法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1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4267979" y="1056343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环境描写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93567" y="1920627"/>
            <a:ext cx="6666865" cy="1076325"/>
          </a:xfrm>
          <a:prstGeom prst="rect">
            <a:avLst/>
          </a:prstGeom>
          <a:noFill/>
          <a:ln>
            <a:solidFill>
              <a:srgbClr val="00990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可较好地烘托人物，进而充分、明确地表达中心。</a:t>
            </a:r>
            <a:endParaRPr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2396" y="2035627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好处：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741170" y="3550285"/>
            <a:ext cx="6791270" cy="2553335"/>
          </a:xfrm>
          <a:prstGeom prst="rect">
            <a:avLst/>
          </a:prstGeom>
          <a:noFill/>
          <a:ln>
            <a:solidFill>
              <a:srgbClr val="00990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运用恰当的环境描写来反映人物心情。关键是看人物内心的感情，如果是喜悦的那么笔下的景物应是明朗的、轻快的。如果是忧愁的，那么景物应该是萧条的、朦胧的。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49970" y="4444167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运用：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写作手法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19" grpId="0"/>
      <p:bldP spid="21" grpId="0" animBg="1"/>
      <p:bldP spid="2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对角圆角矩形 2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2401179" y="2771140"/>
            <a:ext cx="822960" cy="1272540"/>
            <a:chOff x="4149" y="4364"/>
            <a:chExt cx="1296" cy="2004"/>
          </a:xfrm>
        </p:grpSpPr>
        <p:sp>
          <p:nvSpPr>
            <p:cNvPr id="24" name="直接连接符 23"/>
            <p:cNvSpPr/>
            <p:nvPr/>
          </p:nvSpPr>
          <p:spPr>
            <a:xfrm rot="19560000">
              <a:off x="4340" y="5073"/>
              <a:ext cx="953" cy="680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" name="直接连接符 24"/>
            <p:cNvSpPr/>
            <p:nvPr/>
          </p:nvSpPr>
          <p:spPr>
            <a:xfrm rot="17700000">
              <a:off x="4146" y="4678"/>
              <a:ext cx="1219" cy="590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6" name="直接连接符 25"/>
            <p:cNvSpPr/>
            <p:nvPr/>
          </p:nvSpPr>
          <p:spPr>
            <a:xfrm rot="480000">
              <a:off x="4149" y="5490"/>
              <a:ext cx="1296" cy="878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6680637" y="2492737"/>
            <a:ext cx="2051050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对工作积极负责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688257" y="3078842"/>
            <a:ext cx="2043430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不顾个人安危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928422" y="2492737"/>
            <a:ext cx="1755140" cy="4819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弹片纷飞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928422" y="3137897"/>
            <a:ext cx="1755140" cy="4819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不断爆炸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2928422" y="3783057"/>
            <a:ext cx="1755140" cy="943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火苗扑来</a:t>
            </a:r>
          </a:p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（越来越危险）</a:t>
            </a:r>
          </a:p>
        </p:txBody>
      </p:sp>
      <p:sp>
        <p:nvSpPr>
          <p:cNvPr id="48" name="Rectangle 5"/>
          <p:cNvSpPr>
            <a:spLocks noChangeArrowheads="1"/>
          </p:cNvSpPr>
          <p:nvPr/>
        </p:nvSpPr>
        <p:spPr bwMode="auto">
          <a:xfrm>
            <a:off x="539552" y="3150597"/>
            <a:ext cx="1985645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手术台就是阵地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928422" y="1887582"/>
            <a:ext cx="1755140" cy="5537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情况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4917242" y="1887582"/>
            <a:ext cx="1226820" cy="4819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白求恩</a:t>
            </a: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4917242" y="2492737"/>
            <a:ext cx="1504315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仍然镇定</a:t>
            </a: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4917242" y="3137897"/>
            <a:ext cx="1508125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继续手术</a:t>
            </a: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4917242" y="3783057"/>
            <a:ext cx="1508125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争分夺秒（坚守阵地）</a:t>
            </a: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6857802" y="3775437"/>
            <a:ext cx="1277620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忠于职守</a:t>
            </a:r>
          </a:p>
        </p:txBody>
      </p:sp>
      <p:sp>
        <p:nvSpPr>
          <p:cNvPr id="1073742870" name="右箭头 1073742869"/>
          <p:cNvSpPr/>
          <p:nvPr/>
        </p:nvSpPr>
        <p:spPr>
          <a:xfrm>
            <a:off x="6248202" y="2772137"/>
            <a:ext cx="361950" cy="75565"/>
          </a:xfrm>
          <a:prstGeom prst="rightArrow">
            <a:avLst>
              <a:gd name="adj1" fmla="val 50000"/>
              <a:gd name="adj2" fmla="val 119747"/>
            </a:avLst>
          </a:prstGeom>
          <a:solidFill>
            <a:srgbClr val="FF0000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b="1"/>
          </a:p>
        </p:txBody>
      </p:sp>
      <p:sp>
        <p:nvSpPr>
          <p:cNvPr id="28" name="右箭头 27"/>
          <p:cNvSpPr/>
          <p:nvPr/>
        </p:nvSpPr>
        <p:spPr>
          <a:xfrm>
            <a:off x="6254552" y="3389357"/>
            <a:ext cx="361950" cy="75565"/>
          </a:xfrm>
          <a:prstGeom prst="rightArrow">
            <a:avLst>
              <a:gd name="adj1" fmla="val 50000"/>
              <a:gd name="adj2" fmla="val 119747"/>
            </a:avLst>
          </a:prstGeom>
          <a:solidFill>
            <a:srgbClr val="FF0000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b="1"/>
          </a:p>
        </p:txBody>
      </p:sp>
      <p:sp>
        <p:nvSpPr>
          <p:cNvPr id="29" name="右箭头 28"/>
          <p:cNvSpPr/>
          <p:nvPr/>
        </p:nvSpPr>
        <p:spPr>
          <a:xfrm>
            <a:off x="6303447" y="4066902"/>
            <a:ext cx="361950" cy="75565"/>
          </a:xfrm>
          <a:prstGeom prst="rightArrow">
            <a:avLst>
              <a:gd name="adj1" fmla="val 50000"/>
              <a:gd name="adj2" fmla="val 119747"/>
            </a:avLst>
          </a:prstGeom>
          <a:solidFill>
            <a:srgbClr val="FF0000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b="1"/>
          </a:p>
        </p:txBody>
      </p:sp>
      <p:sp>
        <p:nvSpPr>
          <p:cNvPr id="33" name="右箭头 32"/>
          <p:cNvSpPr/>
          <p:nvPr/>
        </p:nvSpPr>
        <p:spPr>
          <a:xfrm>
            <a:off x="4500047" y="2788647"/>
            <a:ext cx="361950" cy="75565"/>
          </a:xfrm>
          <a:prstGeom prst="rightArrow">
            <a:avLst>
              <a:gd name="adj1" fmla="val 50000"/>
              <a:gd name="adj2" fmla="val 119747"/>
            </a:avLst>
          </a:prstGeom>
          <a:solidFill>
            <a:srgbClr val="FF0000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b="1"/>
          </a:p>
        </p:txBody>
      </p:sp>
      <p:sp>
        <p:nvSpPr>
          <p:cNvPr id="34" name="右箭头 33"/>
          <p:cNvSpPr/>
          <p:nvPr/>
        </p:nvSpPr>
        <p:spPr>
          <a:xfrm>
            <a:off x="4506397" y="3405867"/>
            <a:ext cx="361950" cy="75565"/>
          </a:xfrm>
          <a:prstGeom prst="rightArrow">
            <a:avLst>
              <a:gd name="adj1" fmla="val 50000"/>
              <a:gd name="adj2" fmla="val 119747"/>
            </a:avLst>
          </a:prstGeom>
          <a:solidFill>
            <a:srgbClr val="FF0000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b="1"/>
          </a:p>
        </p:txBody>
      </p:sp>
      <p:sp>
        <p:nvSpPr>
          <p:cNvPr id="35" name="右箭头 34"/>
          <p:cNvSpPr/>
          <p:nvPr/>
        </p:nvSpPr>
        <p:spPr>
          <a:xfrm>
            <a:off x="4555292" y="4083412"/>
            <a:ext cx="361950" cy="75565"/>
          </a:xfrm>
          <a:prstGeom prst="rightArrow">
            <a:avLst>
              <a:gd name="adj1" fmla="val 50000"/>
              <a:gd name="adj2" fmla="val 119747"/>
            </a:avLst>
          </a:prstGeom>
          <a:solidFill>
            <a:srgbClr val="FF0000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b="1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073742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48" grpId="0"/>
      <p:bldP spid="4" grpId="0"/>
      <p:bldP spid="11" grpId="0"/>
      <p:bldP spid="12" grpId="0"/>
      <p:bldP spid="13" grpId="0"/>
      <p:bldP spid="14" grpId="0"/>
      <p:bldP spid="15" grpId="0"/>
      <p:bldP spid="1073742870" grpId="0" animBg="1"/>
      <p:bldP spid="28" grpId="0" animBg="1"/>
      <p:bldP spid="29" grpId="0" animBg="1"/>
      <p:bldP spid="33" grpId="0" animBg="1"/>
      <p:bldP spid="34" grpId="0" animBg="1"/>
      <p:bldP spid="3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043484" y="813754"/>
            <a:ext cx="7056784" cy="5654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白求恩组织群众血库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sz="2000" b="0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457200" defTabSz="914400" rtl="0" eaLnBrk="1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1938年6月，白求恩在五台县松岩口军区后方医院讲授输血技术。“输血”在当时是一个比较新鲜的技术。在野战医疗条件下输血，是人们连想也不敢想的事情。白求恩首先详细讲述了采血操作、标准血型制作、血型鉴定、配血试验、储存、运输、保管等基本知识，接着推来一名胸部外伤患者，卫生部部长叶青山第一个献了血。验过血型，白求恩让叶青山和病人头脚相反躺在床上。他拿出简易输血器。将带着针头的皮管连接在他们靠紧的左右两臂静脉上，皮管中间一个三通阀门，阀门上联着注射器。白求恩把阀门通向叶部长，抽拉针栓，殷红的鲜血便流入注射器，再转动阀门，血液便流入患者体内。战地输血在中国军队野战外科史上第一次取得成功。白求恩因此被群众称赞为“群众血库”。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/>
            </a:r>
            <a:br>
              <a:rPr kumimoji="0" lang="zh-CN" altLang="zh-CN" sz="2000" b="0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</a:b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98581" y="62125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组合 5"/>
          <p:cNvGrpSpPr/>
          <p:nvPr/>
        </p:nvGrpSpPr>
        <p:grpSpPr>
          <a:xfrm>
            <a:off x="395605" y="1047115"/>
            <a:ext cx="8280400" cy="4403725"/>
            <a:chOff x="623" y="1649"/>
            <a:chExt cx="13040" cy="6935"/>
          </a:xfrm>
        </p:grpSpPr>
        <p:sp>
          <p:nvSpPr>
            <p:cNvPr id="28" name="Rectangle 4"/>
            <p:cNvSpPr txBox="1">
              <a:spLocks noChangeArrowheads="1"/>
            </p:cNvSpPr>
            <p:nvPr/>
          </p:nvSpPr>
          <p:spPr bwMode="auto">
            <a:xfrm>
              <a:off x="623" y="1649"/>
              <a:ext cx="13041" cy="941"/>
            </a:xfrm>
            <a:prstGeom prst="rect">
              <a:avLst/>
            </a:prstGeom>
            <a:noFill/>
            <a:ln>
              <a:miter lim="800000"/>
            </a:ln>
          </p:spPr>
          <p:txBody>
            <a:bodyPr vert="horz" lIns="91440" tIns="45720" rIns="91440" bIns="45720" rtlCol="0">
              <a:normAutofit/>
            </a:bodyPr>
            <a:lstStyle/>
            <a:p>
              <a:pPr lvl="0" fontAlgn="auto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1.</a:t>
              </a:r>
              <a:r>
                <a:rPr sz="3200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选择合适的词语填空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077" y="3788"/>
              <a:ext cx="12587" cy="47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（1）战斗在激烈地进行着，我军的伤员（     ）从火线上抬下来。</a:t>
              </a:r>
            </a:p>
            <a:p>
              <a:pPr algn="just"/>
              <a:r>
                <a:rPr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（2）白求恩大夫低下头，（    ）给伤员做手术。</a:t>
              </a:r>
            </a:p>
            <a:p>
              <a:pPr algn="just"/>
              <a:r>
                <a:rPr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（3）战斗进行了三天三夜，白求恩大夫在手术台旁（     ）工作了69个小时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4025" y="2664"/>
              <a:ext cx="6789" cy="931"/>
              <a:chOff x="4025" y="2664"/>
              <a:chExt cx="6789" cy="931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025" y="2677"/>
                <a:ext cx="1701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陆续</a:t>
                </a:r>
                <a:endPara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6406" y="2664"/>
                <a:ext cx="2155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继续</a:t>
                </a:r>
                <a:endPara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9114" y="2664"/>
                <a:ext cx="1701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连续</a:t>
                </a:r>
                <a:endPara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19" name="对角圆角矩形 18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35"/>
          <p:cNvSpPr txBox="1"/>
          <p:nvPr/>
        </p:nvSpPr>
        <p:spPr>
          <a:xfrm>
            <a:off x="1142901" y="2846859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陆续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38"/>
          <p:cNvSpPr txBox="1"/>
          <p:nvPr/>
        </p:nvSpPr>
        <p:spPr>
          <a:xfrm>
            <a:off x="6495549" y="3370278"/>
            <a:ext cx="136815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继续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9"/>
          <p:cNvSpPr txBox="1"/>
          <p:nvPr/>
        </p:nvSpPr>
        <p:spPr>
          <a:xfrm>
            <a:off x="3184005" y="4799111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连续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698431" y="1041886"/>
            <a:ext cx="82809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按正确顺序排列下面的句子。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98679" y="1718786"/>
            <a:ext cx="7992888" cy="403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（  ）助手们赶忙把火扑灭。</a:t>
            </a:r>
          </a:p>
          <a:p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   （  ）一连几发炮弹落在小庙的周围。</a:t>
            </a:r>
          </a:p>
          <a:p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r>
              <a:rPr sz="32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担架队抬起做过手术的伤员</a:t>
            </a:r>
            <a:r>
              <a:rPr sz="3200" dirty="0" err="1">
                <a:latin typeface="楷体" panose="02010609060101010101" pitchFamily="49" charset="-122"/>
                <a:ea typeface="楷体" panose="02010609060101010101" pitchFamily="49" charset="-122"/>
              </a:rPr>
              <a:t>，迅速向后方转移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   （ </a:t>
            </a:r>
            <a:r>
              <a:rPr 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白求恩仍然争分夺秒地给伤员做手术，做了一个又一个。</a:t>
            </a:r>
          </a:p>
          <a:p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   （  ）庙的一角落下了许多瓦片。挂在门口的布帘烧着了，火苗向手术台扑过来。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98581" y="62125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对角圆角矩形 18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35"/>
          <p:cNvSpPr txBox="1"/>
          <p:nvPr/>
        </p:nvSpPr>
        <p:spPr>
          <a:xfrm>
            <a:off x="1821815" y="2165350"/>
            <a:ext cx="5353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</a:p>
        </p:txBody>
      </p:sp>
      <p:sp>
        <p:nvSpPr>
          <p:cNvPr id="5" name="TextBox 35"/>
          <p:cNvSpPr txBox="1"/>
          <p:nvPr/>
        </p:nvSpPr>
        <p:spPr>
          <a:xfrm>
            <a:off x="1821815" y="2748915"/>
            <a:ext cx="5353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</a:p>
        </p:txBody>
      </p:sp>
      <p:sp>
        <p:nvSpPr>
          <p:cNvPr id="6" name="TextBox 35"/>
          <p:cNvSpPr txBox="1"/>
          <p:nvPr/>
        </p:nvSpPr>
        <p:spPr>
          <a:xfrm>
            <a:off x="1794510" y="3636010"/>
            <a:ext cx="5353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</a:p>
        </p:txBody>
      </p:sp>
      <p:sp>
        <p:nvSpPr>
          <p:cNvPr id="7" name="TextBox 35"/>
          <p:cNvSpPr txBox="1"/>
          <p:nvPr/>
        </p:nvSpPr>
        <p:spPr>
          <a:xfrm>
            <a:off x="1794510" y="4632325"/>
            <a:ext cx="5353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</a:p>
        </p:txBody>
      </p:sp>
      <p:sp>
        <p:nvSpPr>
          <p:cNvPr id="8" name="TextBox 35"/>
          <p:cNvSpPr txBox="1"/>
          <p:nvPr/>
        </p:nvSpPr>
        <p:spPr>
          <a:xfrm>
            <a:off x="1795145" y="1708785"/>
            <a:ext cx="5353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17" grpId="0"/>
      <p:bldP spid="2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Administrator\Desktop\10416317_024025551002_2.jpg10416317_024025551002_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95934" y="1933642"/>
            <a:ext cx="2411095" cy="28943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矩形 23"/>
          <p:cNvSpPr/>
          <p:nvPr/>
        </p:nvSpPr>
        <p:spPr>
          <a:xfrm>
            <a:off x="789940" y="1344930"/>
            <a:ext cx="4718164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白求恩</a:t>
            </a:r>
            <a:r>
              <a:rPr 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加拿大共产党党员，著名的胸外科医师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</a:rPr>
              <a:t>。我国的抗日战争爆发后，他受加拿大共产党和美国共产党的派遣，率领医疗队到达延安，不久转赴晋察冀边区工作。他以精湛的医疗技术为中国的抗日军民服务，并培养了大批医务干部，为中国人民的解放事业做出了卓越贡献。后因抢救伤员感染中毒，于1939年11月12日在河北唐县逝世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对角圆角矩形 2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资料宝袋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920115" y="1270000"/>
            <a:ext cx="7924165" cy="1160145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 fontScale="97500" lnSpcReduction="10000"/>
          </a:bodyPr>
          <a:lstStyle/>
          <a:p>
            <a:pPr lv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3.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结合课文内容，谈一谈对“手术台就是阵地”的理解。</a:t>
            </a:r>
          </a:p>
        </p:txBody>
      </p:sp>
      <p:sp>
        <p:nvSpPr>
          <p:cNvPr id="19" name="矩形 18"/>
          <p:cNvSpPr/>
          <p:nvPr/>
        </p:nvSpPr>
        <p:spPr>
          <a:xfrm>
            <a:off x="920115" y="2609850"/>
            <a:ext cx="767080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这个题目一方面表现了白求恩大夫工作的环境，另一方面也表现出白求恩大夫不怕牺牲，坚守岗位的精神。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" name="组合 31"/>
          <p:cNvGrpSpPr/>
          <p:nvPr/>
        </p:nvGrpSpPr>
        <p:grpSpPr>
          <a:xfrm>
            <a:off x="6691003" y="4287209"/>
            <a:ext cx="1327930" cy="2056092"/>
            <a:chOff x="5836357" y="4560894"/>
            <a:chExt cx="1327930" cy="2056092"/>
          </a:xfrm>
        </p:grpSpPr>
        <p:pic>
          <p:nvPicPr>
            <p:cNvPr id="3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对角圆角矩形 13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302371" y="3076208"/>
            <a:ext cx="8374311" cy="1584176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 sz="3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eaLnBrk="1" latinLnBrk="0" hangingPunct="1">
              <a:lnSpc>
                <a:spcPct val="100000"/>
              </a:lnSpc>
              <a:spcBef>
                <a:spcPts val="0"/>
              </a:spcBef>
            </a:pP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写一段话，描写自己或者自己熟悉的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一个人是怎样认真工作或学习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的，注意把动作、神态、相貌都写具体。</a:t>
            </a:r>
          </a:p>
        </p:txBody>
      </p:sp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217805" y="1251585"/>
            <a:ext cx="8834120" cy="1824355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algn="l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1.手术台是医生的阵地，那么老师的阵地，我们的阵地，农民伯伯的阵地……各是什么呢？想一想，写一首小诗歌。</a:t>
            </a:r>
            <a:endParaRPr kumimoji="0" lang="en-US" altLang="zh-CN" sz="3200" i="0" u="none" strike="noStrike" kern="1200" cap="none" spc="0" normalizeH="0" baseline="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" name="组合 23"/>
          <p:cNvGrpSpPr/>
          <p:nvPr/>
        </p:nvGrpSpPr>
        <p:grpSpPr>
          <a:xfrm>
            <a:off x="5715000" y="4736465"/>
            <a:ext cx="1046480" cy="1677670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547664" y="4941168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</a:t>
            </a:r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下作业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5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988060" y="1478915"/>
            <a:ext cx="7347585" cy="2675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2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抗日战争 </a:t>
            </a:r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>指20世纪中期第二次世界大战中，中国抵抗日本侵略的一场民族性的全面战争。国际上称作第二次中日战争、日本侵华战争。抗战时间从1931年9月18日九一八事变开始算起，至1945年结束，共十四年抗战。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对角圆角矩形 2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资料宝袋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026999" y="4521594"/>
            <a:ext cx="1113416" cy="1819834"/>
            <a:chOff x="5836357" y="4560894"/>
            <a:chExt cx="1327930" cy="2056092"/>
          </a:xfrm>
        </p:grpSpPr>
        <p:pic>
          <p:nvPicPr>
            <p:cNvPr id="4" name="图片 5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191249" y="4775656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斗</a:t>
            </a: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411760" y="2605554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组词：战斗  斗争  争奇斗艳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12669" y="1988840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dòu</a:t>
            </a:r>
            <a:endParaRPr 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3719944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棒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30" y="3770804"/>
            <a:ext cx="514159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组词：当头一棒  棍棒  棒球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12669" y="3163625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bàn</a:t>
            </a:r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endParaRPr lang="en-US" altLang="zh-CN" sz="3200" dirty="0" err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31640" y="4872072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恩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411760" y="4923175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白求恩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报恩  忘恩负义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12669" y="4315753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ēn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9" grpId="0"/>
      <p:bldP spid="30" grpId="0"/>
      <p:bldP spid="31" grpId="0"/>
      <p:bldP spid="24" grpId="0"/>
      <p:bldP spid="25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5016088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撤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5067191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组词：撤走   撤退   撤回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12669" y="4459769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ch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è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3769295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血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3820398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组词：血丝   鲜血  一针见血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12669" y="3212976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xu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è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31640" y="253499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411760" y="2596262"/>
            <a:ext cx="511256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组词：大夫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12669" y="1988840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dài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24" grpId="0"/>
      <p:bldP spid="25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2495808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险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2546911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组词：危险  风险  化险为夷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12669" y="1939489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  <a:r>
              <a:rPr lang="en-US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iǎn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31640" y="505527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帘</a:t>
            </a: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411760" y="5116542"/>
            <a:ext cx="54006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组词：布帘  帘子  窗帘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12669" y="450912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liá</a:t>
            </a:r>
            <a:r>
              <a:rPr lang="en-US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1403648" y="3647936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瓦</a:t>
            </a:r>
          </a:p>
        </p:txBody>
      </p:sp>
      <p:sp>
        <p:nvSpPr>
          <p:cNvPr id="34" name="TextBox 23"/>
          <p:cNvSpPr txBox="1">
            <a:spLocks noChangeArrowheads="1"/>
          </p:cNvSpPr>
          <p:nvPr/>
        </p:nvSpPr>
        <p:spPr bwMode="auto">
          <a:xfrm>
            <a:off x="2483768" y="3709199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组词：瓦片  瓦解  添砖加瓦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384677" y="3101777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wǎ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24" grpId="0"/>
      <p:bldP spid="25" grpId="0"/>
      <p:bldP spid="32" grpId="0"/>
      <p:bldP spid="33" grpId="0"/>
      <p:bldP spid="34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2401143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迅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2452246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迅速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迅猛  疾风迅雷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12669" y="1844824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xùn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827405" y="1917065"/>
            <a:ext cx="7056755" cy="3086735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3"/>
          <p:cNvSpPr txBox="1">
            <a:spLocks noChangeArrowheads="1"/>
          </p:cNvSpPr>
          <p:nvPr/>
        </p:nvSpPr>
        <p:spPr bwMode="auto">
          <a:xfrm>
            <a:off x="1331640" y="3647936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速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2538760" y="3699039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组词：迅速  速度 不速之客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1312669" y="2964617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sù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2" grpId="0"/>
      <p:bldP spid="29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4728150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秒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538760" y="4779253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组词：争分夺秒  秒针  秒表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200274" y="4195326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mi</a:t>
            </a:r>
            <a:r>
              <a:rPr lang="en-US" sz="3200" dirty="0" err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ǎ</a:t>
            </a:r>
            <a:r>
              <a:rPr lang="en-US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827405" y="2269490"/>
            <a:ext cx="7056755" cy="3274060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3"/>
          <p:cNvSpPr txBox="1">
            <a:spLocks noChangeArrowheads="1"/>
          </p:cNvSpPr>
          <p:nvPr/>
        </p:nvSpPr>
        <p:spPr bwMode="auto">
          <a:xfrm>
            <a:off x="1318990" y="3025720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夺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526110" y="3076823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组词：争分夺秒  争夺  掠夺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187624" y="2492896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duó</a:t>
            </a:r>
            <a:endParaRPr lang="en-US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22" grpId="0"/>
      <p:bldP spid="24" grpId="0"/>
      <p:bldP spid="25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1389</Words>
  <Application>Microsoft Office PowerPoint</Application>
  <PresentationFormat>全屏显示(4:3)</PresentationFormat>
  <Paragraphs>228</Paragraphs>
  <Slides>32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Sky123.Org</cp:lastModifiedBy>
  <cp:revision>1089</cp:revision>
  <dcterms:created xsi:type="dcterms:W3CDTF">2017-05-17T10:13:00Z</dcterms:created>
  <dcterms:modified xsi:type="dcterms:W3CDTF">2018-10-28T05:34:03Z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