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338" r:id="rId7"/>
    <p:sldId id="292" r:id="rId8"/>
    <p:sldId id="365" r:id="rId9"/>
    <p:sldId id="425" r:id="rId10"/>
    <p:sldId id="460" r:id="rId11"/>
    <p:sldId id="303" r:id="rId12"/>
    <p:sldId id="390" r:id="rId13"/>
    <p:sldId id="415" r:id="rId14"/>
    <p:sldId id="456" r:id="rId15"/>
    <p:sldId id="309" r:id="rId16"/>
    <p:sldId id="399" r:id="rId17"/>
    <p:sldId id="452" r:id="rId18"/>
    <p:sldId id="453" r:id="rId19"/>
    <p:sldId id="454" r:id="rId20"/>
    <p:sldId id="455" r:id="rId21"/>
    <p:sldId id="394" r:id="rId22"/>
    <p:sldId id="457" r:id="rId23"/>
    <p:sldId id="393" r:id="rId24"/>
    <p:sldId id="313" r:id="rId25"/>
    <p:sldId id="459" r:id="rId26"/>
    <p:sldId id="319" r:id="rId27"/>
    <p:sldId id="419" r:id="rId28"/>
    <p:sldId id="416" r:id="rId29"/>
    <p:sldId id="377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80" d="100"/>
          <a:sy n="80" d="100"/>
        </p:scale>
        <p:origin x="-1686" y="84"/>
      </p:cViewPr>
      <p:guideLst>
        <p:guide orient="horz" pos="3996"/>
        <p:guide pos="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hyperlink" Target="&#35838;&#25991;&#26391;&#35835;&#12289;&#29983;&#23383;&#35270;&#39057;&#12289;&#23383;&#35789;&#21548;&#20889;&#8212;&#21496;&#39532;&#20809;\&#35838;&#25991;&#26391;&#35835;%20%20&#20154;&#25945;&#29256;-&#19977;&#19978;-24-&#21496;&#39532;&#20809;.mp4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23.png"/><Relationship Id="rId4" Type="http://schemas.openxmlformats.org/officeDocument/2006/relationships/image" Target="../media/image7.emf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23.png"/><Relationship Id="rId4" Type="http://schemas.openxmlformats.org/officeDocument/2006/relationships/image" Target="../media/image7.emf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23.png"/><Relationship Id="rId4" Type="http://schemas.openxmlformats.org/officeDocument/2006/relationships/image" Target="../media/image7.emf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7.xml"/><Relationship Id="rId5" Type="http://schemas.openxmlformats.org/officeDocument/2006/relationships/image" Target="../media/image23.png"/><Relationship Id="rId4" Type="http://schemas.openxmlformats.org/officeDocument/2006/relationships/image" Target="../media/image7.emf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26.jpe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7.emf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9.xml"/><Relationship Id="rId6" Type="http://schemas.openxmlformats.org/officeDocument/2006/relationships/image" Target="../media/image27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2.jpe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0.xml"/><Relationship Id="rId6" Type="http://schemas.openxmlformats.org/officeDocument/2006/relationships/image" Target="../media/image27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7" Type="http://schemas.microsoft.com/office/2007/relationships/hdphoto" Target="../media/hdphoto1.wdp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3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4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3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5.png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14.jpeg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347442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24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司马光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9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43943" y="2088153"/>
            <a:ext cx="345638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143635" y="2669540"/>
            <a:ext cx="731647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本课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的是司马光砸缸救伙伴的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表现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了司马光的聪明机智、遇事沉着冷静。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669405" y="4976495"/>
            <a:ext cx="1064895" cy="1471930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25" y="5057775"/>
            <a:ext cx="1242695" cy="139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43000" y="2233295"/>
            <a:ext cx="67494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课文中哪个地方写出了司马光很聪明？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854200" y="3360420"/>
            <a:ext cx="62052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光持石击瓮破之，水迸，儿得活。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14553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0213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495" y="4612005"/>
            <a:ext cx="9190355" cy="23114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0636" y="1052989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 smtClean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读准停顿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08331" y="2413511"/>
            <a:ext cx="7272808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 latinLnBrk="0" hangingPunct="1">
              <a:lnSpc>
                <a:spcPct val="150000"/>
              </a:lnSpc>
            </a:pPr>
            <a:r>
              <a:rPr lang="en-US" altLang="zh-CN" sz="2800" dirty="0"/>
              <a:t> </a:t>
            </a:r>
            <a:r>
              <a:rPr lang="zh-CN" altLang="zh-CN" sz="2800" dirty="0"/>
              <a:t>群儿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戏于庭，一儿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登瓮，足跌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没水中，众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皆弃去，光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持石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击瓮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破之，水迸，儿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得活。</a:t>
            </a:r>
            <a:endParaRPr lang="zh-CN" altLang="zh-CN" sz="28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342515" y="2935605"/>
            <a:ext cx="2788285" cy="582930"/>
            <a:chOff x="3689" y="4623"/>
            <a:chExt cx="4391" cy="918"/>
          </a:xfrm>
        </p:grpSpPr>
        <p:sp>
          <p:nvSpPr>
            <p:cNvPr id="17" name="矩形 16"/>
            <p:cNvSpPr/>
            <p:nvPr/>
          </p:nvSpPr>
          <p:spPr>
            <a:xfrm>
              <a:off x="4084" y="4623"/>
              <a:ext cx="3997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群儿戏于庭。</a:t>
              </a:r>
              <a:endPara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89" y="4950"/>
              <a:ext cx="283" cy="283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95830" y="4508500"/>
            <a:ext cx="438721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有一次，司马光跟小伙伴们在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后院里玩耍。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04926" y="1125711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 smtClean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句子理解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3340" y="293560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群儿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6775" y="293560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戏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9685" y="293560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5445" y="294132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庭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9585" y="1914525"/>
            <a:ext cx="196088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很多孩子。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这里指小伙伴。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2770" y="3828415"/>
            <a:ext cx="690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玩耍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6055" y="3828415"/>
            <a:ext cx="436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565" y="1914525"/>
            <a:ext cx="196088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院子里。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文中指后院里。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4055110" y="3477895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3632200" y="3477895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 rot="10800000">
            <a:off x="4416425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rot="10800000">
            <a:off x="3021965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21080" y="5572125"/>
            <a:ext cx="944880" cy="398780"/>
          </a:xfrm>
          <a:prstGeom prst="rect">
            <a:avLst/>
          </a:prstGeom>
          <a:solidFill>
            <a:srgbClr val="FFC000"/>
          </a:solidFill>
          <a:ln w="19050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小提示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 flipH="1">
            <a:off x="30362" y="5123180"/>
            <a:ext cx="1108193" cy="1734820"/>
            <a:chOff x="6545754" y="2233757"/>
            <a:chExt cx="1910540" cy="4381625"/>
          </a:xfrm>
        </p:grpSpPr>
        <p:pic>
          <p:nvPicPr>
            <p:cNvPr id="27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6545754" y="2233757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572" y="4374851"/>
              <a:ext cx="1579722" cy="2240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" name="矩形 29"/>
          <p:cNvSpPr/>
          <p:nvPr/>
        </p:nvSpPr>
        <p:spPr>
          <a:xfrm>
            <a:off x="2044065" y="5496560"/>
            <a:ext cx="60121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文言文翻译成现代文时，为了使语句通顺、内容连贯，需要加入适当的内容。</a:t>
            </a:r>
            <a:endParaRPr lang="zh-CN" altLang="en-US" sz="2000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39415" y="4508500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有一次，司马光</a:t>
            </a:r>
            <a:endParaRPr lang="zh-CN" altLang="en-US" sz="20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3" grpId="0"/>
      <p:bldP spid="4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22" grpId="0" animBg="1"/>
      <p:bldP spid="23" grpId="0" animBg="1"/>
      <p:bldP spid="25" grpId="0" animBg="1"/>
      <p:bldP spid="30" grpId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342515" y="2935605"/>
            <a:ext cx="5241925" cy="583565"/>
            <a:chOff x="3689" y="4623"/>
            <a:chExt cx="6933" cy="919"/>
          </a:xfrm>
        </p:grpSpPr>
        <p:sp>
          <p:nvSpPr>
            <p:cNvPr id="17" name="矩形 16"/>
            <p:cNvSpPr/>
            <p:nvPr/>
          </p:nvSpPr>
          <p:spPr>
            <a:xfrm>
              <a:off x="4084" y="4623"/>
              <a:ext cx="6538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一儿登瓮，足跌没水中。</a:t>
              </a:r>
              <a:endPara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89" y="4950"/>
              <a:ext cx="283" cy="283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52600" y="4857750"/>
            <a:ext cx="623887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院子里有一口大水缸，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有个小孩爬到缸沿 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上玩，一不小心，掉到缸里。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缸大水深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眼看那孩子快要没顶了。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6520" y="29413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一儿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37255" y="293560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登瓮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69155" y="296608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足跌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7985" y="293052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没水中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43125" y="2214245"/>
            <a:ext cx="1198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有个小孩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6425" y="3801745"/>
            <a:ext cx="145288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一不小心，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掉到缸里。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5365" y="3801745"/>
            <a:ext cx="246888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眼看那孩子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在水里快要没顶了。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3955" y="2214245"/>
            <a:ext cx="1960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爬到缸沿上玩。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6146165" y="342900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5097780" y="342900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 rot="10800000">
            <a:off x="3865880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rot="10800000">
            <a:off x="3021965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flipH="1">
            <a:off x="30362" y="5123180"/>
            <a:ext cx="1108193" cy="1734820"/>
            <a:chOff x="6545754" y="2233757"/>
            <a:chExt cx="1910540" cy="4381625"/>
          </a:xfrm>
        </p:grpSpPr>
        <p:pic>
          <p:nvPicPr>
            <p:cNvPr id="27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6545754" y="2233757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572" y="4374851"/>
              <a:ext cx="1579722" cy="2240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  <p:bldP spid="3" grpId="0"/>
      <p:bldP spid="4" grpId="0"/>
      <p:bldP spid="5" grpId="0"/>
      <p:bldP spid="6" grpId="0"/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22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342515" y="2935605"/>
            <a:ext cx="2788920" cy="583565"/>
            <a:chOff x="3689" y="4623"/>
            <a:chExt cx="4392" cy="919"/>
          </a:xfrm>
        </p:grpSpPr>
        <p:sp>
          <p:nvSpPr>
            <p:cNvPr id="17" name="矩形 16"/>
            <p:cNvSpPr/>
            <p:nvPr/>
          </p:nvSpPr>
          <p:spPr>
            <a:xfrm>
              <a:off x="4084" y="4623"/>
              <a:ext cx="3997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众皆弃去。</a:t>
              </a:r>
              <a:endPara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89" y="4950"/>
              <a:ext cx="283" cy="283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95830" y="4508500"/>
            <a:ext cx="506984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别的孩子们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一见出了事，吓得边哭</a:t>
            </a:r>
            <a:endParaRPr lang="zh-CN" altLang="en-US" sz="20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边喊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，跑到外面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向大人求救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1115" y="294132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众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11170" y="293560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皆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0745" y="29413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弃去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50745" y="2202815"/>
            <a:ext cx="1452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别的孩子们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38145" y="3801745"/>
            <a:ext cx="436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都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0450" y="3828415"/>
            <a:ext cx="1198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跑到外面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3857625" y="3477895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3236595" y="3477895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rot="10800000">
            <a:off x="2796540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flipH="1">
            <a:off x="30480" y="5457190"/>
            <a:ext cx="1388110" cy="1400810"/>
            <a:chOff x="6870894" y="3991539"/>
            <a:chExt cx="1585400" cy="2623843"/>
          </a:xfrm>
        </p:grpSpPr>
        <p:pic>
          <p:nvPicPr>
            <p:cNvPr id="27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6870894" y="3991539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572" y="4374851"/>
              <a:ext cx="1579722" cy="2240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  <p:bldP spid="3" grpId="0"/>
      <p:bldP spid="4" grpId="0"/>
      <p:bldP spid="5" grpId="0"/>
      <p:bldP spid="7" grpId="0" bldLvl="0" animBg="1"/>
      <p:bldP spid="8" grpId="0" bldLvl="0" animBg="1"/>
      <p:bldP spid="9" grpId="0" bldLvl="0" animBg="1"/>
      <p:bldP spid="13" grpId="0" bldLvl="0" animBg="1"/>
      <p:bldP spid="14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342515" y="2935605"/>
            <a:ext cx="5241925" cy="583565"/>
            <a:chOff x="3689" y="4623"/>
            <a:chExt cx="6933" cy="919"/>
          </a:xfrm>
        </p:grpSpPr>
        <p:sp>
          <p:nvSpPr>
            <p:cNvPr id="17" name="矩形 16"/>
            <p:cNvSpPr/>
            <p:nvPr/>
          </p:nvSpPr>
          <p:spPr>
            <a:xfrm>
              <a:off x="4084" y="4623"/>
              <a:ext cx="6538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光持石击瓮破之，水迸。</a:t>
              </a:r>
              <a:endPara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89" y="4950"/>
              <a:ext cx="283" cy="283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96415" y="4599940"/>
            <a:ext cx="64109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司马光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却急中生智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，从地上捡起一块大石头，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使劲向水缸砸去，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“砰!”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水缸破了，缸里的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水流了出来。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1965" y="29413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持石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5880" y="293560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击瓮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5555" y="293052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9305" y="29413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水迸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6005" y="1971675"/>
            <a:ext cx="167005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从地上捡起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一块石头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6425" y="3801745"/>
            <a:ext cx="1325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 指水缸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5365" y="3801745"/>
            <a:ext cx="1452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水流了出来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2755" y="2214245"/>
            <a:ext cx="1960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使劲向水缸砸去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6305778" y="342900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5297666" y="342900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 rot="10800000">
            <a:off x="4277995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rot="10800000">
            <a:off x="3450590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flipH="1">
            <a:off x="30362" y="5123180"/>
            <a:ext cx="1108193" cy="1734820"/>
            <a:chOff x="6545754" y="2233757"/>
            <a:chExt cx="1910540" cy="4381625"/>
          </a:xfrm>
        </p:grpSpPr>
        <p:pic>
          <p:nvPicPr>
            <p:cNvPr id="27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6545754" y="2233757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572" y="4374851"/>
              <a:ext cx="1579722" cy="2240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  <p:bldP spid="3" grpId="0"/>
      <p:bldP spid="4" grpId="0"/>
      <p:bldP spid="5" grpId="0"/>
      <p:bldP spid="6" grpId="0"/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22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95830" y="4508500"/>
            <a:ext cx="506984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被淹在水里的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小孩得救了。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5500" r="32250" b="80044"/>
          <a:stretch>
            <a:fillRect/>
          </a:stretch>
        </p:blipFill>
        <p:spPr bwMode="auto">
          <a:xfrm flipH="1">
            <a:off x="1042670" y="5457190"/>
            <a:ext cx="375920" cy="20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6727825" y="5205730"/>
            <a:ext cx="850265" cy="1200150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4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55875" y="5356860"/>
            <a:ext cx="992505" cy="1110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350770" y="2216150"/>
            <a:ext cx="5756275" cy="2033270"/>
            <a:chOff x="3702" y="3490"/>
            <a:chExt cx="9065" cy="3202"/>
          </a:xfrm>
        </p:grpSpPr>
        <p:grpSp>
          <p:nvGrpSpPr>
            <p:cNvPr id="24" name="组合 23"/>
            <p:cNvGrpSpPr/>
            <p:nvPr/>
          </p:nvGrpSpPr>
          <p:grpSpPr>
            <a:xfrm>
              <a:off x="3702" y="4632"/>
              <a:ext cx="4392" cy="919"/>
              <a:chOff x="3689" y="4623"/>
              <a:chExt cx="4392" cy="919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084" y="4623"/>
                <a:ext cx="3997" cy="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儿得活。</a:t>
                </a:r>
                <a:endPara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689" y="4950"/>
                <a:ext cx="283" cy="283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五边形 5"/>
            <p:cNvSpPr/>
            <p:nvPr/>
          </p:nvSpPr>
          <p:spPr>
            <a:xfrm flipH="1">
              <a:off x="7513" y="3490"/>
              <a:ext cx="5254" cy="3203"/>
            </a:xfrm>
            <a:prstGeom prst="homePlate">
              <a:avLst/>
            </a:prstGeom>
            <a:blipFill rotWithShape="1">
              <a:blip r:embed="rId7"/>
              <a:stretch>
                <a:fillRect/>
              </a:stretch>
            </a:blip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025650" y="1969135"/>
            <a:ext cx="23971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endParaRPr 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15751" y="980599"/>
            <a:ext cx="38404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 smtClean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学习文言文的技巧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25650" y="2553335"/>
            <a:ext cx="31540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上下文</a:t>
            </a:r>
            <a:endParaRPr 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25650" y="3374390"/>
            <a:ext cx="31540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查找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资料书</a:t>
            </a:r>
            <a:endParaRPr 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5650" y="4196080"/>
            <a:ext cx="59353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遇到难句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反复多读几遍</a:t>
            </a:r>
            <a:endParaRPr 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5650" y="5085080"/>
            <a:ext cx="42646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还读不懂的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做批注</a:t>
            </a:r>
            <a:endParaRPr 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5195" y="4653280"/>
            <a:ext cx="7822565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文言文是我国古代优秀文化宝库中的一朵绚丽灿烂的奇葩。它文字简约，却理寓其中，意义深远；语言凝练，却不失形象生动。《司马光》就是这样一篇文言文。我们一起来领略一下文言文的魅力吧！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art36950551.jpgart369505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84294" y="884675"/>
            <a:ext cx="3977005" cy="396549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396480" y="5085080"/>
            <a:ext cx="879475" cy="1299210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76991" y="1127284"/>
            <a:ext cx="47548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 smtClean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文言文与现代文的不同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64821" y="2602741"/>
            <a:ext cx="72728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文言文语言精练，简短，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64895" y="3561080"/>
            <a:ext cx="59353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文言文的概括能力强。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50620" y="4501515"/>
            <a:ext cx="71253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现代文语言优美通顺，但没有概括能力。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165860" y="2940050"/>
            <a:ext cx="153543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司马光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3143863" y="2286000"/>
            <a:ext cx="429387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一儿登瓮，足跌没水中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3143863" y="3466465"/>
            <a:ext cx="325564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光持石击瓮破之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143863" y="4710326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儿得活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143863" y="1252855"/>
            <a:ext cx="232600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群儿戏于庭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3742870" name="左大括号 1073742869"/>
          <p:cNvSpPr/>
          <p:nvPr/>
        </p:nvSpPr>
        <p:spPr>
          <a:xfrm>
            <a:off x="2701290" y="1770380"/>
            <a:ext cx="225425" cy="3433445"/>
          </a:xfrm>
          <a:prstGeom prst="leftBrace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4167505" y="2082800"/>
            <a:ext cx="138430" cy="46800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4167505" y="3193415"/>
            <a:ext cx="138430" cy="46800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4167505" y="4365625"/>
            <a:ext cx="138430" cy="43200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/>
      <p:bldP spid="46" grpId="0"/>
      <p:bldP spid="2" grpId="0"/>
      <p:bldP spid="3" grpId="0"/>
      <p:bldP spid="1073742870" grpId="0" animBg="1"/>
      <p:bldP spid="14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03504" y="969462"/>
            <a:ext cx="7056784" cy="5165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徐孺子赏月</a:t>
            </a:r>
            <a:endParaRPr kumimoji="0" lang="zh-CN" sz="20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endParaRPr kumimoji="0" lang="zh-CN" sz="20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徐孺子年九岁，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尝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月下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戏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，人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语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之曰：“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若令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月中无物，当极明邪？”徐曰：“不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然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。譬如人眼中有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瞳子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，无此必不明。”</a:t>
            </a:r>
            <a:endParaRPr kumimoji="0" lang="zh-CN" sz="24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0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【注释】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①尝：曾经。</a:t>
            </a:r>
            <a:endParaRPr kumimoji="0" lang="zh-CN" sz="20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②戏：玩耍，嬉戏。</a:t>
            </a:r>
            <a:endParaRPr lang="zh-CN" sz="200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③语：对……说。</a:t>
            </a:r>
            <a:endParaRPr lang="zh-CN" sz="200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④若令：如果。物：指人和事物。神话传说月亮里有嫦娥、玉兔、桂树等。</a:t>
            </a:r>
            <a:endParaRPr lang="zh-CN" sz="200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⑤然：这样。</a:t>
            </a:r>
            <a:endParaRPr kumimoji="0" lang="zh-CN" sz="20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⑥瞳子：瞳孔。　　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9858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861048"/>
            <a:ext cx="320382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8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123825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935" y="4725145"/>
            <a:ext cx="2791066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41425" y="889000"/>
            <a:ext cx="7270115" cy="44215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0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【翻译】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徐孺子九岁的时候，曾经在月光下玩耍，有人对他说：“如果让月亮里面什么也没有，会非常明亮吧？”徐孺子慢慢地说：“不是这样的。比如人的眼睛里有瞳孔，如果没有瞳孔一定看不见。”</a:t>
            </a: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8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123825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99592" y="3573016"/>
            <a:ext cx="8371840" cy="2349500"/>
            <a:chOff x="1417" y="5513"/>
            <a:chExt cx="13184" cy="3700"/>
          </a:xfrm>
        </p:grpSpPr>
        <p:sp>
          <p:nvSpPr>
            <p:cNvPr id="17" name="矩形 16"/>
            <p:cNvSpPr/>
            <p:nvPr/>
          </p:nvSpPr>
          <p:spPr>
            <a:xfrm>
              <a:off x="1530" y="6761"/>
              <a:ext cx="12587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群儿戏于庭。（　  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417" y="5513"/>
              <a:ext cx="13184" cy="3700"/>
              <a:chOff x="1417" y="5513"/>
              <a:chExt cx="13184" cy="3700"/>
            </a:xfrm>
          </p:grpSpPr>
          <p:sp>
            <p:nvSpPr>
              <p:cNvPr id="1073742869" name="直接连接符 1073742868"/>
              <p:cNvSpPr/>
              <p:nvPr/>
            </p:nvSpPr>
            <p:spPr>
              <a:xfrm>
                <a:off x="1789" y="9173"/>
                <a:ext cx="10890" cy="4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6" name="组合 5"/>
              <p:cNvGrpSpPr/>
              <p:nvPr/>
            </p:nvGrpSpPr>
            <p:grpSpPr>
              <a:xfrm>
                <a:off x="1417" y="5513"/>
                <a:ext cx="13184" cy="2155"/>
                <a:chOff x="1417" y="5513"/>
                <a:chExt cx="13184" cy="2155"/>
              </a:xfrm>
            </p:grpSpPr>
            <p:sp>
              <p:nvSpPr>
                <p:cNvPr id="15" name="Rectangle 4"/>
                <p:cNvSpPr txBox="1">
                  <a:spLocks noChangeArrowheads="1"/>
                </p:cNvSpPr>
                <p:nvPr/>
              </p:nvSpPr>
              <p:spPr bwMode="auto">
                <a:xfrm>
                  <a:off x="1417" y="5513"/>
                  <a:ext cx="13184" cy="1152"/>
                </a:xfrm>
                <a:prstGeom prst="rect">
                  <a:avLst/>
                </a:prstGeom>
                <a:noFill/>
                <a:ln>
                  <a:miter lim="800000"/>
                </a:ln>
              </p:spPr>
              <p:txBody>
                <a:bodyPr vert="horz" lIns="91440" tIns="45720" rIns="91440" bIns="45720" rtlCol="0">
                  <a:normAutofit/>
                </a:bodyPr>
                <a:lstStyle/>
                <a:p>
                  <a:pPr fontAlgn="auto">
                    <a:lnSpc>
                      <a:spcPct val="90000"/>
                    </a:lnSpc>
                    <a:spcBef>
                      <a:spcPct val="2000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2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2.</a:t>
                  </a:r>
                  <a:r>
                    <a:rPr lang="zh-CN" altLang="en-US" sz="32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先解释带点词，再解释整句话的意思。</a:t>
                  </a:r>
                  <a:endParaRPr kumimoji="0" lang="zh-CN" altLang="en-US" sz="3200" b="1" i="0" kern="1200" cap="none" spc="0" normalizeH="0" baseline="0" noProof="0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4" name=" 184"/>
                <p:cNvSpPr/>
                <p:nvPr/>
              </p:nvSpPr>
              <p:spPr>
                <a:xfrm>
                  <a:off x="3273" y="7554"/>
                  <a:ext cx="72" cy="11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1143000" y="1006475"/>
            <a:ext cx="8281035" cy="74422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选择正确的读音，打“√”。</a:t>
            </a:r>
            <a:endParaRPr kumimoji="0" lang="zh-CN" altLang="en-US" sz="3200" b="1" i="0" kern="1200" cap="none" spc="0" normalizeH="0" baseline="0" noProof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7583" y="1637665"/>
            <a:ext cx="77048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群儿戏于庭，一儿登瓮，足跌（</a:t>
            </a:r>
            <a:r>
              <a:rPr sz="2800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tiě</a:t>
            </a:r>
            <a:r>
              <a:rPr sz="2800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sz="2800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sz="2800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diē</a:t>
            </a:r>
            <a:r>
              <a:rPr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）没（</a:t>
            </a:r>
            <a:r>
              <a:rPr sz="2800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méi</a:t>
            </a:r>
            <a:r>
              <a:rPr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mo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）水中，众皆（</a:t>
            </a:r>
            <a:r>
              <a:rPr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kǎi  jiē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）弃去，光持（</a:t>
            </a:r>
            <a:r>
              <a:rPr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chí  cí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）石击瓮破之，水迸（</a:t>
            </a:r>
            <a:r>
              <a:rPr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bènɡ  bìnɡ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），儿得活。</a:t>
            </a:r>
            <a:endParaRPr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43000" y="5147945"/>
            <a:ext cx="67144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有一次，他跟小伙伴们在后院里玩耍。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36296" y="1772816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TextBox 40"/>
          <p:cNvSpPr txBox="1"/>
          <p:nvPr/>
        </p:nvSpPr>
        <p:spPr>
          <a:xfrm>
            <a:off x="2051720" y="2132856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TextBox 40"/>
          <p:cNvSpPr txBox="1"/>
          <p:nvPr/>
        </p:nvSpPr>
        <p:spPr>
          <a:xfrm>
            <a:off x="6084168" y="2564904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TextBox 40"/>
          <p:cNvSpPr txBox="1"/>
          <p:nvPr/>
        </p:nvSpPr>
        <p:spPr>
          <a:xfrm>
            <a:off x="5652120" y="2132856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TextBox 40"/>
          <p:cNvSpPr txBox="1"/>
          <p:nvPr/>
        </p:nvSpPr>
        <p:spPr>
          <a:xfrm>
            <a:off x="1259632" y="2492896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51920" y="4285595"/>
            <a:ext cx="10636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玩耍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38" grpId="0"/>
      <p:bldP spid="42" grpId="1"/>
      <p:bldP spid="41" grpId="0"/>
      <p:bldP spid="2" grpId="0"/>
      <p:bldP spid="3" grpId="0"/>
      <p:bldP spid="4" grpId="0"/>
      <p:bldP spid="5" grpId="0"/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199515" y="1097915"/>
            <a:ext cx="7319010" cy="38036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课文梳理</a:t>
            </a:r>
            <a:endParaRPr lang="en-US" altLang="zh-CN" sz="3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文言文《司马光》以精练的笔触，勾勒出一个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的七岁男孩形象。“众皆弃去，光持石击瓮破之”实为文眼，凸显了司马光的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。全篇内容简单，言简意赅，但故事情节完整。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6052382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23728" y="2269371"/>
            <a:ext cx="1104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机敏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1680" y="3284984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聪颖机智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9912" y="3284984"/>
            <a:ext cx="3035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遇事沉着冷静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  <p:bldP spid="100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143111" y="238786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你对司马光还有哪些了解，给大家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讲讲。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用自己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的话说说这个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故事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3029" y="474155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b151f8198618367a5a05c6e62f738bd4b31ce579.jpgb151f8198618367a5a05c6e62f738bd4b31ce57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55294" y="1688619"/>
            <a:ext cx="2492375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1438275" y="1600835"/>
            <a:ext cx="357378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司马光（1019～1086），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字君实，号迂叟，世称涑水先生。北宋时期著名政治家、史学家、散文家。司马光自幼嗜学，尤喜《春秋左氏传》。司马光的主要成就反映在学术上。其中最大的贡献，莫过于主持编写《资治通鉴》。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374775" y="1321435"/>
            <a:ext cx="3646170" cy="4521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认识文言文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在我国古代，要表述同一件事，用口头语言及用书面语言来表述，是不同的，例如，想问某人是否吃饭了，用口头语言表述，是“吃饭了吗？”，而用书而语言进行表述，就是“饭否？”。“饭否”就是文言文。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ac16875ba6d44e2.jpgac16875ba6d44e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5275" y="1915160"/>
            <a:ext cx="2994660" cy="2257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988355" y="3883273"/>
            <a:ext cx="196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 zhòn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司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87385" y="165509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tín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20490" y="1691912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dēn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登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15380" y="169507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diē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385418" y="3929874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qì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弃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21017" y="3883273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chí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958211" y="459320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持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28800"/>
            <a:ext cx="121444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sī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165225" y="2066290"/>
            <a:ext cx="75831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：里面是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廷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不要写成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弃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：下面的撇和竖要出头。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87624" y="1988840"/>
            <a:ext cx="7056784" cy="410445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619672" y="268917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司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699792" y="2740278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组词：司机   公司   司令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72709" y="21328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sī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566635" y="386396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跌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771800" y="3915063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组词：跌倒   跌落   下跌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64" y="3307641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1566635" y="494408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皆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771800" y="4995183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组词：比比皆是   有口皆碑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47664" y="4387761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jiē</a:t>
            </a:r>
            <a:endParaRPr lang="en-US" altLang="zh-CN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18" grpId="0"/>
      <p:bldP spid="19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87624" y="1988840"/>
            <a:ext cx="7056784" cy="3096344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619672" y="268917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弃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699792" y="2740278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组词：放弃   嫌弃   抛弃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00701" y="21328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qì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566635" y="386396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持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771800" y="3915063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组词：坚持   持有   主持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64" y="3307641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chí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18" grpId="0"/>
      <p:bldP spid="1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014562" y="355804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144878" y="278005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瓮：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盛物的陶器，口小肚大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4878" y="3337069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皆：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全，都。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4878" y="456120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74874" y="2184941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庭院、院子里。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74874" y="3932297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玩耍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2006</Words>
  <Application>WPS 演示</Application>
  <PresentationFormat>全屏显示(4:3)</PresentationFormat>
  <Paragraphs>356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汉语拼音</vt:lpstr>
      <vt:lpstr>Calibri Light</vt:lpstr>
      <vt:lpstr>Vijaya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信天游</cp:lastModifiedBy>
  <cp:revision>1086</cp:revision>
  <dcterms:created xsi:type="dcterms:W3CDTF">2017-05-17T10:13:00Z</dcterms:created>
  <dcterms:modified xsi:type="dcterms:W3CDTF">2018-06-12T09:22:03Z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